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8" r:id="rId8"/>
    <p:sldId id="267" r:id="rId9"/>
    <p:sldId id="260" r:id="rId10"/>
    <p:sldId id="269" r:id="rId11"/>
    <p:sldId id="261" r:id="rId12"/>
    <p:sldId id="262" r:id="rId13"/>
    <p:sldId id="263" r:id="rId14"/>
    <p:sldId id="270" r:id="rId15"/>
    <p:sldId id="271" r:id="rId16"/>
    <p:sldId id="272" r:id="rId17"/>
  </p:sldIdLst>
  <p:sldSz cx="9145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1680" y="-84"/>
      </p:cViewPr>
      <p:guideLst>
        <p:guide orient="horz" pos="2205"/>
        <p:guide pos="384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A69E35-7769-FD75-E7B7-02D40F0410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3965D25-276A-1DFA-A20B-9A1198B97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199" y="3602038"/>
            <a:ext cx="6859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7A487C9-2A6C-6089-39F1-13DBBCF0F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E08AC8B-702A-6959-6CA3-689FE27BD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30091C-BF67-4EAA-AB43-BCFFE8690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412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C18F5E-E1A6-F539-1A62-9C7DFCCE8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2E9E6DC4-5901-7A3C-62B3-070FC7893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400722-49E3-901A-7F78-75EC7EEF9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C200B47-6912-3838-0986-1506FA8EA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C56CABA-34FD-2792-E90F-57EBB2140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3960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635C9DE-FA76-4C70-1090-3F2E46347B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4811" y="365125"/>
            <a:ext cx="1972018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C0FB4D2-26EA-BA6C-7FC7-88A471C3A0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759" y="365125"/>
            <a:ext cx="580173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4CF0A6D-9BE5-DC5B-81B6-D3656ADEE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E66CED2-4630-D6EC-69C6-8614AF4E3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C5AF8B1-484C-0909-2FEE-9D6063319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6269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7F4C9F-10FD-7126-F1B6-271308DA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C7A09B4-9103-77CF-1ADD-8FE557EFA6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0A98B79-E601-99D2-60C2-481419952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8A30D14-F290-25D1-408E-5F7F63551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E03303F-AB8E-4C17-5995-5767FE257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2406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D9DCA6F-6D23-9354-F847-D90BB0E9E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997" y="1709740"/>
            <a:ext cx="788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7A2DF6A-5355-6BDF-7E41-BBDA67325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997" y="4589466"/>
            <a:ext cx="788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389272-B073-0C63-E5B0-63514F73F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E7E9BE3-1FFC-D7FB-6665-FC86FA10A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130BF68-DDF4-F2BE-9528-D665C574B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6586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7276B8-249F-4C0F-08EC-858762990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EDA0B49-6F07-DB6C-ED2F-451B01C34D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761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34C42D3-30BE-D1B6-546F-B3D5CC852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955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E2118AD-6DD9-8A4E-A1D3-0F314E436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C14A5A2-8F7F-944A-F5FC-857E81F78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11ADCAD-2E85-6452-5EB0-D3BEBC3AD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04003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ABBF85-8CA8-9D38-13CF-1137318E0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1" y="365127"/>
            <a:ext cx="78880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1DA8430-5E88-9087-B28B-1A6AD5ADD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952" y="1681163"/>
            <a:ext cx="38690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BA298BE-5338-4C1B-81AC-EB2406A26E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952" y="2505076"/>
            <a:ext cx="38690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C1C7594-4D34-9491-5E92-113F6F48C5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956" y="1681163"/>
            <a:ext cx="3888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B718F4E6-236C-7D34-24D7-307EE38B09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956" y="2505076"/>
            <a:ext cx="388806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ED9F469-19C0-9621-556C-21DC285E8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CEC69EB-3927-CBD7-0145-977B9A975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620BF56A-5EEC-7D1E-9625-DA6D4A6E2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41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82DC710-E221-4808-3A28-DE036CB68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44EDEC3-A17C-F7C5-E594-E3639B79E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0DEEA98-4566-C2A4-6B14-1AB6B6A9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A89C485-96B4-B81E-13C6-C5E079279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850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F44B1E5-4764-F122-9EB9-190C5B96E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E78F5DE-15E2-7B43-9605-59E8BA51C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AFD1C33-5298-50C2-E319-A77687D4C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263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5FD922-A3B9-CEC9-782F-AE626618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2" y="457200"/>
            <a:ext cx="294968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73C1D6-41FC-AB36-5216-B7A8A28AA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8067" y="987427"/>
            <a:ext cx="462995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402398B9-F264-7032-5AA9-39A7438C11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952" y="2057400"/>
            <a:ext cx="294968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AFD013D-9C25-87C0-57F0-25496C495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FFDC847-074D-CD33-2EE7-D33604627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45964B0-CFD9-53DA-4E74-31D7985DF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6212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85A59C-9950-8016-E675-9943D668D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952" y="457200"/>
            <a:ext cx="294968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99398A7-E8D9-DC8A-3D61-FDF36F7031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8067" y="987427"/>
            <a:ext cx="4629955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D373B8D4-326C-118B-89F2-DF97A642E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952" y="2057400"/>
            <a:ext cx="2949689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E52C098-B8B8-8DB6-D160-22ED31A9F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D10AD19-8FBA-FA04-8E32-44AAB0B3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201182C-5385-4031-A231-AD02C15F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69654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D35A1F4-250A-1F26-0C60-2921606358B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291" y="68142"/>
            <a:ext cx="1392602" cy="122579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E31A27B-0974-ADCB-F2FF-0C5DE6FA3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7"/>
            <a:ext cx="78880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8AC6CF8-1AFD-649A-E712-D5086BADFF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761" y="1825625"/>
            <a:ext cx="78880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9F8D9F-1C7E-3FE2-F43C-54FB46174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760" y="6356353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1DD84-7183-41A8-A0A2-E0F75299C7B8}" type="datetimeFigureOut">
              <a:rPr lang="en-IN" smtClean="0"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6FC9F9C-65FE-9B08-A131-FA8A9726B7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9478" y="6356353"/>
            <a:ext cx="3086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8017B9-133D-19E6-4F5C-7A472AA40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9073" y="6356353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48B2E-ADA8-4B1D-BD99-9567584BAF6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1732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AB68AFC-28A4-ED71-D2A7-9755D5C9F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1655762"/>
          </a:xfrm>
        </p:spPr>
        <p:txBody>
          <a:bodyPr/>
          <a:lstStyle/>
          <a:p>
            <a:r>
              <a:rPr lang="hi-IN" b="1" dirty="0">
                <a:solidFill>
                  <a:srgbClr val="FF0000"/>
                </a:solidFill>
                <a:latin typeface="+mn-lt"/>
              </a:rPr>
              <a:t>लसीका तंत्र</a:t>
            </a:r>
            <a:endParaRPr lang="en-IN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36894" y="950259"/>
            <a:ext cx="12250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i-IN" sz="2800" b="1" dirty="0">
                <a:solidFill>
                  <a:srgbClr val="0070C0"/>
                </a:solidFill>
              </a:rPr>
              <a:t>पाठ-</a:t>
            </a:r>
            <a:r>
              <a:rPr lang="en-IN" sz="2800" b="1" dirty="0">
                <a:solidFill>
                  <a:srgbClr val="0070C0"/>
                </a:solidFill>
              </a:rPr>
              <a:t>4B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87929" y="5432612"/>
            <a:ext cx="1734671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)</a:t>
            </a:r>
            <a:r>
              <a:rPr lang="en-IN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kjk</a:t>
            </a:r>
            <a:endParaRPr lang="en-IN" sz="4000" b="1" dirty="0" smtClean="0">
              <a:solidFill>
                <a:srgbClr val="FF0000"/>
              </a:solidFill>
              <a:latin typeface="Kruti Dev 011" pitchFamily="2" charset="0"/>
              <a:cs typeface="Arial" pitchFamily="34" charset="0"/>
            </a:endParaRPr>
          </a:p>
          <a:p>
            <a:r>
              <a:rPr lang="en-IN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fu0@QkekZ0</a:t>
            </a:r>
          </a:p>
          <a:p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izohu</a:t>
            </a:r>
            <a:r>
              <a:rPr lang="en-US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nw</a:t>
            </a:r>
            <a:r>
              <a:rPr lang="en-US" sz="4000" b="1" dirty="0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/</a:t>
            </a:r>
            <a:r>
              <a:rPr lang="en-US" sz="4000" b="1" dirty="0" err="1" smtClean="0">
                <a:solidFill>
                  <a:srgbClr val="FF0000"/>
                </a:solidFill>
                <a:latin typeface="Kruti Dev 011" pitchFamily="2" charset="0"/>
                <a:cs typeface="Arial" pitchFamily="34" charset="0"/>
              </a:rPr>
              <a:t>ks</a:t>
            </a:r>
            <a:endParaRPr lang="en-US" sz="4000" b="1" dirty="0">
              <a:solidFill>
                <a:srgbClr val="FF0000"/>
              </a:solidFill>
              <a:latin typeface="Kruti Dev 011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26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E0DB03-6A10-2228-A1CB-09698522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845110"/>
          </a:xfrm>
        </p:spPr>
        <p:txBody>
          <a:bodyPr>
            <a:normAutofit/>
          </a:bodyPr>
          <a:lstStyle/>
          <a:p>
            <a:r>
              <a:rPr lang="hi-IN" sz="3600" b="1" u="sng" dirty="0">
                <a:solidFill>
                  <a:srgbClr val="FF0000"/>
                </a:solidFill>
                <a:latin typeface="+mn-lt"/>
              </a:rPr>
              <a:t>कार्य</a:t>
            </a:r>
            <a:r>
              <a:rPr lang="en-US" sz="3600" b="1" u="sng" dirty="0">
                <a:solidFill>
                  <a:srgbClr val="FF0000"/>
                </a:solidFill>
                <a:latin typeface="+mn-lt"/>
              </a:rPr>
              <a:t>-</a:t>
            </a:r>
            <a:endParaRPr lang="en-IN" sz="36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2870F2-DAD6-72FE-C089-8F204E1D3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210235"/>
            <a:ext cx="7888070" cy="531607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200" dirty="0">
                <a:ea typeface="Times New Roman" panose="02020603050405020304" pitchFamily="18" charset="0"/>
              </a:rPr>
              <a:t>लिम्फ नोड से गुजरते समय फ़िल्टर हो जाता है और हानिकारक कण पीछे छूट जाते हैं।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200" dirty="0">
                <a:ea typeface="Times New Roman" panose="02020603050405020304" pitchFamily="18" charset="0"/>
              </a:rPr>
              <a:t>लिम्फोइड ऊतक अवशिष्ट कणों (सूक्ष्मजीवों, ट्यूमर कोशिकाओं) को तोड़ देता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200" dirty="0">
                <a:ea typeface="Times New Roman" panose="02020603050405020304" pitchFamily="18" charset="0"/>
              </a:rPr>
              <a:t>लिम्फोसाइट्स नोड्स में बनते हैं।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200" dirty="0">
                <a:ea typeface="Times New Roman" panose="02020603050405020304" pitchFamily="18" charset="0"/>
              </a:rPr>
              <a:t>एंटीबॉडी और एंटीटॉक्सिन नोड्स में कोशिकाओं द्वारा उत्पादित होते हैं।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04789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DE0DB03-6A10-2228-A1CB-096985222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845110"/>
          </a:xfrm>
        </p:spPr>
        <p:txBody>
          <a:bodyPr/>
          <a:lstStyle/>
          <a:p>
            <a:pPr algn="ctr"/>
            <a:r>
              <a:rPr lang="hi-IN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लसीका परिसंचरण</a:t>
            </a:r>
            <a:endParaRPr lang="en-IN" dirty="0"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22870F2-DAD6-72FE-C089-8F204E1D3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210235"/>
            <a:ext cx="7888070" cy="5208493"/>
          </a:xfrm>
        </p:spPr>
        <p:txBody>
          <a:bodyPr>
            <a:noAutofit/>
          </a:bodyPr>
          <a:lstStyle/>
          <a:p>
            <a:r>
              <a:rPr lang="hi-IN" sz="3200" dirty="0">
                <a:ea typeface="Times New Roman" panose="02020603050405020304" pitchFamily="18" charset="0"/>
              </a:rPr>
              <a:t>ऊतकों से लसीका लसीका केशिकाओं में प्रवेश करता है, बड़ी लसीका वाहिकाओं तक पहुँचाया जाता है और लसीका ग्रंथियों तक पहुँचता है।</a:t>
            </a:r>
          </a:p>
          <a:p>
            <a:r>
              <a:rPr lang="hi-IN" sz="3200" dirty="0">
                <a:ea typeface="Times New Roman" panose="02020603050405020304" pitchFamily="18" charset="0"/>
              </a:rPr>
              <a:t>निस्पंदन के बाद, यह नई लसीका वाहिकाओं के माध्यम से लसीका नलिकाओं तक पहुँचता है।</a:t>
            </a:r>
          </a:p>
          <a:p>
            <a:r>
              <a:rPr lang="hi-IN" sz="3200" dirty="0">
                <a:ea typeface="Times New Roman" panose="02020603050405020304" pitchFamily="18" charset="0"/>
              </a:rPr>
              <a:t>ये वाहिकाएँ लसीका नलिकाओं में प्रवाहित होती हैं, जो अंततः लसीका को दाहिनी और बाईं सबक्लेवियन नसों के माध्यम से रक्त परिसंचरण में प्रवाहित करती हैं।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4413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D18EB3-4208-A04F-67DD-ED62D8389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116543"/>
            <a:ext cx="7888070" cy="995083"/>
          </a:xfrm>
        </p:spPr>
        <p:txBody>
          <a:bodyPr>
            <a:normAutofit/>
          </a:bodyPr>
          <a:lstStyle/>
          <a:p>
            <a:pPr algn="ctr"/>
            <a:r>
              <a:rPr lang="hi-IN" sz="3200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लसीका तंत्र के कार्य</a:t>
            </a:r>
            <a:endParaRPr lang="en-IN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A14C2CE-8AA6-7F5C-A6A1-D832510F5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959234"/>
            <a:ext cx="7888070" cy="5961529"/>
          </a:xfrm>
        </p:spPr>
        <p:txBody>
          <a:bodyPr>
            <a:normAutofit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ऊतकों से अघुलनशील पदार्थों का अवशोषण।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बाह्य पदार्थों का संग्रहण एवं उत्सर्जन।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ऊतकों में अतिरिक्त प्रोटीन को रक्तप्रवाह में प्रवाहित करने के लिए एक माध्यम प्रदान करता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लसीका ग्रंथियाँ परिसंचरण के लिए ताज़ा लसीकाकोशिकाओं का उत्पादन करती हैं।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उदर में स्थित लसीका वाहिकाएँ पचे हुए भोजन, विशेषकर 'वसा' के अवशोषण में सहायता करती हैं।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संक्रमणों से लड़ने के लिए लसीका ग्रंथियाँ एंटीबॉडी और एंटीटॉक्सिन का उत्पादन करती हैं।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7401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4DD837-A66A-62C7-8E2A-015CF92D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149966"/>
            <a:ext cx="7888070" cy="540310"/>
          </a:xfrm>
        </p:spPr>
        <p:txBody>
          <a:bodyPr>
            <a:normAutofit fontScale="90000"/>
          </a:bodyPr>
          <a:lstStyle/>
          <a:p>
            <a:pPr algn="ctr"/>
            <a:r>
              <a:rPr lang="hi-IN" b="1" u="sng" dirty="0">
                <a:solidFill>
                  <a:srgbClr val="FF0000"/>
                </a:solidFill>
                <a:latin typeface="+mn-lt"/>
              </a:rPr>
              <a:t>प्लीहा अंग</a:t>
            </a:r>
            <a:endParaRPr lang="en-IN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1993C9-303B-5D1B-C870-9F4A731CD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24754"/>
            <a:ext cx="7888070" cy="5719482"/>
          </a:xfrm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प्लीहा लसीकावत् ऊतक की सबसे बड़ी गांठ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कार्यात्मक रूप से, यह लसीकावत् ऊतक की तरह परिसंचरण तंत्र से संबंधित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गहरे बैंगनी-लाल रंग का।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यह आमाशय के पीछे, बाएँ अधोभकोशिकीय क्षेत्र में स्थित होता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रेशेदार ऊतक के एक कैप्सूल से घिरा होता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आंतरिक रूप से, यह गूदे जैसे पदार्थ से बना होता है जिसे प्लीहा गूदा कहते हैं।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"/>
            </a:pPr>
            <a:r>
              <a:rPr lang="hi-IN" dirty="0">
                <a:ea typeface="Times New Roman" panose="02020603050405020304" pitchFamily="18" charset="0"/>
              </a:rPr>
              <a:t>प्लीहा गूदा लसीकावत् ऊतक से बना होता है और इसमें विभिन्न प्रकार की कोशिकाएँ होती हैं।</a:t>
            </a:r>
            <a:endParaRPr lang="en-US" sz="16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15975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4DD837-A66A-62C7-8E2A-015CF92DE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365126"/>
            <a:ext cx="7888070" cy="540310"/>
          </a:xfrm>
        </p:spPr>
        <p:txBody>
          <a:bodyPr>
            <a:noAutofit/>
          </a:bodyPr>
          <a:lstStyle/>
          <a:p>
            <a:pPr algn="ctr"/>
            <a:r>
              <a:rPr lang="hi-IN" sz="3600" b="1" u="sng" dirty="0">
                <a:solidFill>
                  <a:srgbClr val="FF0000"/>
                </a:solidFill>
                <a:latin typeface="+mn-lt"/>
              </a:rPr>
              <a:t>प्लीहा अंग</a:t>
            </a:r>
            <a:endParaRPr lang="en-IN" sz="36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D1993C9-303B-5D1B-C870-9F4A731CD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15788"/>
            <a:ext cx="7888070" cy="5208494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hi-IN" sz="3200" b="1" u="sng" dirty="0">
                <a:solidFill>
                  <a:srgbClr val="FF0000"/>
                </a:solidFill>
                <a:ea typeface="Times New Roman" panose="02020603050405020304" pitchFamily="18" charset="0"/>
              </a:rPr>
              <a:t>कार्य 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रक्त के भंडार के रूप में कार्य करता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यह रक्तप्रवाह के लिए ताज़ा लिम्फोसाइटों का स्रोत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यह पुराने लाल रक्त कोशिकाओं के विनाश का केंद्र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dirty="0">
                <a:ea typeface="Times New Roman" panose="02020603050405020304" pitchFamily="18" charset="0"/>
              </a:rPr>
              <a:t>यह संक्रमण से लड़ने में भी मदद करता है।</a:t>
            </a:r>
            <a:endParaRPr lang="en-IN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b="1" u="sng" dirty="0">
                <a:ea typeface="Times New Roman" panose="02020603050405020304" pitchFamily="18" charset="0"/>
              </a:rPr>
              <a:t>हालाँकि, यह जीवन के लिए महत्वपूर्ण नहीं है और यदि आवश्यक हो तो इसे हटाया जा सकता है</a:t>
            </a:r>
            <a:endParaRPr lang="en-US" sz="1600" dirty="0"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096078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hi-IN" sz="9600" b="1" dirty="0">
                <a:solidFill>
                  <a:srgbClr val="FF0000"/>
                </a:solidFill>
              </a:rPr>
              <a:t>कोई प्रश्न</a:t>
            </a: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226877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817" y="2686050"/>
            <a:ext cx="4629954" cy="13716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  <a:defRPr/>
            </a:pPr>
            <a:r>
              <a:rPr lang="hi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धन्यवाद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614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FA0460-BDE3-7408-D0F6-1A8101F74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43141"/>
            <a:ext cx="7888070" cy="8885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hi-IN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उद्देश्य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43AE2E-B6E4-2A5E-B9CB-30A94FAFA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870" y="1431340"/>
            <a:ext cx="7888070" cy="4731488"/>
          </a:xfrm>
        </p:spPr>
        <p:txBody>
          <a:bodyPr>
            <a:normAutofit/>
          </a:bodyPr>
          <a:lstStyle/>
          <a:p>
            <a:r>
              <a:rPr lang="hi-IN" sz="4000" dirty="0">
                <a:ea typeface="Times New Roman" panose="02020603050405020304" pitchFamily="18" charset="0"/>
              </a:rPr>
              <a:t>इस पाठ को पूरा करने के बाद आप निम्न कार्य कर पाएँगे:</a:t>
            </a:r>
          </a:p>
          <a:p>
            <a:r>
              <a:rPr lang="hi-IN" sz="4000" dirty="0">
                <a:ea typeface="Times New Roman" panose="02020603050405020304" pitchFamily="18" charset="0"/>
              </a:rPr>
              <a:t>लसीका तंत्र के बारे में जानना</a:t>
            </a:r>
          </a:p>
          <a:p>
            <a:r>
              <a:rPr lang="hi-IN" sz="4000" dirty="0">
                <a:ea typeface="Times New Roman" panose="02020603050405020304" pitchFamily="18" charset="0"/>
              </a:rPr>
              <a:t>लसीका के कार्यों के बारे में जानना</a:t>
            </a:r>
          </a:p>
          <a:p>
            <a:r>
              <a:rPr lang="hi-IN" sz="4000" dirty="0">
                <a:ea typeface="Times New Roman" panose="02020603050405020304" pitchFamily="18" charset="0"/>
              </a:rPr>
              <a:t>लसीका ग्रंथियों और उनके कार्यों के बारे में जानना</a:t>
            </a:r>
            <a:endParaRPr lang="en-IN" sz="4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911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FA0460-BDE3-7408-D0F6-1A8101F74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43141"/>
            <a:ext cx="7888070" cy="88852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b="1" u="sng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IN" sz="4000" b="1" u="sng" dirty="0">
                <a:solidFill>
                  <a:srgbClr val="FF0000"/>
                </a:solidFill>
                <a:latin typeface="+mn-lt"/>
              </a:rPr>
              <a:t>LYMPHATIC SYSTEM</a:t>
            </a:r>
            <a:br>
              <a:rPr lang="en-IN" sz="4000" b="1" u="sng" dirty="0">
                <a:solidFill>
                  <a:srgbClr val="FF0000"/>
                </a:solidFill>
                <a:latin typeface="+mn-lt"/>
              </a:rPr>
            </a:br>
            <a:r>
              <a:rPr lang="en-IN" sz="4000" b="1" dirty="0"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4000" b="1" dirty="0"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E43AE2E-B6E4-2A5E-B9CB-30A94FAFA3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452" y="1505552"/>
            <a:ext cx="7888070" cy="435492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hi-IN" sz="3200" dirty="0">
                <a:solidFill>
                  <a:srgbClr val="0070C0"/>
                </a:solidFill>
                <a:ea typeface="Times New Roman" panose="02020603050405020304" pitchFamily="18" charset="0"/>
              </a:rPr>
              <a:t>लसीका ऊतक स्थानों में मौजूद एक स्पष्ट, भूरे रंग का तरल पदार्थ है जो रक्त के प्लाज्मा के समान होता है, जिससे यह प्राप्त होता है।</a:t>
            </a:r>
            <a:endParaRPr lang="en-IN" sz="32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hi-IN" sz="3200" dirty="0">
                <a:solidFill>
                  <a:srgbClr val="002060"/>
                </a:solidFill>
                <a:ea typeface="Times New Roman" panose="02020603050405020304" pitchFamily="18" charset="0"/>
              </a:rPr>
              <a:t>ऊतक-द्रव की एक निश्चित मात्रा शिरापरक केशिकाओं में वापस लौट जाती है, शेष भाग लसीका होता है, जिसमें ऊतकों से पानी और अपशिष्ट उत्पाद होते हैं।</a:t>
            </a:r>
          </a:p>
          <a:p>
            <a:pPr>
              <a:buFont typeface="Wingdings" pitchFamily="2" charset="2"/>
              <a:buChar char="§"/>
            </a:pPr>
            <a:r>
              <a:rPr lang="hi-IN" sz="3200" dirty="0">
                <a:solidFill>
                  <a:srgbClr val="002060"/>
                </a:solidFill>
                <a:ea typeface="Times New Roman" panose="02020603050405020304" pitchFamily="18" charset="0"/>
              </a:rPr>
              <a:t>यह लसीका केशिकाओं, लसीका वाहिकाओं में प्रवाहित होता है और अंततः सामान्य परिसंचरण में पहुँच जाता है।</a:t>
            </a:r>
          </a:p>
          <a:p>
            <a:pPr>
              <a:buFont typeface="Wingdings" pitchFamily="2" charset="2"/>
              <a:buChar char="§"/>
            </a:pPr>
            <a:r>
              <a:rPr lang="hi-IN" sz="3200" dirty="0">
                <a:solidFill>
                  <a:srgbClr val="002060"/>
                </a:solidFill>
                <a:ea typeface="Times New Roman" panose="02020603050405020304" pitchFamily="18" charset="0"/>
              </a:rPr>
              <a:t>इस जल निकासी प्रणाली को लसीका प्रणाली कहा जाता है।</a:t>
            </a:r>
            <a:endParaRPr lang="en-IN" u="sng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2526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96822CE-73BA-A73F-6C78-14BB7EEFC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8184" y="320305"/>
            <a:ext cx="2831615" cy="594099"/>
          </a:xfrm>
        </p:spPr>
        <p:txBody>
          <a:bodyPr>
            <a:normAutofit/>
          </a:bodyPr>
          <a:lstStyle/>
          <a:p>
            <a:pPr algn="ctr"/>
            <a:r>
              <a:rPr lang="hi-IN" sz="3200" b="1" dirty="0">
                <a:solidFill>
                  <a:srgbClr val="FF0000"/>
                </a:solidFill>
                <a:latin typeface="+mn-lt"/>
              </a:rPr>
              <a:t>घटक</a:t>
            </a:r>
            <a:endParaRPr lang="en-IN" sz="32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174376" y="1290919"/>
            <a:ext cx="68221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174376" y="1317812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996518" y="1290919"/>
            <a:ext cx="0" cy="49305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1063" y="1898976"/>
            <a:ext cx="1470466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00B050"/>
                </a:solidFill>
              </a:rPr>
              <a:t>लसीका केशिकाओं</a:t>
            </a:r>
            <a:endParaRPr lang="en-US" sz="2800" dirty="0">
              <a:solidFill>
                <a:srgbClr val="00B050"/>
              </a:solidFill>
            </a:endParaRPr>
          </a:p>
        </p:txBody>
      </p:sp>
      <p:sp>
        <p:nvSpPr>
          <p:cNvPr id="21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2255" y="1898971"/>
            <a:ext cx="1452525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7030A0"/>
                </a:solidFill>
              </a:rPr>
              <a:t>लसीका वाहिकाओं</a:t>
            </a:r>
            <a:endParaRPr lang="en-US" sz="2400" dirty="0">
              <a:solidFill>
                <a:srgbClr val="7030A0"/>
              </a:solidFill>
            </a:endParaRPr>
          </a:p>
        </p:txBody>
      </p:sp>
      <p:sp>
        <p:nvSpPr>
          <p:cNvPr id="22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042" y="1898971"/>
            <a:ext cx="1515281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00B0F0"/>
                </a:solidFill>
              </a:rPr>
              <a:t>लसीका नलिकाएं</a:t>
            </a:r>
            <a:endParaRPr lang="en-US" sz="2400" dirty="0">
              <a:solidFill>
                <a:srgbClr val="00B0F0"/>
              </a:solidFill>
            </a:endParaRPr>
          </a:p>
        </p:txBody>
      </p:sp>
      <p:sp>
        <p:nvSpPr>
          <p:cNvPr id="23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0713" y="1879495"/>
            <a:ext cx="1004047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FFC000"/>
                </a:solidFill>
              </a:rPr>
              <a:t>लिम्फ नोड्स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25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3877" y="3889135"/>
            <a:ext cx="1515281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/>
              <a:t>वक्षीय नलिकाएं</a:t>
            </a:r>
            <a:endParaRPr lang="en-US" sz="2400" dirty="0"/>
          </a:p>
        </p:txBody>
      </p:sp>
      <p:sp>
        <p:nvSpPr>
          <p:cNvPr id="26" name="Text Box 81">
            <a:extLst>
              <a:ext uri="{FF2B5EF4-FFF2-40B4-BE49-F238E27FC236}">
                <a16:creationId xmlns:a16="http://schemas.microsoft.com/office/drawing/2014/main" xmlns="" id="{BA679BEE-B87E-1764-ED60-45F0B165A5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9273" y="3889135"/>
            <a:ext cx="2178132" cy="85319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hi-IN" sz="2400" dirty="0">
                <a:solidFill>
                  <a:srgbClr val="002060"/>
                </a:solidFill>
              </a:rPr>
              <a:t>दाहिनी लसीका नलिकाएं</a:t>
            </a:r>
            <a:endParaRPr lang="en-US" sz="2400" dirty="0">
              <a:solidFill>
                <a:srgbClr val="002060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733130" y="3458829"/>
            <a:ext cx="35859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7830800" y="3454347"/>
            <a:ext cx="35858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4755659" y="3440900"/>
            <a:ext cx="3084104" cy="134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6001753" y="2777516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4549589" y="779930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626106" y="1317812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001753" y="1286435"/>
            <a:ext cx="0" cy="4303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1929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278C40-5973-9251-E9ED-E7D9F1BE2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0" y="259976"/>
            <a:ext cx="8255263" cy="6598024"/>
          </a:xfrm>
        </p:spPr>
        <p:txBody>
          <a:bodyPr>
            <a:normAutofit fontScale="77500" lnSpcReduction="20000"/>
          </a:bodyPr>
          <a:lstStyle/>
          <a:p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I] </a:t>
            </a:r>
            <a:r>
              <a:rPr lang="hi-IN" sz="4100" b="1" u="sng" dirty="0">
                <a:solidFill>
                  <a:srgbClr val="00B0F0"/>
                </a:solidFill>
                <a:ea typeface="Times New Roman" panose="02020603050405020304" pitchFamily="18" charset="0"/>
              </a:rPr>
              <a:t>लसीका केशिकाएँ </a:t>
            </a: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4100" b="1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ऊतक-स्थानों से उत्पन्न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सूक्ष्म, बाल जैसी वाहिकाएँ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ऊतक-स्थानों से अतिरिक्त द्रव एकत्रित करती हैं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ये सूक्ष्म केशिकाएँ मिलकर लसीका वाहिकाएँ बनाती हैं</a:t>
            </a:r>
            <a:endParaRPr lang="en-IN" sz="3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II] </a:t>
            </a:r>
            <a:r>
              <a:rPr lang="hi-IN" sz="4100" b="1" u="sng" dirty="0">
                <a:solidFill>
                  <a:srgbClr val="00B0F0"/>
                </a:solidFill>
                <a:ea typeface="Times New Roman" panose="02020603050405020304" pitchFamily="18" charset="0"/>
              </a:rPr>
              <a:t>लसीका वाहिकाएँ </a:t>
            </a:r>
            <a:r>
              <a:rPr lang="en-US" sz="41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शिराओं के समान पतली दीवार वाली, लेकिन अधिक महीन और अधिक संख्या में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केंद्रीय तंत्रिका तंत्र को छोड़कर अधिकांश ऊतकों में पाई जाती है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लसीका के प्रतिप्रवाह को रोकने के लिए वाल्व युक्त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600" dirty="0">
                <a:solidFill>
                  <a:srgbClr val="002060"/>
                </a:solidFill>
                <a:ea typeface="Times New Roman" panose="02020603050405020304" pitchFamily="18" charset="0"/>
              </a:rPr>
              <a:t>एक या अधिक लसीका ग्रंथियों से होकर गुजरती है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51673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788CAF-C1E0-0392-55EC-063708AF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266513"/>
            <a:ext cx="4543874" cy="620994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36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</a:rPr>
              <a:t>लसीका नलिकाएं </a:t>
            </a: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F2A7B3-C797-95A1-7D52-6640D13CD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860613"/>
            <a:ext cx="7083603" cy="5316351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300" dirty="0">
                <a:ea typeface="Times New Roman" panose="02020603050405020304" pitchFamily="18" charset="0"/>
              </a:rPr>
              <a:t>संरचना में लसीका वाहिकाओं के समान, लेकिन आकार में बड़ी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300" dirty="0">
                <a:ea typeface="Times New Roman" panose="02020603050405020304" pitchFamily="18" charset="0"/>
              </a:rPr>
              <a:t>संख्या में दो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3300" dirty="0">
                <a:ea typeface="Times New Roman" panose="02020603050405020304" pitchFamily="18" charset="0"/>
              </a:rPr>
              <a:t>पूरे शरीर से लसीका एकत्रित करके उसे रक्त परिसंचरण में वापस भेजती हैं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31689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2788CAF-C1E0-0392-55EC-063708AFA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266513"/>
            <a:ext cx="4543874" cy="620994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III] </a:t>
            </a:r>
            <a:r>
              <a:rPr lang="hi-IN" sz="3600" b="1" dirty="0">
                <a:solidFill>
                  <a:srgbClr val="00B0F0"/>
                </a:solidFill>
                <a:latin typeface="+mn-lt"/>
                <a:ea typeface="Times New Roman" panose="02020603050405020304" pitchFamily="18" charset="0"/>
              </a:rPr>
              <a:t>लसीका नलिकाएं </a:t>
            </a:r>
            <a:r>
              <a:rPr lang="en-US" sz="3600" b="1" dirty="0">
                <a:solidFill>
                  <a:srgbClr val="00B0F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36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F2A7B3-C797-95A1-7D52-6640D13CD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1004053"/>
            <a:ext cx="7888070" cy="5737406"/>
          </a:xfrm>
        </p:spPr>
        <p:txBody>
          <a:bodyPr>
            <a:normAutofit fontScale="62500" lnSpcReduction="20000"/>
          </a:bodyPr>
          <a:lstStyle/>
          <a:p>
            <a:r>
              <a:rPr lang="en-US" sz="51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(I) </a:t>
            </a:r>
            <a:r>
              <a:rPr lang="hi-IN" sz="5100" b="1" u="sng" dirty="0">
                <a:solidFill>
                  <a:srgbClr val="00B050"/>
                </a:solidFill>
                <a:ea typeface="Times New Roman" panose="02020603050405020304" pitchFamily="18" charset="0"/>
              </a:rPr>
              <a:t>वक्ष वाहिनी</a:t>
            </a:r>
            <a:r>
              <a:rPr lang="en-US" sz="5100" b="1" dirty="0">
                <a:solidFill>
                  <a:srgbClr val="00B05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endParaRPr lang="en-IN" sz="5100" b="1" dirty="0">
              <a:solidFill>
                <a:srgbClr val="00B05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यह सिस्टर्न चिल्ली (लसीका पथ में थैलीनुमा संरचना, जो उदर महाधमनी के दाईं ओर, प्रथम और द्वितीय कटि कशेरुका पर स्थित है) से शुरू होती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शरीर की सबसे बड़ी लसीका वाहिका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इसमें कई गैर-वापसी वाल्व होते हैं।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लगभग 40 सेमी लंबी।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यह 12वीं वक्षीय कशेरुका-शरीर की निचली सीमा से गर्दन की जड़ तक फैली होती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यह निचले अंग, श्रोणि गुहा, उदर गुहा, छाती के बाईं ओर, सिर के बाईं ओर, गर्दन के बाईं ओर और बाईं भुजा से संपूर्ण लसीका को बाहर निकालती है।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3800" dirty="0">
                <a:ea typeface="Times New Roman" panose="02020603050405020304" pitchFamily="18" charset="0"/>
              </a:rPr>
              <a:t>यह बाईं अवजत्रुकी शिरा में खुलती है।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89466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DAC726-89B9-3DDD-91F4-30524E592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761" y="652007"/>
            <a:ext cx="7888070" cy="576167"/>
          </a:xfrm>
        </p:spPr>
        <p:txBody>
          <a:bodyPr>
            <a:normAutofit fontScale="90000"/>
          </a:bodyPr>
          <a:lstStyle/>
          <a:p>
            <a:r>
              <a:rPr lang="en-US" sz="1800" b="1" dirty="0"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7030A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1800" b="1" dirty="0">
                <a:solidFill>
                  <a:srgbClr val="7030A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US" sz="1800" b="1" dirty="0">
                <a:solidFill>
                  <a:srgbClr val="7030A0"/>
                </a:solidFill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</a:br>
            <a:r>
              <a:rPr lang="en-US" sz="3600" b="1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(II) </a:t>
            </a:r>
            <a:r>
              <a:rPr lang="hi-IN" sz="3600" b="1" u="sng" dirty="0">
                <a:solidFill>
                  <a:srgbClr val="00B050"/>
                </a:solidFill>
                <a:latin typeface="+mn-lt"/>
                <a:ea typeface="Times New Roman" panose="02020603050405020304" pitchFamily="18" charset="0"/>
              </a:rPr>
              <a:t>दाहिनी लसीका वाहिनी</a:t>
            </a:r>
            <a:r>
              <a:rPr lang="en-US" sz="3600" b="1" dirty="0">
                <a:solidFill>
                  <a:srgbClr val="00B050"/>
                </a:solidFill>
                <a:effectLst/>
                <a:latin typeface="+mn-lt"/>
                <a:ea typeface="Times New Roman" panose="02020603050405020304" pitchFamily="18" charset="0"/>
                <a:cs typeface="Mangal" panose="02040503050203030202" pitchFamily="18" charset="0"/>
              </a:rPr>
              <a:t>–</a:t>
            </a:r>
            <a: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/>
            </a:r>
            <a:br>
              <a:rPr lang="en-IN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CD6DB2-C63F-6588-B193-6902E59B1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726" y="1550915"/>
            <a:ext cx="7888070" cy="4580943"/>
          </a:xfrm>
        </p:spPr>
        <p:txBody>
          <a:bodyPr>
            <a:normAutofit fontScale="55000" lnSpcReduction="20000"/>
          </a:bodyPr>
          <a:lstStyle/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7000" dirty="0">
                <a:solidFill>
                  <a:srgbClr val="002060"/>
                </a:solidFill>
                <a:ea typeface="Times New Roman" panose="02020603050405020304" pitchFamily="18" charset="0"/>
              </a:rPr>
              <a:t>लगभग 1 सेमी लंबा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7000" dirty="0">
                <a:solidFill>
                  <a:srgbClr val="002060"/>
                </a:solidFill>
                <a:ea typeface="Times New Roman" panose="02020603050405020304" pitchFamily="18" charset="0"/>
              </a:rPr>
              <a:t>गर्दन के मूल में दाईं ओर स्थित होता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7000" dirty="0">
                <a:solidFill>
                  <a:srgbClr val="002060"/>
                </a:solidFill>
                <a:ea typeface="Times New Roman" panose="02020603050405020304" pitchFamily="18" charset="0"/>
              </a:rPr>
              <a:t>सिर और गर्दन के दाईं ओर, दाहिनी भुजा और छाती के दाईं ओर से निकलने वाले सभी लसीका को ग्रहण करता है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hi-IN" sz="7000" dirty="0">
                <a:solidFill>
                  <a:srgbClr val="002060"/>
                </a:solidFill>
                <a:ea typeface="Times New Roman" panose="02020603050405020304" pitchFamily="18" charset="0"/>
              </a:rPr>
              <a:t>दाहिनी अवजत्रुकी शिरा में खुलता है</a:t>
            </a:r>
            <a:endParaRPr lang="en-IN" sz="18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1333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CD6DB2-C63F-6588-B193-6902E59B1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761" y="475116"/>
            <a:ext cx="7888070" cy="5970494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28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IV] </a:t>
            </a:r>
            <a:r>
              <a:rPr lang="hi-IN" sz="12800" b="1" dirty="0">
                <a:solidFill>
                  <a:srgbClr val="00B0F0"/>
                </a:solidFill>
                <a:ea typeface="Times New Roman" panose="02020603050405020304" pitchFamily="18" charset="0"/>
              </a:rPr>
              <a:t>लिम्फ नोड्स </a:t>
            </a:r>
            <a:r>
              <a:rPr lang="en-US" sz="72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छोटे पिंड, जिनका आकार एक छोटे पिन के सिरे से लेकर बादाम के आकार तक होता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संयोजी ऊतक के एक कैप्सूल से ढका हुआ।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लसीका वाहिकाओं जो लसीका को नोड्स में लाती हैं, उन्हें अभिवाही वाहिकाएँ कहा जाता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अभिवाही वाहिकाएँ नोड के भीतर छोटी वाहिकाओं में विभाजित हो जाती हैं और लसीका को बाहर निकाल देती हैं।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निस्पंदन के बाद, लसीका को फिर से नई वाहिकाओं में एकत्र किया जाता है जिन्हें अपवाही वाहिकाएँ कहा जाता है।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hi-IN" sz="9600" dirty="0">
                <a:ea typeface="Times New Roman" panose="02020603050405020304" pitchFamily="18" charset="0"/>
              </a:rPr>
              <a:t>अपवाही वाहिकाएँ अंततः संभवतः अधिक लसीका-नोड्स से गुजरने के बाद लसीका नलिकाओं में प्रवाहित हो जाती हैं।</a:t>
            </a:r>
            <a:r>
              <a:rPr lang="en-US" sz="64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6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06251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875</Words>
  <Application>Microsoft Office PowerPoint</Application>
  <PresentationFormat>Custom</PresentationFormat>
  <Paragraphs>93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लसीका तंत्र</vt:lpstr>
      <vt:lpstr>  उद्देश्य  </vt:lpstr>
      <vt:lpstr>  LYMPHATIC SYSTEM  </vt:lpstr>
      <vt:lpstr>घटक</vt:lpstr>
      <vt:lpstr>PowerPoint Presentation</vt:lpstr>
      <vt:lpstr>  III] लसीका नलिकाएं : </vt:lpstr>
      <vt:lpstr>  III] लसीका नलिकाएं : </vt:lpstr>
      <vt:lpstr>  (II) दाहिनी लसीका वाहिनी– </vt:lpstr>
      <vt:lpstr>PowerPoint Presentation</vt:lpstr>
      <vt:lpstr>कार्य-</vt:lpstr>
      <vt:lpstr>लसीका परिसंचरण</vt:lpstr>
      <vt:lpstr>लसीका तंत्र के कार्य</vt:lpstr>
      <vt:lpstr>प्लीहा अंग</vt:lpstr>
      <vt:lpstr>प्लीहा अंग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LYMPHATIC SYSTEM</dc:title>
  <dc:creator>MTI MTI</dc:creator>
  <cp:lastModifiedBy>NDRF MEDICAL</cp:lastModifiedBy>
  <cp:revision>22</cp:revision>
  <dcterms:created xsi:type="dcterms:W3CDTF">2022-07-14T05:43:14Z</dcterms:created>
  <dcterms:modified xsi:type="dcterms:W3CDTF">2025-12-20T08:17:46Z</dcterms:modified>
</cp:coreProperties>
</file>