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2"/>
  </p:notesMasterIdLst>
  <p:sldIdLst>
    <p:sldId id="323" r:id="rId2"/>
    <p:sldId id="256" r:id="rId3"/>
    <p:sldId id="32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6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0" autoAdjust="0"/>
  </p:normalViewPr>
  <p:slideViewPr>
    <p:cSldViewPr snapToGrid="0" showGuides="1"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4:32:06.10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 9,'-3'-3,"-2"-2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5A946-5A72-4E2B-A7B6-B061440B8819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3B8E-8240-48C0-816E-A0E2E4A774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15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3B8E-8240-48C0-816E-A0E2E4A7746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81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75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89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86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66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16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66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4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69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1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5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8DFC-FF8A-4AFB-97EF-2F2ACA93D73F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33FF-FE05-4620-A99C-D79B8544A2DE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6EFFAC-5FAC-A0D3-155C-3894BD432EC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67" y="44451"/>
            <a:ext cx="1397333" cy="12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13755-870C-7D41-538F-6B40FDADD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CIRCULATORY SYSTEM</a:t>
            </a:r>
            <a:r>
              <a:rPr lang="en-IN" sz="5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/>
            </a:r>
            <a:br>
              <a:rPr lang="en-IN" sz="54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5ABD146-FE5C-0715-8C65-8B84C8A9F029}"/>
              </a:ext>
            </a:extLst>
          </p:cNvPr>
          <p:cNvSpPr>
            <a:spLocks noGrp="1"/>
          </p:cNvSpPr>
          <p:nvPr/>
        </p:nvSpPr>
        <p:spPr>
          <a:xfrm>
            <a:off x="2400300" y="98381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-4A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561992" y="5114192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OMKAR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86615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50270A-2C85-FC8A-7919-E20684DD4999}"/>
              </a:ext>
            </a:extLst>
          </p:cNvPr>
          <p:cNvSpPr txBox="1"/>
          <p:nvPr/>
        </p:nvSpPr>
        <p:spPr>
          <a:xfrm>
            <a:off x="562709" y="542533"/>
            <a:ext cx="8168054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Formed in the bone-marrow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After passing through several stages of development, separate from the marrow &amp; pass into circulating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Contain a special protein called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Haemoglobin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(Hb)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Development of RBCs is controlled by a feed-back system (same number are produced as they are destroyed)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9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6C0F09-FB9B-187B-0854-D9FF2EB9FC09}"/>
              </a:ext>
            </a:extLst>
          </p:cNvPr>
          <p:cNvSpPr txBox="1"/>
          <p:nvPr/>
        </p:nvSpPr>
        <p:spPr>
          <a:xfrm>
            <a:off x="650631" y="120074"/>
            <a:ext cx="7886700" cy="4780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Destruction of RBCs (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haemolysis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 takes place in Spleen; iron is preserved for further use.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Average life-span is about 120 days.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Main function is to carry Oxygen by means of Hemoglobin to all tissues of the body.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6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673E99-12DA-E0F9-1263-EA3FAEBEEE4F}"/>
              </a:ext>
            </a:extLst>
          </p:cNvPr>
          <p:cNvSpPr txBox="1"/>
          <p:nvPr/>
        </p:nvSpPr>
        <p:spPr>
          <a:xfrm>
            <a:off x="96716" y="101600"/>
            <a:ext cx="8950570" cy="684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HAEMOGLOBIN</a:t>
            </a:r>
            <a:endParaRPr lang="en-IN" sz="3200" b="1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Complex protein containing a protein called Globin combined with an iron pigment called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Haem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Deficiency of Iron results in Anemia.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Has strong affinity for Oxygen.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Carries O2 by combining with it in the lungs to form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oxyhaemoglobin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Also has strong affinity for CO (forms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carboxymethaemoglobin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), in which case it is unable to carry O2, hence causing Anoxia.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Normal values: 14 -16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gms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% (men), 12 -14 </a:t>
            </a:r>
            <a:r>
              <a:rPr lang="en-US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gms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% (females).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EE1C6D-CF79-7B9A-E0E1-6AA99BDF7351}"/>
              </a:ext>
            </a:extLst>
          </p:cNvPr>
          <p:cNvSpPr txBox="1"/>
          <p:nvPr/>
        </p:nvSpPr>
        <p:spPr>
          <a:xfrm>
            <a:off x="553914" y="566243"/>
            <a:ext cx="8106509" cy="543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LEUCOCYTES (WHITE BLOOD CORPUSCLES – WBCs)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Colourless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cells containing nuclei.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Slightly larger in size than RBCs, but less numerous.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Normal values: 7000 – 11000/ cubic mm.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Number increases during infections.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A68023-791D-8BB0-B49E-6839598285A3}"/>
              </a:ext>
            </a:extLst>
          </p:cNvPr>
          <p:cNvSpPr txBox="1"/>
          <p:nvPr/>
        </p:nvSpPr>
        <p:spPr>
          <a:xfrm>
            <a:off x="404446" y="92366"/>
            <a:ext cx="840544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ea typeface="Times New Roman" panose="02020603050405020304" pitchFamily="18" charset="0"/>
                <a:cs typeface="Mangal" panose="02040503050203030202" pitchFamily="18" charset="0"/>
              </a:rPr>
              <a:t>Two types of Leucocytes</a:t>
            </a: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– 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28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Granular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en-US" sz="28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Non-granular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1. GRANULAR-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Develop in the bone-marrow from same parent cell (myeloblasts) as RBCs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As the cell develops, granules are formed in the cytoplasm. After passing through several stages of development, they pass into the circulating blood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6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A68023-791D-8BB0-B49E-6839598285A3}"/>
              </a:ext>
            </a:extLst>
          </p:cNvPr>
          <p:cNvSpPr txBox="1"/>
          <p:nvPr/>
        </p:nvSpPr>
        <p:spPr>
          <a:xfrm>
            <a:off x="404446" y="92366"/>
            <a:ext cx="840544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3 varieties – Neutrophils; Eosinophils; Basophils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Function –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To protect the body against invasion of bacteria by phagocytosis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To remove dead &amp; injured tissue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391" y="3429008"/>
            <a:ext cx="8295578" cy="323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2. NON-GRANULAR</a:t>
            </a: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2 varieties – Lymphocytes &amp; Monocytes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Lymphocytes develop in the lymphatic tissue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800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of the body (lymphatic glands &amp; lymphatic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800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tissue of spleen, liver, bone-marrow)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693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9BE1A9-51E6-7C04-8E05-368E6D2CEB95}"/>
              </a:ext>
            </a:extLst>
          </p:cNvPr>
          <p:cNvSpPr txBox="1"/>
          <p:nvPr/>
        </p:nvSpPr>
        <p:spPr>
          <a:xfrm>
            <a:off x="378069" y="800073"/>
            <a:ext cx="8132886" cy="431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Lymphocytes are concerned with production of anti-bodies &amp; hence immunity against infections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Increase in lymphocytes is called lymphocytosis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800"/>
              <a:buFont typeface="Symbol" panose="05050102010706020507" pitchFamily="18" charset="2"/>
              <a:buChar char="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Function of monocytes closely resembles that of neutrophils 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9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D2B6B4-AF05-DA5A-181D-0E41AF6BE3FE}"/>
              </a:ext>
            </a:extLst>
          </p:cNvPr>
          <p:cNvSpPr txBox="1"/>
          <p:nvPr/>
        </p:nvSpPr>
        <p:spPr>
          <a:xfrm>
            <a:off x="509954" y="166255"/>
            <a:ext cx="8027377" cy="6653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THROMBOCYTES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Extremely small cells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Non-nucleated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Contain granules in cytoplasm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Derived from Myeloblasts in the bone-marrow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Normal values: 3 – 4 lacs/ cubic mm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3632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Function: Plays an important role in the blood clotting mechanism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6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8028CA-CA0B-07C7-EFE1-C00E0A7FEB9A}"/>
              </a:ext>
            </a:extLst>
          </p:cNvPr>
          <p:cNvSpPr txBox="1"/>
          <p:nvPr/>
        </p:nvSpPr>
        <p:spPr>
          <a:xfrm>
            <a:off x="756137" y="386848"/>
            <a:ext cx="7658100" cy="549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FUNCTIONS OF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oxygen to all tissues of the body.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waste products to concerned excretory organs.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CO2 to lungs.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Urea, Uric acid to kidneys.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Water to lungs, kidneys &amp; sweat glands.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nutrient material to the tissues.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hormones.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6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3999D9-806C-C86E-2C80-BC25DC70C553}"/>
              </a:ext>
            </a:extLst>
          </p:cNvPr>
          <p:cNvSpPr txBox="1"/>
          <p:nvPr/>
        </p:nvSpPr>
        <p:spPr>
          <a:xfrm>
            <a:off x="729763" y="509937"/>
            <a:ext cx="8062546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carry anti-bodies against invading organisms.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aid in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defence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of the body against pathogenic infections.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7962A9-B542-0474-8EAC-6F6698114EDA}"/>
              </a:ext>
            </a:extLst>
          </p:cNvPr>
          <p:cNvSpPr txBox="1"/>
          <p:nvPr/>
        </p:nvSpPr>
        <p:spPr>
          <a:xfrm>
            <a:off x="589084" y="2789468"/>
            <a:ext cx="702398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CLOTTING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618E996-C6BB-C8E8-B53E-1FE3B307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46" y="3492116"/>
            <a:ext cx="74998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process by which coagulation of blood takes place to prevent loss of blood when a blood vessel is damaged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0FB029-6E82-3E9A-D53D-2E2DFD938A87}"/>
              </a:ext>
            </a:extLst>
          </p:cNvPr>
          <p:cNvSpPr txBox="1"/>
          <p:nvPr/>
        </p:nvSpPr>
        <p:spPr>
          <a:xfrm>
            <a:off x="1186963" y="5114782"/>
            <a:ext cx="7341576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Following substances must be present before clotting can take place:</a:t>
            </a:r>
            <a:endParaRPr lang="en-IN" sz="3200" dirty="0">
              <a:solidFill>
                <a:srgbClr val="0070C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63BD43-1BAA-3381-1543-69DBCE3BD3AC}"/>
              </a:ext>
            </a:extLst>
          </p:cNvPr>
          <p:cNvSpPr txBox="1"/>
          <p:nvPr/>
        </p:nvSpPr>
        <p:spPr>
          <a:xfrm>
            <a:off x="265127" y="193966"/>
            <a:ext cx="867294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7478D5-0473-F7F0-4861-D4E6E9CF3CD1}"/>
              </a:ext>
            </a:extLst>
          </p:cNvPr>
          <p:cNvSpPr txBox="1"/>
          <p:nvPr/>
        </p:nvSpPr>
        <p:spPr>
          <a:xfrm>
            <a:off x="782515" y="971722"/>
            <a:ext cx="8012706" cy="513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Upon completion of this lesson you will be able to:</a:t>
            </a:r>
            <a:endParaRPr lang="en-IN" sz="3200" dirty="0">
              <a:solidFill>
                <a:srgbClr val="00206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study the characteristics &amp; composition of Blood.</a:t>
            </a:r>
            <a:endParaRPr lang="en-IN" sz="3200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functions of blood.</a:t>
            </a:r>
            <a:endParaRPr lang="en-IN" sz="32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92D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mechanism of clotting.</a:t>
            </a:r>
            <a:endParaRPr lang="en-IN" sz="3200" dirty="0">
              <a:solidFill>
                <a:srgbClr val="92D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gain knowledge about the various types of blood groups.</a:t>
            </a:r>
            <a:endParaRPr lang="en-IN" sz="3200" dirty="0">
              <a:solidFill>
                <a:srgbClr val="7030A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3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CFCE9C-A09B-9876-65F4-2791D555C1D4}"/>
              </a:ext>
            </a:extLst>
          </p:cNvPr>
          <p:cNvSpPr txBox="1"/>
          <p:nvPr/>
        </p:nvSpPr>
        <p:spPr>
          <a:xfrm>
            <a:off x="509955" y="314037"/>
            <a:ext cx="8106508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Prothrombin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 startAt="2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Fibrinogen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Calcium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Thromboplastin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The first 3 are normal constituents of blood; whereas Thromboplastin is released only when blood vessels/thrombocytes or tissues/cells are damaged.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697F37-ACD1-F06B-260C-E5D1179A519F}"/>
              </a:ext>
            </a:extLst>
          </p:cNvPr>
          <p:cNvSpPr txBox="1"/>
          <p:nvPr/>
        </p:nvSpPr>
        <p:spPr>
          <a:xfrm>
            <a:off x="791308" y="4825824"/>
            <a:ext cx="7746023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process takes place as a series of events culminating in the formation of a jelly-like mass known as Blood-Clot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8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CEF163-35D0-2224-9A2C-14EB272DB98F}"/>
              </a:ext>
            </a:extLst>
          </p:cNvPr>
          <p:cNvSpPr txBox="1"/>
          <p:nvPr/>
        </p:nvSpPr>
        <p:spPr>
          <a:xfrm>
            <a:off x="474784" y="138546"/>
            <a:ext cx="672611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7663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MECHANISM OF CLOTTING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4" name="Text Box 54">
            <a:extLst>
              <a:ext uri="{FF2B5EF4-FFF2-40B4-BE49-F238E27FC236}">
                <a16:creationId xmlns:a16="http://schemas.microsoft.com/office/drawing/2014/main" xmlns="" id="{7A78B809-3365-A890-9077-8EB837E3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1936747"/>
            <a:ext cx="8080132" cy="527721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RELEASE OF THROMBOPLASTIN</a:t>
            </a:r>
            <a:endParaRPr lang="en-US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xmlns="" id="{38C97486-D522-6488-1192-F67E1033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9" y="2678064"/>
            <a:ext cx="8080132" cy="558923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ACTS ON PROTHROMBIN &amp; CALCIUM</a:t>
            </a:r>
            <a:endParaRPr lang="en-US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44">
            <a:extLst>
              <a:ext uri="{FF2B5EF4-FFF2-40B4-BE49-F238E27FC236}">
                <a16:creationId xmlns:a16="http://schemas.microsoft.com/office/drawing/2014/main" xmlns="" id="{D79B1051-7604-CB1F-428D-8246B87DE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2465410"/>
            <a:ext cx="0" cy="138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xmlns="" id="{D03F1BBC-2B12-FE02-CFFE-2323602A5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1512577"/>
            <a:ext cx="0" cy="138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Text Box 51">
            <a:extLst>
              <a:ext uri="{FF2B5EF4-FFF2-40B4-BE49-F238E27FC236}">
                <a16:creationId xmlns:a16="http://schemas.microsoft.com/office/drawing/2014/main" xmlns="" id="{AA44B7FA-6908-4B6A-2CB0-EECDB795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1189307"/>
            <a:ext cx="8080131" cy="559128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INJURY TO TISSUE/BLOOD VESSEL</a:t>
            </a:r>
            <a:endParaRPr lang="en-US" altLang="en-US" sz="36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xmlns="" id="{0A17FB05-4A44-7DBC-9C78-8E74CA0B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3467076"/>
            <a:ext cx="8080131" cy="552434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FORMATION OF THROMBIN</a:t>
            </a:r>
            <a:endParaRPr lang="en-US" alt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" name="Line 42">
            <a:extLst>
              <a:ext uri="{FF2B5EF4-FFF2-40B4-BE49-F238E27FC236}">
                <a16:creationId xmlns:a16="http://schemas.microsoft.com/office/drawing/2014/main" xmlns="" id="{DAD4786A-3130-1415-151F-70F622D77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991" y="3266974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2" name="Text Box 50">
            <a:extLst>
              <a:ext uri="{FF2B5EF4-FFF2-40B4-BE49-F238E27FC236}">
                <a16:creationId xmlns:a16="http://schemas.microsoft.com/office/drawing/2014/main" xmlns="" id="{B5922058-6D21-63B2-9694-216EF8626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" y="4256891"/>
            <a:ext cx="8080133" cy="641809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ACTS ON FIBRINOGEN TO FORM FIBRIN</a:t>
            </a:r>
            <a:endParaRPr lang="en-US" altLang="en-US" sz="32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Line 46">
            <a:extLst>
              <a:ext uri="{FF2B5EF4-FFF2-40B4-BE49-F238E27FC236}">
                <a16:creationId xmlns:a16="http://schemas.microsoft.com/office/drawing/2014/main" xmlns="" id="{C116F09E-1D14-F255-734C-D2CD0C651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4086075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4" name="Text Box 49">
            <a:extLst>
              <a:ext uri="{FF2B5EF4-FFF2-40B4-BE49-F238E27FC236}">
                <a16:creationId xmlns:a16="http://schemas.microsoft.com/office/drawing/2014/main" xmlns="" id="{42267A22-EBB3-2B5D-40CD-92A5AACE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40" y="5126701"/>
            <a:ext cx="8080132" cy="594425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CELLS GET ENTANGLED WITH FIBRIN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xmlns="" id="{519384B3-035B-976F-CE79-0B5952B96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991" y="4952113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xmlns="" id="{4D36B507-67F1-C02E-9E1D-73287F82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9" y="6014008"/>
            <a:ext cx="8080134" cy="571440"/>
          </a:xfrm>
          <a:prstGeom prst="rect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FORMATION OF BLOOD CLOT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55">
            <a:extLst>
              <a:ext uri="{FF2B5EF4-FFF2-40B4-BE49-F238E27FC236}">
                <a16:creationId xmlns:a16="http://schemas.microsoft.com/office/drawing/2014/main" xmlns="" id="{4168B9F4-BB5F-E48C-9E6D-1C1CDA33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62" y="797687"/>
            <a:ext cx="9768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xmlns="" id="{FB3AEDCD-DFEB-04A3-D6F5-E1C6B44C41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5962" y="951174"/>
            <a:ext cx="9768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xmlns="" id="{7FC16098-A887-815A-5F7C-7776C0CBE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999" y="1767209"/>
            <a:ext cx="0" cy="138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xmlns="" id="{B8D8B3C3-5316-6052-F2BE-84AE99EB4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2782" y="5800255"/>
            <a:ext cx="0" cy="130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05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ADFB0F-7AC6-BE94-5D51-70381720C31F}"/>
              </a:ext>
            </a:extLst>
          </p:cNvPr>
          <p:cNvSpPr txBox="1"/>
          <p:nvPr/>
        </p:nvSpPr>
        <p:spPr>
          <a:xfrm>
            <a:off x="773723" y="601411"/>
            <a:ext cx="7675685" cy="379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FACTORS WHICH AFFECT CLOTTING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Vitamin K (anti-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hammorrhagic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vitamin)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Heparin – protein which is normally present in the blood &amp; prevents clotting within the blood vessels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0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3063A-A2FD-C1E8-B344-C95E64EE8E50}"/>
              </a:ext>
            </a:extLst>
          </p:cNvPr>
          <p:cNvSpPr txBox="1"/>
          <p:nvPr/>
        </p:nvSpPr>
        <p:spPr>
          <a:xfrm>
            <a:off x="659422" y="0"/>
            <a:ext cx="8124093" cy="6706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FACTORS WHICH RETARD CLOTTING</a:t>
            </a: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Addition of Sodium or </a:t>
            </a:r>
            <a:r>
              <a:rPr lang="en-US" sz="3200" u="sng" dirty="0" err="1">
                <a:ea typeface="Times New Roman" panose="02020603050405020304" pitchFamily="18" charset="0"/>
                <a:cs typeface="Mangal" panose="02040503050203030202" pitchFamily="18" charset="0"/>
              </a:rPr>
              <a:t>Pottasium</a:t>
            </a: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-Citrate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acts by interfering with the activities of Calcium (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e.g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, 3.8% potassium-citrate used during blood transfusion)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Contact with oil, grease or paraffin-wax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hence, ointments &amp; greasy materials should not be applied to wounds till bleeding has stopped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Local temperature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extreme heat or cold will interfere with the process of clotting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>
            <a:extLst>
              <a:ext uri="{FF2B5EF4-FFF2-40B4-BE49-F238E27FC236}">
                <a16:creationId xmlns:a16="http://schemas.microsoft.com/office/drawing/2014/main" xmlns="" id="{FB4F24F8-CBFB-D078-F4BC-A6968A1A9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796" y="463550"/>
            <a:ext cx="28358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dirty="0"/>
          </a:p>
        </p:txBody>
      </p:sp>
      <p:sp>
        <p:nvSpPr>
          <p:cNvPr id="5" name="Line 32">
            <a:extLst>
              <a:ext uri="{FF2B5EF4-FFF2-40B4-BE49-F238E27FC236}">
                <a16:creationId xmlns:a16="http://schemas.microsoft.com/office/drawing/2014/main" xmlns="" id="{4E8FC22A-75B3-0FF1-026B-5B5B6EDBE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148" y="4635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xmlns="" id="{4A50B331-8E80-B7AA-8D3C-9E444133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440" y="4635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0ECAF021-1D66-956C-AD6F-F382D89F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60" y="854075"/>
            <a:ext cx="3644607" cy="39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ABO GROUPING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xmlns="" id="{6DFCE3EE-9042-0605-EB9E-2B5456F7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448" y="827342"/>
            <a:ext cx="248635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RHESUS GROUPING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xmlns="" id="{CE245BCB-DCEB-07BD-497A-7177C9877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669" y="13065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xmlns="" id="{40385CD2-4322-08A9-5E54-AE78E0DA2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560" y="1574557"/>
            <a:ext cx="30731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xmlns="" id="{A5CC1A63-8501-FB41-8218-F58209490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560" y="160972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xmlns="" id="{F0C73579-0249-5409-2FEA-6265CF458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3793" y="1604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xmlns="" id="{9CB71242-688D-F612-AE61-774855473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739" y="1604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xmlns="" id="{BCC2EF0D-1BFF-DEE5-550E-7BA8F3271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628" y="13763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xmlns="" id="{224B2D7E-868F-5EC7-1858-F496B81B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30" y="1875937"/>
            <a:ext cx="56110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57F0C599-7E19-EBD2-63BD-06F3D822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655" y="1883996"/>
            <a:ext cx="47538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FD6A7EB5-F1FB-758A-D330-548B6B2B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71" y="1833563"/>
            <a:ext cx="45373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xmlns="" id="{1AF77D71-416F-0886-ECB7-23AF5443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906" y="1659796"/>
            <a:ext cx="68954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Rh +</a:t>
            </a:r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4CE72769-B982-E959-3EC0-B784EA92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117" y="1659796"/>
            <a:ext cx="97644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Rh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xmlns="" id="{AD5D89A9-584A-D5A0-CE80-651C1AA89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36" y="13763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xmlns="" id="{D27DEA52-C02C-F891-9A69-1D4A8BB4C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569" y="1376363"/>
            <a:ext cx="1247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xmlns="" id="{265E6D62-C553-0451-A69A-C26554EF8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924" y="114898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xmlns="" id="{1D761F73-989C-DAE8-87FB-E96B20C56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739" y="2202717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Line 4">
            <a:extLst>
              <a:ext uri="{FF2B5EF4-FFF2-40B4-BE49-F238E27FC236}">
                <a16:creationId xmlns:a16="http://schemas.microsoft.com/office/drawing/2014/main" xmlns="" id="{61233F37-2686-652D-7A59-5DE5B29A2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4120" y="21934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xmlns="" id="{AE2CAD26-0E45-25C2-2780-CE955ADA4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952" y="2235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xmlns="" id="{CFB607E9-23D4-C5B4-DC18-0E0FA99BF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3748" y="20510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xmlns="" id="{C87AD1DF-3BCB-72A2-D620-9A67D5D24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2408" y="205959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67F4EBAF-1629-9EC2-A3A5-567DA09A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30" y="2530475"/>
            <a:ext cx="56717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40</a:t>
            </a:r>
            <a:r>
              <a:rPr lang="en-US" altLang="en-US" sz="11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%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xmlns="" id="{D71B487C-1996-F51A-A0BD-0F2C7A8A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655" y="2509715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10%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xmlns="" id="{B2259463-C425-971E-96A8-B833FC54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906" y="2463800"/>
            <a:ext cx="66681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45%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xmlns="" id="{AB901EED-9866-79E6-B090-A85C2C43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69" y="2359025"/>
            <a:ext cx="910057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85%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xmlns="" id="{7A474943-4492-776F-8B38-B169F3ED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117" y="2359025"/>
            <a:ext cx="126469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15%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xmlns="" id="{D7B9EFDA-C43B-96C7-55BD-F0501D99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252" y="1833563"/>
            <a:ext cx="453736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AB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xmlns="" id="{35B99E5D-5E23-026F-523A-48E94D29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863" y="2463800"/>
            <a:ext cx="56717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5%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xmlns="" id="{E69FBBAB-8505-E0C5-48E2-993D5D2FA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285" y="16049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xmlns="" id="{1D250736-D6E6-56E7-88A2-C39FA988D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3415" y="2235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xmlns="" id="{5BE8F4AF-D740-732E-6774-AFFAD7E92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92" y="-63787"/>
            <a:ext cx="6830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TYPES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xmlns="" id="{BCFC1AC1-6693-4128-D604-9DD3D092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31636" y="272534"/>
            <a:ext cx="12099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5D8B355A-5594-D7EE-2FB3-41D81279A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270331"/>
            <a:ext cx="82061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800" u="sng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ABO grouping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  <a:tabLst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Group A blood has agglutinins which cause agglutination of B &amp; AB group blood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Group B blood has agglutinins which cause agglutination of A &amp; AB group blood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Blood </a:t>
            </a:r>
            <a:r>
              <a:rPr lang="en-US" altLang="en-US" sz="2800" dirty="0" err="1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groupAB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 persons have agglutinins against both A &amp; B groups</a:t>
            </a:r>
            <a:endParaRPr lang="en-US" altLang="en-US" sz="2800" dirty="0">
              <a:latin typeface="+mn-lt"/>
            </a:endParaRPr>
          </a:p>
          <a:p>
            <a:pPr defTabSz="914400">
              <a:buFontTx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Blood group O persons have no agglutinins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11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53C68B-45AB-44B7-E809-E76860E3A6C3}"/>
              </a:ext>
            </a:extLst>
          </p:cNvPr>
          <p:cNvSpPr txBox="1"/>
          <p:nvPr/>
        </p:nvSpPr>
        <p:spPr>
          <a:xfrm>
            <a:off x="622687" y="392043"/>
            <a:ext cx="8044962" cy="7209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Rh grouping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Rh antigen was first discovered in Rhesus monkeys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Rh antigen is present in RBCs of </a:t>
            </a: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Rh+ persons 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&amp; absent in </a:t>
            </a: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Rh- persons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Plasma normally does not contain any anti-Rh antibodies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If Rh- person receives Rh+ blood for the first time, antibodies are produced by the body’s immune system. If such a person receives Rh+ blood again, these antibodies will cause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haemolysis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of the donated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3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A960B-E23A-C672-9814-FC34B94AFB8C}"/>
              </a:ext>
            </a:extLst>
          </p:cNvPr>
          <p:cNvSpPr txBox="1"/>
          <p:nvPr/>
        </p:nvSpPr>
        <p:spPr>
          <a:xfrm>
            <a:off x="580292" y="559761"/>
            <a:ext cx="807133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BLOOD DONATION &amp; TRANSFUSION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Due to existence of these 2 main types of blood-grouping factors, various combinations like A+, A–, AB+, AB –, O+, etc. are possible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Blood transfusions can be given only with      compatible blood of the same group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Even if donor is of the same group, direct cross-matching with blood of recipient has to be done due to presence of numerous other minor blood-group factors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C27330-ED70-41B0-12D4-9F2C50D0F167}"/>
              </a:ext>
            </a:extLst>
          </p:cNvPr>
          <p:cNvSpPr txBox="1"/>
          <p:nvPr/>
        </p:nvSpPr>
        <p:spPr>
          <a:xfrm>
            <a:off x="844062" y="762001"/>
            <a:ext cx="7851530" cy="19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Approx 250 – 300 ml of blood is taken during blood-donation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E09920-D36A-A99D-F01D-7B61494405F5}"/>
              </a:ext>
            </a:extLst>
          </p:cNvPr>
          <p:cNvSpPr txBox="1"/>
          <p:nvPr/>
        </p:nvSpPr>
        <p:spPr>
          <a:xfrm>
            <a:off x="844063" y="2095502"/>
            <a:ext cx="7851530" cy="404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600" dirty="0">
                <a:ea typeface="Times New Roman" panose="02020603050405020304" pitchFamily="18" charset="0"/>
                <a:cs typeface="Mangal" panose="02040503050203030202" pitchFamily="18" charset="0"/>
              </a:rPr>
              <a:t>Every healthy, young person can donate blood once in 3 – 4 months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a typeface="Times New Roman" panose="02020603050405020304" pitchFamily="18" charset="0"/>
                <a:cs typeface="Mangal" panose="02040503050203030202" pitchFamily="18" charset="0"/>
              </a:rPr>
              <a:t> People with infectious diseases like Hepatitis (A &amp; B); HIV; etc. should not donate blood due to risk of transmitting disease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4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46A092-F8B7-E560-DBB4-17B7D768CB22}"/>
              </a:ext>
            </a:extLst>
          </p:cNvPr>
          <p:cNvSpPr txBox="1"/>
          <p:nvPr/>
        </p:nvSpPr>
        <p:spPr>
          <a:xfrm>
            <a:off x="434340" y="182881"/>
            <a:ext cx="8397240" cy="1353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VESSELS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STRUCTURE OF THE BLOOD VESSELS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2FF05F-32C8-AE44-D811-D1F9F5B9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285DB774-5543-5EF8-A83A-9FCEBDFCD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1940" y="218249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57332D5D-4690-84EF-CED5-B158D8DB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720" y="1575372"/>
            <a:ext cx="744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There are 3 main types of blood vessels</a:t>
            </a:r>
            <a:endParaRPr lang="en-US" altLang="en-US" sz="3200" dirty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DE628D4F-6588-BC13-9D94-0AC381D4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" y="2736893"/>
            <a:ext cx="1596391" cy="7529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ARTERIES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6E207FED-2E4D-2808-E5DD-6388E5D5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780" y="2736892"/>
            <a:ext cx="1240325" cy="7196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VEINS</a:t>
            </a:r>
            <a:endParaRPr lang="en-US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xmlns="" id="{063BF772-E379-13CD-34FB-83246657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53" y="2709328"/>
            <a:ext cx="2372008" cy="7196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CAPILLARIES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789E9F9-3A9C-0103-3F01-3F0FEB71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0148" y="362127"/>
            <a:ext cx="1197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B597EB78-739B-4203-4316-9439042C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0148" y="295393"/>
            <a:ext cx="1197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98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2B3785-DD31-6BA8-4528-455EBA672EAB}"/>
              </a:ext>
            </a:extLst>
          </p:cNvPr>
          <p:cNvSpPr txBox="1"/>
          <p:nvPr/>
        </p:nvSpPr>
        <p:spPr>
          <a:xfrm>
            <a:off x="958362" y="933720"/>
            <a:ext cx="7649307" cy="456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ARTERIES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oxygenated blood (except pulmonary artery)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blood away from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Arteries vary considerably in size, but have much the same structure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63BD43-1BAA-3381-1543-69DBCE3BD3AC}"/>
              </a:ext>
            </a:extLst>
          </p:cNvPr>
          <p:cNvSpPr txBox="1"/>
          <p:nvPr/>
        </p:nvSpPr>
        <p:spPr>
          <a:xfrm>
            <a:off x="265127" y="193966"/>
            <a:ext cx="867294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7478D5-0473-F7F0-4861-D4E6E9CF3CD1}"/>
              </a:ext>
            </a:extLst>
          </p:cNvPr>
          <p:cNvSpPr txBox="1"/>
          <p:nvPr/>
        </p:nvSpPr>
        <p:spPr>
          <a:xfrm>
            <a:off x="782515" y="971722"/>
            <a:ext cx="80127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5. </a:t>
            </a: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structure of arteries,   </a:t>
            </a:r>
          </a:p>
          <a:p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Veins &amp; Capillaries.</a:t>
            </a:r>
            <a:endParaRPr lang="en-IN" sz="3200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/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6.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Nervous control of blood     </a:t>
            </a:r>
          </a:p>
          <a:p>
            <a:pPr algn="just"/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vessels.</a:t>
            </a:r>
            <a:endParaRPr lang="en-IN" sz="32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7. </a:t>
            </a: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structure of Heart &amp;    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00206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cardiac cycle .</a:t>
            </a:r>
            <a:endParaRPr lang="en-IN" sz="3200" dirty="0">
              <a:solidFill>
                <a:srgbClr val="00206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8. </a:t>
            </a: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know about the blood pressure, Pulse &amp;    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circulation of blood.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9. </a:t>
            </a: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To learn brief details about important blood 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vessels </a:t>
            </a:r>
            <a:endParaRPr lang="en-IN" sz="3200" dirty="0">
              <a:solidFill>
                <a:srgbClr val="7030A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32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F93B0B-CEE5-09FB-4290-74741E95D2CE}"/>
              </a:ext>
            </a:extLst>
          </p:cNvPr>
          <p:cNvSpPr txBox="1"/>
          <p:nvPr/>
        </p:nvSpPr>
        <p:spPr>
          <a:xfrm>
            <a:off x="949569" y="381000"/>
            <a:ext cx="7561386" cy="570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STRUCTURE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3 layers of tissue: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Tunica Adventitia – outer layer, formed by fibrous tissue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Tunica Media – intermediate layer, formed by elastic &amp; smooth muscular tissue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64008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Tunica Intima – innermost layer, epithelial tissue (endothelium)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8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3D99FA-5617-36C1-8106-36BD94C4623E}"/>
              </a:ext>
            </a:extLst>
          </p:cNvPr>
          <p:cNvSpPr txBox="1"/>
          <p:nvPr/>
        </p:nvSpPr>
        <p:spPr>
          <a:xfrm>
            <a:off x="756138" y="1181100"/>
            <a:ext cx="7807570" cy="4023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Amount of muscular &amp; elastic tissue varies according to size. In larger arteries, tunica media contains more elastic &amp; less muscular tissue. The proportion gradually changes &amp; as arteries become smaller, there is very little elastic tissue &amp; high proportion of muscular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91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755B36-C615-B392-5AD8-AD5E7FAE7611}"/>
              </a:ext>
            </a:extLst>
          </p:cNvPr>
          <p:cNvSpPr txBox="1"/>
          <p:nvPr/>
        </p:nvSpPr>
        <p:spPr>
          <a:xfrm>
            <a:off x="694592" y="448599"/>
            <a:ext cx="7763608" cy="626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II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VEINS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deoxygenated blood (except pulmonary vein)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Transport blood towards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STRUCTURE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Same 3 layers as in arteries; however, the main difference being that the tunica media is thinner &amp; there is relatively less muscular &amp; elastic tissue in the walls of veins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3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7E96BF-F9A0-6E84-E108-390948056BA2}"/>
              </a:ext>
            </a:extLst>
          </p:cNvPr>
          <p:cNvSpPr txBox="1"/>
          <p:nvPr/>
        </p:nvSpPr>
        <p:spPr>
          <a:xfrm>
            <a:off x="0" y="254102"/>
            <a:ext cx="7948247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walls of the veins being thinner, collapse when cut while the arteries, being thicker, retain their cylindrical shape even when cut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6EBD3B-5C98-0362-1582-7B24C00239FB}"/>
              </a:ext>
            </a:extLst>
          </p:cNvPr>
          <p:cNvSpPr txBox="1"/>
          <p:nvPr/>
        </p:nvSpPr>
        <p:spPr>
          <a:xfrm>
            <a:off x="270646" y="2045362"/>
            <a:ext cx="7948247" cy="44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Some veins possess valves –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They prevent back-flow of blood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Abundant in veins of the extremities, but absent from the veins of the Thorax &amp; Abdomen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Formed by a fold of tunica intima strengthened by connective tissue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4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0635A4-90BE-B121-2FC1-9D4E53054A1B}"/>
              </a:ext>
            </a:extLst>
          </p:cNvPr>
          <p:cNvSpPr txBox="1"/>
          <p:nvPr/>
        </p:nvSpPr>
        <p:spPr>
          <a:xfrm>
            <a:off x="738554" y="1181101"/>
            <a:ext cx="7737231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Semi-lunar in shape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548640" algn="l"/>
              </a:tabLs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Defective valves results in veins getting distended due to pooled blood leading to tortuous, enlarged veins called Varicose Veins</a:t>
            </a:r>
            <a:endParaRPr lang="en-IN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67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5F78BC-1E6D-B13B-E1F1-73934C711EA0}"/>
              </a:ext>
            </a:extLst>
          </p:cNvPr>
          <p:cNvSpPr txBox="1"/>
          <p:nvPr/>
        </p:nvSpPr>
        <p:spPr>
          <a:xfrm>
            <a:off x="536331" y="591445"/>
            <a:ext cx="8106508" cy="579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 </a:t>
            </a:r>
            <a:r>
              <a:rPr lang="en-US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CAPILLARIES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Connecting link between arteries &amp; veins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Smaller arteries called arterioles further break-up into minute vessels to form capillaries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Capillary walls permit passage of water, substances of small molecular size &amp; gases; but do not permit blood-cells&amp; plasma to escape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27305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Exchange of nutrient material, waste products &amp; O2/CO2 takes place between blood &amp; tissue at the capillary level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7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692B1C-1EEC-363C-BF8A-4EA905ECC3D7}"/>
              </a:ext>
            </a:extLst>
          </p:cNvPr>
          <p:cNvSpPr txBox="1"/>
          <p:nvPr/>
        </p:nvSpPr>
        <p:spPr>
          <a:xfrm>
            <a:off x="923192" y="827652"/>
            <a:ext cx="7666893" cy="510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STRUCTURE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walls are made up of a single layer of endothelium tissue, which is very thin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NERVOUS CONTROL OF BLOOD VESSELS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Both arteries &amp; veins are controlled by the Autonomic Nervous System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nerves arise from the Vasomotor Centre of the Medulla-Oblongata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02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417D2-6AD0-BB1F-1616-12AEB820117D}"/>
              </a:ext>
            </a:extLst>
          </p:cNvPr>
          <p:cNvSpPr txBox="1"/>
          <p:nvPr/>
        </p:nvSpPr>
        <p:spPr>
          <a:xfrm>
            <a:off x="712176" y="988232"/>
            <a:ext cx="7895493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These nerves are responsible for changes in the caliber of the vessels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8A9D0F-5712-57CF-2892-F5C06C8E471A}"/>
              </a:ext>
            </a:extLst>
          </p:cNvPr>
          <p:cNvSpPr txBox="1"/>
          <p:nvPr/>
        </p:nvSpPr>
        <p:spPr>
          <a:xfrm>
            <a:off x="712176" y="2345415"/>
            <a:ext cx="7992209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They, thus, control the amount of blood circulating to various parts of the body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Nerves which reduce the lumen of the vessels are called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vaso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-constrictors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Nerves which increase the lumen of the vessels are called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vaso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-dilators</a:t>
            </a:r>
            <a:r>
              <a:rPr lang="en-US" sz="3200" dirty="0">
                <a:solidFill>
                  <a:srgbClr val="5F5F5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38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72E355-AB7D-B815-DA1E-5098AB885BAD}"/>
              </a:ext>
            </a:extLst>
          </p:cNvPr>
          <p:cNvSpPr txBox="1"/>
          <p:nvPr/>
        </p:nvSpPr>
        <p:spPr>
          <a:xfrm>
            <a:off x="668214" y="266700"/>
            <a:ext cx="793945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Heart is a hollow, muscular organ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Situated in the middle mediastinum of thoracic cavity, between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Lies obliquely towards the left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base of the heart is on the upper side &amp; apex on the lower side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Roughly 10cm x 8cm x 6cm in size (approx. individual’s fist-sized)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Weighs about 270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gms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55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>
            <a:extLst>
              <a:ext uri="{FF2B5EF4-FFF2-40B4-BE49-F238E27FC236}">
                <a16:creationId xmlns:a16="http://schemas.microsoft.com/office/drawing/2014/main" xmlns="" id="{DCB15696-071B-0668-2B0D-E3212A3B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501144"/>
            <a:ext cx="7359771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47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639F8E-FCCA-0D24-4D70-84635FE898E7}"/>
              </a:ext>
            </a:extLst>
          </p:cNvPr>
          <p:cNvSpPr txBox="1"/>
          <p:nvPr/>
        </p:nvSpPr>
        <p:spPr>
          <a:xfrm>
            <a:off x="-280107" y="48566"/>
            <a:ext cx="8707582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– COMPOSITION &amp; FUNCTIONS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7" name="Line 82">
            <a:extLst>
              <a:ext uri="{FF2B5EF4-FFF2-40B4-BE49-F238E27FC236}">
                <a16:creationId xmlns:a16="http://schemas.microsoft.com/office/drawing/2014/main" xmlns="" id="{EE61FCD0-3DA6-61A5-EB9B-75B58D56B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9346" y="1130253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xmlns="" id="{A68079AC-4FE6-9EFC-D8E6-49E5A08BD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546" y="1497446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Line 50">
            <a:extLst>
              <a:ext uri="{FF2B5EF4-FFF2-40B4-BE49-F238E27FC236}">
                <a16:creationId xmlns:a16="http://schemas.microsoft.com/office/drawing/2014/main" xmlns="" id="{E00AAB02-20C1-7B73-FE25-A165EF0D8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546" y="148149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xmlns="" id="{8098FC1C-552D-745B-87DE-5DDA0CD0D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1046" y="154529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Text Box 81">
            <a:extLst>
              <a:ext uri="{FF2B5EF4-FFF2-40B4-BE49-F238E27FC236}">
                <a16:creationId xmlns:a16="http://schemas.microsoft.com/office/drawing/2014/main" xmlns="" id="{BA679BEE-B87E-1764-ED60-45F0B165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7" y="1746572"/>
            <a:ext cx="314938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Plasma (55%)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Box 52">
            <a:extLst>
              <a:ext uri="{FF2B5EF4-FFF2-40B4-BE49-F238E27FC236}">
                <a16:creationId xmlns:a16="http://schemas.microsoft.com/office/drawing/2014/main" xmlns="" id="{D2A4CE7A-9783-FB13-9511-29D43043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972" y="1821002"/>
            <a:ext cx="295563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Corpuscles (45%)</a:t>
            </a:r>
            <a:endParaRPr lang="en-US" altLang="en-US" sz="2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56">
            <a:extLst>
              <a:ext uri="{FF2B5EF4-FFF2-40B4-BE49-F238E27FC236}">
                <a16:creationId xmlns:a16="http://schemas.microsoft.com/office/drawing/2014/main" xmlns="" id="{C6F94AFD-5C7E-E8C0-0E78-C2CF39740A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7646" y="2414760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5" name="Line 55">
            <a:extLst>
              <a:ext uri="{FF2B5EF4-FFF2-40B4-BE49-F238E27FC236}">
                <a16:creationId xmlns:a16="http://schemas.microsoft.com/office/drawing/2014/main" xmlns="" id="{1D324BF9-87E7-CE01-B647-83538EC39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7646" y="244134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xmlns="" id="{F79908E3-2F08-0D8D-E12E-5A84693E3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646" y="239881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7" name="Line 53">
            <a:extLst>
              <a:ext uri="{FF2B5EF4-FFF2-40B4-BE49-F238E27FC236}">
                <a16:creationId xmlns:a16="http://schemas.microsoft.com/office/drawing/2014/main" xmlns="" id="{D6675C1A-79DE-C7D1-45D0-5C7731B6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9346" y="243849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8" name="Text Box 79">
            <a:extLst>
              <a:ext uri="{FF2B5EF4-FFF2-40B4-BE49-F238E27FC236}">
                <a16:creationId xmlns:a16="http://schemas.microsoft.com/office/drawing/2014/main" xmlns="" id="{24E077C7-6AA9-6424-D3EB-BE2329597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7" y="2697866"/>
            <a:ext cx="2021795" cy="4830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Erythrocytes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57">
            <a:extLst>
              <a:ext uri="{FF2B5EF4-FFF2-40B4-BE49-F238E27FC236}">
                <a16:creationId xmlns:a16="http://schemas.microsoft.com/office/drawing/2014/main" xmlns="" id="{31D8D2A2-D520-32A7-0BED-6133659F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176" y="2738876"/>
            <a:ext cx="2023017" cy="4830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Leucocytes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0" name="Text Box 78">
            <a:extLst>
              <a:ext uri="{FF2B5EF4-FFF2-40B4-BE49-F238E27FC236}">
                <a16:creationId xmlns:a16="http://schemas.microsoft.com/office/drawing/2014/main" xmlns="" id="{79E601D6-62C5-C15B-F23C-DE64FB61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46" y="2613933"/>
            <a:ext cx="3161681" cy="5044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Thrombocytes</a:t>
            </a:r>
            <a:endParaRPr lang="en-US" altLang="en-US" sz="2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xmlns="" id="{D7781AAD-DD20-E871-5F90-DCA2AF25A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109" y="3198121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Line 77">
            <a:extLst>
              <a:ext uri="{FF2B5EF4-FFF2-40B4-BE49-F238E27FC236}">
                <a16:creationId xmlns:a16="http://schemas.microsoft.com/office/drawing/2014/main" xmlns="" id="{45E30153-FA23-29D3-2C47-55A36F6B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9144" y="3541021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xmlns="" id="{B6CB3DDD-F6EA-7602-4CEC-572ADAC1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4380" y="3541021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4" name="Line 75">
            <a:extLst>
              <a:ext uri="{FF2B5EF4-FFF2-40B4-BE49-F238E27FC236}">
                <a16:creationId xmlns:a16="http://schemas.microsoft.com/office/drawing/2014/main" xmlns="" id="{B1C30A1F-F052-3177-B034-90DFD5D10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147" y="3541021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" name="Text Box 59">
            <a:extLst>
              <a:ext uri="{FF2B5EF4-FFF2-40B4-BE49-F238E27FC236}">
                <a16:creationId xmlns:a16="http://schemas.microsoft.com/office/drawing/2014/main" xmlns="" id="{CB455D10-B6FA-C866-0B0A-C5028AF6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7" y="3742543"/>
            <a:ext cx="3703777" cy="6838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Granular (75%)</a:t>
            </a:r>
            <a:endParaRPr lang="en-US" altLang="en-US" sz="2000" dirty="0">
              <a:solidFill>
                <a:srgbClr val="00B0F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(Polymorphonuclear)</a:t>
            </a:r>
            <a:endParaRPr lang="en-US" altLang="en-US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74">
            <a:extLst>
              <a:ext uri="{FF2B5EF4-FFF2-40B4-BE49-F238E27FC236}">
                <a16:creationId xmlns:a16="http://schemas.microsoft.com/office/drawing/2014/main" xmlns="" id="{5926B5D2-94A9-0E8C-B733-922819AB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356" y="3688434"/>
            <a:ext cx="4190380" cy="630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Non-Granular(25%)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(Mono-nuclear)</a:t>
            </a:r>
            <a:endParaRPr lang="en-US" alt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7" name="Line 60">
            <a:extLst>
              <a:ext uri="{FF2B5EF4-FFF2-40B4-BE49-F238E27FC236}">
                <a16:creationId xmlns:a16="http://schemas.microsoft.com/office/drawing/2014/main" xmlns="" id="{31D00B46-82A2-B820-FD50-E8A3F1780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98" y="442642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xmlns="" id="{FF5F3A55-8F53-D89B-3FBC-5678DE77F9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0738" y="4323305"/>
            <a:ext cx="1" cy="2664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9" name="Line 67">
            <a:extLst>
              <a:ext uri="{FF2B5EF4-FFF2-40B4-BE49-F238E27FC236}">
                <a16:creationId xmlns:a16="http://schemas.microsoft.com/office/drawing/2014/main" xmlns="" id="{B6859BBA-9D6D-941C-7DCD-6496C6002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8463" y="4641923"/>
            <a:ext cx="2912814" cy="131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Line 72">
            <a:extLst>
              <a:ext uri="{FF2B5EF4-FFF2-40B4-BE49-F238E27FC236}">
                <a16:creationId xmlns:a16="http://schemas.microsoft.com/office/drawing/2014/main" xmlns="" id="{8F1E074D-1EC1-2C9A-5DCE-C9DA23E91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646" y="4589749"/>
            <a:ext cx="14704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" name="Line 66">
            <a:extLst>
              <a:ext uri="{FF2B5EF4-FFF2-40B4-BE49-F238E27FC236}">
                <a16:creationId xmlns:a16="http://schemas.microsoft.com/office/drawing/2014/main" xmlns="" id="{992D07AD-ED02-3941-BFA0-C8F9576E6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5748" y="464020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2" name="Line 65">
            <a:extLst>
              <a:ext uri="{FF2B5EF4-FFF2-40B4-BE49-F238E27FC236}">
                <a16:creationId xmlns:a16="http://schemas.microsoft.com/office/drawing/2014/main" xmlns="" id="{ECCB8F67-59C4-D060-9C41-F1A8FA39A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848" y="465502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3" name="Line 64">
            <a:extLst>
              <a:ext uri="{FF2B5EF4-FFF2-40B4-BE49-F238E27FC236}">
                <a16:creationId xmlns:a16="http://schemas.microsoft.com/office/drawing/2014/main" xmlns="" id="{01DBA351-F859-C5CD-2BF4-0215C3721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1276" y="464020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xmlns="" id="{D9756099-AF7C-CF74-BCD3-F7A179F3C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9646" y="458974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" name="Line 70">
            <a:extLst>
              <a:ext uri="{FF2B5EF4-FFF2-40B4-BE49-F238E27FC236}">
                <a16:creationId xmlns:a16="http://schemas.microsoft.com/office/drawing/2014/main" xmlns="" id="{0685FFF9-3869-5E2F-3845-D761943F8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132" y="458974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Text Box 63">
            <a:extLst>
              <a:ext uri="{FF2B5EF4-FFF2-40B4-BE49-F238E27FC236}">
                <a16:creationId xmlns:a16="http://schemas.microsoft.com/office/drawing/2014/main" xmlns="" id="{B61029FA-D2E0-1371-F9ED-5CA3FFAD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75" y="4883626"/>
            <a:ext cx="1536287" cy="1009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Neutrophil</a:t>
            </a:r>
            <a:endParaRPr lang="en-US" altLang="en-US" sz="2400" dirty="0">
              <a:solidFill>
                <a:srgbClr val="92D05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60 – 70 %</a:t>
            </a:r>
            <a:endParaRPr lang="en-US" altLang="en-US" sz="2400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62">
            <a:extLst>
              <a:ext uri="{FF2B5EF4-FFF2-40B4-BE49-F238E27FC236}">
                <a16:creationId xmlns:a16="http://schemas.microsoft.com/office/drawing/2014/main" xmlns="" id="{350C3564-74C1-4742-E3D1-111F294D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58" y="4928803"/>
            <a:ext cx="1655457" cy="806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Eosinophil</a:t>
            </a:r>
            <a:endParaRPr lang="en-US" altLang="en-US" sz="2400" dirty="0">
              <a:solidFill>
                <a:srgbClr val="00B05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 – 6 %</a:t>
            </a:r>
            <a:endParaRPr lang="en-US" altLang="en-US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 Box 61">
            <a:extLst>
              <a:ext uri="{FF2B5EF4-FFF2-40B4-BE49-F238E27FC236}">
                <a16:creationId xmlns:a16="http://schemas.microsoft.com/office/drawing/2014/main" xmlns="" id="{D963DB09-F405-C3B5-5DDA-97074C73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96" y="4868803"/>
            <a:ext cx="1341882" cy="866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Basophil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0 – 1 %</a:t>
            </a:r>
            <a:endParaRPr lang="en-US" altLang="en-US" sz="2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69">
            <a:extLst>
              <a:ext uri="{FF2B5EF4-FFF2-40B4-BE49-F238E27FC236}">
                <a16:creationId xmlns:a16="http://schemas.microsoft.com/office/drawing/2014/main" xmlns="" id="{8EC1F9BB-E6EF-156B-7238-DCBE98E80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232" y="4778196"/>
            <a:ext cx="1872760" cy="8660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Lymphocytes</a:t>
            </a:r>
            <a:endParaRPr lang="en-US" alt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20 – 25 %</a:t>
            </a:r>
            <a:endParaRPr lang="en-US" altLang="en-US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Box 68">
            <a:extLst>
              <a:ext uri="{FF2B5EF4-FFF2-40B4-BE49-F238E27FC236}">
                <a16:creationId xmlns:a16="http://schemas.microsoft.com/office/drawing/2014/main" xmlns="" id="{79205680-1B64-489F-FAD4-5A1F62EC9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383" y="4786025"/>
            <a:ext cx="1641114" cy="751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Monocytes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4 – 6%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1" name="Rectangle 83">
            <a:extLst>
              <a:ext uri="{FF2B5EF4-FFF2-40B4-BE49-F238E27FC236}">
                <a16:creationId xmlns:a16="http://schemas.microsoft.com/office/drawing/2014/main" xmlns="" id="{00908CA0-A1AB-DFC6-A6BB-C3DAE2AD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146" y="686129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2" name="Rectangle 96">
            <a:extLst>
              <a:ext uri="{FF2B5EF4-FFF2-40B4-BE49-F238E27FC236}">
                <a16:creationId xmlns:a16="http://schemas.microsoft.com/office/drawing/2014/main" xmlns="" id="{97DAC46A-ED28-EB07-D508-C2372BBB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147" y="13254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8" name="Line 49">
            <a:extLst>
              <a:ext uri="{FF2B5EF4-FFF2-40B4-BE49-F238E27FC236}">
                <a16:creationId xmlns:a16="http://schemas.microsoft.com/office/drawing/2014/main" xmlns="" id="{8098FC1C-552D-745B-87DE-5DDA0CD0D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0407" y="229579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38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375AC5-7C16-89E5-03C6-1DB76BE273D9}"/>
              </a:ext>
            </a:extLst>
          </p:cNvPr>
          <p:cNvSpPr txBox="1"/>
          <p:nvPr/>
        </p:nvSpPr>
        <p:spPr>
          <a:xfrm>
            <a:off x="493521" y="330001"/>
            <a:ext cx="6743700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STRUCTURE OF THE HEART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 descr="heart">
            <a:extLst>
              <a:ext uri="{FF2B5EF4-FFF2-40B4-BE49-F238E27FC236}">
                <a16:creationId xmlns:a16="http://schemas.microsoft.com/office/drawing/2014/main" xmlns="" id="{77D47A46-8F92-1ECB-C4C9-45113009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69" y="1184022"/>
            <a:ext cx="8581293" cy="51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892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BD704-E317-09FC-D0A8-7C7A3AAE1AE5}"/>
              </a:ext>
            </a:extLst>
          </p:cNvPr>
          <p:cNvSpPr txBox="1"/>
          <p:nvPr/>
        </p:nvSpPr>
        <p:spPr>
          <a:xfrm>
            <a:off x="694592" y="137161"/>
            <a:ext cx="7869116" cy="366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</a:t>
            </a: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) 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From a structural point of view, the heart has 3 layers: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Pericardium – outer layer of fibrous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Myocardium – middle layer of muscular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Endocardium – inner layer of endothelial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7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424887-8460-873C-33D9-4890ED4016AA}"/>
              </a:ext>
            </a:extLst>
          </p:cNvPr>
          <p:cNvSpPr txBox="1"/>
          <p:nvPr/>
        </p:nvSpPr>
        <p:spPr>
          <a:xfrm>
            <a:off x="694592" y="3614201"/>
            <a:ext cx="7763608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ii) 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Divisions: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Divided into left &amp; right sides by a Septum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Both sides divided into upper &amp; lower chambers by valves made of fibrous tissue (prevent back-flow of blood)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37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3EA7BA-D0C2-14C4-6533-B968E9D0F65E}"/>
              </a:ext>
            </a:extLst>
          </p:cNvPr>
          <p:cNvSpPr txBox="1"/>
          <p:nvPr/>
        </p:nvSpPr>
        <p:spPr>
          <a:xfrm>
            <a:off x="703383" y="210420"/>
            <a:ext cx="8229601" cy="640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Upper chambers are called Atrium (receiving chambers)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Lower chambers are called Ventricles (pumping chambers)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There is no communication between the right &amp; left sides of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Based on the above, the heart is divided into –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Right Atrium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Right Ventricle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Left Atrium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Left Ventricle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98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9A3F25-21C2-7D89-5657-33047F93E9AC}"/>
              </a:ext>
            </a:extLst>
          </p:cNvPr>
          <p:cNvSpPr txBox="1"/>
          <p:nvPr/>
        </p:nvSpPr>
        <p:spPr>
          <a:xfrm>
            <a:off x="773722" y="863388"/>
            <a:ext cx="78867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iii) Valves: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320040" algn="just"/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heart has 4 valves –</a:t>
            </a:r>
            <a:endParaRPr lang="en-IN" sz="3200" dirty="0">
              <a:solidFill>
                <a:srgbClr val="FF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Tricuspid valve	: between the Rt Atrium&amp;     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</a:t>
            </a:r>
            <a:r>
              <a:rPr lang="en-US" sz="3200" dirty="0" err="1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Rt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Ventricle</a:t>
            </a:r>
            <a:endParaRPr lang="en-IN" sz="32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Bicuspid Valve		: between the Lt Atrium &amp;  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Lt Ventricle</a:t>
            </a:r>
            <a:endParaRPr lang="en-IN" sz="3200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Aortic Valve		: between the Lt Ventricle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FFC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&amp; Aorta</a:t>
            </a:r>
            <a:endParaRPr lang="en-IN" sz="3200" dirty="0">
              <a:solidFill>
                <a:srgbClr val="FFC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SzPts val="1100"/>
              <a:buFont typeface="Symbol" panose="05050102010706020507" pitchFamily="18" charset="2"/>
              <a:buChar char=""/>
              <a:tabLst>
                <a:tab pos="4572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Pulmonary Valve	: between the Rt Ventricle </a:t>
            </a:r>
          </a:p>
          <a:p>
            <a:pPr algn="just">
              <a:buSzPts val="1100"/>
              <a:tabLst>
                <a:tab pos="45720" algn="l"/>
              </a:tabLst>
            </a:pPr>
            <a:r>
              <a:rPr lang="en-US" sz="3200" dirty="0">
                <a:solidFill>
                  <a:srgbClr val="7030A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&amp; Pulmonary Trunk</a:t>
            </a:r>
            <a:endParaRPr lang="en-IN" sz="3200" dirty="0">
              <a:solidFill>
                <a:srgbClr val="7030A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7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C77A45-9BB1-4FA3-E428-18752CEA14B9}"/>
              </a:ext>
            </a:extLst>
          </p:cNvPr>
          <p:cNvSpPr txBox="1"/>
          <p:nvPr/>
        </p:nvSpPr>
        <p:spPr>
          <a:xfrm>
            <a:off x="720969" y="795981"/>
            <a:ext cx="7746024" cy="44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BLOOD SUPPLY TO THE HEART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heart is supplied with arterial blood by the Right &amp; Left Coronary Arteries, which are the first divisions of the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Venous return is directly into the Right Atrium through the Coronary Sinus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45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313147-DD81-F876-7C81-9ABA66E72E9E}"/>
              </a:ext>
            </a:extLst>
          </p:cNvPr>
          <p:cNvSpPr txBox="1"/>
          <p:nvPr/>
        </p:nvSpPr>
        <p:spPr>
          <a:xfrm>
            <a:off x="764931" y="312421"/>
            <a:ext cx="7930662" cy="609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NERVOUS CONTROL OF THE HEART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Heart is controlled by the Autonomic Nervous System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Nerves arise in the Cardiac Centre of the Medulla Oblongata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Vagus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nerve (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parasymphatheticfibres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 is responsible for slowing down the heart-rate (by slowing down the Sino-atrial node impulses)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Symphathetic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Nerves, on the other hand, speed up the heart-rate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1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BE38A-B07D-C0C0-2BA0-7BE75DEBB6E5}"/>
              </a:ext>
            </a:extLst>
          </p:cNvPr>
          <p:cNvSpPr txBox="1"/>
          <p:nvPr/>
        </p:nvSpPr>
        <p:spPr>
          <a:xfrm>
            <a:off x="830581" y="342901"/>
            <a:ext cx="679513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CARDIAC CYCLE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12E2DA-E3D7-CF08-9D1F-04092F5A9B4A}"/>
              </a:ext>
            </a:extLst>
          </p:cNvPr>
          <p:cNvSpPr txBox="1"/>
          <p:nvPr/>
        </p:nvSpPr>
        <p:spPr>
          <a:xfrm>
            <a:off x="694592" y="1051560"/>
            <a:ext cx="8071339" cy="232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 complete heart-beat consisting of contraction (systole) &amp; relaxation (diastole) of both atria and systole &amp; diastole of both ventricles is called a cardiac cycle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E31C30-97DB-98BB-D2D2-919D2ACAD24D}"/>
              </a:ext>
            </a:extLst>
          </p:cNvPr>
          <p:cNvSpPr txBox="1"/>
          <p:nvPr/>
        </p:nvSpPr>
        <p:spPr>
          <a:xfrm>
            <a:off x="694592" y="3251381"/>
            <a:ext cx="7957039" cy="34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time required for the completion of one cardiac cycle is called ‘Cardiac Cycle Time’. With a heart rate of 75 beats/ minute, the cardiac cycle time will be 60/75 = 0.8 seconds, i.e. every event in the cycle will be repeated at an interval of 0.8 sec.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58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847847-C7FE-3022-0695-3F235FE9FACD}"/>
              </a:ext>
            </a:extLst>
          </p:cNvPr>
          <p:cNvSpPr txBox="1"/>
          <p:nvPr/>
        </p:nvSpPr>
        <p:spPr>
          <a:xfrm>
            <a:off x="580292" y="259080"/>
            <a:ext cx="8159262" cy="6399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sino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-atrial node initiates the atrial systole (duration = 0.1 sec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approx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 &amp; is followed immediately by Atrial diastole (duration = 0.7 sec approx.) This is again followed immediately by Atrial systole and the cycle keeps repeating.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 At the end of Atrial systole, the Ventricular systole starts (duration = 0.3 sec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approx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), followed immediately by Ventricular diastole (duration = 0.5 sec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approx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), at the end of which Ventricular systole again starts and the cycle keeps repeating.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6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9B683E-B5FB-0F0D-D7C6-D38714E93E2D}"/>
              </a:ext>
            </a:extLst>
          </p:cNvPr>
          <p:cNvSpPr txBox="1"/>
          <p:nvPr/>
        </p:nvSpPr>
        <p:spPr>
          <a:xfrm>
            <a:off x="844062" y="711000"/>
            <a:ext cx="7640515" cy="482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PRESSURE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pressure is the pressure that blood exerts on the walls of the blood-vessels. It is greatest in the large arteries and lower in the veins. Normal blood pressure is 120 +/- 10 (systolic) &amp; 80 +/- 10 (diastolic).  Apparatus used for measuring BP is called sphygmomanometer.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48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44291-BDDD-1433-BB29-6A75031BB354}"/>
              </a:ext>
            </a:extLst>
          </p:cNvPr>
          <p:cNvSpPr txBox="1"/>
          <p:nvPr/>
        </p:nvSpPr>
        <p:spPr>
          <a:xfrm>
            <a:off x="817685" y="190500"/>
            <a:ext cx="7702062" cy="664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PULSE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Pulse is a wave of distension &amp; elongation felt in an arterial wall due to forceful pushing of blood into an already full aorta as a result of ventricular contraction. About 70 ml of blood is pushed in each pulse. The distension wave of the aorta is passed along the walls of the arteries &amp; can be felt at any point where an artery can be pressed against a bone. The pulse corresponds with the heart-beat.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Points to be noted when feeling pulse: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9BD39A-6DB0-F52C-1517-1BCDEDF2F3E4}"/>
              </a:ext>
            </a:extLst>
          </p:cNvPr>
          <p:cNvSpPr txBox="1"/>
          <p:nvPr/>
        </p:nvSpPr>
        <p:spPr>
          <a:xfrm>
            <a:off x="431345" y="287440"/>
            <a:ext cx="8590085" cy="647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CHARACTERISTICS OF BLOOD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Commonly described as a fluid connective tissue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Bright red when oxygenated (in arteries) &amp; dark purplish-red when deoxygenated (in veins)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Slightly alkaline in reaction (pH – 7.4)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Total volume of blood in the body – 5 to 6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litres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(approx. 8% of body weight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Specific gravity is 1.005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80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28E35B-0975-3C93-7BAD-1245555CB248}"/>
              </a:ext>
            </a:extLst>
          </p:cNvPr>
          <p:cNvSpPr txBox="1"/>
          <p:nvPr/>
        </p:nvSpPr>
        <p:spPr>
          <a:xfrm>
            <a:off x="905608" y="1333501"/>
            <a:ext cx="7614138" cy="3841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Rate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– Number of times the heart beats in 1 minute (Normal: 72/min)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Rhythm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The length of time between each beat indicates regularity of heart-beat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Volume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– The strength of the beat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40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1EB4C0-2242-DFCE-9E73-1A17804F8BAE}"/>
              </a:ext>
            </a:extLst>
          </p:cNvPr>
          <p:cNvSpPr txBox="1"/>
          <p:nvPr/>
        </p:nvSpPr>
        <p:spPr>
          <a:xfrm>
            <a:off x="835269" y="754381"/>
            <a:ext cx="7860324" cy="570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FACTORS AFFECTING PULSE-RATE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ea typeface="Times New Roman" panose="02020603050405020304" pitchFamily="18" charset="0"/>
                <a:cs typeface="Mangal" panose="02040503050203030202" pitchFamily="18" charset="0"/>
              </a:rPr>
              <a:t>(INCREASE IN RATE: TACHYCARDIA; DECRESE IN RATE: BRADYCARDIA)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Exercise speeds up the pulse-rate, while rest slows it down.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Pulse-rate decreases with age (in infants, it is 120 – 140).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Febrile conditions, shock,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haemorrhage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increase the rate.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72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822966-605F-5935-30F5-3C00C3AEF7CE}"/>
              </a:ext>
            </a:extLst>
          </p:cNvPr>
          <p:cNvSpPr txBox="1"/>
          <p:nvPr/>
        </p:nvSpPr>
        <p:spPr>
          <a:xfrm>
            <a:off x="905608" y="815341"/>
            <a:ext cx="7578969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Bradycardia can occur in head-injuries.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Rate is slightly higher in females than in males.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Some drugs can cause increase or decrease in rate.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94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ulation">
            <a:extLst>
              <a:ext uri="{FF2B5EF4-FFF2-40B4-BE49-F238E27FC236}">
                <a16:creationId xmlns:a16="http://schemas.microsoft.com/office/drawing/2014/main" xmlns="" id="{E341CEAB-C6CF-A346-E171-EBC4ADCE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09" y="780090"/>
            <a:ext cx="7526030" cy="58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3B51C9-F724-AE91-9FF6-B6AFC11BAA20}"/>
              </a:ext>
            </a:extLst>
          </p:cNvPr>
          <p:cNvSpPr txBox="1"/>
          <p:nvPr/>
        </p:nvSpPr>
        <p:spPr>
          <a:xfrm>
            <a:off x="436085" y="88041"/>
            <a:ext cx="760285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CIRCULATION OF BLOOD</a:t>
            </a:r>
            <a:endParaRPr lang="en-IN" sz="3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8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>
            <a:extLst>
              <a:ext uri="{FF2B5EF4-FFF2-40B4-BE49-F238E27FC236}">
                <a16:creationId xmlns:a16="http://schemas.microsoft.com/office/drawing/2014/main" xmlns="" id="{14F76617-4394-4ACA-18DF-0C101F763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946" y="97299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xmlns="" id="{E6F86107-B81F-1115-F982-674E2F27E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631" y="1430195"/>
            <a:ext cx="64535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xmlns="" id="{FDCC8BA4-550B-DB46-BBE4-8CDE9CD65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976" y="150114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4C18E47B-4798-5534-8B86-6F1932D33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185" y="150114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xmlns="" id="{9D11DCFB-C0B2-25B0-6A7D-F036BC748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415" y="1501140"/>
            <a:ext cx="0" cy="1601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0249F35E-AE2E-83B7-5CC9-F58966F2E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04" y="1865504"/>
            <a:ext cx="1848978" cy="810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GENERAL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F259616A-44C0-4C60-7707-5FF0AFB2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515" y="3102781"/>
            <a:ext cx="2426969" cy="830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PULMONARY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8EF7F95A-5F3B-0B4B-A419-270DB1DF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099" y="3102146"/>
            <a:ext cx="2194559" cy="857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PORTAL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xmlns="" id="{511F43A3-7EC0-E4F1-43E9-F1D38C63A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86" y="1888850"/>
            <a:ext cx="1872468" cy="8579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CORONARY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6BD8C4-6BE3-67F0-9BA5-57A6417C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1B9C8A5-4931-B885-0056-282DA18C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206" y="389393"/>
            <a:ext cx="61936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DIVISIONS OF BLOOD CIRCULATION</a:t>
            </a:r>
            <a:endParaRPr lang="en-US" altLang="en-US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xmlns="" id="{66336236-43D8-D1FE-CB36-86197A3F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5780" y="8322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xmlns="" id="{B8573C11-45D4-3462-D2CD-20E7E9475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9319" y="1501140"/>
            <a:ext cx="0" cy="1601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543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A16A1-3915-4936-D71F-B7B17922DECD}"/>
              </a:ext>
            </a:extLst>
          </p:cNvPr>
          <p:cNvSpPr txBox="1"/>
          <p:nvPr/>
        </p:nvSpPr>
        <p:spPr>
          <a:xfrm>
            <a:off x="650631" y="167640"/>
            <a:ext cx="7965832" cy="646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GENERAL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Venous blood from all parts of the body is brought to the Rt Atrium through the Superior (Head, Neck &amp; Upper Extremity areas) and Inferior (Trunk, Lower Extremity areas) Vena-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cavas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Rt Atrium pushes this blood into the Rt Ventricle through the Tricuspid-Valve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Rt Ventricle pushes this blood into the Pulmonary-trunk through the Pulmonary-Valve &amp; further to the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27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48E4DC-5FB3-DC9F-9E51-656449C5518F}"/>
              </a:ext>
            </a:extLst>
          </p:cNvPr>
          <p:cNvSpPr txBox="1"/>
          <p:nvPr/>
        </p:nvSpPr>
        <p:spPr>
          <a:xfrm>
            <a:off x="553915" y="472441"/>
            <a:ext cx="8132886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After oxygenation in the lungs, the blood passes into the Lt Atrium through the Pulmonary Vein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Lt Atrium pushes this blood into the Lt Ventricle through the Bicuspid-Valve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Lt Ventricle pushes this blood into the Aorta through the Aortic-Valve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Aorta &amp; its branches take the blood to various parts of the body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0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CB168-5E51-B4A7-E043-4DFBD7A2DD00}"/>
              </a:ext>
            </a:extLst>
          </p:cNvPr>
          <p:cNvSpPr txBox="1"/>
          <p:nvPr/>
        </p:nvSpPr>
        <p:spPr>
          <a:xfrm>
            <a:off x="588475" y="409206"/>
            <a:ext cx="7776928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arteries break up into smaller arterioles &amp; further into capillaries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Exchange of gases (O2 out &amp; CO2 in) and nutrient material takes place in the capillary beds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AD1811-F3EF-B5CB-CC9A-C22DC4B8647F}"/>
              </a:ext>
            </a:extLst>
          </p:cNvPr>
          <p:cNvSpPr txBox="1"/>
          <p:nvPr/>
        </p:nvSpPr>
        <p:spPr>
          <a:xfrm>
            <a:off x="588475" y="3520258"/>
            <a:ext cx="7885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CO2 &amp; waste products are taken by the venules which join up to form veins and ultimately drain into the superior vena –cava and inferior vena cava </a:t>
            </a: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50778C-05EE-C707-F0EF-76FBA33C1943}"/>
              </a:ext>
            </a:extLst>
          </p:cNvPr>
          <p:cNvSpPr txBox="1"/>
          <p:nvPr/>
        </p:nvSpPr>
        <p:spPr>
          <a:xfrm>
            <a:off x="674331" y="5552609"/>
            <a:ext cx="791725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This cycle is then repeated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53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8456DF-1684-BCDF-AD0F-7902F91DAC1D}"/>
              </a:ext>
            </a:extLst>
          </p:cNvPr>
          <p:cNvSpPr txBox="1"/>
          <p:nvPr/>
        </p:nvSpPr>
        <p:spPr>
          <a:xfrm>
            <a:off x="571500" y="624240"/>
            <a:ext cx="8053754" cy="557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II]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PULMONARY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Contraction of the Rt Ventricle pushes the de-oxygenated blood into the Pulmonary-trunk through the Pulmonary-Valve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Pulmonary trunk divides into the Rt &amp; Lt Pulmonary Arteries, which pass onto the respective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Gaseous exchange (O2 absorbed &amp; CO2 excreted) takes place in the </a:t>
            </a: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alvoli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of the lungs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75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E2488D-2807-17A9-4E50-86A83DEB2CF0}"/>
              </a:ext>
            </a:extLst>
          </p:cNvPr>
          <p:cNvSpPr txBox="1"/>
          <p:nvPr/>
        </p:nvSpPr>
        <p:spPr>
          <a:xfrm>
            <a:off x="817684" y="787777"/>
            <a:ext cx="7719647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After oxygenation, the blood passes into the Lt Atrium through the Pulmonary Vein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Pulmonary artery is the only artery carrying de-oxygenated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Pulmonary vein is the only vein carrying oxygenated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893FC-4094-3A57-EF79-60B1A4771EC5}"/>
              </a:ext>
            </a:extLst>
          </p:cNvPr>
          <p:cNvSpPr txBox="1"/>
          <p:nvPr/>
        </p:nvSpPr>
        <p:spPr>
          <a:xfrm>
            <a:off x="422031" y="129309"/>
            <a:ext cx="8361484" cy="563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COMPOSITION OF BLOOD</a:t>
            </a:r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6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PLASMA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Fluid part of blood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Pale, yellowish fluid in which the corpuscles (solid part of blood) float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Contents: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Water – 90%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06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D0B518-314F-6299-6413-1BD0C622323C}"/>
              </a:ext>
            </a:extLst>
          </p:cNvPr>
          <p:cNvSpPr txBox="1"/>
          <p:nvPr/>
        </p:nvSpPr>
        <p:spPr>
          <a:xfrm>
            <a:off x="615462" y="167640"/>
            <a:ext cx="8027376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III]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PORTAL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Circulation of blood through the liver is called Portal circulation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which has circulated through the stomach, intestines, pancreas &amp; spleen is taken to the liver through the Portal vein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A0AA45-64D0-0BB4-5203-8B59606C53E0}"/>
              </a:ext>
            </a:extLst>
          </p:cNvPr>
          <p:cNvSpPr txBox="1"/>
          <p:nvPr/>
        </p:nvSpPr>
        <p:spPr>
          <a:xfrm>
            <a:off x="615463" y="3932243"/>
            <a:ext cx="8027376" cy="248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is detoxified by enzymes present in the liver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Blood collected from the liver drains through the Hepatic vein into the Inferior Vena-cava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6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EAE69-CE2F-BF39-4C58-7D5BBDC80383}"/>
              </a:ext>
            </a:extLst>
          </p:cNvPr>
          <p:cNvSpPr txBox="1"/>
          <p:nvPr/>
        </p:nvSpPr>
        <p:spPr>
          <a:xfrm>
            <a:off x="712177" y="723900"/>
            <a:ext cx="7833946" cy="552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IV] </a:t>
            </a: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CORONARY CIRCULATION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Concerned with blood-supply to the Heart- muscle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Right &amp; Left Coronary arteries branch off from the Ascending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These further divide into smaller arteries &amp; arterioles which encircle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Impure blood collected from the heart drains directly into the Rt Atrium through the Coronary Sinus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50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21F020-0687-F2F9-C044-FEAB68293853}"/>
              </a:ext>
            </a:extLst>
          </p:cNvPr>
          <p:cNvSpPr txBox="1"/>
          <p:nvPr/>
        </p:nvSpPr>
        <p:spPr>
          <a:xfrm>
            <a:off x="1501141" y="563882"/>
            <a:ext cx="612457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IMPORTANT BLOOD-VESSELS</a:t>
            </a:r>
            <a:endParaRPr lang="en-IN" sz="14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xmlns="" id="{21C41384-EF30-3DFD-60D1-FE0FDE283B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92" y="1036321"/>
            <a:ext cx="893298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34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9AF60A-0C65-DB2D-B2F5-D833853953E4}"/>
              </a:ext>
            </a:extLst>
          </p:cNvPr>
          <p:cNvSpPr txBox="1"/>
          <p:nvPr/>
        </p:nvSpPr>
        <p:spPr>
          <a:xfrm>
            <a:off x="729762" y="358733"/>
            <a:ext cx="793945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AORTA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Largest artery of the body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Arises from the Lt Ventricle of the heart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Part of Aorta situated in the thorax is known as Thoracic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63CB4-C829-00AD-F03D-9B7A1B6041D1}"/>
              </a:ext>
            </a:extLst>
          </p:cNvPr>
          <p:cNvSpPr txBox="1"/>
          <p:nvPr/>
        </p:nvSpPr>
        <p:spPr>
          <a:xfrm>
            <a:off x="729762" y="3652332"/>
            <a:ext cx="7939453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Part of Aorta situated in the abdomen is known as Abdominal Aorta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Passes through the aortic opening of the diaphragm at the level of the 12</a:t>
            </a:r>
            <a:r>
              <a:rPr lang="en-US" sz="3200" baseline="30000" dirty="0">
                <a:ea typeface="Times New Roman" panose="02020603050405020304" pitchFamily="18" charset="0"/>
                <a:cs typeface="Mangal" panose="02040503050203030202" pitchFamily="18" charset="0"/>
              </a:rPr>
              <a:t>th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thoracic vertebra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346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8F7031-2A6E-C7C7-7634-6A1E67500E42}"/>
              </a:ext>
            </a:extLst>
          </p:cNvPr>
          <p:cNvSpPr txBox="1"/>
          <p:nvPr/>
        </p:nvSpPr>
        <p:spPr>
          <a:xfrm>
            <a:off x="694592" y="428496"/>
            <a:ext cx="7816362" cy="248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At the level of the 4</a:t>
            </a:r>
            <a:r>
              <a:rPr lang="en-US" sz="3200" baseline="30000" dirty="0">
                <a:ea typeface="Times New Roman" panose="02020603050405020304" pitchFamily="18" charset="0"/>
                <a:cs typeface="Mangal" panose="02040503050203030202" pitchFamily="18" charset="0"/>
              </a:rPr>
              <a:t>th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lumbar vertebra, it divides into the two main Iliac arteries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Throughout its length, it gives off a number of branches, some paired &amp; others single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13E046-4E90-CE4D-C660-29CCE85D4BF2}"/>
              </a:ext>
            </a:extLst>
          </p:cNvPr>
          <p:cNvSpPr txBox="1"/>
          <p:nvPr/>
        </p:nvSpPr>
        <p:spPr>
          <a:xfrm>
            <a:off x="1011652" y="2800360"/>
            <a:ext cx="659364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II]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SUPPLY OF HEAD &amp; NECK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229795-B5D0-7D56-8B41-C9840BFC912B}"/>
              </a:ext>
            </a:extLst>
          </p:cNvPr>
          <p:cNvSpPr txBox="1"/>
          <p:nvPr/>
        </p:nvSpPr>
        <p:spPr>
          <a:xfrm>
            <a:off x="1081455" y="3628004"/>
            <a:ext cx="7429500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ARTERIAL SUPPLY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The Common Carotid Arteries (Rt &amp; Lt) supply the head &amp; neck.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It divides into the External &amp; Internal Carotid Arteries on both sides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382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F39EAF-2F5B-BFFF-2D87-15CEB37A7113}"/>
              </a:ext>
            </a:extLst>
          </p:cNvPr>
          <p:cNvSpPr txBox="1"/>
          <p:nvPr/>
        </p:nvSpPr>
        <p:spPr>
          <a:xfrm>
            <a:off x="685800" y="403860"/>
            <a:ext cx="8080131" cy="586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External Carotid Artery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-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Thyroid	- supplying the thyroid gland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Lingual	- supplying the tongue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Facial		- supplying the face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Temporal	- supplying the temporal region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Occipital	- supplying the occipital region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Maxillary	- supplying the maxillary region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2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5C5961-6EBD-89ED-800A-9B4EB77E34D6}"/>
              </a:ext>
            </a:extLst>
          </p:cNvPr>
          <p:cNvSpPr txBox="1"/>
          <p:nvPr/>
        </p:nvSpPr>
        <p:spPr>
          <a:xfrm>
            <a:off x="1150621" y="414989"/>
            <a:ext cx="647509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INTERNAL CAROTID ARTERY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-</a:t>
            </a:r>
            <a:endParaRPr lang="en-IN" sz="3200" b="1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65F236-AF3C-8950-C3B2-3A18FF2DF917}"/>
              </a:ext>
            </a:extLst>
          </p:cNvPr>
          <p:cNvSpPr txBox="1"/>
          <p:nvPr/>
        </p:nvSpPr>
        <p:spPr>
          <a:xfrm>
            <a:off x="891541" y="1632409"/>
            <a:ext cx="7494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 err="1">
                <a:ea typeface="Times New Roman" panose="02020603050405020304" pitchFamily="18" charset="0"/>
                <a:cs typeface="Mangal" panose="02040503050203030202" pitchFamily="18" charset="0"/>
              </a:rPr>
              <a:t>Opthalmic</a:t>
            </a: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			 - 	supplying the eyes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B5266E-2BC9-CF6F-B6F0-C64F67AF0AA5}"/>
              </a:ext>
            </a:extLst>
          </p:cNvPr>
          <p:cNvSpPr txBox="1"/>
          <p:nvPr/>
        </p:nvSpPr>
        <p:spPr>
          <a:xfrm>
            <a:off x="813753" y="2925827"/>
            <a:ext cx="7572376" cy="248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Anterior cerebral		 -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Middle cerebral		 -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Posterior communicative -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1D3AE9-6B4D-CF18-93C4-6AC8915118DF}"/>
              </a:ext>
            </a:extLst>
          </p:cNvPr>
          <p:cNvSpPr txBox="1"/>
          <p:nvPr/>
        </p:nvSpPr>
        <p:spPr>
          <a:xfrm>
            <a:off x="5600701" y="3233371"/>
            <a:ext cx="3497580" cy="10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supplying the cranial cavity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984F0B-3998-45ED-CB2D-67FA2D62D3ED}"/>
                  </a:ext>
                </a:extLst>
              </p14:cNvPr>
              <p14:cNvContentPartPr/>
              <p14:nvPr/>
            </p14:nvContentPartPr>
            <p14:xfrm>
              <a:off x="4751880" y="2938080"/>
              <a:ext cx="3240" cy="3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D984F0B-3998-45ED-CB2D-67FA2D62D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3880" y="2818080"/>
                <a:ext cx="38880" cy="2432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xmlns="" id="{3B6B7696-AE40-ACDD-FAEB-64466E5A2243}"/>
              </a:ext>
            </a:extLst>
          </p:cNvPr>
          <p:cNvSpPr/>
          <p:nvPr/>
        </p:nvSpPr>
        <p:spPr>
          <a:xfrm>
            <a:off x="5156645" y="34114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369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9CB2F7-91AE-8838-7FFB-7D27BA07F86D}"/>
              </a:ext>
            </a:extLst>
          </p:cNvPr>
          <p:cNvSpPr txBox="1"/>
          <p:nvPr/>
        </p:nvSpPr>
        <p:spPr>
          <a:xfrm>
            <a:off x="2930644" y="-24024"/>
            <a:ext cx="4797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VENOUS RETURN</a:t>
            </a:r>
            <a:endParaRPr lang="en-IN" sz="2800" b="1" dirty="0">
              <a:solidFill>
                <a:srgbClr val="00B0F0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AAB94137-28DE-EF4E-0C90-65F6580B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98" y="592866"/>
            <a:ext cx="79394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ea typeface="Times New Roman" panose="02020603050405020304" pitchFamily="18" charset="0"/>
                <a:cs typeface="Mangal" panose="02040503050203030202" pitchFamily="18" charset="0"/>
              </a:rPr>
              <a:t>III] </a:t>
            </a:r>
            <a:r>
              <a:rPr lang="en-US" altLang="en-US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BLOOD SUPPLY OF UPPER EXTREMITIES</a:t>
            </a:r>
            <a:r>
              <a:rPr lang="en-US" alt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US" altLang="en-US" sz="2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Jugular vein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Thyroid vein</a:t>
            </a:r>
            <a:endParaRPr lang="en-US" alt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1D6D4F-7583-FA46-6C3F-AF0192C58137}"/>
              </a:ext>
            </a:extLst>
          </p:cNvPr>
          <p:cNvSpPr txBox="1"/>
          <p:nvPr/>
        </p:nvSpPr>
        <p:spPr>
          <a:xfrm>
            <a:off x="677008" y="2478472"/>
            <a:ext cx="2839915" cy="418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ea typeface="Times New Roman" panose="02020603050405020304" pitchFamily="18" charset="0"/>
                <a:cs typeface="Mangal" panose="02040503050203030202" pitchFamily="18" charset="0"/>
              </a:rPr>
              <a:t>ARTERIAL SUPPLY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Subclavian 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Axillary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Brachial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Radial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Ulnar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Palmar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1ABB111C-304B-F854-4DBC-6CE22FC8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061" y="1447605"/>
            <a:ext cx="3927816" cy="461905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ea typeface="Times New Roman" panose="02020603050405020304" pitchFamily="18" charset="0"/>
                <a:cs typeface="Mangal" panose="02040503050203030202" pitchFamily="18" charset="0"/>
              </a:rPr>
              <a:t>VENOUS RETURN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Palmar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Ulnar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Radial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Brachial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Axillary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Subclavian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ea typeface="Times New Roman" panose="02020603050405020304" pitchFamily="18" charset="0"/>
                <a:cs typeface="Mangal" panose="02040503050203030202" pitchFamily="18" charset="0"/>
              </a:rPr>
              <a:t>Brachio</a:t>
            </a: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-cephalic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Superior Vena-cava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6084531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BE766-CB06-3769-1CA0-CF552964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846"/>
            <a:ext cx="8229600" cy="55182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IV]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BLOOD SUPPLY OF LOWER EXTREMITIES</a:t>
            </a:r>
            <a:endParaRPr lang="en-IN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DD2EC3-CE8B-8B70-CDA9-ACB9B06F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307" y="1341880"/>
            <a:ext cx="3794569" cy="46819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600" u="sng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ARTERIAL SUPPLY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External Iliac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Femoral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Popliteal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Posterior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Plantar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6D6D02-4F85-ADD2-0DE2-C2948C056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1050787"/>
            <a:ext cx="3746950" cy="549068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600" u="sng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VENOUS RETURN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Digital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Plantar arch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Posterior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Anterior Tibial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Popliteal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Femoral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External Iliac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Common Iliac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96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Inferior Vena-cava</a:t>
            </a:r>
            <a:endParaRPr lang="en-IN" sz="9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06834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420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CABF7-62A3-4032-A638-419FD443080B}"/>
              </a:ext>
            </a:extLst>
          </p:cNvPr>
          <p:cNvSpPr txBox="1"/>
          <p:nvPr/>
        </p:nvSpPr>
        <p:spPr>
          <a:xfrm>
            <a:off x="254977" y="64655"/>
            <a:ext cx="8546123" cy="625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Plasma proteins (7%) – Albumin; Globulin; Fibrinogen; Prothrombin; Heparin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Mineral Salts (o-9%) – Chlorides; Phosphates; Sodium-bi-carbonate &amp; small amounts of potassium, magnesium, calcium, iron, copper &amp; iodine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Nutrient material (from digested food) – Glucose; Amino-acid; Fatty acids; Vitamins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19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08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E0920-9C3E-09A3-5EB2-E7A0F828445D}"/>
              </a:ext>
            </a:extLst>
          </p:cNvPr>
          <p:cNvSpPr txBox="1"/>
          <p:nvPr/>
        </p:nvSpPr>
        <p:spPr>
          <a:xfrm>
            <a:off x="404446" y="663845"/>
            <a:ext cx="8212016" cy="5657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Organic waste products – Urea; Uric acid; Creatinine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896938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Anti-bodies &amp; Anti-toxins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Hormones – from the endocrine (duct-less) glands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Enzymes – from the exocrine (ducted) glands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23888" lvl="1" indent="-447675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Gases – small amounts of dissolved Oxygen; CO2; Nitrogen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dirty="0"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0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B99421-CA46-A715-1289-BFB97E689E46}"/>
              </a:ext>
            </a:extLst>
          </p:cNvPr>
          <p:cNvSpPr txBox="1"/>
          <p:nvPr/>
        </p:nvSpPr>
        <p:spPr>
          <a:xfrm>
            <a:off x="571495" y="692442"/>
            <a:ext cx="823839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CELLULAR CONTENTS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ERYTHROCYTES (Red Blood Corpuscles – RBCs)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Minute, disc shaped bodies with a concave surface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Non-nucleated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Approx. 7 microns in diameter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50292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Normal counts: 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5760" indent="91440" algn="just">
              <a:spcAft>
                <a:spcPts val="1000"/>
              </a:spcAf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5 – 5.5 million/cubic mm (men); 4.5 – 5 million/cubic mm (women)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2993</Words>
  <Application>Microsoft Office PowerPoint</Application>
  <PresentationFormat>On-screen Show (4:3)</PresentationFormat>
  <Paragraphs>404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CIRCULATORY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IV] BLOOD SUPPLY OF LOWER EXTREMITIES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MTI MTI</dc:creator>
  <cp:lastModifiedBy>NDRF MEDICAL</cp:lastModifiedBy>
  <cp:revision>58</cp:revision>
  <dcterms:created xsi:type="dcterms:W3CDTF">2022-10-05T12:03:00Z</dcterms:created>
  <dcterms:modified xsi:type="dcterms:W3CDTF">2025-12-20T06:39:49Z</dcterms:modified>
</cp:coreProperties>
</file>