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6" r:id="rId2"/>
    <p:sldId id="257" r:id="rId3"/>
    <p:sldId id="372" r:id="rId4"/>
    <p:sldId id="373" r:id="rId5"/>
    <p:sldId id="374" r:id="rId6"/>
    <p:sldId id="377" r:id="rId7"/>
    <p:sldId id="375" r:id="rId8"/>
    <p:sldId id="376" r:id="rId9"/>
    <p:sldId id="378" r:id="rId10"/>
    <p:sldId id="379" r:id="rId11"/>
    <p:sldId id="380" r:id="rId12"/>
    <p:sldId id="381" r:id="rId13"/>
    <p:sldId id="382" r:id="rId14"/>
    <p:sldId id="371"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5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6DCA68-F987-4377-A5EA-0130BB10EF58}" type="datetimeFigureOut">
              <a:rPr lang="en-IN" smtClean="0"/>
              <a:t>19-12-2025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15EE6-E260-4FDC-A79E-182369B96109}" type="slidenum">
              <a:rPr lang="en-IN" smtClean="0"/>
              <a:t>‹#›</a:t>
            </a:fld>
            <a:endParaRPr lang="en-IN"/>
          </a:p>
        </p:txBody>
      </p:sp>
    </p:spTree>
    <p:extLst>
      <p:ext uri="{BB962C8B-B14F-4D97-AF65-F5344CB8AC3E}">
        <p14:creationId xmlns:p14="http://schemas.microsoft.com/office/powerpoint/2010/main" val="112295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11</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12</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13</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14</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15</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16</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17</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18</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19</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20</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21</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22</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23</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24</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25</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26</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27</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28</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29</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30</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31</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32</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33</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34</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35</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36</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37</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38</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39</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40</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5</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41</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42</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43</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44</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6</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7</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8</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9</a:t>
            </a:fld>
            <a:endParaRPr lang="en-IN"/>
          </a:p>
        </p:txBody>
      </p:sp>
    </p:spTree>
    <p:extLst>
      <p:ext uri="{BB962C8B-B14F-4D97-AF65-F5344CB8AC3E}">
        <p14:creationId xmlns:p14="http://schemas.microsoft.com/office/powerpoint/2010/main" val="58079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FAB0B8A-9EEC-4079-A579-0BEBE68866E8}" type="slidenum">
              <a:rPr lang="en-IN" smtClean="0"/>
              <a:t>10</a:t>
            </a:fld>
            <a:endParaRPr lang="en-IN"/>
          </a:p>
        </p:txBody>
      </p:sp>
    </p:spTree>
    <p:extLst>
      <p:ext uri="{BB962C8B-B14F-4D97-AF65-F5344CB8AC3E}">
        <p14:creationId xmlns:p14="http://schemas.microsoft.com/office/powerpoint/2010/main" val="58079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xmlns="" id="{BD404F7C-E15A-500F-7E30-6717EB2D8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01001" y="0"/>
            <a:ext cx="1142999" cy="10060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B7B44-5C35-965E-7C39-CBCA6CA48F72}"/>
              </a:ext>
            </a:extLst>
          </p:cNvPr>
          <p:cNvSpPr>
            <a:spLocks noGrp="1"/>
          </p:cNvSpPr>
          <p:nvPr>
            <p:ph type="ctrTitle"/>
          </p:nvPr>
        </p:nvSpPr>
        <p:spPr>
          <a:xfrm>
            <a:off x="1143000" y="2514600"/>
            <a:ext cx="6858000" cy="1800131"/>
          </a:xfrm>
        </p:spPr>
        <p:txBody>
          <a:bodyPr>
            <a:normAutofit/>
          </a:bodyPr>
          <a:lstStyle/>
          <a:p>
            <a:r>
              <a:rPr lang="hi-IN" sz="4800" b="1" dirty="0">
                <a:solidFill>
                  <a:srgbClr val="7030A0"/>
                </a:solidFill>
                <a:latin typeface="+mn-lt"/>
              </a:rPr>
              <a:t>सर्जिकल उपकरण</a:t>
            </a:r>
            <a:endParaRPr lang="en-IN" sz="4800" b="1" dirty="0">
              <a:solidFill>
                <a:srgbClr val="7030A0"/>
              </a:solidFill>
              <a:latin typeface="+mn-lt"/>
            </a:endParaRPr>
          </a:p>
        </p:txBody>
      </p:sp>
      <p:sp>
        <p:nvSpPr>
          <p:cNvPr id="4" name="TextBox 3"/>
          <p:cNvSpPr txBox="1"/>
          <p:nvPr/>
        </p:nvSpPr>
        <p:spPr>
          <a:xfrm>
            <a:off x="3452521" y="685800"/>
            <a:ext cx="1561646" cy="646331"/>
          </a:xfrm>
          <a:prstGeom prst="rect">
            <a:avLst/>
          </a:prstGeom>
          <a:noFill/>
        </p:spPr>
        <p:txBody>
          <a:bodyPr wrap="none" rtlCol="0">
            <a:spAutoFit/>
          </a:bodyPr>
          <a:lstStyle/>
          <a:p>
            <a:r>
              <a:rPr lang="hi-IN" sz="3600" b="1" dirty="0">
                <a:solidFill>
                  <a:srgbClr val="00B050"/>
                </a:solidFill>
              </a:rPr>
              <a:t>पाठ-47</a:t>
            </a:r>
            <a:endParaRPr lang="en-IN" sz="3600" b="1" dirty="0">
              <a:solidFill>
                <a:srgbClr val="00B050"/>
              </a:solidFill>
            </a:endParaRPr>
          </a:p>
        </p:txBody>
      </p:sp>
      <p:sp>
        <p:nvSpPr>
          <p:cNvPr id="5" name="Title 1"/>
          <p:cNvSpPr txBox="1">
            <a:spLocks/>
          </p:cNvSpPr>
          <p:nvPr/>
        </p:nvSpPr>
        <p:spPr>
          <a:xfrm>
            <a:off x="6705600" y="5638800"/>
            <a:ext cx="2133602" cy="762000"/>
          </a:xfrm>
          <a:prstGeom prst="rect">
            <a:avLst/>
          </a:prstGeom>
        </p:spPr>
        <p:txBody>
          <a:bodyPr vert="horz" lIns="91440" tIns="45720" rIns="91440" bIns="45720" rtlCol="0" anchor="ctr">
            <a:normAutofit fontScale="4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4000" b="1" dirty="0" smtClean="0">
                <a:solidFill>
                  <a:srgbClr val="002060"/>
                </a:solidFill>
                <a:latin typeface="Kruti Dev 011" pitchFamily="2" charset="0"/>
                <a:cs typeface="Arial" pitchFamily="34" charset="0"/>
              </a:rPr>
              <a:t>)</a:t>
            </a:r>
            <a:r>
              <a:rPr lang="en-IN" sz="4000" b="1" dirty="0" err="1" smtClean="0">
                <a:solidFill>
                  <a:srgbClr val="002060"/>
                </a:solidFill>
                <a:latin typeface="Kruti Dev 011" pitchFamily="2" charset="0"/>
                <a:cs typeface="Arial" pitchFamily="34" charset="0"/>
              </a:rPr>
              <a:t>kjk</a:t>
            </a:r>
            <a:endParaRPr lang="en-IN" sz="4000" b="1" dirty="0" smtClean="0">
              <a:solidFill>
                <a:srgbClr val="002060"/>
              </a:solidFill>
              <a:latin typeface="Kruti Dev 011" pitchFamily="2" charset="0"/>
              <a:cs typeface="Arial" pitchFamily="34" charset="0"/>
            </a:endParaRPr>
          </a:p>
          <a:p>
            <a:r>
              <a:rPr lang="en-IN" sz="4000" b="1" dirty="0" smtClean="0">
                <a:solidFill>
                  <a:srgbClr val="002060"/>
                </a:solidFill>
                <a:latin typeface="Kruti Dev 011" pitchFamily="2" charset="0"/>
                <a:cs typeface="Arial" pitchFamily="34" charset="0"/>
              </a:rPr>
              <a:t>l0m0fu0@,0,u0,e0</a:t>
            </a:r>
          </a:p>
          <a:p>
            <a:r>
              <a:rPr lang="en-US" sz="4000" b="1" dirty="0" err="1" smtClean="0">
                <a:solidFill>
                  <a:srgbClr val="002060"/>
                </a:solidFill>
                <a:latin typeface="Kruti Dev 011" pitchFamily="2" charset="0"/>
                <a:cs typeface="Arial" pitchFamily="34" charset="0"/>
              </a:rPr>
              <a:t>veunhi</a:t>
            </a:r>
            <a:r>
              <a:rPr lang="en-US" sz="4000" b="1" dirty="0" smtClean="0">
                <a:solidFill>
                  <a:srgbClr val="002060"/>
                </a:solidFill>
                <a:latin typeface="Kruti Dev 011" pitchFamily="2" charset="0"/>
                <a:cs typeface="Arial" pitchFamily="34" charset="0"/>
              </a:rPr>
              <a:t> </a:t>
            </a:r>
            <a:r>
              <a:rPr lang="en-US" sz="4000" b="1" dirty="0" err="1" smtClean="0">
                <a:solidFill>
                  <a:srgbClr val="002060"/>
                </a:solidFill>
                <a:latin typeface="Kruti Dev 011" pitchFamily="2" charset="0"/>
                <a:cs typeface="Arial" pitchFamily="34" charset="0"/>
              </a:rPr>
              <a:t>dkSj</a:t>
            </a:r>
            <a:endParaRPr lang="en-US" sz="4000" b="1" dirty="0">
              <a:solidFill>
                <a:srgbClr val="002060"/>
              </a:solidFill>
              <a:latin typeface="Kruti Dev 011" pitchFamily="2" charset="0"/>
              <a:cs typeface="Arial" pitchFamily="34" charset="0"/>
            </a:endParaRPr>
          </a:p>
        </p:txBody>
      </p:sp>
    </p:spTree>
    <p:extLst>
      <p:ext uri="{BB962C8B-B14F-4D97-AF65-F5344CB8AC3E}">
        <p14:creationId xmlns:p14="http://schemas.microsoft.com/office/powerpoint/2010/main" val="829659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17510142"/>
              </p:ext>
            </p:extLst>
          </p:nvPr>
        </p:nvGraphicFramePr>
        <p:xfrm>
          <a:off x="0" y="76200"/>
          <a:ext cx="9067801" cy="6266443"/>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6324601">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34.</a:t>
                      </a:r>
                    </a:p>
                  </a:txBody>
                  <a:tcPr/>
                </a:tc>
                <a:tc>
                  <a:txBody>
                    <a:bodyPr/>
                    <a:lstStyle/>
                    <a:p>
                      <a:r>
                        <a:rPr lang="en-US" sz="2800" b="1" kern="1200" dirty="0">
                          <a:solidFill>
                            <a:srgbClr val="7030A0"/>
                          </a:solidFill>
                          <a:effectLst/>
                          <a:latin typeface="+mn-lt"/>
                          <a:ea typeface="+mn-ea"/>
                          <a:cs typeface="+mn-cs"/>
                        </a:rPr>
                        <a:t>Retractor</a:t>
                      </a:r>
                      <a:endParaRPr lang="en-IN" sz="2800" b="0" dirty="0">
                        <a:solidFill>
                          <a:srgbClr val="7030A0"/>
                        </a:solidFill>
                      </a:endParaRPr>
                    </a:p>
                  </a:txBody>
                  <a:tcPr/>
                </a:tc>
                <a:tc>
                  <a:txBody>
                    <a:bodyPr/>
                    <a:lstStyle/>
                    <a:p>
                      <a:r>
                        <a:rPr lang="hi-IN" sz="2400" kern="1200" dirty="0">
                          <a:solidFill>
                            <a:srgbClr val="7030A0"/>
                          </a:solidFill>
                          <a:effectLst/>
                          <a:latin typeface="+mn-lt"/>
                          <a:ea typeface="+mn-ea"/>
                          <a:cs typeface="+mn-cs"/>
                        </a:rPr>
                        <a:t>ऊतक को वापस लेने के लिए कई प्रकार के रिट्रैक्टर, ऑपरेशन की साइट के आधार पर उपलब्ध हैं (उदाहरण के लिए पेट के ऑपरेशन के लिए उपयोग किया जाने वाला पेट आर-पेट, सतही ऑपरेशन के लिए रिट्रैक्टर, विभिन्न कार्यों में स्वयं को बनाए रखने वाला रिट्रैक्टर उपयोग)</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35.</a:t>
                      </a:r>
                    </a:p>
                  </a:txBody>
                  <a:tcPr/>
                </a:tc>
                <a:tc>
                  <a:txBody>
                    <a:bodyPr/>
                    <a:lstStyle/>
                    <a:p>
                      <a:r>
                        <a:rPr lang="en-US" sz="2800" b="1" kern="1200" dirty="0" err="1">
                          <a:solidFill>
                            <a:srgbClr val="00B050"/>
                          </a:solidFill>
                          <a:effectLst/>
                          <a:latin typeface="+mn-lt"/>
                          <a:ea typeface="+mn-ea"/>
                          <a:cs typeface="+mn-cs"/>
                        </a:rPr>
                        <a:t>Periosteum</a:t>
                      </a:r>
                      <a:r>
                        <a:rPr lang="en-US" sz="2800" b="1" kern="1200" dirty="0">
                          <a:solidFill>
                            <a:srgbClr val="00B050"/>
                          </a:solidFill>
                          <a:effectLst/>
                          <a:latin typeface="+mn-lt"/>
                          <a:ea typeface="+mn-ea"/>
                          <a:cs typeface="+mn-cs"/>
                        </a:rPr>
                        <a:t> Elevator</a:t>
                      </a:r>
                      <a:endParaRPr lang="en-IN" sz="2800" b="0"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B050"/>
                          </a:solidFill>
                          <a:effectLst/>
                          <a:latin typeface="+mn-lt"/>
                          <a:ea typeface="+mn-ea"/>
                          <a:cs typeface="+mn-cs"/>
                        </a:rPr>
                        <a:t>पेरीओस्टेम को उठाने के लिए हड्डी की सर्जरी में उपयोग किया जाता है।</a:t>
                      </a:r>
                      <a:endParaRPr lang="en-IN" sz="2400" dirty="0">
                        <a:solidFill>
                          <a:srgbClr val="00B050"/>
                        </a:solidFill>
                      </a:endParaRPr>
                    </a:p>
                  </a:txBody>
                  <a:tcPr/>
                </a:tc>
                <a:extLst>
                  <a:ext uri="{0D108BD9-81ED-4DB2-BD59-A6C34878D82A}">
                    <a16:rowId xmlns:a16="http://schemas.microsoft.com/office/drawing/2014/main" xmlns="" val="10002"/>
                  </a:ext>
                </a:extLst>
              </a:tr>
              <a:tr h="1018377">
                <a:tc>
                  <a:txBody>
                    <a:bodyPr/>
                    <a:lstStyle/>
                    <a:p>
                      <a:r>
                        <a:rPr lang="en-IN" sz="2400" dirty="0"/>
                        <a:t>36.</a:t>
                      </a:r>
                    </a:p>
                  </a:txBody>
                  <a:tcPr/>
                </a:tc>
                <a:tc>
                  <a:txBody>
                    <a:bodyPr/>
                    <a:lstStyle/>
                    <a:p>
                      <a:r>
                        <a:rPr lang="en-US" sz="2800" b="1" kern="1200" dirty="0">
                          <a:solidFill>
                            <a:srgbClr val="00B0F0"/>
                          </a:solidFill>
                          <a:effectLst/>
                          <a:latin typeface="+mn-lt"/>
                          <a:ea typeface="+mn-ea"/>
                          <a:cs typeface="+mn-cs"/>
                        </a:rPr>
                        <a:t>chisel</a:t>
                      </a:r>
                      <a:endParaRPr lang="en-IN" sz="2800" b="0" dirty="0">
                        <a:solidFill>
                          <a:srgbClr val="00B0F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B0F0"/>
                          </a:solidFill>
                          <a:effectLst/>
                          <a:latin typeface="+mn-lt"/>
                          <a:ea typeface="+mn-ea"/>
                          <a:cs typeface="+mn-cs"/>
                        </a:rPr>
                        <a:t>इसकी काटने की धार तेज होती है, अन्य सतह सपाट होती है, इसका उपयोग हड्डी को काटने के लिए किया जाता है।</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37.</a:t>
                      </a:r>
                    </a:p>
                  </a:txBody>
                  <a:tcPr/>
                </a:tc>
                <a:tc>
                  <a:txBody>
                    <a:bodyPr/>
                    <a:lstStyle/>
                    <a:p>
                      <a:r>
                        <a:rPr lang="en-US" sz="2800" b="1" kern="1200" dirty="0">
                          <a:solidFill>
                            <a:srgbClr val="FFC000"/>
                          </a:solidFill>
                          <a:effectLst/>
                          <a:latin typeface="+mn-lt"/>
                          <a:ea typeface="+mn-ea"/>
                          <a:cs typeface="+mn-cs"/>
                        </a:rPr>
                        <a:t>Bone Holding Forceps</a:t>
                      </a:r>
                      <a:endParaRPr lang="en-IN" sz="2800" b="0" dirty="0">
                        <a:solidFill>
                          <a:srgbClr val="FFC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FFC000"/>
                          </a:solidFill>
                          <a:effectLst/>
                          <a:latin typeface="+mn-lt"/>
                          <a:ea typeface="+mn-ea"/>
                          <a:cs typeface="+mn-cs"/>
                        </a:rPr>
                        <a:t>यह विभिन्न प्रकार और विभिन्न प्रकार में उपलब्ध है जिसका उपयोग हड्डी को पकड़ने के लिए किया जाता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538786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6AB50-078C-E85A-74C1-9FFA506F5559}"/>
              </a:ext>
            </a:extLst>
          </p:cNvPr>
          <p:cNvSpPr>
            <a:spLocks noGrp="1"/>
          </p:cNvSpPr>
          <p:nvPr>
            <p:ph type="title"/>
          </p:nvPr>
        </p:nvSpPr>
        <p:spPr/>
        <p:txBody>
          <a:bodyPr>
            <a:normAutofit/>
          </a:bodyPr>
          <a:lstStyle/>
          <a:p>
            <a:pPr algn="ctr"/>
            <a:r>
              <a:rPr lang="en-IN" sz="4000" b="0" i="0" u="none" strike="noStrike" dirty="0">
                <a:solidFill>
                  <a:srgbClr val="000000"/>
                </a:solidFill>
                <a:effectLst/>
                <a:latin typeface="Times New Roman" panose="02020603050405020304" pitchFamily="18" charset="0"/>
              </a:rPr>
              <a:t>SPLINT CUTTINE SCISSOR</a:t>
            </a:r>
            <a:r>
              <a:rPr lang="en-IN" sz="4000" dirty="0"/>
              <a:t> </a:t>
            </a:r>
          </a:p>
        </p:txBody>
      </p:sp>
      <p:pic>
        <p:nvPicPr>
          <p:cNvPr id="4" name="Picture 3">
            <a:extLst>
              <a:ext uri="{FF2B5EF4-FFF2-40B4-BE49-F238E27FC236}">
                <a16:creationId xmlns:a16="http://schemas.microsoft.com/office/drawing/2014/main" xmlns="" id="{D46A40CE-5685-4453-7EB3-353A6801853E}"/>
              </a:ext>
            </a:extLst>
          </p:cNvPr>
          <p:cNvPicPr>
            <a:picLocks noChangeAspect="1"/>
          </p:cNvPicPr>
          <p:nvPr/>
        </p:nvPicPr>
        <p:blipFill>
          <a:blip r:embed="rId2"/>
          <a:stretch>
            <a:fillRect/>
          </a:stretch>
        </p:blipFill>
        <p:spPr>
          <a:xfrm>
            <a:off x="719418" y="1618998"/>
            <a:ext cx="7214347" cy="4790768"/>
          </a:xfrm>
          <a:prstGeom prst="rect">
            <a:avLst/>
          </a:prstGeom>
        </p:spPr>
      </p:pic>
    </p:spTree>
    <p:extLst>
      <p:ext uri="{BB962C8B-B14F-4D97-AF65-F5344CB8AC3E}">
        <p14:creationId xmlns:p14="http://schemas.microsoft.com/office/powerpoint/2010/main" val="27000618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A3C779-8C28-648B-3608-6B1DEDE28C18}"/>
              </a:ext>
            </a:extLst>
          </p:cNvPr>
          <p:cNvSpPr>
            <a:spLocks noGrp="1"/>
          </p:cNvSpPr>
          <p:nvPr>
            <p:ph type="title"/>
          </p:nvPr>
        </p:nvSpPr>
        <p:spPr/>
        <p:txBody>
          <a:bodyPr>
            <a:normAutofit/>
          </a:bodyPr>
          <a:lstStyle/>
          <a:p>
            <a:pPr algn="ctr"/>
            <a:r>
              <a:rPr lang="en-IN" sz="3600" b="0" i="0" u="none" strike="noStrike" dirty="0">
                <a:solidFill>
                  <a:srgbClr val="000000"/>
                </a:solidFill>
                <a:effectLst/>
                <a:latin typeface="Times New Roman" panose="02020603050405020304" pitchFamily="18" charset="0"/>
              </a:rPr>
              <a:t>SCOOP STRETCHER</a:t>
            </a:r>
            <a:r>
              <a:rPr lang="en-IN" sz="3600" dirty="0"/>
              <a:t> </a:t>
            </a:r>
          </a:p>
        </p:txBody>
      </p:sp>
      <p:pic>
        <p:nvPicPr>
          <p:cNvPr id="4" name="Picture 3">
            <a:extLst>
              <a:ext uri="{FF2B5EF4-FFF2-40B4-BE49-F238E27FC236}">
                <a16:creationId xmlns:a16="http://schemas.microsoft.com/office/drawing/2014/main" xmlns="" id="{8EFA343C-CD95-8956-FB95-36014A7D3ED1}"/>
              </a:ext>
            </a:extLst>
          </p:cNvPr>
          <p:cNvPicPr>
            <a:picLocks noChangeAspect="1"/>
          </p:cNvPicPr>
          <p:nvPr/>
        </p:nvPicPr>
        <p:blipFill>
          <a:blip r:embed="rId2"/>
          <a:stretch>
            <a:fillRect/>
          </a:stretch>
        </p:blipFill>
        <p:spPr>
          <a:xfrm>
            <a:off x="1311088" y="1376075"/>
            <a:ext cx="6118412" cy="4809571"/>
          </a:xfrm>
          <a:prstGeom prst="rect">
            <a:avLst/>
          </a:prstGeom>
        </p:spPr>
      </p:pic>
    </p:spTree>
    <p:extLst>
      <p:ext uri="{BB962C8B-B14F-4D97-AF65-F5344CB8AC3E}">
        <p14:creationId xmlns:p14="http://schemas.microsoft.com/office/powerpoint/2010/main" val="3306993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D1A7C2-6E82-A326-13F7-B8A634FB7DF5}"/>
              </a:ext>
            </a:extLst>
          </p:cNvPr>
          <p:cNvSpPr>
            <a:spLocks noGrp="1"/>
          </p:cNvSpPr>
          <p:nvPr>
            <p:ph type="title"/>
          </p:nvPr>
        </p:nvSpPr>
        <p:spPr/>
        <p:txBody>
          <a:bodyPr>
            <a:normAutofit fontScale="90000"/>
          </a:bodyPr>
          <a:lstStyle/>
          <a:p>
            <a:pPr algn="ctr"/>
            <a:r>
              <a:rPr lang="en-US" b="0" i="0" u="none" strike="noStrike" dirty="0">
                <a:solidFill>
                  <a:srgbClr val="000000"/>
                </a:solidFill>
                <a:effectLst/>
                <a:latin typeface="Times New Roman" panose="02020603050405020304" pitchFamily="18" charset="0"/>
              </a:rPr>
              <a:t>PORTABLE OXYGEN CYLINDER LIGHT WEIGHT</a:t>
            </a:r>
            <a:r>
              <a:rPr lang="en-US" dirty="0"/>
              <a:t> </a:t>
            </a:r>
            <a:endParaRPr lang="en-IN" dirty="0"/>
          </a:p>
        </p:txBody>
      </p:sp>
      <p:pic>
        <p:nvPicPr>
          <p:cNvPr id="4" name="Picture 3">
            <a:extLst>
              <a:ext uri="{FF2B5EF4-FFF2-40B4-BE49-F238E27FC236}">
                <a16:creationId xmlns:a16="http://schemas.microsoft.com/office/drawing/2014/main" xmlns="" id="{5ABEEC11-5758-1255-C4E2-23D929CEAB36}"/>
              </a:ext>
            </a:extLst>
          </p:cNvPr>
          <p:cNvPicPr>
            <a:picLocks noChangeAspect="1"/>
          </p:cNvPicPr>
          <p:nvPr/>
        </p:nvPicPr>
        <p:blipFill>
          <a:blip r:embed="rId2"/>
          <a:stretch>
            <a:fillRect/>
          </a:stretch>
        </p:blipFill>
        <p:spPr>
          <a:xfrm>
            <a:off x="685800" y="1102659"/>
            <a:ext cx="7214347" cy="5871882"/>
          </a:xfrm>
          <a:prstGeom prst="rect">
            <a:avLst/>
          </a:prstGeom>
        </p:spPr>
      </p:pic>
    </p:spTree>
    <p:extLst>
      <p:ext uri="{BB962C8B-B14F-4D97-AF65-F5344CB8AC3E}">
        <p14:creationId xmlns:p14="http://schemas.microsoft.com/office/powerpoint/2010/main" val="4160407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757F9-CE1B-EC22-34B9-90A9D98A77CE}"/>
              </a:ext>
            </a:extLst>
          </p:cNvPr>
          <p:cNvSpPr>
            <a:spLocks noGrp="1"/>
          </p:cNvSpPr>
          <p:nvPr>
            <p:ph type="title"/>
          </p:nvPr>
        </p:nvSpPr>
        <p:spPr/>
        <p:txBody>
          <a:bodyPr>
            <a:normAutofit/>
          </a:bodyPr>
          <a:lstStyle/>
          <a:p>
            <a:r>
              <a:rPr lang="en-IN" sz="3200" b="0" i="0" u="none" strike="noStrike" dirty="0">
                <a:solidFill>
                  <a:srgbClr val="000000"/>
                </a:solidFill>
                <a:effectLst/>
                <a:latin typeface="Times New Roman" panose="02020603050405020304" pitchFamily="18" charset="0"/>
              </a:rPr>
              <a:t>NEBULIZER</a:t>
            </a:r>
            <a:r>
              <a:rPr lang="en-IN" sz="3200" dirty="0"/>
              <a:t> </a:t>
            </a:r>
          </a:p>
        </p:txBody>
      </p:sp>
      <p:pic>
        <p:nvPicPr>
          <p:cNvPr id="4" name="Picture 3">
            <a:extLst>
              <a:ext uri="{FF2B5EF4-FFF2-40B4-BE49-F238E27FC236}">
                <a16:creationId xmlns:a16="http://schemas.microsoft.com/office/drawing/2014/main" xmlns="" id="{EA959B13-90B7-D6D4-3C71-EC761C0E2518}"/>
              </a:ext>
            </a:extLst>
          </p:cNvPr>
          <p:cNvPicPr>
            <a:picLocks noChangeAspect="1"/>
          </p:cNvPicPr>
          <p:nvPr/>
        </p:nvPicPr>
        <p:blipFill>
          <a:blip r:embed="rId2"/>
          <a:stretch>
            <a:fillRect/>
          </a:stretch>
        </p:blipFill>
        <p:spPr>
          <a:xfrm>
            <a:off x="793377" y="1425388"/>
            <a:ext cx="1378324" cy="5154706"/>
          </a:xfrm>
          <a:prstGeom prst="rect">
            <a:avLst/>
          </a:prstGeom>
        </p:spPr>
      </p:pic>
    </p:spTree>
    <p:extLst>
      <p:ext uri="{BB962C8B-B14F-4D97-AF65-F5344CB8AC3E}">
        <p14:creationId xmlns:p14="http://schemas.microsoft.com/office/powerpoint/2010/main" val="3487426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954E6-B56E-7C4A-D13A-61E0CD8A317B}"/>
              </a:ext>
            </a:extLst>
          </p:cNvPr>
          <p:cNvSpPr>
            <a:spLocks noGrp="1"/>
          </p:cNvSpPr>
          <p:nvPr>
            <p:ph type="title"/>
          </p:nvPr>
        </p:nvSpPr>
        <p:spPr/>
        <p:txBody>
          <a:bodyPr>
            <a:normAutofit fontScale="90000"/>
          </a:bodyPr>
          <a:lstStyle/>
          <a:p>
            <a:pPr algn="ctr"/>
            <a:r>
              <a:rPr lang="en-US" b="0" i="0" u="none" strike="noStrike" dirty="0">
                <a:solidFill>
                  <a:srgbClr val="000000"/>
                </a:solidFill>
                <a:effectLst/>
                <a:latin typeface="Times New Roman" panose="02020603050405020304" pitchFamily="18" charset="0"/>
              </a:rPr>
              <a:t>MULTIPARA MONITOR WITH ECG ELECTRODS</a:t>
            </a:r>
            <a:r>
              <a:rPr lang="en-US" dirty="0"/>
              <a:t> </a:t>
            </a:r>
            <a:endParaRPr lang="en-IN" dirty="0"/>
          </a:p>
        </p:txBody>
      </p:sp>
      <p:pic>
        <p:nvPicPr>
          <p:cNvPr id="4" name="Picture 3">
            <a:extLst>
              <a:ext uri="{FF2B5EF4-FFF2-40B4-BE49-F238E27FC236}">
                <a16:creationId xmlns:a16="http://schemas.microsoft.com/office/drawing/2014/main" xmlns="" id="{63D550A7-E256-1303-EA50-7581D13A5FF6}"/>
              </a:ext>
            </a:extLst>
          </p:cNvPr>
          <p:cNvPicPr>
            <a:picLocks noChangeAspect="1"/>
          </p:cNvPicPr>
          <p:nvPr/>
        </p:nvPicPr>
        <p:blipFill>
          <a:blip r:embed="rId2"/>
          <a:stretch>
            <a:fillRect/>
          </a:stretch>
        </p:blipFill>
        <p:spPr>
          <a:xfrm>
            <a:off x="463924" y="1690688"/>
            <a:ext cx="7933765" cy="5265924"/>
          </a:xfrm>
          <a:prstGeom prst="rect">
            <a:avLst/>
          </a:prstGeom>
        </p:spPr>
      </p:pic>
    </p:spTree>
    <p:extLst>
      <p:ext uri="{BB962C8B-B14F-4D97-AF65-F5344CB8AC3E}">
        <p14:creationId xmlns:p14="http://schemas.microsoft.com/office/powerpoint/2010/main" val="2572321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C6728D-ED67-2C3A-31BA-188664F3B232}"/>
              </a:ext>
            </a:extLst>
          </p:cNvPr>
          <p:cNvSpPr>
            <a:spLocks noGrp="1"/>
          </p:cNvSpPr>
          <p:nvPr>
            <p:ph type="title"/>
          </p:nvPr>
        </p:nvSpPr>
        <p:spPr/>
        <p:txBody>
          <a:bodyPr>
            <a:normAutofit fontScale="90000"/>
          </a:bodyPr>
          <a:lstStyle/>
          <a:p>
            <a:pPr algn="ctr"/>
            <a:r>
              <a:rPr lang="en-US" b="0" i="0" u="none" strike="noStrike" dirty="0">
                <a:solidFill>
                  <a:srgbClr val="000000"/>
                </a:solidFill>
                <a:effectLst/>
                <a:latin typeface="Times New Roman" panose="02020603050405020304" pitchFamily="18" charset="0"/>
              </a:rPr>
              <a:t>ADJUSTABLE CERVICAL COLLAR WITH MRI COMPATABILITY</a:t>
            </a:r>
            <a:r>
              <a:rPr lang="en-US" dirty="0"/>
              <a:t> </a:t>
            </a:r>
            <a:endParaRPr lang="en-IN" dirty="0"/>
          </a:p>
        </p:txBody>
      </p:sp>
      <p:pic>
        <p:nvPicPr>
          <p:cNvPr id="4" name="Picture 3">
            <a:extLst>
              <a:ext uri="{FF2B5EF4-FFF2-40B4-BE49-F238E27FC236}">
                <a16:creationId xmlns:a16="http://schemas.microsoft.com/office/drawing/2014/main" xmlns="" id="{B277184C-F49C-12A2-84D2-C3834C8A814F}"/>
              </a:ext>
            </a:extLst>
          </p:cNvPr>
          <p:cNvPicPr>
            <a:picLocks noChangeAspect="1"/>
          </p:cNvPicPr>
          <p:nvPr/>
        </p:nvPicPr>
        <p:blipFill>
          <a:blip r:embed="rId2"/>
          <a:stretch>
            <a:fillRect/>
          </a:stretch>
        </p:blipFill>
        <p:spPr>
          <a:xfrm>
            <a:off x="974912" y="1828800"/>
            <a:ext cx="7651377" cy="4876800"/>
          </a:xfrm>
          <a:prstGeom prst="rect">
            <a:avLst/>
          </a:prstGeom>
        </p:spPr>
      </p:pic>
    </p:spTree>
    <p:extLst>
      <p:ext uri="{BB962C8B-B14F-4D97-AF65-F5344CB8AC3E}">
        <p14:creationId xmlns:p14="http://schemas.microsoft.com/office/powerpoint/2010/main" val="1308052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5ABB5-BDDE-FC3C-EA6D-BB26CA467A70}"/>
              </a:ext>
            </a:extLst>
          </p:cNvPr>
          <p:cNvSpPr>
            <a:spLocks noGrp="1"/>
          </p:cNvSpPr>
          <p:nvPr>
            <p:ph type="title"/>
          </p:nvPr>
        </p:nvSpPr>
        <p:spPr/>
        <p:txBody>
          <a:bodyPr>
            <a:normAutofit fontScale="90000"/>
          </a:bodyPr>
          <a:lstStyle/>
          <a:p>
            <a:pPr algn="ctr"/>
            <a:r>
              <a:rPr lang="en-IN" sz="4000" b="0" i="0" u="none" strike="noStrike" dirty="0">
                <a:solidFill>
                  <a:srgbClr val="000000"/>
                </a:solidFill>
                <a:effectLst/>
                <a:latin typeface="Times New Roman" panose="02020603050405020304" pitchFamily="18" charset="0"/>
              </a:rPr>
              <a:t>MAIN STRETCHER / UNDERCARRIAGE</a:t>
            </a:r>
            <a:r>
              <a:rPr lang="en-IN" sz="4000" dirty="0"/>
              <a:t> </a:t>
            </a:r>
          </a:p>
        </p:txBody>
      </p:sp>
      <p:pic>
        <p:nvPicPr>
          <p:cNvPr id="4" name="Picture 3">
            <a:extLst>
              <a:ext uri="{FF2B5EF4-FFF2-40B4-BE49-F238E27FC236}">
                <a16:creationId xmlns:a16="http://schemas.microsoft.com/office/drawing/2014/main" xmlns="" id="{82832E7E-1508-EDF9-470A-EB1091BCD40C}"/>
              </a:ext>
            </a:extLst>
          </p:cNvPr>
          <p:cNvPicPr>
            <a:picLocks noChangeAspect="1"/>
          </p:cNvPicPr>
          <p:nvPr/>
        </p:nvPicPr>
        <p:blipFill>
          <a:blip r:embed="rId2"/>
          <a:stretch>
            <a:fillRect/>
          </a:stretch>
        </p:blipFill>
        <p:spPr>
          <a:xfrm>
            <a:off x="628651" y="1309391"/>
            <a:ext cx="7748867" cy="5183484"/>
          </a:xfrm>
          <a:prstGeom prst="rect">
            <a:avLst/>
          </a:prstGeom>
        </p:spPr>
      </p:pic>
    </p:spTree>
    <p:extLst>
      <p:ext uri="{BB962C8B-B14F-4D97-AF65-F5344CB8AC3E}">
        <p14:creationId xmlns:p14="http://schemas.microsoft.com/office/powerpoint/2010/main" val="208160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CE2E37-FD79-9F25-760F-9EC69A28D54E}"/>
              </a:ext>
            </a:extLst>
          </p:cNvPr>
          <p:cNvSpPr txBox="1"/>
          <p:nvPr/>
        </p:nvSpPr>
        <p:spPr>
          <a:xfrm>
            <a:off x="1922929" y="806824"/>
            <a:ext cx="4935071" cy="369332"/>
          </a:xfrm>
          <a:prstGeom prst="rect">
            <a:avLst/>
          </a:prstGeom>
          <a:noFill/>
        </p:spPr>
        <p:txBody>
          <a:bodyPr wrap="square">
            <a:spAutoFit/>
          </a:bodyPr>
          <a:lstStyle/>
          <a:p>
            <a:pPr algn="ctr"/>
            <a:r>
              <a:rPr lang="en-IN" sz="1800" b="0" i="0" u="none" strike="noStrike" dirty="0">
                <a:solidFill>
                  <a:srgbClr val="000000"/>
                </a:solidFill>
                <a:effectLst/>
                <a:latin typeface="Times New Roman" panose="02020603050405020304" pitchFamily="18" charset="0"/>
              </a:rPr>
              <a:t>PICK UP STRETCHER</a:t>
            </a:r>
            <a:r>
              <a:rPr lang="en-IN" dirty="0"/>
              <a:t> </a:t>
            </a:r>
          </a:p>
        </p:txBody>
      </p:sp>
      <p:pic>
        <p:nvPicPr>
          <p:cNvPr id="5" name="Picture 4">
            <a:extLst>
              <a:ext uri="{FF2B5EF4-FFF2-40B4-BE49-F238E27FC236}">
                <a16:creationId xmlns:a16="http://schemas.microsoft.com/office/drawing/2014/main" xmlns="" id="{AD90539E-58E6-A4B2-898F-812DFFE41D17}"/>
              </a:ext>
            </a:extLst>
          </p:cNvPr>
          <p:cNvPicPr>
            <a:picLocks noChangeAspect="1"/>
          </p:cNvPicPr>
          <p:nvPr/>
        </p:nvPicPr>
        <p:blipFill>
          <a:blip r:embed="rId2"/>
          <a:stretch>
            <a:fillRect/>
          </a:stretch>
        </p:blipFill>
        <p:spPr>
          <a:xfrm>
            <a:off x="322729" y="1576129"/>
            <a:ext cx="8511989" cy="4878459"/>
          </a:xfrm>
          <a:prstGeom prst="rect">
            <a:avLst/>
          </a:prstGeom>
        </p:spPr>
      </p:pic>
    </p:spTree>
    <p:extLst>
      <p:ext uri="{BB962C8B-B14F-4D97-AF65-F5344CB8AC3E}">
        <p14:creationId xmlns:p14="http://schemas.microsoft.com/office/powerpoint/2010/main" val="252286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0904349-65A8-7ED8-B7D5-41478FD05B3A}"/>
              </a:ext>
            </a:extLst>
          </p:cNvPr>
          <p:cNvSpPr txBox="1"/>
          <p:nvPr/>
        </p:nvSpPr>
        <p:spPr>
          <a:xfrm>
            <a:off x="430306" y="860613"/>
            <a:ext cx="8290112" cy="646331"/>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EXTENDED UPPER SPINAL IMMOBILIZATION EXTRICATION DEVICES OR SHORT SPINAL BOARD (ONE OF THESE)</a:t>
            </a:r>
            <a:r>
              <a:rPr lang="en-US" dirty="0"/>
              <a:t> </a:t>
            </a:r>
            <a:endParaRPr lang="en-IN" dirty="0"/>
          </a:p>
        </p:txBody>
      </p:sp>
      <p:pic>
        <p:nvPicPr>
          <p:cNvPr id="5" name="Picture 4">
            <a:extLst>
              <a:ext uri="{FF2B5EF4-FFF2-40B4-BE49-F238E27FC236}">
                <a16:creationId xmlns:a16="http://schemas.microsoft.com/office/drawing/2014/main" xmlns="" id="{A5C950E8-FEF8-A4D3-F87E-25AB5159BF6C}"/>
              </a:ext>
            </a:extLst>
          </p:cNvPr>
          <p:cNvPicPr>
            <a:picLocks noChangeAspect="1"/>
          </p:cNvPicPr>
          <p:nvPr/>
        </p:nvPicPr>
        <p:blipFill>
          <a:blip r:embed="rId2"/>
          <a:stretch>
            <a:fillRect/>
          </a:stretch>
        </p:blipFill>
        <p:spPr>
          <a:xfrm>
            <a:off x="605119" y="1604682"/>
            <a:ext cx="7879976" cy="5056094"/>
          </a:xfrm>
          <a:prstGeom prst="rect">
            <a:avLst/>
          </a:prstGeom>
        </p:spPr>
      </p:pic>
    </p:spTree>
    <p:extLst>
      <p:ext uri="{BB962C8B-B14F-4D97-AF65-F5344CB8AC3E}">
        <p14:creationId xmlns:p14="http://schemas.microsoft.com/office/powerpoint/2010/main" val="3061972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F1334B4-BA4D-07D6-7A3C-1155C2B05A77}"/>
              </a:ext>
            </a:extLst>
          </p:cNvPr>
          <p:cNvSpPr txBox="1"/>
          <p:nvPr/>
        </p:nvSpPr>
        <p:spPr>
          <a:xfrm>
            <a:off x="551330" y="322729"/>
            <a:ext cx="7274859" cy="646331"/>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ELECTRIC PORTABLE SUCTION ASPIRATOR WITH AIR FLOW OF AT LEAST 30 L/MIN</a:t>
            </a:r>
            <a:r>
              <a:rPr lang="en-US" dirty="0"/>
              <a:t> </a:t>
            </a:r>
            <a:endParaRPr lang="en-IN" dirty="0"/>
          </a:p>
        </p:txBody>
      </p:sp>
      <p:pic>
        <p:nvPicPr>
          <p:cNvPr id="5" name="Picture 4">
            <a:extLst>
              <a:ext uri="{FF2B5EF4-FFF2-40B4-BE49-F238E27FC236}">
                <a16:creationId xmlns:a16="http://schemas.microsoft.com/office/drawing/2014/main" xmlns="" id="{89F45979-4EE5-1EE0-47A7-23BEED26F98A}"/>
              </a:ext>
            </a:extLst>
          </p:cNvPr>
          <p:cNvPicPr>
            <a:picLocks noChangeAspect="1"/>
          </p:cNvPicPr>
          <p:nvPr/>
        </p:nvPicPr>
        <p:blipFill>
          <a:blip r:embed="rId2"/>
          <a:stretch>
            <a:fillRect/>
          </a:stretch>
        </p:blipFill>
        <p:spPr>
          <a:xfrm>
            <a:off x="551330" y="961681"/>
            <a:ext cx="7879976" cy="4934639"/>
          </a:xfrm>
          <a:prstGeom prst="rect">
            <a:avLst/>
          </a:prstGeom>
        </p:spPr>
      </p:pic>
    </p:spTree>
    <p:extLst>
      <p:ext uri="{BB962C8B-B14F-4D97-AF65-F5344CB8AC3E}">
        <p14:creationId xmlns:p14="http://schemas.microsoft.com/office/powerpoint/2010/main" val="313832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52698720"/>
              </p:ext>
            </p:extLst>
          </p:nvPr>
        </p:nvGraphicFramePr>
        <p:xfrm>
          <a:off x="0" y="38589"/>
          <a:ext cx="9067801" cy="6809677"/>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6248401">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38.</a:t>
                      </a:r>
                    </a:p>
                  </a:txBody>
                  <a:tcPr/>
                </a:tc>
                <a:tc>
                  <a:txBody>
                    <a:bodyPr/>
                    <a:lstStyle/>
                    <a:p>
                      <a:r>
                        <a:rPr lang="en-US" sz="2800" b="1" kern="1200" dirty="0" err="1">
                          <a:solidFill>
                            <a:srgbClr val="0070C0"/>
                          </a:solidFill>
                          <a:effectLst/>
                          <a:latin typeface="+mn-lt"/>
                          <a:ea typeface="+mn-ea"/>
                          <a:cs typeface="+mn-cs"/>
                        </a:rPr>
                        <a:t>Malleate</a:t>
                      </a:r>
                      <a:endParaRPr lang="en-IN" sz="2800" b="0" dirty="0">
                        <a:solidFill>
                          <a:srgbClr val="0070C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70C0"/>
                          </a:solidFill>
                          <a:effectLst/>
                          <a:latin typeface="+mn-lt"/>
                          <a:ea typeface="+mn-ea"/>
                          <a:cs typeface="+mn-cs"/>
                        </a:rPr>
                        <a:t>यह आमतौर पर धातु से बना होता है। इसे उबालकर निष्फल किया जा सकता है। इसका उपयोग छेनी पर स्ट्रोक्स देने के लिए किया जाता है।</a:t>
                      </a:r>
                      <a:endParaRPr lang="en-IN" sz="2400" kern="1200" dirty="0">
                        <a:solidFill>
                          <a:srgbClr val="0070C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39.</a:t>
                      </a:r>
                    </a:p>
                  </a:txBody>
                  <a:tcPr/>
                </a:tc>
                <a:tc>
                  <a:txBody>
                    <a:bodyPr/>
                    <a:lstStyle/>
                    <a:p>
                      <a:r>
                        <a:rPr lang="en-US" sz="2800" b="1" kern="1200" dirty="0" err="1">
                          <a:solidFill>
                            <a:srgbClr val="00B050"/>
                          </a:solidFill>
                          <a:effectLst/>
                          <a:latin typeface="+mn-lt"/>
                          <a:ea typeface="+mn-ea"/>
                          <a:cs typeface="+mn-cs"/>
                        </a:rPr>
                        <a:t>Malleate</a:t>
                      </a:r>
                      <a:endParaRPr lang="en-IN" sz="2800" b="0" dirty="0">
                        <a:solidFill>
                          <a:srgbClr val="00B05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B050"/>
                          </a:solidFill>
                          <a:effectLst/>
                          <a:latin typeface="+mn-lt"/>
                          <a:ea typeface="+mn-ea"/>
                          <a:cs typeface="+mn-cs"/>
                        </a:rPr>
                        <a:t>यह आमतौर पर धातु से बना होता है। इसे उबालकर निष्फल किया जा सकता है। इसका उपयोग छेनी पर स्ट्रोक्स देने के लिए किया जाता है।</a:t>
                      </a:r>
                      <a:endParaRPr lang="en-IN" sz="24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2"/>
                  </a:ext>
                </a:extLst>
              </a:tr>
              <a:tr h="1018377">
                <a:tc>
                  <a:txBody>
                    <a:bodyPr/>
                    <a:lstStyle/>
                    <a:p>
                      <a:r>
                        <a:rPr lang="en-IN" sz="2400" dirty="0"/>
                        <a:t>40.</a:t>
                      </a:r>
                    </a:p>
                  </a:txBody>
                  <a:tcPr/>
                </a:tc>
                <a:tc>
                  <a:txBody>
                    <a:bodyPr/>
                    <a:lstStyle/>
                    <a:p>
                      <a:r>
                        <a:rPr lang="en-US" sz="2800" b="1" kern="1200" dirty="0">
                          <a:solidFill>
                            <a:srgbClr val="002060"/>
                          </a:solidFill>
                          <a:effectLst/>
                          <a:latin typeface="+mn-lt"/>
                          <a:ea typeface="+mn-ea"/>
                          <a:cs typeface="+mn-cs"/>
                        </a:rPr>
                        <a:t>Torniquet</a:t>
                      </a:r>
                      <a:endParaRPr lang="en-IN" sz="2800" b="0" dirty="0">
                        <a:solidFill>
                          <a:srgbClr val="002060"/>
                        </a:solidFill>
                      </a:endParaRPr>
                    </a:p>
                  </a:txBody>
                  <a:tcPr/>
                </a:tc>
                <a:tc>
                  <a:txBody>
                    <a:bodyPr/>
                    <a:lstStyle/>
                    <a:p>
                      <a:r>
                        <a:rPr lang="hi-IN" sz="2400" kern="1200" dirty="0">
                          <a:solidFill>
                            <a:srgbClr val="002060"/>
                          </a:solidFill>
                          <a:effectLst/>
                          <a:latin typeface="+mn-lt"/>
                          <a:ea typeface="+mn-ea"/>
                          <a:cs typeface="+mn-cs"/>
                        </a:rPr>
                        <a:t>रबर से बना है और घायल हिस्से से खून बहने को रोकने के लिए उपयोग किया जाता है।</a:t>
                      </a:r>
                      <a:endParaRPr lang="en-IN" sz="2400" kern="1200" dirty="0">
                        <a:solidFill>
                          <a:srgbClr val="00206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41.</a:t>
                      </a:r>
                    </a:p>
                  </a:txBody>
                  <a:tcPr/>
                </a:tc>
                <a:tc>
                  <a:txBody>
                    <a:bodyPr/>
                    <a:lstStyle/>
                    <a:p>
                      <a:r>
                        <a:rPr lang="en-US" sz="2800" b="1" kern="1200" dirty="0">
                          <a:solidFill>
                            <a:srgbClr val="FFC000"/>
                          </a:solidFill>
                          <a:effectLst/>
                          <a:latin typeface="+mn-lt"/>
                          <a:ea typeface="+mn-ea"/>
                          <a:cs typeface="+mn-cs"/>
                        </a:rPr>
                        <a:t>Amputation Saw</a:t>
                      </a:r>
                      <a:endParaRPr lang="en-IN" sz="2800" b="0" dirty="0">
                        <a:solidFill>
                          <a:srgbClr val="FFC000"/>
                        </a:solidFill>
                        <a:latin typeface="+mn-lt"/>
                      </a:endParaRPr>
                    </a:p>
                  </a:txBody>
                  <a:tcPr/>
                </a:tc>
                <a:tc>
                  <a:txBody>
                    <a:bodyPr/>
                    <a:lstStyle/>
                    <a:p>
                      <a:r>
                        <a:rPr lang="hi-IN" sz="2400" kern="1200" dirty="0">
                          <a:solidFill>
                            <a:srgbClr val="FFC000"/>
                          </a:solidFill>
                          <a:effectLst/>
                          <a:latin typeface="+mn-lt"/>
                          <a:ea typeface="+mn-ea"/>
                          <a:cs typeface="+mn-cs"/>
                        </a:rPr>
                        <a:t>इसका उपयोग विच्छेदन में हड्डी को काटने के लिए किया जाता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r h="1018377">
                <a:tc>
                  <a:txBody>
                    <a:bodyPr/>
                    <a:lstStyle/>
                    <a:p>
                      <a:r>
                        <a:rPr lang="en-IN" sz="2400" dirty="0"/>
                        <a:t>42.</a:t>
                      </a:r>
                    </a:p>
                  </a:txBody>
                  <a:tcPr/>
                </a:tc>
                <a:tc>
                  <a:txBody>
                    <a:bodyPr/>
                    <a:lstStyle/>
                    <a:p>
                      <a:r>
                        <a:rPr lang="en-US" sz="2800" b="1" kern="1200" dirty="0" err="1">
                          <a:solidFill>
                            <a:srgbClr val="7030A0"/>
                          </a:solidFill>
                          <a:effectLst/>
                          <a:latin typeface="+mn-lt"/>
                          <a:ea typeface="+mn-ea"/>
                          <a:cs typeface="+mn-cs"/>
                        </a:rPr>
                        <a:t>Facemaks</a:t>
                      </a:r>
                      <a:endParaRPr lang="en-IN" sz="2800" b="0" dirty="0">
                        <a:solidFill>
                          <a:srgbClr val="7030A0"/>
                        </a:solidFill>
                        <a:latin typeface="+mn-lt"/>
                      </a:endParaRPr>
                    </a:p>
                  </a:txBody>
                  <a:tcPr/>
                </a:tc>
                <a:tc>
                  <a:txBody>
                    <a:bodyPr/>
                    <a:lstStyle/>
                    <a:p>
                      <a:r>
                        <a:rPr lang="hi-IN" sz="2400" kern="1200" dirty="0">
                          <a:solidFill>
                            <a:srgbClr val="7030A0"/>
                          </a:solidFill>
                          <a:effectLst/>
                          <a:latin typeface="+mn-lt"/>
                          <a:ea typeface="+mn-ea"/>
                          <a:cs typeface="+mn-cs"/>
                        </a:rPr>
                        <a:t>एंटीस्टेटिक रबर से बना है जिसका उपयोग संज्ञाहरण में </a:t>
                      </a:r>
                      <a:r>
                        <a:rPr lang="en-US" sz="2400" kern="1200" dirty="0">
                          <a:solidFill>
                            <a:srgbClr val="7030A0"/>
                          </a:solidFill>
                          <a:effectLst/>
                          <a:latin typeface="+mn-lt"/>
                          <a:ea typeface="+mn-ea"/>
                          <a:cs typeface="+mn-cs"/>
                        </a:rPr>
                        <a:t>O₂ </a:t>
                      </a:r>
                      <a:r>
                        <a:rPr lang="hi-IN" sz="2400" kern="1200" dirty="0">
                          <a:solidFill>
                            <a:srgbClr val="7030A0"/>
                          </a:solidFill>
                          <a:effectLst/>
                          <a:latin typeface="+mn-lt"/>
                          <a:ea typeface="+mn-ea"/>
                          <a:cs typeface="+mn-cs"/>
                        </a:rPr>
                        <a:t>और अन्य गैसों में किया जाता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79236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5BCAC3B-2150-4B30-035C-BCDB8E7B82E6}"/>
              </a:ext>
            </a:extLst>
          </p:cNvPr>
          <p:cNvSpPr txBox="1"/>
          <p:nvPr/>
        </p:nvSpPr>
        <p:spPr>
          <a:xfrm>
            <a:off x="1075765" y="645459"/>
            <a:ext cx="5782235" cy="707886"/>
          </a:xfrm>
          <a:prstGeom prst="rect">
            <a:avLst/>
          </a:prstGeom>
          <a:noFill/>
        </p:spPr>
        <p:txBody>
          <a:bodyPr wrap="square">
            <a:spAutoFit/>
          </a:bodyPr>
          <a:lstStyle/>
          <a:p>
            <a:pPr algn="ctr"/>
            <a:r>
              <a:rPr lang="en-IN" sz="4000" b="0" i="0" u="none" strike="noStrike" dirty="0">
                <a:solidFill>
                  <a:srgbClr val="000000"/>
                </a:solidFill>
                <a:effectLst/>
                <a:latin typeface="Times New Roman" panose="02020603050405020304" pitchFamily="18" charset="0"/>
              </a:rPr>
              <a:t>KIDNEY BOWL</a:t>
            </a:r>
            <a:r>
              <a:rPr lang="en-IN" sz="4000" dirty="0"/>
              <a:t> </a:t>
            </a:r>
          </a:p>
        </p:txBody>
      </p:sp>
      <p:pic>
        <p:nvPicPr>
          <p:cNvPr id="5" name="Picture 4">
            <a:extLst>
              <a:ext uri="{FF2B5EF4-FFF2-40B4-BE49-F238E27FC236}">
                <a16:creationId xmlns:a16="http://schemas.microsoft.com/office/drawing/2014/main" xmlns="" id="{ABA668CE-0198-0CFF-3C36-520E19E93F45}"/>
              </a:ext>
            </a:extLst>
          </p:cNvPr>
          <p:cNvPicPr>
            <a:picLocks noChangeAspect="1"/>
          </p:cNvPicPr>
          <p:nvPr/>
        </p:nvPicPr>
        <p:blipFill>
          <a:blip r:embed="rId2"/>
          <a:stretch>
            <a:fillRect/>
          </a:stretch>
        </p:blipFill>
        <p:spPr>
          <a:xfrm>
            <a:off x="349624" y="1524000"/>
            <a:ext cx="7866529" cy="4688541"/>
          </a:xfrm>
          <a:prstGeom prst="rect">
            <a:avLst/>
          </a:prstGeom>
        </p:spPr>
      </p:pic>
    </p:spTree>
    <p:extLst>
      <p:ext uri="{BB962C8B-B14F-4D97-AF65-F5344CB8AC3E}">
        <p14:creationId xmlns:p14="http://schemas.microsoft.com/office/powerpoint/2010/main" val="2783188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D764C3-8AEF-C561-4EDB-B06D84FE076C}"/>
              </a:ext>
            </a:extLst>
          </p:cNvPr>
          <p:cNvSpPr txBox="1"/>
          <p:nvPr/>
        </p:nvSpPr>
        <p:spPr>
          <a:xfrm>
            <a:off x="1808629" y="708213"/>
            <a:ext cx="5049371" cy="769441"/>
          </a:xfrm>
          <a:prstGeom prst="rect">
            <a:avLst/>
          </a:prstGeom>
          <a:noFill/>
        </p:spPr>
        <p:txBody>
          <a:bodyPr wrap="square">
            <a:spAutoFit/>
          </a:bodyPr>
          <a:lstStyle/>
          <a:p>
            <a:r>
              <a:rPr lang="en-IN" sz="4400" b="0" i="0" u="none" strike="noStrike" dirty="0">
                <a:solidFill>
                  <a:srgbClr val="000000"/>
                </a:solidFill>
                <a:effectLst/>
                <a:latin typeface="Times New Roman" panose="02020603050405020304" pitchFamily="18" charset="0"/>
              </a:rPr>
              <a:t>VOMITING BAG</a:t>
            </a:r>
            <a:r>
              <a:rPr lang="en-IN" sz="4400" dirty="0"/>
              <a:t> </a:t>
            </a:r>
          </a:p>
        </p:txBody>
      </p:sp>
      <p:pic>
        <p:nvPicPr>
          <p:cNvPr id="5" name="Picture 4">
            <a:extLst>
              <a:ext uri="{FF2B5EF4-FFF2-40B4-BE49-F238E27FC236}">
                <a16:creationId xmlns:a16="http://schemas.microsoft.com/office/drawing/2014/main" xmlns="" id="{91865D93-BDB0-4905-A3AC-2A5AA0AE54B9}"/>
              </a:ext>
            </a:extLst>
          </p:cNvPr>
          <p:cNvPicPr>
            <a:picLocks noChangeAspect="1"/>
          </p:cNvPicPr>
          <p:nvPr/>
        </p:nvPicPr>
        <p:blipFill>
          <a:blip r:embed="rId2"/>
          <a:stretch>
            <a:fillRect/>
          </a:stretch>
        </p:blipFill>
        <p:spPr>
          <a:xfrm>
            <a:off x="632011" y="1477653"/>
            <a:ext cx="7913594" cy="4647298"/>
          </a:xfrm>
          <a:prstGeom prst="rect">
            <a:avLst/>
          </a:prstGeom>
        </p:spPr>
      </p:pic>
    </p:spTree>
    <p:extLst>
      <p:ext uri="{BB962C8B-B14F-4D97-AF65-F5344CB8AC3E}">
        <p14:creationId xmlns:p14="http://schemas.microsoft.com/office/powerpoint/2010/main" val="42829998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D7E5373-A364-FB5E-A052-DA3883548E06}"/>
              </a:ext>
            </a:extLst>
          </p:cNvPr>
          <p:cNvSpPr txBox="1"/>
          <p:nvPr/>
        </p:nvSpPr>
        <p:spPr>
          <a:xfrm>
            <a:off x="921124" y="555812"/>
            <a:ext cx="7052981" cy="707886"/>
          </a:xfrm>
          <a:prstGeom prst="rect">
            <a:avLst/>
          </a:prstGeom>
          <a:noFill/>
        </p:spPr>
        <p:txBody>
          <a:bodyPr wrap="square">
            <a:spAutoFit/>
          </a:bodyPr>
          <a:lstStyle/>
          <a:p>
            <a:pPr algn="ctr"/>
            <a:r>
              <a:rPr lang="en-IN" sz="4000" b="0" i="0" u="none" strike="noStrike" dirty="0">
                <a:solidFill>
                  <a:srgbClr val="000000"/>
                </a:solidFill>
                <a:effectLst/>
                <a:latin typeface="Times New Roman" panose="02020603050405020304" pitchFamily="18" charset="0"/>
              </a:rPr>
              <a:t>NON-GLASS URINE BOTTLE</a:t>
            </a:r>
            <a:r>
              <a:rPr lang="en-IN" sz="4000" dirty="0"/>
              <a:t> </a:t>
            </a:r>
          </a:p>
        </p:txBody>
      </p:sp>
      <p:pic>
        <p:nvPicPr>
          <p:cNvPr id="5" name="Picture 4">
            <a:extLst>
              <a:ext uri="{FF2B5EF4-FFF2-40B4-BE49-F238E27FC236}">
                <a16:creationId xmlns:a16="http://schemas.microsoft.com/office/drawing/2014/main" xmlns="" id="{310E94DF-503F-684C-4FFC-816DEE51BB13}"/>
              </a:ext>
            </a:extLst>
          </p:cNvPr>
          <p:cNvPicPr>
            <a:picLocks noChangeAspect="1"/>
          </p:cNvPicPr>
          <p:nvPr/>
        </p:nvPicPr>
        <p:blipFill>
          <a:blip r:embed="rId2"/>
          <a:stretch>
            <a:fillRect/>
          </a:stretch>
        </p:blipFill>
        <p:spPr>
          <a:xfrm>
            <a:off x="1075765" y="1638050"/>
            <a:ext cx="6575611" cy="4664138"/>
          </a:xfrm>
          <a:prstGeom prst="rect">
            <a:avLst/>
          </a:prstGeom>
        </p:spPr>
      </p:pic>
    </p:spTree>
    <p:extLst>
      <p:ext uri="{BB962C8B-B14F-4D97-AF65-F5344CB8AC3E}">
        <p14:creationId xmlns:p14="http://schemas.microsoft.com/office/powerpoint/2010/main" val="29069391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5A8C38C-8C5F-AFAA-6BCF-A3A2A004D039}"/>
              </a:ext>
            </a:extLst>
          </p:cNvPr>
          <p:cNvSpPr txBox="1"/>
          <p:nvPr/>
        </p:nvSpPr>
        <p:spPr>
          <a:xfrm>
            <a:off x="2178424" y="806825"/>
            <a:ext cx="4679576" cy="646331"/>
          </a:xfrm>
          <a:prstGeom prst="rect">
            <a:avLst/>
          </a:prstGeom>
          <a:noFill/>
        </p:spPr>
        <p:txBody>
          <a:bodyPr wrap="square">
            <a:spAutoFit/>
          </a:bodyPr>
          <a:lstStyle/>
          <a:p>
            <a:pPr algn="ctr"/>
            <a:r>
              <a:rPr lang="en-IN" sz="3600" b="0" i="0" u="none" strike="noStrike" dirty="0">
                <a:solidFill>
                  <a:srgbClr val="000000"/>
                </a:solidFill>
                <a:effectLst/>
                <a:latin typeface="Times New Roman" panose="02020603050405020304" pitchFamily="18" charset="0"/>
              </a:rPr>
              <a:t>SHARPS CONTAINER</a:t>
            </a:r>
            <a:r>
              <a:rPr lang="en-IN" sz="3600" dirty="0"/>
              <a:t> </a:t>
            </a:r>
          </a:p>
        </p:txBody>
      </p:sp>
      <p:pic>
        <p:nvPicPr>
          <p:cNvPr id="5" name="Picture 4">
            <a:extLst>
              <a:ext uri="{FF2B5EF4-FFF2-40B4-BE49-F238E27FC236}">
                <a16:creationId xmlns:a16="http://schemas.microsoft.com/office/drawing/2014/main" xmlns="" id="{8BF7B0A0-73C4-6321-010F-B9432FE09279}"/>
              </a:ext>
            </a:extLst>
          </p:cNvPr>
          <p:cNvPicPr>
            <a:picLocks noChangeAspect="1"/>
          </p:cNvPicPr>
          <p:nvPr/>
        </p:nvPicPr>
        <p:blipFill>
          <a:blip r:embed="rId2"/>
          <a:stretch>
            <a:fillRect/>
          </a:stretch>
        </p:blipFill>
        <p:spPr>
          <a:xfrm>
            <a:off x="1761564" y="1680918"/>
            <a:ext cx="5230906" cy="4666094"/>
          </a:xfrm>
          <a:prstGeom prst="rect">
            <a:avLst/>
          </a:prstGeom>
        </p:spPr>
      </p:pic>
    </p:spTree>
    <p:extLst>
      <p:ext uri="{BB962C8B-B14F-4D97-AF65-F5344CB8AC3E}">
        <p14:creationId xmlns:p14="http://schemas.microsoft.com/office/powerpoint/2010/main" val="17590122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6939CC-3D0A-BAC2-56EF-86847BDBCFF6}"/>
              </a:ext>
            </a:extLst>
          </p:cNvPr>
          <p:cNvSpPr txBox="1"/>
          <p:nvPr/>
        </p:nvSpPr>
        <p:spPr>
          <a:xfrm>
            <a:off x="1035424" y="797860"/>
            <a:ext cx="7476565" cy="1446550"/>
          </a:xfrm>
          <a:prstGeom prst="rect">
            <a:avLst/>
          </a:prstGeom>
          <a:noFill/>
        </p:spPr>
        <p:txBody>
          <a:bodyPr wrap="square">
            <a:spAutoFit/>
          </a:bodyPr>
          <a:lstStyle/>
          <a:p>
            <a:r>
              <a:rPr lang="en-IN" sz="4400" b="0" i="0" u="none" strike="noStrike" dirty="0">
                <a:solidFill>
                  <a:srgbClr val="000000"/>
                </a:solidFill>
                <a:effectLst/>
                <a:latin typeface="Times New Roman" panose="02020603050405020304" pitchFamily="18" charset="0"/>
              </a:rPr>
              <a:t>STERILE SURGICAL GLOVES, PAIRS</a:t>
            </a:r>
            <a:r>
              <a:rPr lang="en-IN" sz="4400" dirty="0"/>
              <a:t> </a:t>
            </a:r>
          </a:p>
        </p:txBody>
      </p:sp>
      <p:pic>
        <p:nvPicPr>
          <p:cNvPr id="5" name="Picture 4">
            <a:extLst>
              <a:ext uri="{FF2B5EF4-FFF2-40B4-BE49-F238E27FC236}">
                <a16:creationId xmlns:a16="http://schemas.microsoft.com/office/drawing/2014/main" xmlns="" id="{AFFED5DC-58B8-2961-E702-735F93CBAF5E}"/>
              </a:ext>
            </a:extLst>
          </p:cNvPr>
          <p:cNvPicPr>
            <a:picLocks noChangeAspect="1"/>
          </p:cNvPicPr>
          <p:nvPr/>
        </p:nvPicPr>
        <p:blipFill>
          <a:blip r:embed="rId2"/>
          <a:stretch>
            <a:fillRect/>
          </a:stretch>
        </p:blipFill>
        <p:spPr>
          <a:xfrm>
            <a:off x="921124" y="1810871"/>
            <a:ext cx="7321923" cy="4885764"/>
          </a:xfrm>
          <a:prstGeom prst="rect">
            <a:avLst/>
          </a:prstGeom>
        </p:spPr>
      </p:pic>
    </p:spTree>
    <p:extLst>
      <p:ext uri="{BB962C8B-B14F-4D97-AF65-F5344CB8AC3E}">
        <p14:creationId xmlns:p14="http://schemas.microsoft.com/office/powerpoint/2010/main" val="2110704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BF5AB0-1C64-6300-2D72-AC23C290F5DD}"/>
              </a:ext>
            </a:extLst>
          </p:cNvPr>
          <p:cNvSpPr txBox="1"/>
          <p:nvPr/>
        </p:nvSpPr>
        <p:spPr>
          <a:xfrm>
            <a:off x="1116106" y="636494"/>
            <a:ext cx="5741894" cy="1323439"/>
          </a:xfrm>
          <a:prstGeom prst="rect">
            <a:avLst/>
          </a:prstGeom>
          <a:noFill/>
        </p:spPr>
        <p:txBody>
          <a:bodyPr wrap="square">
            <a:spAutoFit/>
          </a:bodyPr>
          <a:lstStyle/>
          <a:p>
            <a:r>
              <a:rPr lang="en-IN" sz="4000" b="0" i="0" u="none" strike="noStrike" dirty="0">
                <a:solidFill>
                  <a:srgbClr val="000000"/>
                </a:solidFill>
                <a:effectLst/>
                <a:latin typeface="Times New Roman" panose="02020603050405020304" pitchFamily="18" charset="0"/>
              </a:rPr>
              <a:t>EMERGENCY DELIVERY KIT</a:t>
            </a:r>
            <a:r>
              <a:rPr lang="en-IN" sz="4000" dirty="0"/>
              <a:t> </a:t>
            </a:r>
          </a:p>
        </p:txBody>
      </p:sp>
      <p:pic>
        <p:nvPicPr>
          <p:cNvPr id="5" name="Picture 4">
            <a:extLst>
              <a:ext uri="{FF2B5EF4-FFF2-40B4-BE49-F238E27FC236}">
                <a16:creationId xmlns:a16="http://schemas.microsoft.com/office/drawing/2014/main" xmlns="" id="{AA5100C7-32C3-394F-9106-FF2996328C9B}"/>
              </a:ext>
            </a:extLst>
          </p:cNvPr>
          <p:cNvPicPr>
            <a:picLocks noChangeAspect="1"/>
          </p:cNvPicPr>
          <p:nvPr/>
        </p:nvPicPr>
        <p:blipFill>
          <a:blip r:embed="rId2"/>
          <a:stretch>
            <a:fillRect/>
          </a:stretch>
        </p:blipFill>
        <p:spPr>
          <a:xfrm>
            <a:off x="1021977" y="1344380"/>
            <a:ext cx="6333565" cy="5155032"/>
          </a:xfrm>
          <a:prstGeom prst="rect">
            <a:avLst/>
          </a:prstGeom>
        </p:spPr>
      </p:pic>
    </p:spTree>
    <p:extLst>
      <p:ext uri="{BB962C8B-B14F-4D97-AF65-F5344CB8AC3E}">
        <p14:creationId xmlns:p14="http://schemas.microsoft.com/office/powerpoint/2010/main" val="38609940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554504-75A9-FEF3-3236-3E2066BFA74D}"/>
              </a:ext>
            </a:extLst>
          </p:cNvPr>
          <p:cNvSpPr txBox="1"/>
          <p:nvPr/>
        </p:nvSpPr>
        <p:spPr>
          <a:xfrm>
            <a:off x="2091018" y="860613"/>
            <a:ext cx="4766982" cy="1446550"/>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CLINICAL WASTE BAG</a:t>
            </a:r>
            <a:r>
              <a:rPr lang="en-IN" sz="4400" dirty="0"/>
              <a:t> </a:t>
            </a:r>
          </a:p>
        </p:txBody>
      </p:sp>
      <p:pic>
        <p:nvPicPr>
          <p:cNvPr id="5" name="Picture 4">
            <a:extLst>
              <a:ext uri="{FF2B5EF4-FFF2-40B4-BE49-F238E27FC236}">
                <a16:creationId xmlns:a16="http://schemas.microsoft.com/office/drawing/2014/main" xmlns="" id="{EAE9D21A-ED04-381B-2E7F-4E44FAB22FE0}"/>
              </a:ext>
            </a:extLst>
          </p:cNvPr>
          <p:cNvPicPr>
            <a:picLocks noChangeAspect="1"/>
          </p:cNvPicPr>
          <p:nvPr/>
        </p:nvPicPr>
        <p:blipFill>
          <a:blip r:embed="rId2"/>
          <a:stretch>
            <a:fillRect/>
          </a:stretch>
        </p:blipFill>
        <p:spPr>
          <a:xfrm>
            <a:off x="1822077" y="1766047"/>
            <a:ext cx="5567082" cy="4231340"/>
          </a:xfrm>
          <a:prstGeom prst="rect">
            <a:avLst/>
          </a:prstGeom>
        </p:spPr>
      </p:pic>
    </p:spTree>
    <p:extLst>
      <p:ext uri="{BB962C8B-B14F-4D97-AF65-F5344CB8AC3E}">
        <p14:creationId xmlns:p14="http://schemas.microsoft.com/office/powerpoint/2010/main" val="25231649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C5822D-D8D6-4B22-458E-12C2F4D1559B}"/>
              </a:ext>
            </a:extLst>
          </p:cNvPr>
          <p:cNvSpPr txBox="1"/>
          <p:nvPr/>
        </p:nvSpPr>
        <p:spPr>
          <a:xfrm>
            <a:off x="2111189" y="636495"/>
            <a:ext cx="5600700" cy="1200329"/>
          </a:xfrm>
          <a:prstGeom prst="rect">
            <a:avLst/>
          </a:prstGeom>
          <a:noFill/>
        </p:spPr>
        <p:txBody>
          <a:bodyPr wrap="square">
            <a:spAutoFit/>
          </a:bodyPr>
          <a:lstStyle/>
          <a:p>
            <a:pPr algn="ctr"/>
            <a:r>
              <a:rPr lang="en-IN" sz="3600" b="0" i="0" u="none" strike="noStrike" dirty="0">
                <a:solidFill>
                  <a:srgbClr val="000000"/>
                </a:solidFill>
                <a:effectLst/>
                <a:latin typeface="Times New Roman" panose="02020603050405020304" pitchFamily="18" charset="0"/>
              </a:rPr>
              <a:t>NON-WOVEN STRETCHER SHEET</a:t>
            </a:r>
            <a:r>
              <a:rPr lang="en-IN" sz="3600" dirty="0"/>
              <a:t> </a:t>
            </a:r>
          </a:p>
        </p:txBody>
      </p:sp>
      <p:pic>
        <p:nvPicPr>
          <p:cNvPr id="5" name="Picture 4">
            <a:extLst>
              <a:ext uri="{FF2B5EF4-FFF2-40B4-BE49-F238E27FC236}">
                <a16:creationId xmlns:a16="http://schemas.microsoft.com/office/drawing/2014/main" xmlns="" id="{AC04757A-2812-414A-A885-C1E26706BF2B}"/>
              </a:ext>
            </a:extLst>
          </p:cNvPr>
          <p:cNvPicPr>
            <a:picLocks noChangeAspect="1"/>
          </p:cNvPicPr>
          <p:nvPr/>
        </p:nvPicPr>
        <p:blipFill>
          <a:blip r:embed="rId2"/>
          <a:stretch>
            <a:fillRect/>
          </a:stretch>
        </p:blipFill>
        <p:spPr>
          <a:xfrm>
            <a:off x="1721224" y="1290339"/>
            <a:ext cx="6414247" cy="4931167"/>
          </a:xfrm>
          <a:prstGeom prst="rect">
            <a:avLst/>
          </a:prstGeom>
        </p:spPr>
      </p:pic>
    </p:spTree>
    <p:extLst>
      <p:ext uri="{BB962C8B-B14F-4D97-AF65-F5344CB8AC3E}">
        <p14:creationId xmlns:p14="http://schemas.microsoft.com/office/powerpoint/2010/main" val="241184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963BD9-05C6-906E-86DD-D013DDA73F2B}"/>
              </a:ext>
            </a:extLst>
          </p:cNvPr>
          <p:cNvSpPr txBox="1"/>
          <p:nvPr/>
        </p:nvSpPr>
        <p:spPr>
          <a:xfrm>
            <a:off x="605119" y="618565"/>
            <a:ext cx="7779122" cy="2554545"/>
          </a:xfrm>
          <a:prstGeom prst="rect">
            <a:avLst/>
          </a:prstGeom>
          <a:noFill/>
        </p:spPr>
        <p:txBody>
          <a:bodyPr wrap="square">
            <a:spAutoFit/>
          </a:bodyPr>
          <a:lstStyle/>
          <a:p>
            <a:pPr algn="ctr"/>
            <a:r>
              <a:rPr lang="en-US" sz="4000" b="0" i="0" u="none" strike="noStrike" dirty="0">
                <a:solidFill>
                  <a:srgbClr val="000000"/>
                </a:solidFill>
                <a:effectLst/>
                <a:latin typeface="Times New Roman" panose="02020603050405020304" pitchFamily="18" charset="0"/>
              </a:rPr>
              <a:t>BASIC PROTECTIVE CLOTHING INCLUDING HIGH VISIBILITY REFLECTIVE JACKET OR TABARD</a:t>
            </a:r>
            <a:r>
              <a:rPr lang="en-US" sz="4000" dirty="0"/>
              <a:t> </a:t>
            </a:r>
            <a:endParaRPr lang="en-IN" sz="4000" dirty="0"/>
          </a:p>
        </p:txBody>
      </p:sp>
      <p:pic>
        <p:nvPicPr>
          <p:cNvPr id="5" name="Picture 4">
            <a:extLst>
              <a:ext uri="{FF2B5EF4-FFF2-40B4-BE49-F238E27FC236}">
                <a16:creationId xmlns:a16="http://schemas.microsoft.com/office/drawing/2014/main" xmlns="" id="{339C1BC1-B1AA-1937-6154-242D2D82E08B}"/>
              </a:ext>
            </a:extLst>
          </p:cNvPr>
          <p:cNvPicPr>
            <a:picLocks noChangeAspect="1"/>
          </p:cNvPicPr>
          <p:nvPr/>
        </p:nvPicPr>
        <p:blipFill>
          <a:blip r:embed="rId2"/>
          <a:stretch>
            <a:fillRect/>
          </a:stretch>
        </p:blipFill>
        <p:spPr>
          <a:xfrm>
            <a:off x="1129554" y="2557556"/>
            <a:ext cx="7032811" cy="4300444"/>
          </a:xfrm>
          <a:prstGeom prst="rect">
            <a:avLst/>
          </a:prstGeom>
        </p:spPr>
      </p:pic>
    </p:spTree>
    <p:extLst>
      <p:ext uri="{BB962C8B-B14F-4D97-AF65-F5344CB8AC3E}">
        <p14:creationId xmlns:p14="http://schemas.microsoft.com/office/powerpoint/2010/main" val="39535641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9B0105-D09F-7034-F821-4FF5DFE2B1A6}"/>
              </a:ext>
            </a:extLst>
          </p:cNvPr>
          <p:cNvSpPr txBox="1"/>
          <p:nvPr/>
        </p:nvSpPr>
        <p:spPr>
          <a:xfrm>
            <a:off x="1156447" y="717177"/>
            <a:ext cx="6804212" cy="1446550"/>
          </a:xfrm>
          <a:prstGeom prst="rect">
            <a:avLst/>
          </a:prstGeom>
          <a:noFill/>
        </p:spPr>
        <p:txBody>
          <a:bodyPr wrap="square">
            <a:spAutoFit/>
          </a:bodyPr>
          <a:lstStyle/>
          <a:p>
            <a:r>
              <a:rPr lang="en-IN" sz="4400" b="0" i="0" u="none" strike="noStrike" dirty="0">
                <a:solidFill>
                  <a:srgbClr val="000000"/>
                </a:solidFill>
                <a:effectLst/>
                <a:latin typeface="Times New Roman" panose="02020603050405020304" pitchFamily="18" charset="0"/>
              </a:rPr>
              <a:t>SAFETY / DEBRIS GLOVES, PAIR</a:t>
            </a:r>
            <a:r>
              <a:rPr lang="en-IN" sz="4400" dirty="0"/>
              <a:t> </a:t>
            </a:r>
          </a:p>
        </p:txBody>
      </p:sp>
      <p:pic>
        <p:nvPicPr>
          <p:cNvPr id="5" name="Picture 4">
            <a:extLst>
              <a:ext uri="{FF2B5EF4-FFF2-40B4-BE49-F238E27FC236}">
                <a16:creationId xmlns:a16="http://schemas.microsoft.com/office/drawing/2014/main" xmlns="" id="{2B49AC28-DB9C-F86B-D56D-E5477BC291D9}"/>
              </a:ext>
            </a:extLst>
          </p:cNvPr>
          <p:cNvPicPr>
            <a:picLocks noChangeAspect="1"/>
          </p:cNvPicPr>
          <p:nvPr/>
        </p:nvPicPr>
        <p:blipFill>
          <a:blip r:embed="rId2"/>
          <a:stretch>
            <a:fillRect/>
          </a:stretch>
        </p:blipFill>
        <p:spPr>
          <a:xfrm>
            <a:off x="974911" y="1685366"/>
            <a:ext cx="6911789" cy="3839427"/>
          </a:xfrm>
          <a:prstGeom prst="rect">
            <a:avLst/>
          </a:prstGeom>
        </p:spPr>
      </p:pic>
    </p:spTree>
    <p:extLst>
      <p:ext uri="{BB962C8B-B14F-4D97-AF65-F5344CB8AC3E}">
        <p14:creationId xmlns:p14="http://schemas.microsoft.com/office/powerpoint/2010/main" val="426398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35113340"/>
              </p:ext>
            </p:extLst>
          </p:nvPr>
        </p:nvGraphicFramePr>
        <p:xfrm>
          <a:off x="0" y="76200"/>
          <a:ext cx="9067801" cy="6418843"/>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6400801">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43.</a:t>
                      </a:r>
                    </a:p>
                  </a:txBody>
                  <a:tcPr/>
                </a:tc>
                <a:tc>
                  <a:txBody>
                    <a:bodyPr/>
                    <a:lstStyle/>
                    <a:p>
                      <a:r>
                        <a:rPr lang="en-US" sz="2800" b="1" kern="1200" dirty="0">
                          <a:solidFill>
                            <a:srgbClr val="00B050"/>
                          </a:solidFill>
                          <a:effectLst/>
                          <a:latin typeface="+mn-lt"/>
                          <a:ea typeface="+mn-ea"/>
                          <a:cs typeface="+mn-cs"/>
                        </a:rPr>
                        <a:t>laryngoscope</a:t>
                      </a:r>
                      <a:endParaRPr lang="en-IN" sz="2800"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b="1" kern="1200" dirty="0">
                          <a:solidFill>
                            <a:srgbClr val="00B050"/>
                          </a:solidFill>
                          <a:effectLst/>
                          <a:latin typeface="+mn-lt"/>
                          <a:ea typeface="+mn-ea"/>
                          <a:cs typeface="+mn-cs"/>
                        </a:rPr>
                        <a:t>इसका उपयोग श्वासनली के स्वर के लिए मुंह और स्वरयंत्र के ग्रसनी भाग को देखने के लिए किया जाता है।</a:t>
                      </a:r>
                      <a:endParaRPr lang="en-IN" sz="24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1"/>
                  </a:ext>
                </a:extLst>
              </a:tr>
              <a:tr h="701549">
                <a:tc>
                  <a:txBody>
                    <a:bodyPr/>
                    <a:lstStyle/>
                    <a:p>
                      <a:r>
                        <a:rPr lang="en-IN" sz="2400" dirty="0"/>
                        <a:t>44.</a:t>
                      </a:r>
                    </a:p>
                  </a:txBody>
                  <a:tcPr/>
                </a:tc>
                <a:tc>
                  <a:txBody>
                    <a:bodyPr/>
                    <a:lstStyle/>
                    <a:p>
                      <a:r>
                        <a:rPr lang="en-US" sz="3200" b="1" kern="1200" dirty="0">
                          <a:solidFill>
                            <a:srgbClr val="00B0F0"/>
                          </a:solidFill>
                          <a:effectLst/>
                          <a:latin typeface="+mn-lt"/>
                          <a:ea typeface="+mn-ea"/>
                          <a:cs typeface="+mn-cs"/>
                        </a:rPr>
                        <a:t>Intra Tracheal Tube</a:t>
                      </a:r>
                      <a:endParaRPr lang="en-IN" sz="3200" b="0" dirty="0">
                        <a:solidFill>
                          <a:srgbClr val="00B0F0"/>
                        </a:solidFill>
                        <a:latin typeface="+mn-lt"/>
                      </a:endParaRPr>
                    </a:p>
                  </a:txBody>
                  <a:tcPr/>
                </a:tc>
                <a:tc>
                  <a:txBody>
                    <a:bodyPr/>
                    <a:lstStyle/>
                    <a:p>
                      <a:r>
                        <a:rPr lang="hi-IN" sz="2400" kern="1200" dirty="0">
                          <a:solidFill>
                            <a:srgbClr val="00B0F0"/>
                          </a:solidFill>
                          <a:effectLst/>
                          <a:latin typeface="+mn-lt"/>
                          <a:ea typeface="+mn-ea"/>
                          <a:cs typeface="+mn-cs"/>
                        </a:rPr>
                        <a:t>विभिन्न आकार उपलब्ध हैं, वे रबर और पॉली से बने होते हैं, कृत्रिम श्वसन के लिए उपयोग किए जाते हैं, संज्ञाहरण में।</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2"/>
                  </a:ext>
                </a:extLst>
              </a:tr>
              <a:tr h="452612">
                <a:tc>
                  <a:txBody>
                    <a:bodyPr/>
                    <a:lstStyle/>
                    <a:p>
                      <a:r>
                        <a:rPr lang="en-IN" sz="2400" dirty="0"/>
                        <a:t>45.</a:t>
                      </a:r>
                    </a:p>
                  </a:txBody>
                  <a:tcPr/>
                </a:tc>
                <a:tc>
                  <a:txBody>
                    <a:bodyPr/>
                    <a:lstStyle/>
                    <a:p>
                      <a:r>
                        <a:rPr lang="en-US" sz="3200" b="1" kern="1200" dirty="0">
                          <a:solidFill>
                            <a:srgbClr val="FFC000"/>
                          </a:solidFill>
                          <a:effectLst/>
                          <a:latin typeface="+mn-lt"/>
                          <a:ea typeface="+mn-ea"/>
                          <a:cs typeface="+mn-cs"/>
                        </a:rPr>
                        <a:t>Flatus Tube</a:t>
                      </a:r>
                      <a:endParaRPr lang="en-IN" sz="3200" b="0" dirty="0">
                        <a:solidFill>
                          <a:srgbClr val="FFC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FFC000"/>
                          </a:solidFill>
                          <a:effectLst/>
                          <a:latin typeface="+mn-lt"/>
                          <a:ea typeface="+mn-ea"/>
                          <a:cs typeface="+mn-cs"/>
                        </a:rPr>
                        <a:t>यह रबर से बना होता है और इसका उपयोग बड़ी आंत से गैस निकालने के लिए किया जाता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46.</a:t>
                      </a:r>
                    </a:p>
                  </a:txBody>
                  <a:tcPr/>
                </a:tc>
                <a:tc>
                  <a:txBody>
                    <a:bodyPr/>
                    <a:lstStyle/>
                    <a:p>
                      <a:r>
                        <a:rPr lang="en-US" sz="3200" b="1" kern="1200" dirty="0">
                          <a:solidFill>
                            <a:srgbClr val="7030A0"/>
                          </a:solidFill>
                          <a:effectLst/>
                          <a:latin typeface="+mn-lt"/>
                          <a:ea typeface="+mn-ea"/>
                          <a:cs typeface="+mn-cs"/>
                        </a:rPr>
                        <a:t>Vaginal Speculum</a:t>
                      </a:r>
                      <a:endParaRPr lang="en-IN" sz="3200" b="0" dirty="0">
                        <a:solidFill>
                          <a:srgbClr val="7030A0"/>
                        </a:solidFill>
                        <a:latin typeface="+mn-lt"/>
                      </a:endParaRPr>
                    </a:p>
                  </a:txBody>
                  <a:tcPr/>
                </a:tc>
                <a:tc>
                  <a:txBody>
                    <a:bodyPr/>
                    <a:lstStyle/>
                    <a:p>
                      <a:r>
                        <a:rPr lang="hi-IN" sz="2400" kern="1200" dirty="0">
                          <a:solidFill>
                            <a:srgbClr val="7030A0"/>
                          </a:solidFill>
                          <a:effectLst/>
                          <a:latin typeface="+mn-lt"/>
                          <a:ea typeface="+mn-ea"/>
                          <a:cs typeface="+mn-cs"/>
                        </a:rPr>
                        <a:t>इसका उपयोग योनि को वापस लेने, गर्भाशय ग्रीवा की कल्पना करने आदि के लिए किया जाता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4"/>
                  </a:ext>
                </a:extLst>
              </a:tr>
              <a:tr h="1018377">
                <a:tc>
                  <a:txBody>
                    <a:bodyPr/>
                    <a:lstStyle/>
                    <a:p>
                      <a:r>
                        <a:rPr lang="en-IN" sz="2400" dirty="0"/>
                        <a:t>47.</a:t>
                      </a:r>
                    </a:p>
                  </a:txBody>
                  <a:tcPr/>
                </a:tc>
                <a:tc>
                  <a:txBody>
                    <a:bodyPr/>
                    <a:lstStyle/>
                    <a:p>
                      <a:r>
                        <a:rPr lang="en-US" sz="3200" b="1" kern="1200" dirty="0">
                          <a:solidFill>
                            <a:srgbClr val="0070C0"/>
                          </a:solidFill>
                          <a:effectLst/>
                          <a:latin typeface="+mn-lt"/>
                          <a:ea typeface="+mn-ea"/>
                          <a:cs typeface="+mn-cs"/>
                        </a:rPr>
                        <a:t>Cervical Dilator</a:t>
                      </a:r>
                      <a:endParaRPr lang="en-IN" sz="3200" b="0" dirty="0">
                        <a:solidFill>
                          <a:srgbClr val="0070C0"/>
                        </a:solidFill>
                        <a:latin typeface="+mn-lt"/>
                      </a:endParaRPr>
                    </a:p>
                  </a:txBody>
                  <a:tcPr/>
                </a:tc>
                <a:tc>
                  <a:txBody>
                    <a:bodyPr/>
                    <a:lstStyle/>
                    <a:p>
                      <a:r>
                        <a:rPr lang="hi-IN" sz="2400" kern="1200" dirty="0">
                          <a:solidFill>
                            <a:srgbClr val="0070C0"/>
                          </a:solidFill>
                          <a:effectLst/>
                          <a:latin typeface="+mn-lt"/>
                          <a:ea typeface="+mn-ea"/>
                          <a:cs typeface="+mn-cs"/>
                        </a:rPr>
                        <a:t>गर्भाशय ग्रीवा को फैलाने के लिए उपयोग किया जाता है, विभिन्न प्रकार और आकार उपलब्ध हैं</a:t>
                      </a:r>
                      <a:endParaRPr lang="en-IN" sz="2400" kern="1200" dirty="0">
                        <a:solidFill>
                          <a:srgbClr val="0070C0"/>
                        </a:solidFill>
                        <a:effectLst/>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0033545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3C1917-D7E6-E1B2-EBC6-B9AC54F8ECCD}"/>
              </a:ext>
            </a:extLst>
          </p:cNvPr>
          <p:cNvSpPr txBox="1"/>
          <p:nvPr/>
        </p:nvSpPr>
        <p:spPr>
          <a:xfrm>
            <a:off x="1748118" y="394449"/>
            <a:ext cx="5109882" cy="1446550"/>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SAFETY SHOES, PAIRS</a:t>
            </a:r>
            <a:r>
              <a:rPr lang="en-IN" sz="4400" dirty="0"/>
              <a:t> </a:t>
            </a:r>
          </a:p>
        </p:txBody>
      </p:sp>
      <p:pic>
        <p:nvPicPr>
          <p:cNvPr id="5" name="Picture 4">
            <a:extLst>
              <a:ext uri="{FF2B5EF4-FFF2-40B4-BE49-F238E27FC236}">
                <a16:creationId xmlns:a16="http://schemas.microsoft.com/office/drawing/2014/main" xmlns="" id="{E79D7520-D720-BE7E-9125-9BA8F474B647}"/>
              </a:ext>
            </a:extLst>
          </p:cNvPr>
          <p:cNvPicPr>
            <a:picLocks noChangeAspect="1"/>
          </p:cNvPicPr>
          <p:nvPr/>
        </p:nvPicPr>
        <p:blipFill>
          <a:blip r:embed="rId2"/>
          <a:stretch>
            <a:fillRect/>
          </a:stretch>
        </p:blipFill>
        <p:spPr>
          <a:xfrm>
            <a:off x="1021977" y="1066470"/>
            <a:ext cx="6790764" cy="5110212"/>
          </a:xfrm>
          <a:prstGeom prst="rect">
            <a:avLst/>
          </a:prstGeom>
        </p:spPr>
      </p:pic>
    </p:spTree>
    <p:extLst>
      <p:ext uri="{BB962C8B-B14F-4D97-AF65-F5344CB8AC3E}">
        <p14:creationId xmlns:p14="http://schemas.microsoft.com/office/powerpoint/2010/main" val="19299928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1E937D-4E0A-F6D9-F701-65A9073A26FA}"/>
              </a:ext>
            </a:extLst>
          </p:cNvPr>
          <p:cNvSpPr txBox="1"/>
          <p:nvPr/>
        </p:nvSpPr>
        <p:spPr>
          <a:xfrm>
            <a:off x="1808629" y="277907"/>
            <a:ext cx="5049371" cy="769441"/>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SAFETY HELMET</a:t>
            </a:r>
            <a:r>
              <a:rPr lang="en-IN" sz="4400" dirty="0"/>
              <a:t> </a:t>
            </a:r>
          </a:p>
        </p:txBody>
      </p:sp>
      <p:pic>
        <p:nvPicPr>
          <p:cNvPr id="5" name="Picture 4">
            <a:extLst>
              <a:ext uri="{FF2B5EF4-FFF2-40B4-BE49-F238E27FC236}">
                <a16:creationId xmlns:a16="http://schemas.microsoft.com/office/drawing/2014/main" xmlns="" id="{51026114-4147-E5A9-7482-E40901FC3FEB}"/>
              </a:ext>
            </a:extLst>
          </p:cNvPr>
          <p:cNvPicPr>
            <a:picLocks noChangeAspect="1"/>
          </p:cNvPicPr>
          <p:nvPr/>
        </p:nvPicPr>
        <p:blipFill>
          <a:blip r:embed="rId2"/>
          <a:stretch>
            <a:fillRect/>
          </a:stretch>
        </p:blipFill>
        <p:spPr>
          <a:xfrm>
            <a:off x="1270747" y="1409418"/>
            <a:ext cx="6172200" cy="4937594"/>
          </a:xfrm>
          <a:prstGeom prst="rect">
            <a:avLst/>
          </a:prstGeom>
        </p:spPr>
      </p:pic>
    </p:spTree>
    <p:extLst>
      <p:ext uri="{BB962C8B-B14F-4D97-AF65-F5344CB8AC3E}">
        <p14:creationId xmlns:p14="http://schemas.microsoft.com/office/powerpoint/2010/main" val="20196168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F67319-4ECC-C04D-910A-679572141FDD}"/>
              </a:ext>
            </a:extLst>
          </p:cNvPr>
          <p:cNvSpPr txBox="1"/>
          <p:nvPr/>
        </p:nvSpPr>
        <p:spPr>
          <a:xfrm>
            <a:off x="275665" y="277908"/>
            <a:ext cx="8384241" cy="1323439"/>
          </a:xfrm>
          <a:prstGeom prst="rect">
            <a:avLst/>
          </a:prstGeom>
          <a:noFill/>
        </p:spPr>
        <p:txBody>
          <a:bodyPr wrap="square">
            <a:spAutoFit/>
          </a:bodyPr>
          <a:lstStyle/>
          <a:p>
            <a:pPr algn="ctr"/>
            <a:r>
              <a:rPr lang="en-US" sz="4000" b="0" i="0" u="none" strike="noStrike" dirty="0">
                <a:solidFill>
                  <a:srgbClr val="000000"/>
                </a:solidFill>
                <a:effectLst/>
                <a:latin typeface="Times New Roman" panose="02020603050405020304" pitchFamily="18" charset="0"/>
              </a:rPr>
              <a:t>PERSONAL PROTECTION EQUIPMENT AGAINST INFECTION</a:t>
            </a:r>
            <a:r>
              <a:rPr lang="en-US" sz="4000" dirty="0"/>
              <a:t> </a:t>
            </a:r>
            <a:endParaRPr lang="en-IN" sz="4000" dirty="0"/>
          </a:p>
        </p:txBody>
      </p:sp>
      <p:pic>
        <p:nvPicPr>
          <p:cNvPr id="5" name="Picture 4">
            <a:extLst>
              <a:ext uri="{FF2B5EF4-FFF2-40B4-BE49-F238E27FC236}">
                <a16:creationId xmlns:a16="http://schemas.microsoft.com/office/drawing/2014/main" xmlns="" id="{A1BAE2D3-C529-AD1D-2C3E-BEE01190934E}"/>
              </a:ext>
            </a:extLst>
          </p:cNvPr>
          <p:cNvPicPr>
            <a:picLocks noChangeAspect="1"/>
          </p:cNvPicPr>
          <p:nvPr/>
        </p:nvPicPr>
        <p:blipFill>
          <a:blip r:embed="rId2"/>
          <a:stretch>
            <a:fillRect/>
          </a:stretch>
        </p:blipFill>
        <p:spPr>
          <a:xfrm>
            <a:off x="665630" y="1766048"/>
            <a:ext cx="7611035" cy="4509247"/>
          </a:xfrm>
          <a:prstGeom prst="rect">
            <a:avLst/>
          </a:prstGeom>
        </p:spPr>
      </p:pic>
    </p:spTree>
    <p:extLst>
      <p:ext uri="{BB962C8B-B14F-4D97-AF65-F5344CB8AC3E}">
        <p14:creationId xmlns:p14="http://schemas.microsoft.com/office/powerpoint/2010/main" val="26569415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7DBBFB-506D-8BF0-3E2D-F0D656A23C3E}"/>
              </a:ext>
            </a:extLst>
          </p:cNvPr>
          <p:cNvSpPr txBox="1"/>
          <p:nvPr/>
        </p:nvSpPr>
        <p:spPr>
          <a:xfrm>
            <a:off x="652183" y="510988"/>
            <a:ext cx="7812741" cy="1446550"/>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CLEANING AND DISINFECTION MATERIAL</a:t>
            </a:r>
            <a:r>
              <a:rPr lang="en-IN" sz="4400" dirty="0"/>
              <a:t> </a:t>
            </a:r>
          </a:p>
        </p:txBody>
      </p:sp>
      <p:pic>
        <p:nvPicPr>
          <p:cNvPr id="5" name="Picture 4">
            <a:extLst>
              <a:ext uri="{FF2B5EF4-FFF2-40B4-BE49-F238E27FC236}">
                <a16:creationId xmlns:a16="http://schemas.microsoft.com/office/drawing/2014/main" xmlns="" id="{2F0D6C2B-6A35-3428-A0F9-B3EFAD101F29}"/>
              </a:ext>
            </a:extLst>
          </p:cNvPr>
          <p:cNvPicPr>
            <a:picLocks noChangeAspect="1"/>
          </p:cNvPicPr>
          <p:nvPr/>
        </p:nvPicPr>
        <p:blipFill>
          <a:blip r:embed="rId2"/>
          <a:stretch>
            <a:fillRect/>
          </a:stretch>
        </p:blipFill>
        <p:spPr>
          <a:xfrm>
            <a:off x="340866" y="1957538"/>
            <a:ext cx="8238357" cy="4622556"/>
          </a:xfrm>
          <a:prstGeom prst="rect">
            <a:avLst/>
          </a:prstGeom>
        </p:spPr>
      </p:pic>
    </p:spTree>
    <p:extLst>
      <p:ext uri="{BB962C8B-B14F-4D97-AF65-F5344CB8AC3E}">
        <p14:creationId xmlns:p14="http://schemas.microsoft.com/office/powerpoint/2010/main" val="13953127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A0A041-9D50-A5DC-F04C-B6DCC12B3825}"/>
              </a:ext>
            </a:extLst>
          </p:cNvPr>
          <p:cNvSpPr txBox="1"/>
          <p:nvPr/>
        </p:nvSpPr>
        <p:spPr>
          <a:xfrm>
            <a:off x="1748118" y="268942"/>
            <a:ext cx="5109882" cy="1446550"/>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SEAT BELT CUTTER</a:t>
            </a:r>
            <a:r>
              <a:rPr lang="en-IN" sz="4400" dirty="0"/>
              <a:t> </a:t>
            </a:r>
          </a:p>
        </p:txBody>
      </p:sp>
      <p:pic>
        <p:nvPicPr>
          <p:cNvPr id="5" name="Picture 4">
            <a:extLst>
              <a:ext uri="{FF2B5EF4-FFF2-40B4-BE49-F238E27FC236}">
                <a16:creationId xmlns:a16="http://schemas.microsoft.com/office/drawing/2014/main" xmlns="" id="{E11D6EE8-678E-0942-2FD7-59641997E082}"/>
              </a:ext>
            </a:extLst>
          </p:cNvPr>
          <p:cNvPicPr>
            <a:picLocks noChangeAspect="1"/>
          </p:cNvPicPr>
          <p:nvPr/>
        </p:nvPicPr>
        <p:blipFill>
          <a:blip r:embed="rId2"/>
          <a:stretch>
            <a:fillRect/>
          </a:stretch>
        </p:blipFill>
        <p:spPr>
          <a:xfrm>
            <a:off x="268942" y="995023"/>
            <a:ext cx="8155640" cy="5594036"/>
          </a:xfrm>
          <a:prstGeom prst="rect">
            <a:avLst/>
          </a:prstGeom>
        </p:spPr>
      </p:pic>
    </p:spTree>
    <p:extLst>
      <p:ext uri="{BB962C8B-B14F-4D97-AF65-F5344CB8AC3E}">
        <p14:creationId xmlns:p14="http://schemas.microsoft.com/office/powerpoint/2010/main" val="11207078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E86AD08-B4B9-4090-1068-45CF1097CF82}"/>
              </a:ext>
            </a:extLst>
          </p:cNvPr>
          <p:cNvSpPr txBox="1"/>
          <p:nvPr/>
        </p:nvSpPr>
        <p:spPr>
          <a:xfrm>
            <a:off x="954741" y="681319"/>
            <a:ext cx="7106771" cy="1446550"/>
          </a:xfrm>
          <a:prstGeom prst="rect">
            <a:avLst/>
          </a:prstGeom>
          <a:noFill/>
        </p:spPr>
        <p:txBody>
          <a:bodyPr wrap="square">
            <a:spAutoFit/>
          </a:bodyPr>
          <a:lstStyle/>
          <a:p>
            <a:pPr algn="ctr"/>
            <a:r>
              <a:rPr lang="en-IN" sz="4400" b="0" i="0" u="none" strike="noStrike" dirty="0">
                <a:solidFill>
                  <a:srgbClr val="000000"/>
                </a:solidFill>
                <a:effectLst/>
                <a:latin typeface="Times New Roman" panose="02020603050405020304" pitchFamily="18" charset="0"/>
              </a:rPr>
              <a:t>WARNING TRIANGLE LIGHTS</a:t>
            </a:r>
            <a:r>
              <a:rPr lang="en-IN" sz="4400" dirty="0"/>
              <a:t> </a:t>
            </a:r>
          </a:p>
        </p:txBody>
      </p:sp>
      <p:pic>
        <p:nvPicPr>
          <p:cNvPr id="5" name="Picture 4">
            <a:extLst>
              <a:ext uri="{FF2B5EF4-FFF2-40B4-BE49-F238E27FC236}">
                <a16:creationId xmlns:a16="http://schemas.microsoft.com/office/drawing/2014/main" xmlns="" id="{99A04E34-3ADF-9D83-A18B-689FDEF2B271}"/>
              </a:ext>
            </a:extLst>
          </p:cNvPr>
          <p:cNvPicPr>
            <a:picLocks noChangeAspect="1"/>
          </p:cNvPicPr>
          <p:nvPr/>
        </p:nvPicPr>
        <p:blipFill>
          <a:blip r:embed="rId2"/>
          <a:stretch>
            <a:fillRect/>
          </a:stretch>
        </p:blipFill>
        <p:spPr>
          <a:xfrm>
            <a:off x="1358153" y="1649506"/>
            <a:ext cx="6044453" cy="4948518"/>
          </a:xfrm>
          <a:prstGeom prst="rect">
            <a:avLst/>
          </a:prstGeom>
        </p:spPr>
      </p:pic>
    </p:spTree>
    <p:extLst>
      <p:ext uri="{BB962C8B-B14F-4D97-AF65-F5344CB8AC3E}">
        <p14:creationId xmlns:p14="http://schemas.microsoft.com/office/powerpoint/2010/main" val="24461003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E78347-2D39-9F50-04C4-36884B6E6405}"/>
              </a:ext>
            </a:extLst>
          </p:cNvPr>
          <p:cNvSpPr txBox="1"/>
          <p:nvPr/>
        </p:nvSpPr>
        <p:spPr>
          <a:xfrm>
            <a:off x="2050677" y="510988"/>
            <a:ext cx="4807324" cy="369332"/>
          </a:xfrm>
          <a:prstGeom prst="rect">
            <a:avLst/>
          </a:prstGeom>
          <a:noFill/>
        </p:spPr>
        <p:txBody>
          <a:bodyPr wrap="square">
            <a:spAutoFit/>
          </a:bodyPr>
          <a:lstStyle/>
          <a:p>
            <a:pPr algn="ctr"/>
            <a:r>
              <a:rPr lang="en-IN" sz="1800" b="0" i="0" u="none" strike="noStrike" dirty="0">
                <a:solidFill>
                  <a:srgbClr val="000000"/>
                </a:solidFill>
                <a:effectLst/>
                <a:latin typeface="Times New Roman" panose="02020603050405020304" pitchFamily="18" charset="0"/>
              </a:rPr>
              <a:t>SPOTLIGHT</a:t>
            </a:r>
            <a:r>
              <a:rPr lang="en-IN" dirty="0"/>
              <a:t> </a:t>
            </a:r>
          </a:p>
        </p:txBody>
      </p:sp>
      <p:pic>
        <p:nvPicPr>
          <p:cNvPr id="5" name="Picture 4">
            <a:extLst>
              <a:ext uri="{FF2B5EF4-FFF2-40B4-BE49-F238E27FC236}">
                <a16:creationId xmlns:a16="http://schemas.microsoft.com/office/drawing/2014/main" xmlns="" id="{72A3DF1B-D3E4-EFC2-37B5-EC558A2E85AF}"/>
              </a:ext>
            </a:extLst>
          </p:cNvPr>
          <p:cNvPicPr>
            <a:picLocks noChangeAspect="1"/>
          </p:cNvPicPr>
          <p:nvPr/>
        </p:nvPicPr>
        <p:blipFill>
          <a:blip r:embed="rId2"/>
          <a:stretch>
            <a:fillRect/>
          </a:stretch>
        </p:blipFill>
        <p:spPr>
          <a:xfrm>
            <a:off x="645459" y="1037891"/>
            <a:ext cx="7967383" cy="5479450"/>
          </a:xfrm>
          <a:prstGeom prst="rect">
            <a:avLst/>
          </a:prstGeom>
        </p:spPr>
      </p:pic>
    </p:spTree>
    <p:extLst>
      <p:ext uri="{BB962C8B-B14F-4D97-AF65-F5344CB8AC3E}">
        <p14:creationId xmlns:p14="http://schemas.microsoft.com/office/powerpoint/2010/main" val="2330668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CB33E5-66AA-28BD-0AF3-EB18ADBA04CB}"/>
              </a:ext>
            </a:extLst>
          </p:cNvPr>
          <p:cNvSpPr txBox="1"/>
          <p:nvPr/>
        </p:nvSpPr>
        <p:spPr>
          <a:xfrm>
            <a:off x="793377" y="959225"/>
            <a:ext cx="7375712" cy="2062103"/>
          </a:xfrm>
          <a:prstGeom prst="rect">
            <a:avLst/>
          </a:prstGeom>
          <a:noFill/>
        </p:spPr>
        <p:txBody>
          <a:bodyPr wrap="square">
            <a:spAutoFit/>
          </a:bodyPr>
          <a:lstStyle/>
          <a:p>
            <a:pPr algn="ctr"/>
            <a:r>
              <a:rPr lang="en-US" sz="3200" b="0" i="0" u="none" strike="noStrike" dirty="0">
                <a:solidFill>
                  <a:srgbClr val="000000"/>
                </a:solidFill>
                <a:effectLst/>
                <a:latin typeface="Times New Roman" panose="02020603050405020304" pitchFamily="18" charset="0"/>
              </a:rPr>
              <a:t>FIRE EXTINGUISHER, ABC TYPE (MINIMUM 2 KG CAPACITY COMPLYING WITH IS:13849 OR IS:2171)</a:t>
            </a:r>
            <a:r>
              <a:rPr lang="en-US" sz="3200" dirty="0"/>
              <a:t> </a:t>
            </a:r>
            <a:endParaRPr lang="en-IN" sz="3200" dirty="0"/>
          </a:p>
        </p:txBody>
      </p:sp>
      <p:pic>
        <p:nvPicPr>
          <p:cNvPr id="5" name="Picture 4">
            <a:extLst>
              <a:ext uri="{FF2B5EF4-FFF2-40B4-BE49-F238E27FC236}">
                <a16:creationId xmlns:a16="http://schemas.microsoft.com/office/drawing/2014/main" xmlns="" id="{B42ED481-3AFE-CBDA-53C2-33F1906B4A41}"/>
              </a:ext>
            </a:extLst>
          </p:cNvPr>
          <p:cNvPicPr>
            <a:picLocks noChangeAspect="1"/>
          </p:cNvPicPr>
          <p:nvPr/>
        </p:nvPicPr>
        <p:blipFill>
          <a:blip r:embed="rId2"/>
          <a:stretch>
            <a:fillRect/>
          </a:stretch>
        </p:blipFill>
        <p:spPr>
          <a:xfrm>
            <a:off x="524436" y="2375647"/>
            <a:ext cx="7758953" cy="4141695"/>
          </a:xfrm>
          <a:prstGeom prst="rect">
            <a:avLst/>
          </a:prstGeom>
        </p:spPr>
      </p:pic>
    </p:spTree>
    <p:extLst>
      <p:ext uri="{BB962C8B-B14F-4D97-AF65-F5344CB8AC3E}">
        <p14:creationId xmlns:p14="http://schemas.microsoft.com/office/powerpoint/2010/main" val="216908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50659604"/>
              </p:ext>
            </p:extLst>
          </p:nvPr>
        </p:nvGraphicFramePr>
        <p:xfrm>
          <a:off x="0" y="76200"/>
          <a:ext cx="9067801" cy="4590043"/>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6400801">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48.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dk1"/>
                          </a:solidFill>
                          <a:effectLst/>
                          <a:latin typeface="+mn-lt"/>
                          <a:ea typeface="+mn-ea"/>
                          <a:cs typeface="+mn-cs"/>
                        </a:rPr>
                        <a:t>Ligature and Suture Material</a:t>
                      </a:r>
                      <a:endParaRPr lang="en-IN" sz="3200" kern="1200" dirty="0">
                        <a:solidFill>
                          <a:schemeClr val="dk1"/>
                        </a:solidFill>
                        <a:effectLst/>
                        <a:latin typeface="+mn-lt"/>
                        <a:ea typeface="+mn-ea"/>
                        <a:cs typeface="+mn-cs"/>
                      </a:endParaRPr>
                    </a:p>
                  </a:txBody>
                  <a:tcPr/>
                </a:tc>
                <a:tc>
                  <a:txBody>
                    <a:bodyPr/>
                    <a:lstStyle/>
                    <a:p>
                      <a:r>
                        <a:rPr lang="hi-IN" sz="2400" b="1" kern="1200" dirty="0">
                          <a:solidFill>
                            <a:srgbClr val="00B050"/>
                          </a:solidFill>
                          <a:effectLst/>
                          <a:latin typeface="+mn-lt"/>
                          <a:ea typeface="+mn-ea"/>
                          <a:cs typeface="+mn-cs"/>
                        </a:rPr>
                        <a:t>कैट गुट:- यह भेड़ की आंत से बनाया जाता है। इसे कैटगट की मोटाई के अनुसार वर्गीकृत किया जाता है। यह अवशोषित करने योग्य है और मांसपेशियों, वाहिकाओं, चमड़े के नीचे और आंत को </a:t>
                      </a:r>
                      <a:r>
                        <a:rPr lang="en-US" sz="2400" b="1" kern="1200" dirty="0">
                          <a:solidFill>
                            <a:srgbClr val="00B050"/>
                          </a:solidFill>
                          <a:effectLst/>
                          <a:latin typeface="+mn-lt"/>
                          <a:ea typeface="+mn-ea"/>
                          <a:cs typeface="+mn-cs"/>
                        </a:rPr>
                        <a:t>ligaturing </a:t>
                      </a:r>
                      <a:r>
                        <a:rPr lang="hi-IN" sz="2400" b="1" kern="1200" dirty="0">
                          <a:solidFill>
                            <a:srgbClr val="00B050"/>
                          </a:solidFill>
                          <a:effectLst/>
                          <a:latin typeface="+mn-lt"/>
                          <a:ea typeface="+mn-ea"/>
                          <a:cs typeface="+mn-cs"/>
                        </a:rPr>
                        <a:t>के लिए उपयोग किया जाता है।
रेशम: - यह गैर-अवशोषित है और रेशम से बना है। इसका उपयोग त्वचा को टांके लगाने में किया जाता है।
नायलॉन: - यह एक रासायनिक उत्पाद है जिसका उपयोग त्वचा पर टांके लगाने में किया जाता है लेकिन यह फिसलन भरा होता है।</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696441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7443486"/>
              </p:ext>
            </p:extLst>
          </p:nvPr>
        </p:nvGraphicFramePr>
        <p:xfrm>
          <a:off x="457200" y="618562"/>
          <a:ext cx="7467600" cy="6761572"/>
        </p:xfrm>
        <a:graphic>
          <a:graphicData uri="http://schemas.openxmlformats.org/drawingml/2006/table">
            <a:tbl>
              <a:tblPr firstRow="1" bandRow="1">
                <a:tableStyleId>{5C22544A-7EE6-4342-B048-85BDC9FD1C3A}</a:tableStyleId>
              </a:tblPr>
              <a:tblGrid>
                <a:gridCol w="534516">
                  <a:extLst>
                    <a:ext uri="{9D8B030D-6E8A-4147-A177-3AD203B41FA5}">
                      <a16:colId xmlns:a16="http://schemas.microsoft.com/office/drawing/2014/main" xmlns="" val="20000"/>
                    </a:ext>
                  </a:extLst>
                </a:gridCol>
                <a:gridCol w="2961290">
                  <a:extLst>
                    <a:ext uri="{9D8B030D-6E8A-4147-A177-3AD203B41FA5}">
                      <a16:colId xmlns:a16="http://schemas.microsoft.com/office/drawing/2014/main" xmlns="" val="20001"/>
                    </a:ext>
                  </a:extLst>
                </a:gridCol>
                <a:gridCol w="546219">
                  <a:extLst>
                    <a:ext uri="{9D8B030D-6E8A-4147-A177-3AD203B41FA5}">
                      <a16:colId xmlns:a16="http://schemas.microsoft.com/office/drawing/2014/main" xmlns="" val="20002"/>
                    </a:ext>
                  </a:extLst>
                </a:gridCol>
                <a:gridCol w="530613">
                  <a:extLst>
                    <a:ext uri="{9D8B030D-6E8A-4147-A177-3AD203B41FA5}">
                      <a16:colId xmlns:a16="http://schemas.microsoft.com/office/drawing/2014/main" xmlns="" val="20003"/>
                    </a:ext>
                  </a:extLst>
                </a:gridCol>
                <a:gridCol w="2894962">
                  <a:extLst>
                    <a:ext uri="{9D8B030D-6E8A-4147-A177-3AD203B41FA5}">
                      <a16:colId xmlns:a16="http://schemas.microsoft.com/office/drawing/2014/main" xmlns="" val="20004"/>
                    </a:ext>
                  </a:extLst>
                </a:gridCol>
              </a:tblGrid>
              <a:tr h="380067">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968016">
                <a:tc>
                  <a:txBody>
                    <a:bodyPr/>
                    <a:lstStyle/>
                    <a:p>
                      <a:r>
                        <a:rPr lang="en-IN" sz="2400" dirty="0"/>
                        <a:t>1.</a:t>
                      </a:r>
                    </a:p>
                  </a:txBody>
                  <a:tcPr/>
                </a:tc>
                <a:tc>
                  <a:txBody>
                    <a:bodyPr/>
                    <a:lstStyle/>
                    <a:p>
                      <a:r>
                        <a:rPr lang="en-IN" sz="2400" dirty="0">
                          <a:solidFill>
                            <a:srgbClr val="002060"/>
                          </a:solidFill>
                        </a:rPr>
                        <a:t>TRANSPORT VENTILATOR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a:t>
                      </a:r>
                      <a:endParaRPr lang="en-IN" sz="2400" dirty="0">
                        <a:solidFill>
                          <a:srgbClr val="FF0000"/>
                        </a:solidFill>
                      </a:endParaRP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968016">
                <a:tc>
                  <a:txBody>
                    <a:bodyPr/>
                    <a:lstStyle/>
                    <a:p>
                      <a:r>
                        <a:rPr lang="en-IN" sz="2400" dirty="0"/>
                        <a:t>2.</a:t>
                      </a:r>
                    </a:p>
                  </a:txBody>
                  <a:tcPr/>
                </a:tc>
                <a:tc>
                  <a:txBody>
                    <a:bodyPr/>
                    <a:lstStyle/>
                    <a:p>
                      <a:r>
                        <a:rPr lang="en-US" sz="2400" dirty="0"/>
                        <a:t>SUCTION DEVICE (PORTABLE) </a:t>
                      </a:r>
                    </a:p>
                    <a:p>
                      <a:endParaRPr lang="en-US" sz="2400" dirty="0"/>
                    </a:p>
                    <a:p>
                      <a:r>
                        <a:rPr lang="en-US" sz="2400" dirty="0">
                          <a:solidFill>
                            <a:srgbClr val="00B050"/>
                          </a:solidFill>
                        </a:rPr>
                        <a:t>LIGHTWEIGHT AND EASY TO USE </a:t>
                      </a:r>
                      <a:endParaRPr lang="en-IN" sz="2400"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593156">
                <a:tc>
                  <a:txBody>
                    <a:bodyPr/>
                    <a:lstStyle/>
                    <a:p>
                      <a:r>
                        <a:rPr lang="en-IN" sz="24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FULLY AUTOMATIC BP MONITER (ANEROID)</a:t>
                      </a:r>
                      <a:endParaRPr lang="en-IN" sz="2400" dirty="0"/>
                    </a:p>
                    <a:p>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pic>
        <p:nvPicPr>
          <p:cNvPr id="5" name="Picture 2" descr="Phlegm Suction Pump-Saliva Mucus-Machine - Manual Portable Device ...">
            <a:extLst>
              <a:ext uri="{FF2B5EF4-FFF2-40B4-BE49-F238E27FC236}">
                <a16:creationId xmlns:a16="http://schemas.microsoft.com/office/drawing/2014/main" xmlns="" id="{1375063A-916B-FB14-ECAE-8DCDE4A07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594" y="3541058"/>
            <a:ext cx="3117481" cy="167640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xmlns="" id="{42742518-3424-DFD1-4BF8-C0B92693E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594" y="5226444"/>
            <a:ext cx="3137647" cy="1631556"/>
          </a:xfrm>
          <a:prstGeom prst="rect">
            <a:avLst/>
          </a:prstGeom>
        </p:spPr>
      </p:pic>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i-IN" b="1" dirty="0">
                <a:latin typeface="+mn-lt"/>
              </a:rPr>
              <a:t>एम्बुलेंस आइटम</a:t>
            </a:r>
            <a:endParaRPr lang="en-IN" b="1" dirty="0">
              <a:latin typeface="+mn-lt"/>
            </a:endParaRPr>
          </a:p>
        </p:txBody>
      </p:sp>
    </p:spTree>
    <p:extLst>
      <p:ext uri="{BB962C8B-B14F-4D97-AF65-F5344CB8AC3E}">
        <p14:creationId xmlns:p14="http://schemas.microsoft.com/office/powerpoint/2010/main" val="2268298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28131606"/>
              </p:ext>
            </p:extLst>
          </p:nvPr>
        </p:nvGraphicFramePr>
        <p:xfrm>
          <a:off x="376516" y="312542"/>
          <a:ext cx="8579224" cy="6447033"/>
        </p:xfrm>
        <a:graphic>
          <a:graphicData uri="http://schemas.openxmlformats.org/drawingml/2006/table">
            <a:tbl>
              <a:tblPr firstRow="1" bandRow="1">
                <a:tableStyleId>{5C22544A-7EE6-4342-B048-85BDC9FD1C3A}</a:tableStyleId>
              </a:tblPr>
              <a:tblGrid>
                <a:gridCol w="614084">
                  <a:extLst>
                    <a:ext uri="{9D8B030D-6E8A-4147-A177-3AD203B41FA5}">
                      <a16:colId xmlns:a16="http://schemas.microsoft.com/office/drawing/2014/main" xmlns="" val="20000"/>
                    </a:ext>
                  </a:extLst>
                </a:gridCol>
                <a:gridCol w="3402106">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715117">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913199">
                <a:tc>
                  <a:txBody>
                    <a:bodyPr/>
                    <a:lstStyle/>
                    <a:p>
                      <a:r>
                        <a:rPr lang="en-IN" sz="2400"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b="0" i="0" u="none" strike="noStrike" dirty="0">
                          <a:solidFill>
                            <a:srgbClr val="000000"/>
                          </a:solidFill>
                          <a:effectLst/>
                          <a:latin typeface="+mn-lt"/>
                        </a:rPr>
                        <a:t>SILICON RESUSCITATOR COMBIBAG (RESUABLE)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a:t>
                      </a:r>
                      <a:endParaRPr lang="en-IN" sz="2400" dirty="0">
                        <a:solidFill>
                          <a:srgbClr val="FF0000"/>
                        </a:solidFill>
                      </a:endParaRP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38795">
                <a:tc>
                  <a:txBody>
                    <a:bodyPr/>
                    <a:lstStyle/>
                    <a:p>
                      <a:r>
                        <a:rPr lang="en-IN" sz="24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rPr>
                        <a:t>VIDEO LARYNGOSCOPE WITH DISPOSABLE BLADES </a:t>
                      </a:r>
                      <a:endParaRPr lang="en-IN" sz="2400" b="0" dirty="0">
                        <a:latin typeface="+mn-lt"/>
                      </a:endParaRPr>
                    </a:p>
                    <a:p>
                      <a:endParaRPr lang="en-US" sz="24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779922">
                <a:tc>
                  <a:txBody>
                    <a:bodyPr/>
                    <a:lstStyle/>
                    <a:p>
                      <a:r>
                        <a:rPr lang="en-IN" sz="2400" dirty="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RIGID FRACTURE SPLINTS </a:t>
                      </a:r>
                    </a:p>
                    <a:p>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8" name="Content Placeholder 6">
            <a:extLst>
              <a:ext uri="{FF2B5EF4-FFF2-40B4-BE49-F238E27FC236}">
                <a16:creationId xmlns:a16="http://schemas.microsoft.com/office/drawing/2014/main" xmlns="" id="{C7F078CD-289B-0941-3736-8D8F1CD11C37}"/>
              </a:ext>
            </a:extLst>
          </p:cNvPr>
          <p:cNvPicPr>
            <a:picLocks noChangeAspect="1"/>
          </p:cNvPicPr>
          <p:nvPr/>
        </p:nvPicPr>
        <p:blipFill>
          <a:blip r:embed="rId3"/>
          <a:stretch>
            <a:fillRect/>
          </a:stretch>
        </p:blipFill>
        <p:spPr>
          <a:xfrm>
            <a:off x="5602946" y="1075770"/>
            <a:ext cx="3343829" cy="1801906"/>
          </a:xfrm>
          <a:prstGeom prst="rect">
            <a:avLst/>
          </a:prstGeom>
        </p:spPr>
      </p:pic>
      <p:pic>
        <p:nvPicPr>
          <p:cNvPr id="9" name="Picture 8">
            <a:extLst>
              <a:ext uri="{FF2B5EF4-FFF2-40B4-BE49-F238E27FC236}">
                <a16:creationId xmlns:a16="http://schemas.microsoft.com/office/drawing/2014/main" xmlns="" id="{2FCD8642-8BFB-9140-505D-0B9010FD1C99}"/>
              </a:ext>
            </a:extLst>
          </p:cNvPr>
          <p:cNvPicPr>
            <a:picLocks noChangeAspect="1"/>
          </p:cNvPicPr>
          <p:nvPr/>
        </p:nvPicPr>
        <p:blipFill>
          <a:blip r:embed="rId4"/>
          <a:stretch>
            <a:fillRect/>
          </a:stretch>
        </p:blipFill>
        <p:spPr>
          <a:xfrm>
            <a:off x="5602946" y="5124450"/>
            <a:ext cx="3358403" cy="163512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6" y="3055002"/>
            <a:ext cx="3255304"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792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73970754"/>
              </p:ext>
            </p:extLst>
          </p:nvPr>
        </p:nvGraphicFramePr>
        <p:xfrm>
          <a:off x="376516" y="312543"/>
          <a:ext cx="8579224" cy="6519176"/>
        </p:xfrm>
        <a:graphic>
          <a:graphicData uri="http://schemas.openxmlformats.org/drawingml/2006/table">
            <a:tbl>
              <a:tblPr firstRow="1" bandRow="1">
                <a:tableStyleId>{5C22544A-7EE6-4342-B048-85BDC9FD1C3A}</a:tableStyleId>
              </a:tblPr>
              <a:tblGrid>
                <a:gridCol w="528919">
                  <a:extLst>
                    <a:ext uri="{9D8B030D-6E8A-4147-A177-3AD203B41FA5}">
                      <a16:colId xmlns:a16="http://schemas.microsoft.com/office/drawing/2014/main" xmlns="" val="20000"/>
                    </a:ext>
                  </a:extLst>
                </a:gridCol>
                <a:gridCol w="3487271">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855736">
                <a:tc>
                  <a:txBody>
                    <a:bodyPr/>
                    <a:lstStyle/>
                    <a:p>
                      <a:r>
                        <a:rPr lang="en-IN" sz="2400"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b="0" i="0" u="none" strike="noStrike" dirty="0">
                          <a:solidFill>
                            <a:srgbClr val="000000"/>
                          </a:solidFill>
                          <a:effectLst/>
                          <a:latin typeface="+mn-lt"/>
                        </a:rPr>
                        <a:t>AUTOMATED EXTERNAL DEFIBRILLATOR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a:t>
                      </a:r>
                      <a:endParaRPr lang="en-IN" sz="2400" dirty="0">
                        <a:solidFill>
                          <a:srgbClr val="FF0000"/>
                        </a:solidFill>
                      </a:endParaRP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909482">
                <a:tc>
                  <a:txBody>
                    <a:bodyPr/>
                    <a:lstStyle/>
                    <a:p>
                      <a:r>
                        <a:rPr lang="en-IN" sz="2400" dirty="0"/>
                        <a:t>8.</a:t>
                      </a:r>
                    </a:p>
                  </a:txBody>
                  <a:tcPr/>
                </a:tc>
                <a:tc>
                  <a:txBody>
                    <a:bodyPr/>
                    <a:lstStyle/>
                    <a:p>
                      <a:r>
                        <a:rPr lang="en-US" sz="2400" dirty="0">
                          <a:latin typeface="+mn-lt"/>
                        </a:rPr>
                        <a:t>FINGER TIP PULSE OXIMETER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9.</a:t>
                      </a:r>
                    </a:p>
                  </a:txBody>
                  <a:tcPr/>
                </a:tc>
                <a:tc>
                  <a:txBody>
                    <a:bodyPr/>
                    <a:lstStyle/>
                    <a:p>
                      <a:r>
                        <a:rPr lang="en-US" sz="2400" b="0" i="0" u="none" strike="noStrike" dirty="0">
                          <a:solidFill>
                            <a:srgbClr val="000000"/>
                          </a:solidFill>
                          <a:effectLst/>
                          <a:latin typeface="+mn-lt"/>
                        </a:rPr>
                        <a:t>CPR MASK (100 / BOX)</a:t>
                      </a:r>
                    </a:p>
                    <a:p>
                      <a:endParaRPr lang="en-US" sz="2400" b="0" i="0" u="none" strike="noStrike" dirty="0">
                        <a:solidFill>
                          <a:srgbClr val="000000"/>
                        </a:solidFill>
                        <a:effectLst/>
                        <a:latin typeface="+mn-lt"/>
                      </a:endParaRPr>
                    </a:p>
                    <a:p>
                      <a:endParaRPr lang="en-US" sz="2400" b="0" i="0" u="none" strike="noStrike" dirty="0">
                        <a:solidFill>
                          <a:srgbClr val="000000"/>
                        </a:solidFill>
                        <a:effectLst/>
                        <a:latin typeface="+mn-lt"/>
                      </a:endParaRPr>
                    </a:p>
                    <a:p>
                      <a:endParaRPr lang="en-US" sz="2400" b="0" i="0" u="none" strike="noStrike" dirty="0">
                        <a:solidFill>
                          <a:srgbClr val="000000"/>
                        </a:solidFill>
                        <a:effectLst/>
                        <a:latin typeface="+mn-lt"/>
                      </a:endParaRPr>
                    </a:p>
                    <a:p>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5" name="Picture 4">
            <a:extLst>
              <a:ext uri="{FF2B5EF4-FFF2-40B4-BE49-F238E27FC236}">
                <a16:creationId xmlns:a16="http://schemas.microsoft.com/office/drawing/2014/main" xmlns="" id="{F48B8637-7852-F5D2-CF65-6103E5EE8DC3}"/>
              </a:ext>
            </a:extLst>
          </p:cNvPr>
          <p:cNvPicPr>
            <a:picLocks noChangeAspect="1"/>
          </p:cNvPicPr>
          <p:nvPr/>
        </p:nvPicPr>
        <p:blipFill>
          <a:blip r:embed="rId3"/>
          <a:stretch>
            <a:fillRect/>
          </a:stretch>
        </p:blipFill>
        <p:spPr>
          <a:xfrm>
            <a:off x="5629275" y="2818270"/>
            <a:ext cx="3326465" cy="1933575"/>
          </a:xfrm>
          <a:prstGeom prst="rect">
            <a:avLst/>
          </a:prstGeom>
        </p:spPr>
      </p:pic>
      <p:pic>
        <p:nvPicPr>
          <p:cNvPr id="6" name="Picture 5">
            <a:extLst>
              <a:ext uri="{FF2B5EF4-FFF2-40B4-BE49-F238E27FC236}">
                <a16:creationId xmlns:a16="http://schemas.microsoft.com/office/drawing/2014/main" xmlns="" id="{AF67181C-17AB-FE2F-7892-5274969E264A}"/>
              </a:ext>
            </a:extLst>
          </p:cNvPr>
          <p:cNvPicPr>
            <a:picLocks noChangeAspect="1"/>
          </p:cNvPicPr>
          <p:nvPr/>
        </p:nvPicPr>
        <p:blipFill>
          <a:blip r:embed="rId4"/>
          <a:stretch>
            <a:fillRect/>
          </a:stretch>
        </p:blipFill>
        <p:spPr>
          <a:xfrm>
            <a:off x="5629276" y="4802269"/>
            <a:ext cx="3326464" cy="1840578"/>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482" y="1066800"/>
            <a:ext cx="3164542" cy="171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08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08928745"/>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b="0" i="0" u="none" strike="noStrike" dirty="0">
                          <a:solidFill>
                            <a:srgbClr val="000000"/>
                          </a:solidFill>
                          <a:effectLst/>
                          <a:latin typeface="+mn-lt"/>
                        </a:rPr>
                        <a:t>UNIVERSAL SCISSOR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a:t>
                      </a:r>
                      <a:endParaRPr lang="en-IN" sz="2400" dirty="0">
                        <a:solidFill>
                          <a:srgbClr val="FF0000"/>
                        </a:solidFill>
                      </a:endParaRP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11.</a:t>
                      </a:r>
                    </a:p>
                  </a:txBody>
                  <a:tcPr/>
                </a:tc>
                <a:tc>
                  <a:txBody>
                    <a:bodyPr/>
                    <a:lstStyle/>
                    <a:p>
                      <a:r>
                        <a:rPr lang="en-US" sz="2400" dirty="0">
                          <a:latin typeface="+mn-lt"/>
                        </a:rPr>
                        <a:t>DIAGNOSTICS PENLIGHT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12.</a:t>
                      </a:r>
                    </a:p>
                  </a:txBody>
                  <a:tcPr/>
                </a:tc>
                <a:tc>
                  <a:txBody>
                    <a:bodyPr/>
                    <a:lstStyle/>
                    <a:p>
                      <a:r>
                        <a:rPr lang="en-US" sz="2400" b="0" i="0" u="none" strike="noStrike" dirty="0">
                          <a:solidFill>
                            <a:srgbClr val="000000"/>
                          </a:solidFill>
                          <a:effectLst/>
                          <a:latin typeface="+mn-lt"/>
                        </a:rPr>
                        <a:t>CUFFED MASK SIZE 1,2,3 (2 EACH)</a:t>
                      </a:r>
                      <a:endParaRPr lang="en-IN" sz="2400" b="0" dirty="0">
                        <a:latin typeface="+mn-lt"/>
                      </a:endParaRPr>
                    </a:p>
                  </a:txBody>
                  <a:tcPr/>
                </a:tc>
                <a:tc>
                  <a:txBody>
                    <a:bodyPr/>
                    <a:lstStyle/>
                    <a:p>
                      <a:r>
                        <a:rPr lang="en-IN" sz="2400" dirty="0"/>
                        <a:t>06</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00</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9FDA952A-9871-F01C-A25E-BD2C18A7F047}"/>
              </a:ext>
            </a:extLst>
          </p:cNvPr>
          <p:cNvPicPr>
            <a:picLocks noChangeAspect="1"/>
          </p:cNvPicPr>
          <p:nvPr/>
        </p:nvPicPr>
        <p:blipFill>
          <a:blip r:embed="rId3"/>
          <a:stretch>
            <a:fillRect/>
          </a:stretch>
        </p:blipFill>
        <p:spPr>
          <a:xfrm>
            <a:off x="5600700" y="1065121"/>
            <a:ext cx="3364006" cy="2040029"/>
          </a:xfrm>
          <a:prstGeom prst="rect">
            <a:avLst/>
          </a:prstGeom>
        </p:spPr>
      </p:pic>
      <p:pic>
        <p:nvPicPr>
          <p:cNvPr id="5" name="Picture 4">
            <a:extLst>
              <a:ext uri="{FF2B5EF4-FFF2-40B4-BE49-F238E27FC236}">
                <a16:creationId xmlns:a16="http://schemas.microsoft.com/office/drawing/2014/main" xmlns="" id="{4F7B43B3-51B3-F358-D7E5-D5885ABB1D9E}"/>
              </a:ext>
            </a:extLst>
          </p:cNvPr>
          <p:cNvPicPr>
            <a:picLocks noChangeAspect="1"/>
          </p:cNvPicPr>
          <p:nvPr/>
        </p:nvPicPr>
        <p:blipFill>
          <a:blip r:embed="rId4"/>
          <a:stretch>
            <a:fillRect/>
          </a:stretch>
        </p:blipFill>
        <p:spPr>
          <a:xfrm>
            <a:off x="5600700" y="3105150"/>
            <a:ext cx="3364006" cy="2043113"/>
          </a:xfrm>
          <a:prstGeom prst="rect">
            <a:avLst/>
          </a:prstGeom>
        </p:spPr>
      </p:pic>
    </p:spTree>
    <p:extLst>
      <p:ext uri="{BB962C8B-B14F-4D97-AF65-F5344CB8AC3E}">
        <p14:creationId xmlns:p14="http://schemas.microsoft.com/office/powerpoint/2010/main" val="3447782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08738325"/>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b="0" i="0" u="none" strike="noStrike" dirty="0">
                          <a:solidFill>
                            <a:srgbClr val="000000"/>
                          </a:solidFill>
                          <a:effectLst/>
                          <a:latin typeface="+mn-lt"/>
                        </a:rPr>
                        <a:t>TONGUE DEPRESSOR (100/ BOX)</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a:t>
                      </a:r>
                      <a:endParaRPr lang="en-IN" sz="2400" dirty="0">
                        <a:solidFill>
                          <a:srgbClr val="FF0000"/>
                        </a:solidFill>
                      </a:endParaRP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14.</a:t>
                      </a:r>
                    </a:p>
                  </a:txBody>
                  <a:tcPr/>
                </a:tc>
                <a:tc>
                  <a:txBody>
                    <a:bodyPr/>
                    <a:lstStyle/>
                    <a:p>
                      <a:r>
                        <a:rPr lang="en-US" sz="2400" dirty="0">
                          <a:latin typeface="+mn-lt"/>
                        </a:rPr>
                        <a:t>JAW SPREADER/MOUNDER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15.</a:t>
                      </a:r>
                    </a:p>
                  </a:txBody>
                  <a:tcPr/>
                </a:tc>
                <a:tc>
                  <a:txBody>
                    <a:bodyPr/>
                    <a:lstStyle/>
                    <a:p>
                      <a:r>
                        <a:rPr lang="en-US" sz="2400" b="0" i="0" u="none" strike="noStrike" dirty="0">
                          <a:solidFill>
                            <a:srgbClr val="000000"/>
                          </a:solidFill>
                          <a:effectLst/>
                          <a:latin typeface="+mn-lt"/>
                        </a:rPr>
                        <a:t>ISOTHERMAL SHEET ADULT </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E26BBF35-D483-04C0-4953-01498FBEB847}"/>
              </a:ext>
            </a:extLst>
          </p:cNvPr>
          <p:cNvPicPr>
            <a:picLocks noChangeAspect="1"/>
          </p:cNvPicPr>
          <p:nvPr/>
        </p:nvPicPr>
        <p:blipFill>
          <a:blip r:embed="rId3"/>
          <a:stretch>
            <a:fillRect/>
          </a:stretch>
        </p:blipFill>
        <p:spPr>
          <a:xfrm>
            <a:off x="5610224" y="1056716"/>
            <a:ext cx="3343835" cy="2029384"/>
          </a:xfrm>
          <a:prstGeom prst="rect">
            <a:avLst/>
          </a:prstGeom>
        </p:spPr>
      </p:pic>
      <p:pic>
        <p:nvPicPr>
          <p:cNvPr id="5" name="Picture 4">
            <a:extLst>
              <a:ext uri="{FF2B5EF4-FFF2-40B4-BE49-F238E27FC236}">
                <a16:creationId xmlns:a16="http://schemas.microsoft.com/office/drawing/2014/main" xmlns="" id="{BAC06951-DA0C-B6D5-DEA5-C927ABBB285E}"/>
              </a:ext>
            </a:extLst>
          </p:cNvPr>
          <p:cNvPicPr>
            <a:picLocks noChangeAspect="1"/>
          </p:cNvPicPr>
          <p:nvPr/>
        </p:nvPicPr>
        <p:blipFill>
          <a:blip r:embed="rId4"/>
          <a:stretch>
            <a:fillRect/>
          </a:stretch>
        </p:blipFill>
        <p:spPr>
          <a:xfrm>
            <a:off x="5610223" y="3086100"/>
            <a:ext cx="3343835" cy="2057400"/>
          </a:xfrm>
          <a:prstGeom prst="rect">
            <a:avLst/>
          </a:prstGeom>
        </p:spPr>
      </p:pic>
      <p:pic>
        <p:nvPicPr>
          <p:cNvPr id="6" name="Picture 5">
            <a:extLst>
              <a:ext uri="{FF2B5EF4-FFF2-40B4-BE49-F238E27FC236}">
                <a16:creationId xmlns:a16="http://schemas.microsoft.com/office/drawing/2014/main" xmlns="" id="{DACE34D4-A3B6-4D79-104D-82B8C8EBF362}"/>
              </a:ext>
            </a:extLst>
          </p:cNvPr>
          <p:cNvPicPr>
            <a:picLocks noChangeAspect="1"/>
          </p:cNvPicPr>
          <p:nvPr/>
        </p:nvPicPr>
        <p:blipFill>
          <a:blip r:embed="rId5"/>
          <a:stretch>
            <a:fillRect/>
          </a:stretch>
        </p:blipFill>
        <p:spPr>
          <a:xfrm>
            <a:off x="5610224" y="5143501"/>
            <a:ext cx="3343835" cy="1714500"/>
          </a:xfrm>
          <a:prstGeom prst="rect">
            <a:avLst/>
          </a:prstGeom>
        </p:spPr>
      </p:pic>
    </p:spTree>
    <p:extLst>
      <p:ext uri="{BB962C8B-B14F-4D97-AF65-F5344CB8AC3E}">
        <p14:creationId xmlns:p14="http://schemas.microsoft.com/office/powerpoint/2010/main" val="275562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73286204"/>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16.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b="0" i="0" u="none" strike="noStrike" dirty="0">
                          <a:solidFill>
                            <a:srgbClr val="000000"/>
                          </a:solidFill>
                          <a:effectLst/>
                          <a:latin typeface="+mn-lt"/>
                        </a:rPr>
                        <a:t>SCALPEL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02</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17.</a:t>
                      </a:r>
                    </a:p>
                  </a:txBody>
                  <a:tcPr/>
                </a:tc>
                <a:tc>
                  <a:txBody>
                    <a:bodyPr/>
                    <a:lstStyle/>
                    <a:p>
                      <a:r>
                        <a:rPr lang="en-US" sz="2400" dirty="0">
                          <a:latin typeface="+mn-lt"/>
                        </a:rPr>
                        <a:t>HAND TOURNIQUET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18.</a:t>
                      </a:r>
                    </a:p>
                  </a:txBody>
                  <a:tcPr/>
                </a:tc>
                <a:tc>
                  <a:txBody>
                    <a:bodyPr/>
                    <a:lstStyle/>
                    <a:p>
                      <a:r>
                        <a:rPr lang="en-US" sz="2400" b="0" i="0" u="none" strike="noStrike" dirty="0">
                          <a:solidFill>
                            <a:srgbClr val="000000"/>
                          </a:solidFill>
                          <a:effectLst/>
                          <a:latin typeface="+mn-lt"/>
                        </a:rPr>
                        <a:t>OROPHARYNGEAL AIRWAYS IN 5 DIFFERENT SIZES THAT ARE COLOUR CODED (2 EACH)</a:t>
                      </a:r>
                      <a:endParaRPr lang="en-IN" sz="2400" b="0" dirty="0">
                        <a:latin typeface="+mn-lt"/>
                      </a:endParaRPr>
                    </a:p>
                  </a:txBody>
                  <a:tcPr/>
                </a:tc>
                <a:tc>
                  <a:txBody>
                    <a:bodyPr/>
                    <a:lstStyle/>
                    <a:p>
                      <a:r>
                        <a:rPr lang="en-IN" sz="2400" dirty="0"/>
                        <a:t>10</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10</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1204CFE7-C5E8-BC55-D37A-BF175B8F429D}"/>
              </a:ext>
            </a:extLst>
          </p:cNvPr>
          <p:cNvPicPr>
            <a:picLocks noChangeAspect="1"/>
          </p:cNvPicPr>
          <p:nvPr/>
        </p:nvPicPr>
        <p:blipFill>
          <a:blip r:embed="rId3"/>
          <a:stretch>
            <a:fillRect/>
          </a:stretch>
        </p:blipFill>
        <p:spPr>
          <a:xfrm>
            <a:off x="5572125" y="5143500"/>
            <a:ext cx="3566272" cy="1714500"/>
          </a:xfrm>
          <a:prstGeom prst="rect">
            <a:avLst/>
          </a:prstGeom>
        </p:spPr>
      </p:pic>
      <p:pic>
        <p:nvPicPr>
          <p:cNvPr id="5" name="Picture 4">
            <a:extLst>
              <a:ext uri="{FF2B5EF4-FFF2-40B4-BE49-F238E27FC236}">
                <a16:creationId xmlns:a16="http://schemas.microsoft.com/office/drawing/2014/main" xmlns="" id="{1E45F3A7-82F9-1A9A-7D2B-75A22BEAA9BC}"/>
              </a:ext>
            </a:extLst>
          </p:cNvPr>
          <p:cNvPicPr>
            <a:picLocks noChangeAspect="1"/>
          </p:cNvPicPr>
          <p:nvPr/>
        </p:nvPicPr>
        <p:blipFill>
          <a:blip r:embed="rId4"/>
          <a:stretch>
            <a:fillRect/>
          </a:stretch>
        </p:blipFill>
        <p:spPr>
          <a:xfrm>
            <a:off x="5572124" y="996763"/>
            <a:ext cx="3362325" cy="2051238"/>
          </a:xfrm>
          <a:prstGeom prst="rect">
            <a:avLst/>
          </a:prstGeom>
        </p:spPr>
      </p:pic>
      <p:pic>
        <p:nvPicPr>
          <p:cNvPr id="6" name="Picture 5">
            <a:extLst>
              <a:ext uri="{FF2B5EF4-FFF2-40B4-BE49-F238E27FC236}">
                <a16:creationId xmlns:a16="http://schemas.microsoft.com/office/drawing/2014/main" xmlns="" id="{D44147FD-C932-556C-C59F-5CBD789910E5}"/>
              </a:ext>
            </a:extLst>
          </p:cNvPr>
          <p:cNvPicPr>
            <a:picLocks noChangeAspect="1"/>
          </p:cNvPicPr>
          <p:nvPr/>
        </p:nvPicPr>
        <p:blipFill>
          <a:blip r:embed="rId5"/>
          <a:stretch>
            <a:fillRect/>
          </a:stretch>
        </p:blipFill>
        <p:spPr>
          <a:xfrm>
            <a:off x="5584030" y="3105151"/>
            <a:ext cx="1681161" cy="2038349"/>
          </a:xfrm>
          <a:prstGeom prst="rect">
            <a:avLst/>
          </a:prstGeom>
        </p:spPr>
      </p:pic>
      <p:pic>
        <p:nvPicPr>
          <p:cNvPr id="8" name="Picture 7">
            <a:extLst>
              <a:ext uri="{FF2B5EF4-FFF2-40B4-BE49-F238E27FC236}">
                <a16:creationId xmlns:a16="http://schemas.microsoft.com/office/drawing/2014/main" xmlns="" id="{B18820B1-D8AD-45D9-6B53-F26D43A988C3}"/>
              </a:ext>
            </a:extLst>
          </p:cNvPr>
          <p:cNvPicPr>
            <a:picLocks noChangeAspect="1"/>
          </p:cNvPicPr>
          <p:nvPr/>
        </p:nvPicPr>
        <p:blipFill>
          <a:blip r:embed="rId6"/>
          <a:stretch>
            <a:fillRect/>
          </a:stretch>
        </p:blipFill>
        <p:spPr>
          <a:xfrm>
            <a:off x="7265191" y="3048001"/>
            <a:ext cx="1873206" cy="2079477"/>
          </a:xfrm>
          <a:prstGeom prst="rect">
            <a:avLst/>
          </a:prstGeom>
        </p:spPr>
      </p:pic>
    </p:spTree>
    <p:extLst>
      <p:ext uri="{BB962C8B-B14F-4D97-AF65-F5344CB8AC3E}">
        <p14:creationId xmlns:p14="http://schemas.microsoft.com/office/powerpoint/2010/main" val="282910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3821764"/>
              </p:ext>
            </p:extLst>
          </p:nvPr>
        </p:nvGraphicFramePr>
        <p:xfrm>
          <a:off x="0" y="76200"/>
          <a:ext cx="9067801" cy="6399984"/>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6629401">
                  <a:extLst>
                    <a:ext uri="{9D8B030D-6E8A-4147-A177-3AD203B41FA5}">
                      <a16:colId xmlns:a16="http://schemas.microsoft.com/office/drawing/2014/main" xmlns="" val="20002"/>
                    </a:ext>
                  </a:extLst>
                </a:gridCol>
              </a:tblGrid>
              <a:tr h="304800">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818334">
                <a:tc>
                  <a:txBody>
                    <a:bodyPr/>
                    <a:lstStyle/>
                    <a:p>
                      <a:r>
                        <a:rPr lang="en-IN" sz="2400" dirty="0"/>
                        <a:t>1.</a:t>
                      </a:r>
                    </a:p>
                  </a:txBody>
                  <a:tcPr/>
                </a:tc>
                <a:tc>
                  <a:txBody>
                    <a:bodyPr/>
                    <a:lstStyle/>
                    <a:p>
                      <a:r>
                        <a:rPr lang="hi-IN" sz="2400" b="0" dirty="0">
                          <a:solidFill>
                            <a:srgbClr val="7030A0"/>
                          </a:solidFill>
                        </a:rPr>
                        <a:t>तौलिया क्लिप</a:t>
                      </a:r>
                      <a:endParaRPr lang="en-IN" sz="2400" b="0" dirty="0">
                        <a:solidFill>
                          <a:srgbClr val="7030A0"/>
                        </a:solidFill>
                      </a:endParaRPr>
                    </a:p>
                  </a:txBody>
                  <a:tcPr/>
                </a:tc>
                <a:tc>
                  <a:txBody>
                    <a:bodyPr/>
                    <a:lstStyle/>
                    <a:p>
                      <a:r>
                        <a:rPr lang="hi-IN" sz="2400" kern="1200" dirty="0">
                          <a:solidFill>
                            <a:srgbClr val="7030A0"/>
                          </a:solidFill>
                          <a:effectLst/>
                          <a:latin typeface="+mn-lt"/>
                          <a:ea typeface="+mn-ea"/>
                          <a:cs typeface="+mn-cs"/>
                        </a:rPr>
                        <a:t>इसका उपयोग तौलिया को स्थिति में रखने के लिए किया जाता है।</a:t>
                      </a:r>
                      <a:endParaRPr lang="en-IN" sz="2400" dirty="0">
                        <a:solidFill>
                          <a:srgbClr val="7030A0"/>
                        </a:solidFill>
                      </a:endParaRPr>
                    </a:p>
                  </a:txBody>
                  <a:tcPr/>
                </a:tc>
                <a:extLst>
                  <a:ext uri="{0D108BD9-81ED-4DB2-BD59-A6C34878D82A}">
                    <a16:rowId xmlns:a16="http://schemas.microsoft.com/office/drawing/2014/main" xmlns="" val="10001"/>
                  </a:ext>
                </a:extLst>
              </a:tr>
              <a:tr h="448764">
                <a:tc>
                  <a:txBody>
                    <a:bodyPr/>
                    <a:lstStyle/>
                    <a:p>
                      <a:r>
                        <a:rPr lang="en-IN" sz="2400" dirty="0"/>
                        <a:t>2.</a:t>
                      </a:r>
                    </a:p>
                  </a:txBody>
                  <a:tcPr/>
                </a:tc>
                <a:tc>
                  <a:txBody>
                    <a:bodyPr/>
                    <a:lstStyle/>
                    <a:p>
                      <a:r>
                        <a:rPr lang="en-US" sz="2400" b="0" dirty="0">
                          <a:solidFill>
                            <a:srgbClr val="00B0F0"/>
                          </a:solidFill>
                        </a:rPr>
                        <a:t>SCALPEL</a:t>
                      </a:r>
                      <a:endParaRPr lang="en-IN" sz="2400" b="0" dirty="0">
                        <a:solidFill>
                          <a:srgbClr val="00B0F0"/>
                        </a:solidFill>
                      </a:endParaRPr>
                    </a:p>
                  </a:txBody>
                  <a:tcPr/>
                </a:tc>
                <a:tc>
                  <a:txBody>
                    <a:bodyPr/>
                    <a:lstStyle/>
                    <a:p>
                      <a:r>
                        <a:rPr lang="hi-IN" sz="2400" kern="1200" dirty="0">
                          <a:solidFill>
                            <a:srgbClr val="00B0F0"/>
                          </a:solidFill>
                          <a:effectLst/>
                          <a:latin typeface="+mn-lt"/>
                          <a:ea typeface="+mn-ea"/>
                          <a:cs typeface="+mn-cs"/>
                        </a:rPr>
                        <a:t>सिवन काटने में उपयोगी।</a:t>
                      </a:r>
                      <a:endParaRPr lang="en-IN" sz="2400" dirty="0">
                        <a:solidFill>
                          <a:srgbClr val="00B0F0"/>
                        </a:solidFill>
                      </a:endParaRPr>
                    </a:p>
                  </a:txBody>
                  <a:tcPr/>
                </a:tc>
                <a:extLst>
                  <a:ext uri="{0D108BD9-81ED-4DB2-BD59-A6C34878D82A}">
                    <a16:rowId xmlns:a16="http://schemas.microsoft.com/office/drawing/2014/main" xmlns="" val="10002"/>
                  </a:ext>
                </a:extLst>
              </a:tr>
              <a:tr h="1173480">
                <a:tc>
                  <a:txBody>
                    <a:bodyPr/>
                    <a:lstStyle/>
                    <a:p>
                      <a:r>
                        <a:rPr lang="en-IN" sz="2400" dirty="0"/>
                        <a:t>3.</a:t>
                      </a:r>
                    </a:p>
                  </a:txBody>
                  <a:tcPr/>
                </a:tc>
                <a:tc>
                  <a:txBody>
                    <a:bodyPr/>
                    <a:lstStyle/>
                    <a:p>
                      <a:r>
                        <a:rPr lang="en-US" sz="2400" b="0" kern="1200" dirty="0">
                          <a:solidFill>
                            <a:srgbClr val="002060"/>
                          </a:solidFill>
                          <a:effectLst/>
                          <a:latin typeface="+mn-lt"/>
                          <a:ea typeface="+mn-ea"/>
                          <a:cs typeface="+mn-cs"/>
                        </a:rPr>
                        <a:t>BP HANDLE</a:t>
                      </a:r>
                      <a:endParaRPr lang="en-IN" sz="2400" b="0" dirty="0">
                        <a:solidFill>
                          <a:srgbClr val="00206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2060"/>
                          </a:solidFill>
                          <a:effectLst/>
                          <a:latin typeface="+mn-lt"/>
                          <a:ea typeface="+mn-ea"/>
                          <a:cs typeface="+mn-cs"/>
                        </a:rPr>
                        <a:t>ब्लेड को इससे अलग किया जा सकता है, किसी भी ब्लेड को तय किया जाता है और त्वचा की मांसपेशियों को काटने में उपयोग किया जाता है।</a:t>
                      </a:r>
                      <a:endParaRPr lang="en-IN" sz="2400" kern="1200" dirty="0">
                        <a:solidFill>
                          <a:srgbClr val="002060"/>
                        </a:solidFill>
                        <a:effectLst/>
                        <a:latin typeface="+mn-lt"/>
                        <a:ea typeface="+mn-ea"/>
                        <a:cs typeface="+mn-cs"/>
                      </a:endParaRPr>
                    </a:p>
                  </a:txBody>
                  <a:tcPr/>
                </a:tc>
                <a:extLst>
                  <a:ext uri="{0D108BD9-81ED-4DB2-BD59-A6C34878D82A}">
                    <a16:rowId xmlns:a16="http://schemas.microsoft.com/office/drawing/2014/main" xmlns="" val="10003"/>
                  </a:ext>
                </a:extLst>
              </a:tr>
              <a:tr h="2270760">
                <a:tc>
                  <a:txBody>
                    <a:bodyPr/>
                    <a:lstStyle/>
                    <a:p>
                      <a:r>
                        <a:rPr lang="en-IN" sz="2400" dirty="0"/>
                        <a:t>4.</a:t>
                      </a:r>
                    </a:p>
                  </a:txBody>
                  <a:tcPr/>
                </a:tc>
                <a:tc>
                  <a:txBody>
                    <a:bodyPr/>
                    <a:lstStyle/>
                    <a:p>
                      <a:r>
                        <a:rPr lang="en-US" sz="2400" b="0" kern="1200" dirty="0">
                          <a:solidFill>
                            <a:srgbClr val="FFC000"/>
                          </a:solidFill>
                          <a:effectLst/>
                          <a:latin typeface="+mn-lt"/>
                          <a:ea typeface="+mn-ea"/>
                          <a:cs typeface="+mn-cs"/>
                        </a:rPr>
                        <a:t>ARTERY FORCEPS</a:t>
                      </a:r>
                      <a:endParaRPr lang="en-IN" sz="2400" b="0" dirty="0">
                        <a:solidFill>
                          <a:srgbClr val="FFC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FFC000"/>
                          </a:solidFill>
                          <a:effectLst/>
                          <a:latin typeface="+mn-lt"/>
                          <a:ea typeface="+mn-ea"/>
                          <a:cs typeface="+mn-cs"/>
                        </a:rPr>
                        <a:t>धमनी संदंश सीधे या घुमावदार हो सकते हैं, ब्लेड पर अनुप्रस्थ दाँत हो सकता है। विभिन्न आकार उपलब्ध हैं। वे मुख्य रूप से रक्तस्राव वाहिका को पकड़ने के लिए उपयोग किए जाते हैं इसके अलावा साइनस संदंश, सुई धारक और ड्रेसिंग संदंश के रूप में इस्तेमाल किया जा सकता है।</a:t>
                      </a:r>
                      <a:endParaRPr lang="en-IN" sz="2400" b="0" dirty="0">
                        <a:solidFill>
                          <a:srgbClr val="FFC000"/>
                        </a:solidFill>
                        <a:latin typeface="+mn-lt"/>
                      </a:endParaRPr>
                    </a:p>
                  </a:txBody>
                  <a:tcPr/>
                </a:tc>
                <a:extLst>
                  <a:ext uri="{0D108BD9-81ED-4DB2-BD59-A6C34878D82A}">
                    <a16:rowId xmlns:a16="http://schemas.microsoft.com/office/drawing/2014/main" xmlns="" val="10004"/>
                  </a:ext>
                </a:extLst>
              </a:tr>
              <a:tr h="1187904">
                <a:tc>
                  <a:txBody>
                    <a:bodyPr/>
                    <a:lstStyle/>
                    <a:p>
                      <a:r>
                        <a:rPr lang="en-IN" sz="24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rgbClr val="00B050"/>
                          </a:solidFill>
                          <a:effectLst/>
                          <a:latin typeface="+mn-lt"/>
                          <a:ea typeface="+mn-ea"/>
                          <a:cs typeface="+mn-cs"/>
                        </a:rPr>
                        <a:t>MOSQUITO FORCEPS</a:t>
                      </a:r>
                      <a:endParaRPr lang="en-IN" sz="2400" b="0" dirty="0">
                        <a:solidFill>
                          <a:srgbClr val="00B05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B050"/>
                          </a:solidFill>
                          <a:effectLst/>
                          <a:latin typeface="+mn-lt"/>
                          <a:ea typeface="+mn-ea"/>
                          <a:cs typeface="+mn-cs"/>
                        </a:rPr>
                        <a:t>यह एक छोटा नाजुक उपकरण है जिसका उपयोग छोटी रक्त वाहिकाओं को पकड़ने के लिए किया जाता है।</a:t>
                      </a:r>
                      <a:endParaRPr lang="en-IN" sz="24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4692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8634009"/>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19.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rPr>
                        <a:t>NASOPHARYNGEAL AIRWAYS IN 3 DIFFERENT SIZES AND COLOUR CODED -(2 EACH)</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06</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06</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20.</a:t>
                      </a:r>
                    </a:p>
                  </a:txBody>
                  <a:tcPr/>
                </a:tc>
                <a:tc>
                  <a:txBody>
                    <a:bodyPr/>
                    <a:lstStyle/>
                    <a:p>
                      <a:r>
                        <a:rPr lang="en-US" sz="2400" dirty="0">
                          <a:latin typeface="+mn-lt"/>
                        </a:rPr>
                        <a:t>THERMOMETER (IR )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21.</a:t>
                      </a:r>
                    </a:p>
                  </a:txBody>
                  <a:tcPr/>
                </a:tc>
                <a:tc>
                  <a:txBody>
                    <a:bodyPr/>
                    <a:lstStyle/>
                    <a:p>
                      <a:r>
                        <a:rPr lang="en-US" sz="2400" b="0" i="0" u="none" strike="noStrike" dirty="0">
                          <a:solidFill>
                            <a:srgbClr val="000000"/>
                          </a:solidFill>
                          <a:effectLst/>
                          <a:latin typeface="+mn-lt"/>
                        </a:rPr>
                        <a:t>ARTERY FORCEPS 6" AND TOOTHED FORCEPS 6" (1 EACH)</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916A8CCC-C155-6734-2FFA-A63DAA7BE17E}"/>
              </a:ext>
            </a:extLst>
          </p:cNvPr>
          <p:cNvPicPr>
            <a:picLocks noChangeAspect="1"/>
          </p:cNvPicPr>
          <p:nvPr/>
        </p:nvPicPr>
        <p:blipFill>
          <a:blip r:embed="rId3"/>
          <a:stretch>
            <a:fillRect/>
          </a:stretch>
        </p:blipFill>
        <p:spPr>
          <a:xfrm>
            <a:off x="5591175" y="1039905"/>
            <a:ext cx="3286125" cy="2017619"/>
          </a:xfrm>
          <a:prstGeom prst="rect">
            <a:avLst/>
          </a:prstGeom>
        </p:spPr>
      </p:pic>
      <p:pic>
        <p:nvPicPr>
          <p:cNvPr id="5" name="Picture 4">
            <a:extLst>
              <a:ext uri="{FF2B5EF4-FFF2-40B4-BE49-F238E27FC236}">
                <a16:creationId xmlns:a16="http://schemas.microsoft.com/office/drawing/2014/main" xmlns="" id="{ED6FE66B-36DE-09A9-A1EB-D41DED17AFED}"/>
              </a:ext>
            </a:extLst>
          </p:cNvPr>
          <p:cNvPicPr>
            <a:picLocks noChangeAspect="1"/>
          </p:cNvPicPr>
          <p:nvPr/>
        </p:nvPicPr>
        <p:blipFill>
          <a:blip r:embed="rId4"/>
          <a:stretch>
            <a:fillRect/>
          </a:stretch>
        </p:blipFill>
        <p:spPr>
          <a:xfrm>
            <a:off x="5591174" y="5143500"/>
            <a:ext cx="1762127" cy="1714500"/>
          </a:xfrm>
          <a:prstGeom prst="rect">
            <a:avLst/>
          </a:prstGeom>
        </p:spPr>
      </p:pic>
      <p:pic>
        <p:nvPicPr>
          <p:cNvPr id="6" name="Picture 5">
            <a:extLst>
              <a:ext uri="{FF2B5EF4-FFF2-40B4-BE49-F238E27FC236}">
                <a16:creationId xmlns:a16="http://schemas.microsoft.com/office/drawing/2014/main" xmlns="" id="{87AE09CB-1C60-1127-8006-B42ECC4F4017}"/>
              </a:ext>
            </a:extLst>
          </p:cNvPr>
          <p:cNvPicPr>
            <a:picLocks noChangeAspect="1"/>
          </p:cNvPicPr>
          <p:nvPr/>
        </p:nvPicPr>
        <p:blipFill>
          <a:blip r:embed="rId5"/>
          <a:stretch>
            <a:fillRect/>
          </a:stretch>
        </p:blipFill>
        <p:spPr>
          <a:xfrm>
            <a:off x="7353302" y="5143500"/>
            <a:ext cx="1523998" cy="1714501"/>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775" y="3127568"/>
            <a:ext cx="2619375" cy="19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015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86710832"/>
              </p:ext>
            </p:extLst>
          </p:nvPr>
        </p:nvGraphicFramePr>
        <p:xfrm>
          <a:off x="349622" y="43561"/>
          <a:ext cx="8579224" cy="678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55220">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893974">
                <a:tc>
                  <a:txBody>
                    <a:bodyPr/>
                    <a:lstStyle/>
                    <a:p>
                      <a:r>
                        <a:rPr lang="en-IN" sz="2400" dirty="0"/>
                        <a:t>22.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rPr>
                        <a:t>TYPE D OXYGEN CYLINDER WITH COMPLETE ACCESSORIES FOR STATIONARY OXYGEN</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02</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893974">
                <a:tc>
                  <a:txBody>
                    <a:bodyPr/>
                    <a:lstStyle/>
                    <a:p>
                      <a:r>
                        <a:rPr lang="en-IN" sz="2400" dirty="0"/>
                        <a:t>23.</a:t>
                      </a:r>
                    </a:p>
                  </a:txBody>
                  <a:tcPr/>
                </a:tc>
                <a:tc>
                  <a:txBody>
                    <a:bodyPr/>
                    <a:lstStyle/>
                    <a:p>
                      <a:r>
                        <a:rPr lang="en-US" sz="2400" dirty="0">
                          <a:latin typeface="+mn-lt"/>
                        </a:rPr>
                        <a:t>ET TUBES WITH CYLINDERICAL CUFF  – 6 DIFFERENT SIZES 4, 5, 6,7,8,8.5 (2 EACH)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12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00</a:t>
                      </a:r>
                    </a:p>
                  </a:txBody>
                  <a:tcPr/>
                </a:tc>
                <a:tc>
                  <a:txBody>
                    <a:bodyPr/>
                    <a:lstStyle/>
                    <a:p>
                      <a:endParaRPr lang="en-IN" dirty="0"/>
                    </a:p>
                  </a:txBody>
                  <a:tcPr/>
                </a:tc>
                <a:extLst>
                  <a:ext uri="{0D108BD9-81ED-4DB2-BD59-A6C34878D82A}">
                    <a16:rowId xmlns:a16="http://schemas.microsoft.com/office/drawing/2014/main" xmlns="" val="10002"/>
                  </a:ext>
                </a:extLst>
              </a:tr>
              <a:tr h="2254731">
                <a:tc>
                  <a:txBody>
                    <a:bodyPr/>
                    <a:lstStyle/>
                    <a:p>
                      <a:r>
                        <a:rPr lang="en-IN" sz="2400" dirty="0"/>
                        <a:t>24.</a:t>
                      </a:r>
                    </a:p>
                  </a:txBody>
                  <a:tcPr/>
                </a:tc>
                <a:tc>
                  <a:txBody>
                    <a:bodyPr/>
                    <a:lstStyle/>
                    <a:p>
                      <a:r>
                        <a:rPr lang="en-US" sz="2400" b="0" i="0" u="none" strike="noStrike" dirty="0">
                          <a:solidFill>
                            <a:srgbClr val="000000"/>
                          </a:solidFill>
                          <a:effectLst/>
                          <a:latin typeface="+mn-lt"/>
                        </a:rPr>
                        <a:t>FOAM BASED HAEMOSTAT DRESSING (CALCIUM CHLORIDE GLUCOSAMINE AND TRANEXAMIC ACID) (5X5, 7X7 SIZES)  (2 EACH)</a:t>
                      </a:r>
                      <a:endParaRPr lang="en-IN" sz="2400" b="0" dirty="0">
                        <a:latin typeface="+mn-lt"/>
                      </a:endParaRPr>
                    </a:p>
                  </a:txBody>
                  <a:tcPr/>
                </a:tc>
                <a:tc>
                  <a:txBody>
                    <a:bodyPr/>
                    <a:lstStyle/>
                    <a:p>
                      <a:r>
                        <a:rPr lang="en-IN" sz="2400" dirty="0"/>
                        <a:t>04</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04</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5" y="2775137"/>
            <a:ext cx="2960034" cy="166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045" y="708212"/>
            <a:ext cx="3175187" cy="18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89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81436095"/>
              </p:ext>
            </p:extLst>
          </p:nvPr>
        </p:nvGraphicFramePr>
        <p:xfrm>
          <a:off x="349622" y="366300"/>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rPr>
                        <a:t>NEEDLE HOLDER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70794">
                <a:tc>
                  <a:txBody>
                    <a:bodyPr/>
                    <a:lstStyle/>
                    <a:p>
                      <a:r>
                        <a:rPr lang="en-IN" sz="2400" dirty="0"/>
                        <a:t>26.</a:t>
                      </a:r>
                    </a:p>
                  </a:txBody>
                  <a:tcPr/>
                </a:tc>
                <a:tc>
                  <a:txBody>
                    <a:bodyPr/>
                    <a:lstStyle/>
                    <a:p>
                      <a:r>
                        <a:rPr lang="en-US" sz="2400" dirty="0">
                          <a:latin typeface="+mn-lt"/>
                        </a:rPr>
                        <a:t>SILK  SUTURE 2-0,3-0,4-0 (05 EACH)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15</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15</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27.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HAND SANITIZER (ETHYL ALCOHOL WITH CHLORHEXIDINE ) </a:t>
                      </a:r>
                    </a:p>
                    <a:p>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E18927DE-695D-1D52-2F57-EFD6F69C8D76}"/>
              </a:ext>
            </a:extLst>
          </p:cNvPr>
          <p:cNvPicPr>
            <a:picLocks noChangeAspect="1"/>
          </p:cNvPicPr>
          <p:nvPr/>
        </p:nvPicPr>
        <p:blipFill>
          <a:blip r:embed="rId3"/>
          <a:stretch>
            <a:fillRect/>
          </a:stretch>
        </p:blipFill>
        <p:spPr>
          <a:xfrm>
            <a:off x="5610225" y="4962525"/>
            <a:ext cx="3395943" cy="1752600"/>
          </a:xfrm>
          <a:prstGeom prst="rect">
            <a:avLst/>
          </a:prstGeom>
        </p:spPr>
      </p:pic>
      <p:pic>
        <p:nvPicPr>
          <p:cNvPr id="5" name="Picture 4">
            <a:extLst>
              <a:ext uri="{FF2B5EF4-FFF2-40B4-BE49-F238E27FC236}">
                <a16:creationId xmlns:a16="http://schemas.microsoft.com/office/drawing/2014/main" xmlns="" id="{D835E6EB-CF5E-740F-490D-DE9CB0120F35}"/>
              </a:ext>
            </a:extLst>
          </p:cNvPr>
          <p:cNvPicPr>
            <a:picLocks noChangeAspect="1"/>
          </p:cNvPicPr>
          <p:nvPr/>
        </p:nvPicPr>
        <p:blipFill>
          <a:blip r:embed="rId4"/>
          <a:stretch>
            <a:fillRect/>
          </a:stretch>
        </p:blipFill>
        <p:spPr>
          <a:xfrm>
            <a:off x="5651128" y="3067050"/>
            <a:ext cx="1749798" cy="1971675"/>
          </a:xfrm>
          <a:prstGeom prst="rect">
            <a:avLst/>
          </a:prstGeom>
        </p:spPr>
      </p:pic>
      <p:pic>
        <p:nvPicPr>
          <p:cNvPr id="6" name="Picture 5">
            <a:extLst>
              <a:ext uri="{FF2B5EF4-FFF2-40B4-BE49-F238E27FC236}">
                <a16:creationId xmlns:a16="http://schemas.microsoft.com/office/drawing/2014/main" xmlns="" id="{21B08599-3DDF-A5C1-C6F7-1EE301CBAAEC}"/>
              </a:ext>
            </a:extLst>
          </p:cNvPr>
          <p:cNvPicPr>
            <a:picLocks noChangeAspect="1"/>
          </p:cNvPicPr>
          <p:nvPr/>
        </p:nvPicPr>
        <p:blipFill>
          <a:blip r:embed="rId5"/>
          <a:stretch>
            <a:fillRect/>
          </a:stretch>
        </p:blipFill>
        <p:spPr>
          <a:xfrm>
            <a:off x="7400926" y="3067050"/>
            <a:ext cx="1743073" cy="2000250"/>
          </a:xfrm>
          <a:prstGeom prst="rect">
            <a:avLst/>
          </a:prstGeom>
        </p:spPr>
      </p:pic>
      <p:pic>
        <p:nvPicPr>
          <p:cNvPr id="8" name="Picture 7">
            <a:extLst>
              <a:ext uri="{FF2B5EF4-FFF2-40B4-BE49-F238E27FC236}">
                <a16:creationId xmlns:a16="http://schemas.microsoft.com/office/drawing/2014/main" xmlns="" id="{5A2BBBF5-74D4-E242-334E-8BF625983D1B}"/>
              </a:ext>
            </a:extLst>
          </p:cNvPr>
          <p:cNvPicPr>
            <a:picLocks noChangeAspect="1"/>
          </p:cNvPicPr>
          <p:nvPr/>
        </p:nvPicPr>
        <p:blipFill>
          <a:blip r:embed="rId6"/>
          <a:stretch>
            <a:fillRect/>
          </a:stretch>
        </p:blipFill>
        <p:spPr>
          <a:xfrm>
            <a:off x="5610225" y="1037666"/>
            <a:ext cx="1609725" cy="2029384"/>
          </a:xfrm>
          <a:prstGeom prst="rect">
            <a:avLst/>
          </a:prstGeom>
        </p:spPr>
      </p:pic>
      <p:pic>
        <p:nvPicPr>
          <p:cNvPr id="9" name="Picture 8">
            <a:extLst>
              <a:ext uri="{FF2B5EF4-FFF2-40B4-BE49-F238E27FC236}">
                <a16:creationId xmlns:a16="http://schemas.microsoft.com/office/drawing/2014/main" xmlns="" id="{9828D96F-2E24-D5D7-D4E5-D61620F97D01}"/>
              </a:ext>
            </a:extLst>
          </p:cNvPr>
          <p:cNvPicPr>
            <a:picLocks noChangeAspect="1"/>
          </p:cNvPicPr>
          <p:nvPr/>
        </p:nvPicPr>
        <p:blipFill>
          <a:blip r:embed="rId7"/>
          <a:stretch>
            <a:fillRect/>
          </a:stretch>
        </p:blipFill>
        <p:spPr>
          <a:xfrm>
            <a:off x="7219950" y="1037667"/>
            <a:ext cx="1786218" cy="2029384"/>
          </a:xfrm>
          <a:prstGeom prst="rect">
            <a:avLst/>
          </a:prstGeom>
        </p:spPr>
      </p:pic>
    </p:spTree>
    <p:extLst>
      <p:ext uri="{BB962C8B-B14F-4D97-AF65-F5344CB8AC3E}">
        <p14:creationId xmlns:p14="http://schemas.microsoft.com/office/powerpoint/2010/main" val="310510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04286297"/>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28.</a:t>
                      </a:r>
                    </a:p>
                  </a:txBody>
                  <a:tcPr/>
                </a:tc>
                <a:tc>
                  <a:txBody>
                    <a:bodyPr/>
                    <a:lstStyle/>
                    <a:p>
                      <a:r>
                        <a:rPr lang="en-US" sz="2400" b="0" i="0" u="none" strike="noStrike" dirty="0">
                          <a:solidFill>
                            <a:srgbClr val="000000"/>
                          </a:solidFill>
                          <a:effectLst/>
                          <a:latin typeface="+mn-lt"/>
                        </a:rPr>
                        <a:t>ISOPROPYL  ALCOHOL  SWABS (100/BOX)</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29.</a:t>
                      </a:r>
                    </a:p>
                  </a:txBody>
                  <a:tcPr/>
                </a:tc>
                <a:tc>
                  <a:txBody>
                    <a:bodyPr/>
                    <a:lstStyle/>
                    <a:p>
                      <a:r>
                        <a:rPr lang="en-US" sz="2400" dirty="0">
                          <a:latin typeface="+mn-lt"/>
                        </a:rPr>
                        <a:t>CRAPE BANDAGE 4” 100% COTTON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30.</a:t>
                      </a:r>
                    </a:p>
                  </a:txBody>
                  <a:tcPr/>
                </a:tc>
                <a:tc>
                  <a:txBody>
                    <a:bodyPr/>
                    <a:lstStyle/>
                    <a:p>
                      <a:r>
                        <a:rPr lang="en-US" sz="2400" b="0" i="0" u="none" strike="noStrike" dirty="0">
                          <a:solidFill>
                            <a:srgbClr val="000000"/>
                          </a:solidFill>
                          <a:effectLst/>
                          <a:latin typeface="+mn-lt"/>
                        </a:rPr>
                        <a:t>LATEX FREE  ELASTIC ADHESIVE BANDAGE 10CM  </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002ECA09-27B6-54E5-6DF1-21262CB5F48F}"/>
              </a:ext>
            </a:extLst>
          </p:cNvPr>
          <p:cNvPicPr>
            <a:picLocks noChangeAspect="1"/>
          </p:cNvPicPr>
          <p:nvPr/>
        </p:nvPicPr>
        <p:blipFill>
          <a:blip r:embed="rId3"/>
          <a:stretch>
            <a:fillRect/>
          </a:stretch>
        </p:blipFill>
        <p:spPr>
          <a:xfrm>
            <a:off x="5581650" y="3114674"/>
            <a:ext cx="3562350" cy="2038911"/>
          </a:xfrm>
          <a:prstGeom prst="rect">
            <a:avLst/>
          </a:prstGeom>
        </p:spPr>
      </p:pic>
      <p:pic>
        <p:nvPicPr>
          <p:cNvPr id="5" name="Picture 4">
            <a:extLst>
              <a:ext uri="{FF2B5EF4-FFF2-40B4-BE49-F238E27FC236}">
                <a16:creationId xmlns:a16="http://schemas.microsoft.com/office/drawing/2014/main" xmlns="" id="{626E50EA-F300-1317-62FA-9B9A7BA03757}"/>
              </a:ext>
            </a:extLst>
          </p:cNvPr>
          <p:cNvPicPr>
            <a:picLocks noChangeAspect="1"/>
          </p:cNvPicPr>
          <p:nvPr/>
        </p:nvPicPr>
        <p:blipFill>
          <a:blip r:embed="rId4"/>
          <a:stretch>
            <a:fillRect/>
          </a:stretch>
        </p:blipFill>
        <p:spPr>
          <a:xfrm>
            <a:off x="5581651" y="5153585"/>
            <a:ext cx="3537696" cy="1704415"/>
          </a:xfrm>
          <a:prstGeom prst="rect">
            <a:avLst/>
          </a:prstGeom>
        </p:spPr>
      </p:pic>
      <p:pic>
        <p:nvPicPr>
          <p:cNvPr id="6" name="Picture 5">
            <a:extLst>
              <a:ext uri="{FF2B5EF4-FFF2-40B4-BE49-F238E27FC236}">
                <a16:creationId xmlns:a16="http://schemas.microsoft.com/office/drawing/2014/main" xmlns="" id="{13C0424B-4BC2-5C80-11AA-23BB25BA1A93}"/>
              </a:ext>
            </a:extLst>
          </p:cNvPr>
          <p:cNvPicPr>
            <a:picLocks noChangeAspect="1"/>
          </p:cNvPicPr>
          <p:nvPr/>
        </p:nvPicPr>
        <p:blipFill>
          <a:blip r:embed="rId5"/>
          <a:stretch>
            <a:fillRect/>
          </a:stretch>
        </p:blipFill>
        <p:spPr>
          <a:xfrm>
            <a:off x="5581650" y="1066593"/>
            <a:ext cx="3363446" cy="2048081"/>
          </a:xfrm>
          <a:prstGeom prst="rect">
            <a:avLst/>
          </a:prstGeom>
        </p:spPr>
      </p:pic>
    </p:spTree>
    <p:extLst>
      <p:ext uri="{BB962C8B-B14F-4D97-AF65-F5344CB8AC3E}">
        <p14:creationId xmlns:p14="http://schemas.microsoft.com/office/powerpoint/2010/main" val="403312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10694651"/>
              </p:ext>
            </p:extLst>
          </p:nvPr>
        </p:nvGraphicFramePr>
        <p:xfrm>
          <a:off x="349622" y="366300"/>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701303">
                  <a:extLst>
                    <a:ext uri="{9D8B030D-6E8A-4147-A177-3AD203B41FA5}">
                      <a16:colId xmlns:a16="http://schemas.microsoft.com/office/drawing/2014/main" xmlns="" val="20001"/>
                    </a:ext>
                  </a:extLst>
                </a:gridCol>
                <a:gridCol w="600075">
                  <a:extLst>
                    <a:ext uri="{9D8B030D-6E8A-4147-A177-3AD203B41FA5}">
                      <a16:colId xmlns:a16="http://schemas.microsoft.com/office/drawing/2014/main" xmlns="" val="20002"/>
                    </a:ext>
                  </a:extLst>
                </a:gridCol>
                <a:gridCol w="628650">
                  <a:extLst>
                    <a:ext uri="{9D8B030D-6E8A-4147-A177-3AD203B41FA5}">
                      <a16:colId xmlns:a16="http://schemas.microsoft.com/office/drawing/2014/main" xmlns="" val="20003"/>
                    </a:ext>
                  </a:extLst>
                </a:gridCol>
                <a:gridCol w="2994771">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31.</a:t>
                      </a:r>
                    </a:p>
                  </a:txBody>
                  <a:tcPr/>
                </a:tc>
                <a:tc>
                  <a:txBody>
                    <a:bodyPr/>
                    <a:lstStyle/>
                    <a:p>
                      <a:r>
                        <a:rPr lang="en-US" sz="2400" b="0" i="0" u="none" strike="noStrike" dirty="0">
                          <a:solidFill>
                            <a:srgbClr val="000000"/>
                          </a:solidFill>
                          <a:effectLst/>
                          <a:latin typeface="+mn-lt"/>
                        </a:rPr>
                        <a:t>SPONGE BASED ANTIMICROBIAL BARRIER DRESSING FOR BURN (10CMX 10CM, 20CM X20CM) (4 EACH)</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08</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08</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32.</a:t>
                      </a:r>
                    </a:p>
                  </a:txBody>
                  <a:tcPr/>
                </a:tc>
                <a:tc>
                  <a:txBody>
                    <a:bodyPr/>
                    <a:lstStyle/>
                    <a:p>
                      <a:r>
                        <a:rPr lang="en-US" sz="1800" dirty="0">
                          <a:latin typeface="+mn-lt"/>
                        </a:rPr>
                        <a:t>STERILE DISPOSABLE DRESSING PACK (FORCEPS–1,STERILESHEET-1,COTTON BALLS- 2,GAUZE SWAB(3”X3”X8PLY) -3 ABSORBENT DRESSING PAD (3”X7.5”) 1, EXAMINATIONGLOVES-1PAIR, HANDWIPETISSUE-1,TRAY WITH GALLIPOTS-1)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04</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04</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33.</a:t>
                      </a:r>
                    </a:p>
                  </a:txBody>
                  <a:tcPr/>
                </a:tc>
                <a:tc>
                  <a:txBody>
                    <a:bodyPr/>
                    <a:lstStyle/>
                    <a:p>
                      <a:r>
                        <a:rPr lang="en-US" sz="2400" b="0" i="0" u="none" strike="noStrike" dirty="0">
                          <a:solidFill>
                            <a:srgbClr val="000000"/>
                          </a:solidFill>
                          <a:effectLst/>
                          <a:latin typeface="+mn-lt"/>
                        </a:rPr>
                        <a:t>SCISSOR SHARP </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B02E9B92-0EAE-287B-698B-E41D6071951E}"/>
              </a:ext>
            </a:extLst>
          </p:cNvPr>
          <p:cNvPicPr>
            <a:picLocks noChangeAspect="1"/>
          </p:cNvPicPr>
          <p:nvPr/>
        </p:nvPicPr>
        <p:blipFill>
          <a:blip r:embed="rId3"/>
          <a:stretch>
            <a:fillRect/>
          </a:stretch>
        </p:blipFill>
        <p:spPr>
          <a:xfrm>
            <a:off x="5981700" y="5172076"/>
            <a:ext cx="3162300" cy="1685924"/>
          </a:xfrm>
          <a:prstGeom prst="rect">
            <a:avLst/>
          </a:prstGeom>
        </p:spPr>
      </p:pic>
      <p:pic>
        <p:nvPicPr>
          <p:cNvPr id="5" name="Picture 4">
            <a:extLst>
              <a:ext uri="{FF2B5EF4-FFF2-40B4-BE49-F238E27FC236}">
                <a16:creationId xmlns:a16="http://schemas.microsoft.com/office/drawing/2014/main" xmlns="" id="{A597F5D7-B7D2-EB02-D02D-91DBFF1FA073}"/>
              </a:ext>
            </a:extLst>
          </p:cNvPr>
          <p:cNvPicPr>
            <a:picLocks noChangeAspect="1"/>
          </p:cNvPicPr>
          <p:nvPr/>
        </p:nvPicPr>
        <p:blipFill>
          <a:blip r:embed="rId4"/>
          <a:stretch>
            <a:fillRect/>
          </a:stretch>
        </p:blipFill>
        <p:spPr>
          <a:xfrm>
            <a:off x="5981700" y="3095625"/>
            <a:ext cx="3090582" cy="2076449"/>
          </a:xfrm>
          <a:prstGeom prst="rect">
            <a:avLst/>
          </a:prstGeom>
        </p:spPr>
      </p:pic>
      <p:pic>
        <p:nvPicPr>
          <p:cNvPr id="6" name="Picture 5">
            <a:extLst>
              <a:ext uri="{FF2B5EF4-FFF2-40B4-BE49-F238E27FC236}">
                <a16:creationId xmlns:a16="http://schemas.microsoft.com/office/drawing/2014/main" xmlns="" id="{1E3FEF63-DCD8-1E14-D320-C1D85775DF45}"/>
              </a:ext>
            </a:extLst>
          </p:cNvPr>
          <p:cNvPicPr>
            <a:picLocks noChangeAspect="1"/>
          </p:cNvPicPr>
          <p:nvPr/>
        </p:nvPicPr>
        <p:blipFill>
          <a:blip r:embed="rId5"/>
          <a:stretch>
            <a:fillRect/>
          </a:stretch>
        </p:blipFill>
        <p:spPr>
          <a:xfrm>
            <a:off x="5981700" y="1047750"/>
            <a:ext cx="3113835" cy="2047875"/>
          </a:xfrm>
          <a:prstGeom prst="rect">
            <a:avLst/>
          </a:prstGeom>
        </p:spPr>
      </p:pic>
    </p:spTree>
    <p:extLst>
      <p:ext uri="{BB962C8B-B14F-4D97-AF65-F5344CB8AC3E}">
        <p14:creationId xmlns:p14="http://schemas.microsoft.com/office/powerpoint/2010/main" val="2209316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78152905"/>
              </p:ext>
            </p:extLst>
          </p:nvPr>
        </p:nvGraphicFramePr>
        <p:xfrm>
          <a:off x="282388" y="156750"/>
          <a:ext cx="8579224" cy="6556173"/>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389042">
                <a:tc>
                  <a:txBody>
                    <a:bodyPr/>
                    <a:lstStyle/>
                    <a:p>
                      <a:r>
                        <a:rPr lang="en-IN" sz="2400" dirty="0"/>
                        <a:t>34.</a:t>
                      </a:r>
                    </a:p>
                  </a:txBody>
                  <a:tcPr/>
                </a:tc>
                <a:tc>
                  <a:txBody>
                    <a:bodyPr/>
                    <a:lstStyle/>
                    <a:p>
                      <a:r>
                        <a:rPr lang="en-US" sz="2400" b="0" i="0" u="none" strike="noStrike" dirty="0">
                          <a:solidFill>
                            <a:srgbClr val="000000"/>
                          </a:solidFill>
                          <a:effectLst/>
                          <a:latin typeface="+mn-lt"/>
                        </a:rPr>
                        <a:t>NON-STERILE GLOVES FOR SINGLE USE (PACK OF 100)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01</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680369">
                <a:tc>
                  <a:txBody>
                    <a:bodyPr/>
                    <a:lstStyle/>
                    <a:p>
                      <a:r>
                        <a:rPr lang="en-IN" sz="2400" dirty="0"/>
                        <a:t>35.</a:t>
                      </a:r>
                    </a:p>
                  </a:txBody>
                  <a:tcPr/>
                </a:tc>
                <a:tc>
                  <a:txBody>
                    <a:bodyPr/>
                    <a:lstStyle/>
                    <a:p>
                      <a:r>
                        <a:rPr lang="en-US" sz="2400" dirty="0">
                          <a:latin typeface="+mn-lt"/>
                        </a:rPr>
                        <a:t>NON-WOVEN COHESIVE COMPRESSION BANDAGE (10CMX4.5M,15CMX4.5M) (2 EACH)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04</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04</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36.</a:t>
                      </a:r>
                    </a:p>
                  </a:txBody>
                  <a:tcPr/>
                </a:tc>
                <a:tc>
                  <a:txBody>
                    <a:bodyPr/>
                    <a:lstStyle/>
                    <a:p>
                      <a:r>
                        <a:rPr lang="en-US" sz="2000" b="0" i="0" u="none" strike="noStrike" dirty="0">
                          <a:solidFill>
                            <a:srgbClr val="000000"/>
                          </a:solidFill>
                          <a:effectLst/>
                          <a:latin typeface="+mn-lt"/>
                        </a:rPr>
                        <a:t>IV CANNUALIZATION  DRESSING KIT (TOURNIQUET, STERILE SWAB, CHLORHEXIDINE  GLUCONATE WIPE, IV CANNULA DRESSING WITH TRANSPARENT WINDOW)</a:t>
                      </a:r>
                      <a:endParaRPr lang="en-IN" sz="2000" b="0" dirty="0">
                        <a:latin typeface="+mn-lt"/>
                      </a:endParaRPr>
                    </a:p>
                  </a:txBody>
                  <a:tcPr/>
                </a:tc>
                <a:tc>
                  <a:txBody>
                    <a:bodyPr/>
                    <a:lstStyle/>
                    <a:p>
                      <a:r>
                        <a:rPr lang="en-IN" sz="2400" dirty="0"/>
                        <a:t>04</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04</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7BE1AA18-37F9-82B9-723A-DF7C59B6FFE6}"/>
              </a:ext>
            </a:extLst>
          </p:cNvPr>
          <p:cNvPicPr>
            <a:picLocks noChangeAspect="1"/>
          </p:cNvPicPr>
          <p:nvPr/>
        </p:nvPicPr>
        <p:blipFill>
          <a:blip r:embed="rId3"/>
          <a:stretch>
            <a:fillRect/>
          </a:stretch>
        </p:blipFill>
        <p:spPr>
          <a:xfrm>
            <a:off x="5514976" y="4514850"/>
            <a:ext cx="3357842" cy="2167779"/>
          </a:xfrm>
          <a:prstGeom prst="rect">
            <a:avLst/>
          </a:prstGeom>
        </p:spPr>
      </p:pic>
      <p:pic>
        <p:nvPicPr>
          <p:cNvPr id="5" name="Picture 4">
            <a:extLst>
              <a:ext uri="{FF2B5EF4-FFF2-40B4-BE49-F238E27FC236}">
                <a16:creationId xmlns:a16="http://schemas.microsoft.com/office/drawing/2014/main" xmlns="" id="{20AA04C2-FD9E-895D-DF21-AAEDEF31B237}"/>
              </a:ext>
            </a:extLst>
          </p:cNvPr>
          <p:cNvPicPr>
            <a:picLocks noChangeAspect="1"/>
          </p:cNvPicPr>
          <p:nvPr/>
        </p:nvPicPr>
        <p:blipFill>
          <a:blip r:embed="rId4"/>
          <a:stretch>
            <a:fillRect/>
          </a:stretch>
        </p:blipFill>
        <p:spPr>
          <a:xfrm>
            <a:off x="5514976" y="2600325"/>
            <a:ext cx="3378011" cy="1914525"/>
          </a:xfrm>
          <a:prstGeom prst="rect">
            <a:avLst/>
          </a:prstGeom>
        </p:spPr>
      </p:pic>
      <p:pic>
        <p:nvPicPr>
          <p:cNvPr id="6" name="Picture 5">
            <a:extLst>
              <a:ext uri="{FF2B5EF4-FFF2-40B4-BE49-F238E27FC236}">
                <a16:creationId xmlns:a16="http://schemas.microsoft.com/office/drawing/2014/main" xmlns="" id="{E7821D92-94E9-7BB6-E95E-CBE531A47D87}"/>
              </a:ext>
            </a:extLst>
          </p:cNvPr>
          <p:cNvPicPr>
            <a:picLocks noChangeAspect="1"/>
          </p:cNvPicPr>
          <p:nvPr/>
        </p:nvPicPr>
        <p:blipFill>
          <a:blip r:embed="rId5"/>
          <a:stretch>
            <a:fillRect/>
          </a:stretch>
        </p:blipFill>
        <p:spPr>
          <a:xfrm>
            <a:off x="5514976" y="809625"/>
            <a:ext cx="3378011" cy="1790700"/>
          </a:xfrm>
          <a:prstGeom prst="rect">
            <a:avLst/>
          </a:prstGeom>
        </p:spPr>
      </p:pic>
    </p:spTree>
    <p:extLst>
      <p:ext uri="{BB962C8B-B14F-4D97-AF65-F5344CB8AC3E}">
        <p14:creationId xmlns:p14="http://schemas.microsoft.com/office/powerpoint/2010/main" val="1494333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1032987"/>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37.</a:t>
                      </a:r>
                    </a:p>
                  </a:txBody>
                  <a:tcPr/>
                </a:tc>
                <a:tc>
                  <a:txBody>
                    <a:bodyPr/>
                    <a:lstStyle/>
                    <a:p>
                      <a:r>
                        <a:rPr lang="en-US" sz="2400" b="0" i="0" u="none" strike="noStrike" dirty="0">
                          <a:solidFill>
                            <a:srgbClr val="000000"/>
                          </a:solidFill>
                          <a:effectLst/>
                          <a:latin typeface="+mn-lt"/>
                        </a:rPr>
                        <a:t>COMBINED DRESSING PAD (STERILE) WITH OPEN EDGES   (10X10CM, 10X20 CM) (5 EACH)</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10</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38.</a:t>
                      </a:r>
                    </a:p>
                  </a:txBody>
                  <a:tcPr/>
                </a:tc>
                <a:tc>
                  <a:txBody>
                    <a:bodyPr/>
                    <a:lstStyle/>
                    <a:p>
                      <a:r>
                        <a:rPr lang="en-US" sz="2400" dirty="0">
                          <a:latin typeface="+mn-lt"/>
                        </a:rPr>
                        <a:t>WIDE AREA FIXATION ROLL (10CMX10M,15CMX10M) (1 EACH)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39.</a:t>
                      </a:r>
                    </a:p>
                  </a:txBody>
                  <a:tcPr/>
                </a:tc>
                <a:tc>
                  <a:txBody>
                    <a:bodyPr/>
                    <a:lstStyle/>
                    <a:p>
                      <a:r>
                        <a:rPr lang="en-US" sz="2400" b="0" i="0" u="none" strike="noStrike" dirty="0">
                          <a:solidFill>
                            <a:srgbClr val="000000"/>
                          </a:solidFill>
                          <a:effectLst/>
                          <a:latin typeface="+mn-lt"/>
                        </a:rPr>
                        <a:t>ADHESIVE EYE PAD (STERILE) (50/BOX)</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0A5239F1-C03E-400A-96D3-F9FADDBAEA98}"/>
              </a:ext>
            </a:extLst>
          </p:cNvPr>
          <p:cNvPicPr>
            <a:picLocks noChangeAspect="1"/>
          </p:cNvPicPr>
          <p:nvPr/>
        </p:nvPicPr>
        <p:blipFill>
          <a:blip r:embed="rId3"/>
          <a:stretch>
            <a:fillRect/>
          </a:stretch>
        </p:blipFill>
        <p:spPr>
          <a:xfrm>
            <a:off x="5553075" y="4972049"/>
            <a:ext cx="3300131" cy="1657351"/>
          </a:xfrm>
          <a:prstGeom prst="rect">
            <a:avLst/>
          </a:prstGeom>
        </p:spPr>
      </p:pic>
      <p:pic>
        <p:nvPicPr>
          <p:cNvPr id="5" name="Picture 4">
            <a:extLst>
              <a:ext uri="{FF2B5EF4-FFF2-40B4-BE49-F238E27FC236}">
                <a16:creationId xmlns:a16="http://schemas.microsoft.com/office/drawing/2014/main" xmlns="" id="{54232608-03DB-D11D-E688-8A62245A978F}"/>
              </a:ext>
            </a:extLst>
          </p:cNvPr>
          <p:cNvPicPr>
            <a:picLocks noChangeAspect="1"/>
          </p:cNvPicPr>
          <p:nvPr/>
        </p:nvPicPr>
        <p:blipFill>
          <a:blip r:embed="rId4"/>
          <a:stretch>
            <a:fillRect/>
          </a:stretch>
        </p:blipFill>
        <p:spPr>
          <a:xfrm>
            <a:off x="5553075" y="2914650"/>
            <a:ext cx="3300131" cy="2057399"/>
          </a:xfrm>
          <a:prstGeom prst="rect">
            <a:avLst/>
          </a:prstGeom>
        </p:spPr>
      </p:pic>
      <p:pic>
        <p:nvPicPr>
          <p:cNvPr id="6" name="Picture 5">
            <a:extLst>
              <a:ext uri="{FF2B5EF4-FFF2-40B4-BE49-F238E27FC236}">
                <a16:creationId xmlns:a16="http://schemas.microsoft.com/office/drawing/2014/main" xmlns="" id="{FFC94E6A-EDD6-B712-E64F-3B9EC0CF0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075" y="837954"/>
            <a:ext cx="1743075" cy="2076696"/>
          </a:xfrm>
          <a:prstGeom prst="rect">
            <a:avLst/>
          </a:prstGeom>
        </p:spPr>
      </p:pic>
      <p:pic>
        <p:nvPicPr>
          <p:cNvPr id="8" name="Picture 7">
            <a:extLst>
              <a:ext uri="{FF2B5EF4-FFF2-40B4-BE49-F238E27FC236}">
                <a16:creationId xmlns:a16="http://schemas.microsoft.com/office/drawing/2014/main" xmlns="" id="{7E438C5A-8CDF-C8DE-3E42-2521E9D5A497}"/>
              </a:ext>
            </a:extLst>
          </p:cNvPr>
          <p:cNvPicPr>
            <a:picLocks noChangeAspect="1"/>
          </p:cNvPicPr>
          <p:nvPr/>
        </p:nvPicPr>
        <p:blipFill>
          <a:blip r:embed="rId6"/>
          <a:stretch>
            <a:fillRect/>
          </a:stretch>
        </p:blipFill>
        <p:spPr>
          <a:xfrm>
            <a:off x="7296150" y="869033"/>
            <a:ext cx="1557056" cy="2014537"/>
          </a:xfrm>
          <a:prstGeom prst="rect">
            <a:avLst/>
          </a:prstGeom>
        </p:spPr>
      </p:pic>
    </p:spTree>
    <p:extLst>
      <p:ext uri="{BB962C8B-B14F-4D97-AF65-F5344CB8AC3E}">
        <p14:creationId xmlns:p14="http://schemas.microsoft.com/office/powerpoint/2010/main" val="3511670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1369892"/>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40.</a:t>
                      </a:r>
                    </a:p>
                  </a:txBody>
                  <a:tcPr/>
                </a:tc>
                <a:tc>
                  <a:txBody>
                    <a:bodyPr/>
                    <a:lstStyle/>
                    <a:p>
                      <a:r>
                        <a:rPr lang="en-US" sz="2400" b="0" i="0" u="none" strike="noStrike" dirty="0">
                          <a:solidFill>
                            <a:srgbClr val="000000"/>
                          </a:solidFill>
                          <a:effectLst/>
                          <a:latin typeface="+mn-lt"/>
                        </a:rPr>
                        <a:t>ROLLER BANDAGE 100%  COTTON WITH COHESIVE EFFECT (5CMX3.5M,10CMX3.5M) (12/PACK)</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02</a:t>
                      </a:r>
                      <a:endParaRPr lang="en-IN" sz="24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41.</a:t>
                      </a:r>
                    </a:p>
                  </a:txBody>
                  <a:tcPr/>
                </a:tc>
                <a:tc>
                  <a:txBody>
                    <a:bodyPr/>
                    <a:lstStyle/>
                    <a:p>
                      <a:r>
                        <a:rPr lang="en-US" sz="2400" dirty="0">
                          <a:latin typeface="+mn-lt"/>
                        </a:rPr>
                        <a:t>HYPOALLERGENIC &amp; LATEX FREE WATER RESISTANCE SILK SURGICAL TAPE 2”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42.</a:t>
                      </a:r>
                    </a:p>
                  </a:txBody>
                  <a:tcPr/>
                </a:tc>
                <a:tc>
                  <a:txBody>
                    <a:bodyPr/>
                    <a:lstStyle/>
                    <a:p>
                      <a:r>
                        <a:rPr lang="en-US" sz="2400" b="0" i="0" u="none" strike="noStrike" dirty="0">
                          <a:solidFill>
                            <a:srgbClr val="000000"/>
                          </a:solidFill>
                          <a:effectLst/>
                          <a:latin typeface="+mn-lt"/>
                        </a:rPr>
                        <a:t>EMERGENCY COMPRESSION BANDAGE (10CMX5M) </a:t>
                      </a:r>
                      <a:endParaRPr lang="en-IN" sz="2400" b="0" dirty="0">
                        <a:latin typeface="+mn-lt"/>
                      </a:endParaRPr>
                    </a:p>
                  </a:txBody>
                  <a:tcPr/>
                </a:tc>
                <a:tc>
                  <a:txBody>
                    <a:bodyPr/>
                    <a:lstStyle/>
                    <a:p>
                      <a:r>
                        <a:rPr lang="en-IN" sz="2400" dirty="0"/>
                        <a:t>02</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02</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62A59B52-5280-43A7-43FE-897F46AF5493}"/>
              </a:ext>
            </a:extLst>
          </p:cNvPr>
          <p:cNvPicPr>
            <a:picLocks noChangeAspect="1"/>
          </p:cNvPicPr>
          <p:nvPr/>
        </p:nvPicPr>
        <p:blipFill>
          <a:blip r:embed="rId3"/>
          <a:stretch>
            <a:fillRect/>
          </a:stretch>
        </p:blipFill>
        <p:spPr>
          <a:xfrm>
            <a:off x="5524500" y="5000625"/>
            <a:ext cx="3518087" cy="1635126"/>
          </a:xfrm>
          <a:prstGeom prst="rect">
            <a:avLst/>
          </a:prstGeom>
        </p:spPr>
      </p:pic>
      <p:pic>
        <p:nvPicPr>
          <p:cNvPr id="5" name="Picture 4">
            <a:extLst>
              <a:ext uri="{FF2B5EF4-FFF2-40B4-BE49-F238E27FC236}">
                <a16:creationId xmlns:a16="http://schemas.microsoft.com/office/drawing/2014/main" xmlns="" id="{AF2670D9-3A31-A9F4-1974-0C1148534A78}"/>
              </a:ext>
            </a:extLst>
          </p:cNvPr>
          <p:cNvPicPr>
            <a:picLocks noChangeAspect="1"/>
          </p:cNvPicPr>
          <p:nvPr/>
        </p:nvPicPr>
        <p:blipFill>
          <a:blip r:embed="rId4"/>
          <a:stretch>
            <a:fillRect/>
          </a:stretch>
        </p:blipFill>
        <p:spPr>
          <a:xfrm>
            <a:off x="5524500" y="2952749"/>
            <a:ext cx="3518087" cy="2047875"/>
          </a:xfrm>
          <a:prstGeom prst="rect">
            <a:avLst/>
          </a:prstGeom>
        </p:spPr>
      </p:pic>
      <p:pic>
        <p:nvPicPr>
          <p:cNvPr id="6" name="Picture 5">
            <a:extLst>
              <a:ext uri="{FF2B5EF4-FFF2-40B4-BE49-F238E27FC236}">
                <a16:creationId xmlns:a16="http://schemas.microsoft.com/office/drawing/2014/main" xmlns="" id="{F6CA92D5-5488-23A4-7E53-B513D9139296}"/>
              </a:ext>
            </a:extLst>
          </p:cNvPr>
          <p:cNvPicPr>
            <a:picLocks noChangeAspect="1"/>
          </p:cNvPicPr>
          <p:nvPr/>
        </p:nvPicPr>
        <p:blipFill>
          <a:blip r:embed="rId5"/>
          <a:stretch>
            <a:fillRect/>
          </a:stretch>
        </p:blipFill>
        <p:spPr>
          <a:xfrm>
            <a:off x="5524499" y="785814"/>
            <a:ext cx="3518087" cy="2166936"/>
          </a:xfrm>
          <a:prstGeom prst="rect">
            <a:avLst/>
          </a:prstGeom>
        </p:spPr>
      </p:pic>
    </p:spTree>
    <p:extLst>
      <p:ext uri="{BB962C8B-B14F-4D97-AF65-F5344CB8AC3E}">
        <p14:creationId xmlns:p14="http://schemas.microsoft.com/office/powerpoint/2010/main" val="414291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32858818"/>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43.</a:t>
                      </a:r>
                    </a:p>
                  </a:txBody>
                  <a:tcPr/>
                </a:tc>
                <a:tc>
                  <a:txBody>
                    <a:bodyPr/>
                    <a:lstStyle/>
                    <a:p>
                      <a:r>
                        <a:rPr lang="en-US" sz="2400" b="0" i="0" u="none" strike="noStrike" dirty="0">
                          <a:solidFill>
                            <a:srgbClr val="000000"/>
                          </a:solidFill>
                          <a:effectLst/>
                          <a:latin typeface="+mn-lt"/>
                        </a:rPr>
                        <a:t>TRANSPARENT FILM DRESSING WITH NON ADHERENT PAD (5X7.5CM,10X25CM)   (5 EACH)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10</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44.</a:t>
                      </a:r>
                    </a:p>
                  </a:txBody>
                  <a:tcPr/>
                </a:tc>
                <a:tc>
                  <a:txBody>
                    <a:bodyPr/>
                    <a:lstStyle/>
                    <a:p>
                      <a:r>
                        <a:rPr lang="en-US" sz="2400" dirty="0">
                          <a:latin typeface="+mn-lt"/>
                        </a:rPr>
                        <a:t>INFUSION SET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05</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05</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45.</a:t>
                      </a:r>
                    </a:p>
                  </a:txBody>
                  <a:tcPr/>
                </a:tc>
                <a:tc>
                  <a:txBody>
                    <a:bodyPr/>
                    <a:lstStyle/>
                    <a:p>
                      <a:r>
                        <a:rPr lang="en-US" sz="2400" b="0" i="0" u="none" strike="noStrike" dirty="0">
                          <a:solidFill>
                            <a:srgbClr val="000000"/>
                          </a:solidFill>
                          <a:effectLst/>
                          <a:latin typeface="+mn-lt"/>
                        </a:rPr>
                        <a:t>SURGICAL BLADE </a:t>
                      </a:r>
                      <a:endParaRPr lang="en-IN" sz="2400" b="0" dirty="0">
                        <a:latin typeface="+mn-lt"/>
                      </a:endParaRPr>
                    </a:p>
                  </a:txBody>
                  <a:tcPr/>
                </a:tc>
                <a:tc>
                  <a:txBody>
                    <a:bodyPr/>
                    <a:lstStyle/>
                    <a:p>
                      <a:r>
                        <a:rPr lang="en-IN" sz="2400" dirty="0"/>
                        <a:t>05</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05</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00500486-F6F1-E780-7FC1-274F4B99AC49}"/>
              </a:ext>
            </a:extLst>
          </p:cNvPr>
          <p:cNvPicPr>
            <a:picLocks noChangeAspect="1"/>
          </p:cNvPicPr>
          <p:nvPr/>
        </p:nvPicPr>
        <p:blipFill>
          <a:blip r:embed="rId3"/>
          <a:stretch>
            <a:fillRect/>
          </a:stretch>
        </p:blipFill>
        <p:spPr>
          <a:xfrm>
            <a:off x="5543550" y="4981575"/>
            <a:ext cx="3276599" cy="1662358"/>
          </a:xfrm>
          <a:prstGeom prst="rect">
            <a:avLst/>
          </a:prstGeom>
        </p:spPr>
      </p:pic>
      <p:pic>
        <p:nvPicPr>
          <p:cNvPr id="5" name="Picture 4">
            <a:extLst>
              <a:ext uri="{FF2B5EF4-FFF2-40B4-BE49-F238E27FC236}">
                <a16:creationId xmlns:a16="http://schemas.microsoft.com/office/drawing/2014/main" xmlns="" id="{BB2D5ABD-68B1-C922-83E4-39A35F93BBEB}"/>
              </a:ext>
            </a:extLst>
          </p:cNvPr>
          <p:cNvPicPr>
            <a:picLocks noChangeAspect="1"/>
          </p:cNvPicPr>
          <p:nvPr/>
        </p:nvPicPr>
        <p:blipFill>
          <a:blip r:embed="rId4"/>
          <a:stretch>
            <a:fillRect/>
          </a:stretch>
        </p:blipFill>
        <p:spPr>
          <a:xfrm>
            <a:off x="5543549" y="2876551"/>
            <a:ext cx="3344955" cy="2105024"/>
          </a:xfrm>
          <a:prstGeom prst="rect">
            <a:avLst/>
          </a:prstGeom>
        </p:spPr>
      </p:pic>
      <p:pic>
        <p:nvPicPr>
          <p:cNvPr id="6" name="Picture 5">
            <a:extLst>
              <a:ext uri="{FF2B5EF4-FFF2-40B4-BE49-F238E27FC236}">
                <a16:creationId xmlns:a16="http://schemas.microsoft.com/office/drawing/2014/main" xmlns="" id="{BED12418-FD0D-6904-DD45-42788495C652}"/>
              </a:ext>
            </a:extLst>
          </p:cNvPr>
          <p:cNvPicPr>
            <a:picLocks noChangeAspect="1"/>
          </p:cNvPicPr>
          <p:nvPr/>
        </p:nvPicPr>
        <p:blipFill>
          <a:blip r:embed="rId5"/>
          <a:stretch>
            <a:fillRect/>
          </a:stretch>
        </p:blipFill>
        <p:spPr>
          <a:xfrm>
            <a:off x="5543549" y="849966"/>
            <a:ext cx="3343274" cy="2026585"/>
          </a:xfrm>
          <a:prstGeom prst="rect">
            <a:avLst/>
          </a:prstGeom>
        </p:spPr>
      </p:pic>
    </p:spTree>
    <p:extLst>
      <p:ext uri="{BB962C8B-B14F-4D97-AF65-F5344CB8AC3E}">
        <p14:creationId xmlns:p14="http://schemas.microsoft.com/office/powerpoint/2010/main" val="330808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69906556"/>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46.</a:t>
                      </a:r>
                    </a:p>
                  </a:txBody>
                  <a:tcPr/>
                </a:tc>
                <a:tc>
                  <a:txBody>
                    <a:bodyPr/>
                    <a:lstStyle/>
                    <a:p>
                      <a:r>
                        <a:rPr lang="en-US" sz="2400" b="0" i="0" u="none" strike="noStrike" dirty="0">
                          <a:solidFill>
                            <a:srgbClr val="000000"/>
                          </a:solidFill>
                          <a:effectLst/>
                          <a:latin typeface="+mn-lt"/>
                        </a:rPr>
                        <a:t>IV CATHETERS SIZE:  24, 22, 20, 18 &amp;16 MM (5 EACH)</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15</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47.</a:t>
                      </a:r>
                    </a:p>
                  </a:txBody>
                  <a:tcPr/>
                </a:tc>
                <a:tc>
                  <a:txBody>
                    <a:bodyPr/>
                    <a:lstStyle/>
                    <a:p>
                      <a:r>
                        <a:rPr lang="en-US" sz="2400" dirty="0">
                          <a:latin typeface="+mn-lt"/>
                        </a:rPr>
                        <a:t>UROBAG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48.</a:t>
                      </a:r>
                    </a:p>
                  </a:txBody>
                  <a:tcPr/>
                </a:tc>
                <a:tc>
                  <a:txBody>
                    <a:bodyPr/>
                    <a:lstStyle/>
                    <a:p>
                      <a:r>
                        <a:rPr lang="en-US" sz="2400" b="0" i="0" u="none" strike="noStrike" dirty="0">
                          <a:solidFill>
                            <a:srgbClr val="000000"/>
                          </a:solidFill>
                          <a:effectLst/>
                          <a:latin typeface="+mn-lt"/>
                        </a:rPr>
                        <a:t>FOLEY CATHETER (8,10,12,14,16)  (2 EACH)</a:t>
                      </a:r>
                      <a:endParaRPr lang="en-IN" sz="2400" b="0" dirty="0">
                        <a:latin typeface="+mn-lt"/>
                      </a:endParaRPr>
                    </a:p>
                  </a:txBody>
                  <a:tcPr/>
                </a:tc>
                <a:tc>
                  <a:txBody>
                    <a:bodyPr/>
                    <a:lstStyle/>
                    <a:p>
                      <a:r>
                        <a:rPr lang="en-IN" sz="2400" dirty="0"/>
                        <a:t>10</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10</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F767B06B-26E0-F9E8-6978-CBE6EF53AD70}"/>
              </a:ext>
            </a:extLst>
          </p:cNvPr>
          <p:cNvPicPr>
            <a:picLocks noChangeAspect="1"/>
          </p:cNvPicPr>
          <p:nvPr/>
        </p:nvPicPr>
        <p:blipFill>
          <a:blip r:embed="rId3"/>
          <a:stretch>
            <a:fillRect/>
          </a:stretch>
        </p:blipFill>
        <p:spPr>
          <a:xfrm>
            <a:off x="5579409" y="4981575"/>
            <a:ext cx="3452533" cy="1692276"/>
          </a:xfrm>
          <a:prstGeom prst="rect">
            <a:avLst/>
          </a:prstGeom>
        </p:spPr>
      </p:pic>
      <p:pic>
        <p:nvPicPr>
          <p:cNvPr id="5" name="Picture 4">
            <a:extLst>
              <a:ext uri="{FF2B5EF4-FFF2-40B4-BE49-F238E27FC236}">
                <a16:creationId xmlns:a16="http://schemas.microsoft.com/office/drawing/2014/main" xmlns="" id="{007868B7-2935-2078-ADC4-A13B1305F445}"/>
              </a:ext>
            </a:extLst>
          </p:cNvPr>
          <p:cNvPicPr>
            <a:picLocks noChangeAspect="1"/>
          </p:cNvPicPr>
          <p:nvPr/>
        </p:nvPicPr>
        <p:blipFill>
          <a:blip r:embed="rId4"/>
          <a:stretch>
            <a:fillRect/>
          </a:stretch>
        </p:blipFill>
        <p:spPr>
          <a:xfrm>
            <a:off x="5579409" y="2933700"/>
            <a:ext cx="3452533" cy="2047875"/>
          </a:xfrm>
          <a:prstGeom prst="rect">
            <a:avLst/>
          </a:prstGeom>
        </p:spPr>
      </p:pic>
      <p:pic>
        <p:nvPicPr>
          <p:cNvPr id="6" name="Picture 5">
            <a:extLst>
              <a:ext uri="{FF2B5EF4-FFF2-40B4-BE49-F238E27FC236}">
                <a16:creationId xmlns:a16="http://schemas.microsoft.com/office/drawing/2014/main" xmlns="" id="{5FD83317-1375-87A7-FC21-1397DCF87AF9}"/>
              </a:ext>
            </a:extLst>
          </p:cNvPr>
          <p:cNvPicPr>
            <a:picLocks noChangeAspect="1"/>
          </p:cNvPicPr>
          <p:nvPr/>
        </p:nvPicPr>
        <p:blipFill>
          <a:blip r:embed="rId5"/>
          <a:stretch>
            <a:fillRect/>
          </a:stretch>
        </p:blipFill>
        <p:spPr>
          <a:xfrm>
            <a:off x="5579409" y="842963"/>
            <a:ext cx="3307416" cy="2090737"/>
          </a:xfrm>
          <a:prstGeom prst="rect">
            <a:avLst/>
          </a:prstGeom>
        </p:spPr>
      </p:pic>
    </p:spTree>
    <p:extLst>
      <p:ext uri="{BB962C8B-B14F-4D97-AF65-F5344CB8AC3E}">
        <p14:creationId xmlns:p14="http://schemas.microsoft.com/office/powerpoint/2010/main" val="189411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12486135"/>
              </p:ext>
            </p:extLst>
          </p:nvPr>
        </p:nvGraphicFramePr>
        <p:xfrm>
          <a:off x="0" y="63663"/>
          <a:ext cx="9220200" cy="5511474"/>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xmlns="" val="20000"/>
                    </a:ext>
                  </a:extLst>
                </a:gridCol>
                <a:gridCol w="1672510">
                  <a:extLst>
                    <a:ext uri="{9D8B030D-6E8A-4147-A177-3AD203B41FA5}">
                      <a16:colId xmlns:a16="http://schemas.microsoft.com/office/drawing/2014/main" xmlns="" val="20001"/>
                    </a:ext>
                  </a:extLst>
                </a:gridCol>
                <a:gridCol w="6709490">
                  <a:extLst>
                    <a:ext uri="{9D8B030D-6E8A-4147-A177-3AD203B41FA5}">
                      <a16:colId xmlns:a16="http://schemas.microsoft.com/office/drawing/2014/main" xmlns="" val="20002"/>
                    </a:ext>
                  </a:extLst>
                </a:gridCol>
              </a:tblGrid>
              <a:tr h="122020">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000" dirty="0"/>
                        <a:t>6.</a:t>
                      </a:r>
                    </a:p>
                  </a:txBody>
                  <a:tcPr/>
                </a:tc>
                <a:tc>
                  <a:txBody>
                    <a:bodyPr/>
                    <a:lstStyle/>
                    <a:p>
                      <a:r>
                        <a:rPr lang="en-US" sz="2000" b="1" kern="1200" dirty="0">
                          <a:solidFill>
                            <a:srgbClr val="00B050"/>
                          </a:solidFill>
                          <a:effectLst/>
                          <a:latin typeface="+mn-lt"/>
                          <a:ea typeface="+mn-ea"/>
                          <a:cs typeface="+mn-cs"/>
                        </a:rPr>
                        <a:t>KOCHER’S FORCEPS</a:t>
                      </a:r>
                      <a:endParaRPr lang="en-IN" sz="2000" b="0" dirty="0">
                        <a:solidFill>
                          <a:srgbClr val="00B050"/>
                        </a:solidFill>
                      </a:endParaRPr>
                    </a:p>
                  </a:txBody>
                  <a:tcPr/>
                </a:tc>
                <a:tc>
                  <a:txBody>
                    <a:bodyPr/>
                    <a:lstStyle/>
                    <a:p>
                      <a:r>
                        <a:rPr lang="hi-IN" sz="2000" kern="1200" dirty="0">
                          <a:solidFill>
                            <a:srgbClr val="00B050"/>
                          </a:solidFill>
                          <a:effectLst/>
                          <a:latin typeface="+mn-lt"/>
                          <a:ea typeface="+mn-ea"/>
                          <a:cs typeface="+mn-cs"/>
                        </a:rPr>
                        <a:t>यह मूल रूप से कोचर द्वारा थायरॉयडेक्टॉमी के संचालन में बेहतर टाइफाइड धमनी को पकड़ने के लिए उपयोग किया गया था। यह एक प्रकार का धमनी संदंश है जिसके ब्लेड की युक्तियों पर तंबू नुकीले सिरे होते हैं। यह ऊतक पर एक फर्म की पकड़ सुनिश्चित करता है।</a:t>
                      </a:r>
                      <a:endParaRPr lang="en-IN" sz="20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000" dirty="0"/>
                        <a:t>7.</a:t>
                      </a:r>
                    </a:p>
                  </a:txBody>
                  <a:tcPr/>
                </a:tc>
                <a:tc>
                  <a:txBody>
                    <a:bodyPr/>
                    <a:lstStyle/>
                    <a:p>
                      <a:r>
                        <a:rPr lang="en-US" sz="2000" b="1" kern="1200" dirty="0">
                          <a:solidFill>
                            <a:srgbClr val="00B0F0"/>
                          </a:solidFill>
                          <a:effectLst/>
                          <a:latin typeface="+mn-lt"/>
                          <a:ea typeface="+mn-ea"/>
                          <a:cs typeface="+mn-cs"/>
                        </a:rPr>
                        <a:t>Dissecting Forceps </a:t>
                      </a:r>
                      <a:endParaRPr lang="en-IN" sz="2000" b="0" dirty="0">
                        <a:solidFill>
                          <a:srgbClr val="00B0F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000" kern="1200" dirty="0">
                          <a:solidFill>
                            <a:srgbClr val="00B0F0"/>
                          </a:solidFill>
                          <a:effectLst/>
                          <a:latin typeface="+mn-lt"/>
                          <a:ea typeface="+mn-ea"/>
                          <a:cs typeface="+mn-cs"/>
                        </a:rPr>
                        <a:t>इसका उपयोग ठीक विच्छेदन के लिए किया जाता है जो संरचना को अलग करता है, रक्त वाहिका और आंत को पकड़ता है</a:t>
                      </a:r>
                      <a:endParaRPr lang="en-IN" sz="20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2"/>
                  </a:ext>
                </a:extLst>
              </a:tr>
              <a:tr h="744057">
                <a:tc>
                  <a:txBody>
                    <a:bodyPr/>
                    <a:lstStyle/>
                    <a:p>
                      <a:r>
                        <a:rPr lang="en-IN" sz="2000" dirty="0"/>
                        <a:t>8.</a:t>
                      </a:r>
                    </a:p>
                  </a:txBody>
                  <a:tcPr/>
                </a:tc>
                <a:tc>
                  <a:txBody>
                    <a:bodyPr/>
                    <a:lstStyle/>
                    <a:p>
                      <a:r>
                        <a:rPr lang="en-US" sz="2000" b="0" kern="1200" dirty="0">
                          <a:solidFill>
                            <a:srgbClr val="7030A0"/>
                          </a:solidFill>
                          <a:effectLst/>
                          <a:latin typeface="+mn-lt"/>
                          <a:ea typeface="+mn-ea"/>
                          <a:cs typeface="+mn-cs"/>
                        </a:rPr>
                        <a:t> </a:t>
                      </a:r>
                      <a:r>
                        <a:rPr lang="en-US" sz="2000" b="1" kern="1200" dirty="0">
                          <a:solidFill>
                            <a:srgbClr val="7030A0"/>
                          </a:solidFill>
                          <a:effectLst/>
                          <a:latin typeface="+mn-lt"/>
                          <a:ea typeface="+mn-ea"/>
                          <a:cs typeface="+mn-cs"/>
                        </a:rPr>
                        <a:t>Dissecting Forceps :-</a:t>
                      </a:r>
                      <a:endParaRPr lang="en-IN" sz="2000" b="0" dirty="0">
                        <a:solidFill>
                          <a:srgbClr val="7030A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000" kern="1200" dirty="0">
                          <a:solidFill>
                            <a:srgbClr val="7030A0"/>
                          </a:solidFill>
                          <a:effectLst/>
                          <a:latin typeface="+mn-lt"/>
                          <a:ea typeface="+mn-ea"/>
                          <a:cs typeface="+mn-cs"/>
                        </a:rPr>
                        <a:t>इसका उपयोग टांके लगाने और विच्छेदन के समय त्वचा के प्रावरणी को पकड़ने के लिए किया जाता है</a:t>
                      </a:r>
                      <a:endParaRPr lang="en-IN" sz="2000" dirty="0">
                        <a:solidFill>
                          <a:srgbClr val="7030A0"/>
                        </a:solidFill>
                      </a:endParaRPr>
                    </a:p>
                  </a:txBody>
                  <a:tcPr/>
                </a:tc>
                <a:extLst>
                  <a:ext uri="{0D108BD9-81ED-4DB2-BD59-A6C34878D82A}">
                    <a16:rowId xmlns:a16="http://schemas.microsoft.com/office/drawing/2014/main" xmlns="" val="10003"/>
                  </a:ext>
                </a:extLst>
              </a:tr>
              <a:tr h="975360">
                <a:tc>
                  <a:txBody>
                    <a:bodyPr/>
                    <a:lstStyle/>
                    <a:p>
                      <a:r>
                        <a:rPr lang="en-IN" sz="2000" dirty="0"/>
                        <a:t>9.</a:t>
                      </a:r>
                    </a:p>
                  </a:txBody>
                  <a:tcPr/>
                </a:tc>
                <a:tc>
                  <a:txBody>
                    <a:bodyPr/>
                    <a:lstStyle/>
                    <a:p>
                      <a:r>
                        <a:rPr lang="en-US" sz="2000" b="1" kern="1200" dirty="0">
                          <a:solidFill>
                            <a:srgbClr val="002060"/>
                          </a:solidFill>
                          <a:effectLst/>
                          <a:latin typeface="+mn-lt"/>
                          <a:ea typeface="+mn-ea"/>
                          <a:cs typeface="+mn-cs"/>
                        </a:rPr>
                        <a:t>Scissors</a:t>
                      </a:r>
                      <a:endParaRPr lang="en-IN" sz="2000" b="0" dirty="0">
                        <a:solidFill>
                          <a:srgbClr val="00206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000" kern="1200" dirty="0">
                          <a:solidFill>
                            <a:srgbClr val="002060"/>
                          </a:solidFill>
                          <a:effectLst/>
                          <a:latin typeface="+mn-lt"/>
                          <a:ea typeface="+mn-ea"/>
                          <a:cs typeface="+mn-cs"/>
                        </a:rPr>
                        <a:t>वे सीधे या घुमावदार, तेज और कुंद नुकीले हो सकते हैं। इसका उपयोग मांसपेशियों आदि की संरचना को काटने में किया जाता है।</a:t>
                      </a:r>
                      <a:endParaRPr lang="en-IN" sz="2000" kern="1200" dirty="0">
                        <a:solidFill>
                          <a:srgbClr val="002060"/>
                        </a:solidFill>
                        <a:effectLst/>
                        <a:latin typeface="+mn-lt"/>
                        <a:ea typeface="+mn-ea"/>
                        <a:cs typeface="+mn-cs"/>
                      </a:endParaRPr>
                    </a:p>
                  </a:txBody>
                  <a:tcPr/>
                </a:tc>
                <a:extLst>
                  <a:ext uri="{0D108BD9-81ED-4DB2-BD59-A6C34878D82A}">
                    <a16:rowId xmlns:a16="http://schemas.microsoft.com/office/drawing/2014/main" xmlns="" val="10004"/>
                  </a:ext>
                </a:extLst>
              </a:tr>
              <a:tr h="1018377">
                <a:tc>
                  <a:txBody>
                    <a:bodyPr/>
                    <a:lstStyle/>
                    <a:p>
                      <a:r>
                        <a:rPr lang="en-IN" sz="2000" dirty="0"/>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effectLst/>
                          <a:latin typeface="+mn-lt"/>
                          <a:ea typeface="+mn-ea"/>
                          <a:cs typeface="+mn-cs"/>
                        </a:rPr>
                        <a:t>Allis Forceps</a:t>
                      </a:r>
                      <a:endParaRPr lang="en-IN" sz="2000" b="0" dirty="0">
                        <a:solidFill>
                          <a:srgbClr val="C00000"/>
                        </a:solidFill>
                        <a:latin typeface="+mn-lt"/>
                      </a:endParaRPr>
                    </a:p>
                  </a:txBody>
                  <a:tcPr/>
                </a:tc>
                <a:tc>
                  <a:txBody>
                    <a:bodyPr/>
                    <a:lstStyle/>
                    <a:p>
                      <a:r>
                        <a:rPr lang="hi-IN" sz="2000" kern="1200" dirty="0">
                          <a:solidFill>
                            <a:srgbClr val="C00000"/>
                          </a:solidFill>
                          <a:effectLst/>
                          <a:latin typeface="+mn-lt"/>
                          <a:ea typeface="+mn-ea"/>
                          <a:cs typeface="+mn-cs"/>
                        </a:rPr>
                        <a:t>इसका उपयोग आंत को पकड़ने और प्रावरणी को पकड़ने के लिए किया जाता है। छोटे दांतों के साथ दाँतेदार किनारों का विरोध करने वाला। उपकरणों के दांत कम से कम आघात का कारण बनते हैं।</a:t>
                      </a:r>
                      <a:endParaRPr lang="en-IN" sz="2000" kern="1200" dirty="0">
                        <a:solidFill>
                          <a:srgbClr val="C00000"/>
                        </a:solidFill>
                        <a:effectLst/>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31956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2430418"/>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49.</a:t>
                      </a:r>
                    </a:p>
                  </a:txBody>
                  <a:tcPr/>
                </a:tc>
                <a:tc>
                  <a:txBody>
                    <a:bodyPr/>
                    <a:lstStyle/>
                    <a:p>
                      <a:r>
                        <a:rPr lang="en-US" sz="2400" b="0" i="0" u="none" strike="noStrike" dirty="0">
                          <a:solidFill>
                            <a:srgbClr val="000000"/>
                          </a:solidFill>
                          <a:effectLst/>
                          <a:latin typeface="+mn-lt"/>
                        </a:rPr>
                        <a:t>LIGNOCAINE JELLY TUBE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50.</a:t>
                      </a:r>
                    </a:p>
                  </a:txBody>
                  <a:tcPr/>
                </a:tc>
                <a:tc>
                  <a:txBody>
                    <a:bodyPr/>
                    <a:lstStyle/>
                    <a:p>
                      <a:r>
                        <a:rPr lang="en-US" sz="2400" dirty="0">
                          <a:latin typeface="+mn-lt"/>
                        </a:rPr>
                        <a:t>REUSABLE  ADULT AND PAEDIATRIC MAGILL; FORCEPS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51.</a:t>
                      </a:r>
                    </a:p>
                  </a:txBody>
                  <a:tcPr/>
                </a:tc>
                <a:tc>
                  <a:txBody>
                    <a:bodyPr/>
                    <a:lstStyle/>
                    <a:p>
                      <a:r>
                        <a:rPr lang="en-US" sz="2400" b="0" i="0" u="none" strike="noStrike" dirty="0">
                          <a:solidFill>
                            <a:srgbClr val="000000"/>
                          </a:solidFill>
                          <a:effectLst/>
                          <a:latin typeface="+mn-lt"/>
                        </a:rPr>
                        <a:t>DISPOSABLE SYRINGES : 2ML,5ML (10 EACH)</a:t>
                      </a:r>
                      <a:endParaRPr lang="en-IN" sz="2400" b="0" dirty="0">
                        <a:latin typeface="+mn-lt"/>
                      </a:endParaRPr>
                    </a:p>
                  </a:txBody>
                  <a:tcPr/>
                </a:tc>
                <a:tc>
                  <a:txBody>
                    <a:bodyPr/>
                    <a:lstStyle/>
                    <a:p>
                      <a:r>
                        <a:rPr lang="en-IN" sz="2400" dirty="0"/>
                        <a:t>20</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20</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B480A699-4C98-C3CC-8446-A4CCD7A2D60A}"/>
              </a:ext>
            </a:extLst>
          </p:cNvPr>
          <p:cNvPicPr>
            <a:picLocks noChangeAspect="1"/>
          </p:cNvPicPr>
          <p:nvPr/>
        </p:nvPicPr>
        <p:blipFill>
          <a:blip r:embed="rId3"/>
          <a:stretch>
            <a:fillRect/>
          </a:stretch>
        </p:blipFill>
        <p:spPr>
          <a:xfrm>
            <a:off x="5562600" y="5038725"/>
            <a:ext cx="3448050" cy="1644650"/>
          </a:xfrm>
          <a:prstGeom prst="rect">
            <a:avLst/>
          </a:prstGeom>
        </p:spPr>
      </p:pic>
      <p:pic>
        <p:nvPicPr>
          <p:cNvPr id="5" name="Picture 4">
            <a:extLst>
              <a:ext uri="{FF2B5EF4-FFF2-40B4-BE49-F238E27FC236}">
                <a16:creationId xmlns:a16="http://schemas.microsoft.com/office/drawing/2014/main" xmlns="" id="{B16052E6-432D-565C-EB55-DAAEF84982B4}"/>
              </a:ext>
            </a:extLst>
          </p:cNvPr>
          <p:cNvPicPr>
            <a:picLocks noChangeAspect="1"/>
          </p:cNvPicPr>
          <p:nvPr/>
        </p:nvPicPr>
        <p:blipFill>
          <a:blip r:embed="rId4"/>
          <a:stretch>
            <a:fillRect/>
          </a:stretch>
        </p:blipFill>
        <p:spPr>
          <a:xfrm>
            <a:off x="5562599" y="819150"/>
            <a:ext cx="3400425" cy="2124075"/>
          </a:xfrm>
          <a:prstGeom prst="rect">
            <a:avLst/>
          </a:prstGeom>
        </p:spPr>
      </p:pic>
      <p:pic>
        <p:nvPicPr>
          <p:cNvPr id="6" name="Picture 5">
            <a:extLst>
              <a:ext uri="{FF2B5EF4-FFF2-40B4-BE49-F238E27FC236}">
                <a16:creationId xmlns:a16="http://schemas.microsoft.com/office/drawing/2014/main" xmlns="" id="{82456FC2-C501-C39C-362A-1E6B51C5809D}"/>
              </a:ext>
            </a:extLst>
          </p:cNvPr>
          <p:cNvPicPr>
            <a:picLocks noChangeAspect="1"/>
          </p:cNvPicPr>
          <p:nvPr/>
        </p:nvPicPr>
        <p:blipFill>
          <a:blip r:embed="rId5"/>
          <a:stretch>
            <a:fillRect/>
          </a:stretch>
        </p:blipFill>
        <p:spPr>
          <a:xfrm>
            <a:off x="5562599" y="2943225"/>
            <a:ext cx="3305737" cy="2028824"/>
          </a:xfrm>
          <a:prstGeom prst="rect">
            <a:avLst/>
          </a:prstGeom>
        </p:spPr>
      </p:pic>
    </p:spTree>
    <p:extLst>
      <p:ext uri="{BB962C8B-B14F-4D97-AF65-F5344CB8AC3E}">
        <p14:creationId xmlns:p14="http://schemas.microsoft.com/office/powerpoint/2010/main" val="152880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66241093"/>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52.</a:t>
                      </a:r>
                    </a:p>
                  </a:txBody>
                  <a:tcPr/>
                </a:tc>
                <a:tc>
                  <a:txBody>
                    <a:bodyPr/>
                    <a:lstStyle/>
                    <a:p>
                      <a:r>
                        <a:rPr lang="en-US" sz="2400" b="0" i="0" u="none" strike="noStrike" dirty="0">
                          <a:solidFill>
                            <a:srgbClr val="000000"/>
                          </a:solidFill>
                          <a:effectLst/>
                          <a:latin typeface="+mn-lt"/>
                        </a:rPr>
                        <a:t>DISPOSABLE SYRINGES :10ML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53.</a:t>
                      </a:r>
                    </a:p>
                  </a:txBody>
                  <a:tcPr/>
                </a:tc>
                <a:tc>
                  <a:txBody>
                    <a:bodyPr/>
                    <a:lstStyle/>
                    <a:p>
                      <a:r>
                        <a:rPr lang="en-US" sz="2400" dirty="0">
                          <a:latin typeface="+mn-lt"/>
                        </a:rPr>
                        <a:t>DISPOSABLE SURGICAL GLOVES STERILE SIZE 6.5, 7.0,7.5  (5 EACH)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15</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15</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54.</a:t>
                      </a:r>
                    </a:p>
                  </a:txBody>
                  <a:tcPr/>
                </a:tc>
                <a:tc>
                  <a:txBody>
                    <a:bodyPr/>
                    <a:lstStyle/>
                    <a:p>
                      <a:r>
                        <a:rPr lang="en-US" sz="2400" b="0" i="0" u="none" strike="noStrike" dirty="0">
                          <a:solidFill>
                            <a:srgbClr val="000000"/>
                          </a:solidFill>
                          <a:effectLst/>
                          <a:latin typeface="+mn-lt"/>
                        </a:rPr>
                        <a:t>FRAGMENTABLE  NASAL PACK (8X2CM &amp; 4X2CM) (2 EACH)</a:t>
                      </a:r>
                      <a:endParaRPr lang="en-IN" sz="2400" b="0" dirty="0">
                        <a:latin typeface="+mn-lt"/>
                      </a:endParaRPr>
                    </a:p>
                  </a:txBody>
                  <a:tcPr/>
                </a:tc>
                <a:tc>
                  <a:txBody>
                    <a:bodyPr/>
                    <a:lstStyle/>
                    <a:p>
                      <a:r>
                        <a:rPr lang="en-IN" sz="2400" dirty="0"/>
                        <a:t>04</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04</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D936C588-CF8E-FC31-C2F9-2CF8440C9A2B}"/>
              </a:ext>
            </a:extLst>
          </p:cNvPr>
          <p:cNvPicPr>
            <a:picLocks noChangeAspect="1"/>
          </p:cNvPicPr>
          <p:nvPr/>
        </p:nvPicPr>
        <p:blipFill>
          <a:blip r:embed="rId3"/>
          <a:stretch>
            <a:fillRect/>
          </a:stretch>
        </p:blipFill>
        <p:spPr>
          <a:xfrm>
            <a:off x="5562599" y="829796"/>
            <a:ext cx="3315261" cy="2094380"/>
          </a:xfrm>
          <a:prstGeom prst="rect">
            <a:avLst/>
          </a:prstGeom>
        </p:spPr>
      </p:pic>
      <p:pic>
        <p:nvPicPr>
          <p:cNvPr id="5" name="Picture 4">
            <a:extLst>
              <a:ext uri="{FF2B5EF4-FFF2-40B4-BE49-F238E27FC236}">
                <a16:creationId xmlns:a16="http://schemas.microsoft.com/office/drawing/2014/main" xmlns="" id="{7730EDCA-F0B4-95FD-04D8-AEBD950956FA}"/>
              </a:ext>
            </a:extLst>
          </p:cNvPr>
          <p:cNvPicPr>
            <a:picLocks noChangeAspect="1"/>
          </p:cNvPicPr>
          <p:nvPr/>
        </p:nvPicPr>
        <p:blipFill>
          <a:blip r:embed="rId4"/>
          <a:stretch>
            <a:fillRect/>
          </a:stretch>
        </p:blipFill>
        <p:spPr>
          <a:xfrm>
            <a:off x="5562598" y="5010150"/>
            <a:ext cx="3315261" cy="1673226"/>
          </a:xfrm>
          <a:prstGeom prst="rect">
            <a:avLst/>
          </a:prstGeom>
        </p:spPr>
      </p:pic>
      <p:pic>
        <p:nvPicPr>
          <p:cNvPr id="6" name="Picture 5">
            <a:extLst>
              <a:ext uri="{FF2B5EF4-FFF2-40B4-BE49-F238E27FC236}">
                <a16:creationId xmlns:a16="http://schemas.microsoft.com/office/drawing/2014/main" xmlns="" id="{BA3043C8-ED5B-6B99-DBDE-B31015E48AB9}"/>
              </a:ext>
            </a:extLst>
          </p:cNvPr>
          <p:cNvPicPr>
            <a:picLocks noChangeAspect="1"/>
          </p:cNvPicPr>
          <p:nvPr/>
        </p:nvPicPr>
        <p:blipFill>
          <a:blip r:embed="rId5"/>
          <a:stretch>
            <a:fillRect/>
          </a:stretch>
        </p:blipFill>
        <p:spPr>
          <a:xfrm>
            <a:off x="5562599" y="2924175"/>
            <a:ext cx="3417235" cy="2047875"/>
          </a:xfrm>
          <a:prstGeom prst="rect">
            <a:avLst/>
          </a:prstGeom>
        </p:spPr>
      </p:pic>
    </p:spTree>
    <p:extLst>
      <p:ext uri="{BB962C8B-B14F-4D97-AF65-F5344CB8AC3E}">
        <p14:creationId xmlns:p14="http://schemas.microsoft.com/office/powerpoint/2010/main" val="1872532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4055247"/>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55.</a:t>
                      </a:r>
                    </a:p>
                  </a:txBody>
                  <a:tcPr/>
                </a:tc>
                <a:tc>
                  <a:txBody>
                    <a:bodyPr/>
                    <a:lstStyle/>
                    <a:p>
                      <a:r>
                        <a:rPr lang="en-US" sz="2400" b="0" i="0" u="none" strike="noStrike" dirty="0">
                          <a:solidFill>
                            <a:srgbClr val="000000"/>
                          </a:solidFill>
                          <a:effectLst/>
                          <a:latin typeface="+mn-lt"/>
                        </a:rPr>
                        <a:t>GAMJEE ROLL (6"X3M) </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05</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56.</a:t>
                      </a:r>
                    </a:p>
                  </a:txBody>
                  <a:tcPr/>
                </a:tc>
                <a:tc>
                  <a:txBody>
                    <a:bodyPr/>
                    <a:lstStyle/>
                    <a:p>
                      <a:r>
                        <a:rPr lang="en-US" sz="2400" dirty="0">
                          <a:latin typeface="+mn-lt"/>
                        </a:rPr>
                        <a:t>PARAFFIN GAUGE DRESSING (4"X4") BOX OF 20 PIECES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57.</a:t>
                      </a:r>
                    </a:p>
                  </a:txBody>
                  <a:tcPr/>
                </a:tc>
                <a:tc>
                  <a:txBody>
                    <a:bodyPr/>
                    <a:lstStyle/>
                    <a:p>
                      <a:r>
                        <a:rPr lang="en-US" sz="2400" b="0" i="0" u="none" strike="noStrike" dirty="0">
                          <a:solidFill>
                            <a:srgbClr val="000000"/>
                          </a:solidFill>
                          <a:effectLst/>
                          <a:latin typeface="+mn-lt"/>
                        </a:rPr>
                        <a:t>STERILE GAUZE SWAB (100/BOX)</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933C54A8-AB84-4913-1B05-49E261E4C149}"/>
              </a:ext>
            </a:extLst>
          </p:cNvPr>
          <p:cNvPicPr>
            <a:picLocks noChangeAspect="1"/>
          </p:cNvPicPr>
          <p:nvPr/>
        </p:nvPicPr>
        <p:blipFill>
          <a:blip r:embed="rId3"/>
          <a:stretch>
            <a:fillRect/>
          </a:stretch>
        </p:blipFill>
        <p:spPr>
          <a:xfrm>
            <a:off x="5572125" y="4981575"/>
            <a:ext cx="3431801" cy="1644650"/>
          </a:xfrm>
          <a:prstGeom prst="rect">
            <a:avLst/>
          </a:prstGeom>
        </p:spPr>
      </p:pic>
      <p:pic>
        <p:nvPicPr>
          <p:cNvPr id="5" name="Picture 4">
            <a:extLst>
              <a:ext uri="{FF2B5EF4-FFF2-40B4-BE49-F238E27FC236}">
                <a16:creationId xmlns:a16="http://schemas.microsoft.com/office/drawing/2014/main" xmlns="" id="{BE19E08A-48F7-F959-4BEC-2FF465A53CD2}"/>
              </a:ext>
            </a:extLst>
          </p:cNvPr>
          <p:cNvPicPr>
            <a:picLocks noChangeAspect="1"/>
          </p:cNvPicPr>
          <p:nvPr/>
        </p:nvPicPr>
        <p:blipFill>
          <a:blip r:embed="rId4"/>
          <a:stretch>
            <a:fillRect/>
          </a:stretch>
        </p:blipFill>
        <p:spPr>
          <a:xfrm>
            <a:off x="5572125" y="2933700"/>
            <a:ext cx="3431801" cy="2047875"/>
          </a:xfrm>
          <a:prstGeom prst="rect">
            <a:avLst/>
          </a:prstGeom>
        </p:spPr>
      </p:pic>
      <p:pic>
        <p:nvPicPr>
          <p:cNvPr id="6" name="Picture 5">
            <a:extLst>
              <a:ext uri="{FF2B5EF4-FFF2-40B4-BE49-F238E27FC236}">
                <a16:creationId xmlns:a16="http://schemas.microsoft.com/office/drawing/2014/main" xmlns="" id="{9CF42535-5734-B061-062C-21957B264D62}"/>
              </a:ext>
            </a:extLst>
          </p:cNvPr>
          <p:cNvPicPr>
            <a:picLocks noChangeAspect="1"/>
          </p:cNvPicPr>
          <p:nvPr/>
        </p:nvPicPr>
        <p:blipFill>
          <a:blip r:embed="rId5"/>
          <a:stretch>
            <a:fillRect/>
          </a:stretch>
        </p:blipFill>
        <p:spPr>
          <a:xfrm>
            <a:off x="5572125" y="885651"/>
            <a:ext cx="3431801" cy="2048050"/>
          </a:xfrm>
          <a:prstGeom prst="rect">
            <a:avLst/>
          </a:prstGeom>
        </p:spPr>
      </p:pic>
    </p:spTree>
    <p:extLst>
      <p:ext uri="{BB962C8B-B14F-4D97-AF65-F5344CB8AC3E}">
        <p14:creationId xmlns:p14="http://schemas.microsoft.com/office/powerpoint/2010/main" val="853221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53001947"/>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58.</a:t>
                      </a:r>
                    </a:p>
                  </a:txBody>
                  <a:tcPr/>
                </a:tc>
                <a:tc>
                  <a:txBody>
                    <a:bodyPr/>
                    <a:lstStyle/>
                    <a:p>
                      <a:r>
                        <a:rPr lang="en-US" sz="2400" b="0" i="0" u="none" strike="noStrike" dirty="0">
                          <a:solidFill>
                            <a:srgbClr val="000000"/>
                          </a:solidFill>
                          <a:effectLst/>
                          <a:latin typeface="+mn-lt"/>
                        </a:rPr>
                        <a:t>STETHOSCOPE</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59.</a:t>
                      </a:r>
                    </a:p>
                  </a:txBody>
                  <a:tcPr/>
                </a:tc>
                <a:tc>
                  <a:txBody>
                    <a:bodyPr/>
                    <a:lstStyle/>
                    <a:p>
                      <a:r>
                        <a:rPr lang="en-US" sz="2400" dirty="0">
                          <a:latin typeface="+mn-lt"/>
                        </a:rPr>
                        <a:t>GLUCOMETER WITH STRIPS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60.</a:t>
                      </a:r>
                    </a:p>
                  </a:txBody>
                  <a:tcPr/>
                </a:tc>
                <a:tc>
                  <a:txBody>
                    <a:bodyPr/>
                    <a:lstStyle/>
                    <a:p>
                      <a:r>
                        <a:rPr lang="en-US" sz="2400" b="0" i="0" u="none" strike="noStrike" dirty="0">
                          <a:solidFill>
                            <a:srgbClr val="000000"/>
                          </a:solidFill>
                          <a:effectLst/>
                          <a:latin typeface="+mn-lt"/>
                        </a:rPr>
                        <a:t>SYRINGE 50/100ML (2 EACH)</a:t>
                      </a:r>
                      <a:endParaRPr lang="en-IN" sz="2400" b="0" dirty="0">
                        <a:latin typeface="+mn-lt"/>
                      </a:endParaRPr>
                    </a:p>
                  </a:txBody>
                  <a:tcPr/>
                </a:tc>
                <a:tc>
                  <a:txBody>
                    <a:bodyPr/>
                    <a:lstStyle/>
                    <a:p>
                      <a:r>
                        <a:rPr lang="en-IN" sz="2400" dirty="0"/>
                        <a:t>04</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04</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A4708635-C026-F64D-BC73-9B3E34726E4A}"/>
              </a:ext>
            </a:extLst>
          </p:cNvPr>
          <p:cNvPicPr>
            <a:picLocks noChangeAspect="1"/>
          </p:cNvPicPr>
          <p:nvPr/>
        </p:nvPicPr>
        <p:blipFill>
          <a:blip r:embed="rId3"/>
          <a:stretch>
            <a:fillRect/>
          </a:stretch>
        </p:blipFill>
        <p:spPr>
          <a:xfrm>
            <a:off x="5543550" y="5010149"/>
            <a:ext cx="3394822" cy="1638299"/>
          </a:xfrm>
          <a:prstGeom prst="rect">
            <a:avLst/>
          </a:prstGeom>
        </p:spPr>
      </p:pic>
      <p:pic>
        <p:nvPicPr>
          <p:cNvPr id="5" name="Picture 4">
            <a:extLst>
              <a:ext uri="{FF2B5EF4-FFF2-40B4-BE49-F238E27FC236}">
                <a16:creationId xmlns:a16="http://schemas.microsoft.com/office/drawing/2014/main" xmlns="" id="{BB4639EF-E8BA-A184-3C45-DABD80E5896E}"/>
              </a:ext>
            </a:extLst>
          </p:cNvPr>
          <p:cNvPicPr>
            <a:picLocks noChangeAspect="1"/>
          </p:cNvPicPr>
          <p:nvPr/>
        </p:nvPicPr>
        <p:blipFill>
          <a:blip r:embed="rId4"/>
          <a:stretch>
            <a:fillRect/>
          </a:stretch>
        </p:blipFill>
        <p:spPr>
          <a:xfrm>
            <a:off x="5543550" y="2886076"/>
            <a:ext cx="3291168" cy="2124074"/>
          </a:xfrm>
          <a:prstGeom prst="rect">
            <a:avLst/>
          </a:prstGeom>
        </p:spPr>
      </p:pic>
      <p:pic>
        <p:nvPicPr>
          <p:cNvPr id="6" name="Picture 5">
            <a:extLst>
              <a:ext uri="{FF2B5EF4-FFF2-40B4-BE49-F238E27FC236}">
                <a16:creationId xmlns:a16="http://schemas.microsoft.com/office/drawing/2014/main" xmlns="" id="{57E14192-2318-036F-1F65-6109D5D29A0A}"/>
              </a:ext>
            </a:extLst>
          </p:cNvPr>
          <p:cNvPicPr>
            <a:picLocks noChangeAspect="1"/>
          </p:cNvPicPr>
          <p:nvPr/>
        </p:nvPicPr>
        <p:blipFill>
          <a:blip r:embed="rId5"/>
          <a:stretch>
            <a:fillRect/>
          </a:stretch>
        </p:blipFill>
        <p:spPr>
          <a:xfrm>
            <a:off x="5543550" y="802552"/>
            <a:ext cx="3291168" cy="2083524"/>
          </a:xfrm>
          <a:prstGeom prst="rect">
            <a:avLst/>
          </a:prstGeom>
        </p:spPr>
      </p:pic>
    </p:spTree>
    <p:extLst>
      <p:ext uri="{BB962C8B-B14F-4D97-AF65-F5344CB8AC3E}">
        <p14:creationId xmlns:p14="http://schemas.microsoft.com/office/powerpoint/2010/main" val="1991643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25629899"/>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61.</a:t>
                      </a:r>
                    </a:p>
                  </a:txBody>
                  <a:tcPr/>
                </a:tc>
                <a:tc>
                  <a:txBody>
                    <a:bodyPr/>
                    <a:lstStyle/>
                    <a:p>
                      <a:r>
                        <a:rPr lang="en-US" sz="2400" b="0" i="0" u="none" strike="noStrike" dirty="0">
                          <a:solidFill>
                            <a:srgbClr val="000000"/>
                          </a:solidFill>
                          <a:effectLst/>
                          <a:latin typeface="+mn-lt"/>
                        </a:rPr>
                        <a:t>SPLINT CUTTINE SCISSOR</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62.</a:t>
                      </a:r>
                    </a:p>
                  </a:txBody>
                  <a:tcPr/>
                </a:tc>
                <a:tc>
                  <a:txBody>
                    <a:bodyPr/>
                    <a:lstStyle/>
                    <a:p>
                      <a:r>
                        <a:rPr lang="en-US" sz="2400" dirty="0">
                          <a:latin typeface="+mn-lt"/>
                        </a:rPr>
                        <a:t>SCOOP STRETCHER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63.</a:t>
                      </a:r>
                    </a:p>
                  </a:txBody>
                  <a:tcPr/>
                </a:tc>
                <a:tc>
                  <a:txBody>
                    <a:bodyPr/>
                    <a:lstStyle/>
                    <a:p>
                      <a:r>
                        <a:rPr lang="en-US" sz="2400" b="0" i="0" u="none" strike="noStrike" dirty="0">
                          <a:solidFill>
                            <a:srgbClr val="000000"/>
                          </a:solidFill>
                          <a:effectLst/>
                          <a:latin typeface="+mn-lt"/>
                        </a:rPr>
                        <a:t>PORTABLE OXYGEN CYLINDER LIGHT WEIGHT</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5ABEEC11-5758-1255-C4E2-23D929CEAB36}"/>
              </a:ext>
            </a:extLst>
          </p:cNvPr>
          <p:cNvPicPr>
            <a:picLocks noChangeAspect="1"/>
          </p:cNvPicPr>
          <p:nvPr/>
        </p:nvPicPr>
        <p:blipFill>
          <a:blip r:embed="rId3"/>
          <a:stretch>
            <a:fillRect/>
          </a:stretch>
        </p:blipFill>
        <p:spPr>
          <a:xfrm>
            <a:off x="5534025" y="4991101"/>
            <a:ext cx="3480547" cy="1716740"/>
          </a:xfrm>
          <a:prstGeom prst="rect">
            <a:avLst/>
          </a:prstGeom>
        </p:spPr>
      </p:pic>
      <p:pic>
        <p:nvPicPr>
          <p:cNvPr id="5" name="Picture 4">
            <a:extLst>
              <a:ext uri="{FF2B5EF4-FFF2-40B4-BE49-F238E27FC236}">
                <a16:creationId xmlns:a16="http://schemas.microsoft.com/office/drawing/2014/main" xmlns="" id="{8EFA343C-CD95-8956-FB95-36014A7D3ED1}"/>
              </a:ext>
            </a:extLst>
          </p:cNvPr>
          <p:cNvPicPr>
            <a:picLocks noChangeAspect="1"/>
          </p:cNvPicPr>
          <p:nvPr/>
        </p:nvPicPr>
        <p:blipFill>
          <a:blip r:embed="rId4"/>
          <a:stretch>
            <a:fillRect/>
          </a:stretch>
        </p:blipFill>
        <p:spPr>
          <a:xfrm>
            <a:off x="5534024" y="2914650"/>
            <a:ext cx="3362325" cy="2076451"/>
          </a:xfrm>
          <a:prstGeom prst="rect">
            <a:avLst/>
          </a:prstGeom>
        </p:spPr>
      </p:pic>
      <p:pic>
        <p:nvPicPr>
          <p:cNvPr id="6" name="Picture 5">
            <a:extLst>
              <a:ext uri="{FF2B5EF4-FFF2-40B4-BE49-F238E27FC236}">
                <a16:creationId xmlns:a16="http://schemas.microsoft.com/office/drawing/2014/main" xmlns="" id="{D46A40CE-5685-4453-7EB3-353A6801853E}"/>
              </a:ext>
            </a:extLst>
          </p:cNvPr>
          <p:cNvPicPr>
            <a:picLocks noChangeAspect="1"/>
          </p:cNvPicPr>
          <p:nvPr/>
        </p:nvPicPr>
        <p:blipFill>
          <a:blip r:embed="rId5"/>
          <a:stretch>
            <a:fillRect/>
          </a:stretch>
        </p:blipFill>
        <p:spPr>
          <a:xfrm>
            <a:off x="5534025" y="857250"/>
            <a:ext cx="3362325" cy="2057400"/>
          </a:xfrm>
          <a:prstGeom prst="rect">
            <a:avLst/>
          </a:prstGeom>
        </p:spPr>
      </p:pic>
    </p:spTree>
    <p:extLst>
      <p:ext uri="{BB962C8B-B14F-4D97-AF65-F5344CB8AC3E}">
        <p14:creationId xmlns:p14="http://schemas.microsoft.com/office/powerpoint/2010/main" val="1075040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21251841"/>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64.</a:t>
                      </a:r>
                    </a:p>
                  </a:txBody>
                  <a:tcPr/>
                </a:tc>
                <a:tc>
                  <a:txBody>
                    <a:bodyPr/>
                    <a:lstStyle/>
                    <a:p>
                      <a:r>
                        <a:rPr lang="en-US" sz="2400" b="0" i="0" u="none" strike="noStrike" dirty="0">
                          <a:solidFill>
                            <a:srgbClr val="000000"/>
                          </a:solidFill>
                          <a:effectLst/>
                          <a:latin typeface="+mn-lt"/>
                        </a:rPr>
                        <a:t>NEBULIZER</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65.</a:t>
                      </a:r>
                    </a:p>
                  </a:txBody>
                  <a:tcPr/>
                </a:tc>
                <a:tc>
                  <a:txBody>
                    <a:bodyPr/>
                    <a:lstStyle/>
                    <a:p>
                      <a:r>
                        <a:rPr lang="en-US" sz="2400" dirty="0">
                          <a:latin typeface="+mn-lt"/>
                        </a:rPr>
                        <a:t>MULTIPARA MONITOR WITH ECG ELECTRODS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66.</a:t>
                      </a:r>
                    </a:p>
                  </a:txBody>
                  <a:tcPr/>
                </a:tc>
                <a:tc>
                  <a:txBody>
                    <a:bodyPr/>
                    <a:lstStyle/>
                    <a:p>
                      <a:r>
                        <a:rPr lang="en-US" sz="2400" b="0" i="0" u="none" strike="noStrike" dirty="0">
                          <a:solidFill>
                            <a:srgbClr val="000000"/>
                          </a:solidFill>
                          <a:effectLst/>
                          <a:latin typeface="+mn-lt"/>
                        </a:rPr>
                        <a:t>INFUSION PUMP</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63D550A7-E256-1303-EA50-7581D13A5FF6}"/>
              </a:ext>
            </a:extLst>
          </p:cNvPr>
          <p:cNvPicPr>
            <a:picLocks noChangeAspect="1"/>
          </p:cNvPicPr>
          <p:nvPr/>
        </p:nvPicPr>
        <p:blipFill>
          <a:blip r:embed="rId3"/>
          <a:stretch>
            <a:fillRect/>
          </a:stretch>
        </p:blipFill>
        <p:spPr>
          <a:xfrm>
            <a:off x="5553075" y="2933700"/>
            <a:ext cx="3590925" cy="20574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4991100"/>
            <a:ext cx="3313019" cy="166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5096" y="857530"/>
            <a:ext cx="3228975" cy="204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812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30928211"/>
              </p:ext>
            </p:extLst>
          </p:nvPr>
        </p:nvGraphicFramePr>
        <p:xfrm>
          <a:off x="282388" y="166275"/>
          <a:ext cx="8579224" cy="649170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67.</a:t>
                      </a:r>
                    </a:p>
                  </a:txBody>
                  <a:tcPr/>
                </a:tc>
                <a:tc>
                  <a:txBody>
                    <a:bodyPr/>
                    <a:lstStyle/>
                    <a:p>
                      <a:r>
                        <a:rPr lang="en-US" sz="2400" b="0" i="0" u="none" strike="noStrike" dirty="0">
                          <a:solidFill>
                            <a:srgbClr val="000000"/>
                          </a:solidFill>
                          <a:effectLst/>
                          <a:latin typeface="+mn-lt"/>
                        </a:rPr>
                        <a:t>LARYNGEAL MASK AIRWAYS 1,1.5,2,2.5,3,4&amp;5 (1 EACH)</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00</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2070873">
                <a:tc>
                  <a:txBody>
                    <a:bodyPr/>
                    <a:lstStyle/>
                    <a:p>
                      <a:r>
                        <a:rPr lang="en-IN" sz="2400" dirty="0"/>
                        <a:t>68.</a:t>
                      </a:r>
                    </a:p>
                  </a:txBody>
                  <a:tcPr/>
                </a:tc>
                <a:tc>
                  <a:txBody>
                    <a:bodyPr/>
                    <a:lstStyle/>
                    <a:p>
                      <a:r>
                        <a:rPr lang="en-US" sz="2400" dirty="0">
                          <a:latin typeface="+mn-lt"/>
                        </a:rPr>
                        <a:t>EXTENSION LINE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00</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69.</a:t>
                      </a:r>
                    </a:p>
                  </a:txBody>
                  <a:tcPr/>
                </a:tc>
                <a:tc>
                  <a:txBody>
                    <a:bodyPr/>
                    <a:lstStyle/>
                    <a:p>
                      <a:r>
                        <a:rPr lang="en-US" sz="2400" b="0" i="0" u="none" strike="noStrike" dirty="0">
                          <a:solidFill>
                            <a:srgbClr val="000000"/>
                          </a:solidFill>
                          <a:effectLst/>
                          <a:latin typeface="+mn-lt"/>
                        </a:rPr>
                        <a:t>ADJUSTABLE CERVICAL COLLAR WITH MRI COMPATABILITY</a:t>
                      </a:r>
                      <a:endParaRPr lang="en-IN" sz="2400" b="0" dirty="0">
                        <a:latin typeface="+mn-lt"/>
                      </a:endParaRPr>
                    </a:p>
                  </a:txBody>
                  <a:tcPr/>
                </a:tc>
                <a:tc>
                  <a:txBody>
                    <a:bodyPr/>
                    <a:lstStyle/>
                    <a:p>
                      <a:r>
                        <a:rPr lang="en-IN" sz="2400" dirty="0"/>
                        <a:t>02</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02</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B277184C-F49C-12A2-84D2-C3834C8A814F}"/>
              </a:ext>
            </a:extLst>
          </p:cNvPr>
          <p:cNvPicPr>
            <a:picLocks noChangeAspect="1"/>
          </p:cNvPicPr>
          <p:nvPr/>
        </p:nvPicPr>
        <p:blipFill>
          <a:blip r:embed="rId3"/>
          <a:stretch>
            <a:fillRect/>
          </a:stretch>
        </p:blipFill>
        <p:spPr>
          <a:xfrm>
            <a:off x="5534025" y="4953000"/>
            <a:ext cx="3320864" cy="17526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780" y="895913"/>
            <a:ext cx="3215528"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529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6756577"/>
              </p:ext>
            </p:extLst>
          </p:nvPr>
        </p:nvGraphicFramePr>
        <p:xfrm>
          <a:off x="282388" y="166275"/>
          <a:ext cx="8579224" cy="6584886"/>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70.</a:t>
                      </a:r>
                    </a:p>
                  </a:txBody>
                  <a:tcPr/>
                </a:tc>
                <a:tc>
                  <a:txBody>
                    <a:bodyPr/>
                    <a:lstStyle/>
                    <a:p>
                      <a:r>
                        <a:rPr lang="en-US" sz="2400" b="0" i="0" u="none" strike="noStrike" dirty="0">
                          <a:solidFill>
                            <a:srgbClr val="000000"/>
                          </a:solidFill>
                          <a:effectLst/>
                          <a:latin typeface="+mn-lt"/>
                        </a:rPr>
                        <a:t>MAIN STRETCHER / UNDERCARRIAGE</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71.</a:t>
                      </a:r>
                    </a:p>
                  </a:txBody>
                  <a:tcPr/>
                </a:tc>
                <a:tc>
                  <a:txBody>
                    <a:bodyPr/>
                    <a:lstStyle/>
                    <a:p>
                      <a:r>
                        <a:rPr lang="en-US" sz="2400" dirty="0">
                          <a:latin typeface="+mn-lt"/>
                        </a:rPr>
                        <a:t>PICK UP STRETCHER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72.</a:t>
                      </a:r>
                    </a:p>
                  </a:txBody>
                  <a:tcPr/>
                </a:tc>
                <a:tc>
                  <a:txBody>
                    <a:bodyPr/>
                    <a:lstStyle/>
                    <a:p>
                      <a:r>
                        <a:rPr lang="en-US" sz="2400" b="0" i="0" u="none" strike="noStrike" dirty="0">
                          <a:solidFill>
                            <a:srgbClr val="000000"/>
                          </a:solidFill>
                          <a:effectLst/>
                          <a:latin typeface="+mn-lt"/>
                        </a:rPr>
                        <a:t>EXTENDED UPPER SPINAL IMMOBILIZATION EXTRICATION DEVICES OR SHORT SPINAL BOARD (ONE OF THESE)</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A5C950E8-FEF8-A4D3-F87E-25AB5159BF6C}"/>
              </a:ext>
            </a:extLst>
          </p:cNvPr>
          <p:cNvPicPr>
            <a:picLocks noChangeAspect="1"/>
          </p:cNvPicPr>
          <p:nvPr/>
        </p:nvPicPr>
        <p:blipFill>
          <a:blip r:embed="rId3"/>
          <a:stretch>
            <a:fillRect/>
          </a:stretch>
        </p:blipFill>
        <p:spPr>
          <a:xfrm>
            <a:off x="5534025" y="4857749"/>
            <a:ext cx="3351120" cy="1888751"/>
          </a:xfrm>
          <a:prstGeom prst="rect">
            <a:avLst/>
          </a:prstGeom>
        </p:spPr>
      </p:pic>
      <p:pic>
        <p:nvPicPr>
          <p:cNvPr id="5" name="Picture 4">
            <a:extLst>
              <a:ext uri="{FF2B5EF4-FFF2-40B4-BE49-F238E27FC236}">
                <a16:creationId xmlns:a16="http://schemas.microsoft.com/office/drawing/2014/main" xmlns="" id="{AD90539E-58E6-A4B2-898F-812DFFE41D17}"/>
              </a:ext>
            </a:extLst>
          </p:cNvPr>
          <p:cNvPicPr>
            <a:picLocks noChangeAspect="1"/>
          </p:cNvPicPr>
          <p:nvPr/>
        </p:nvPicPr>
        <p:blipFill>
          <a:blip r:embed="rId4"/>
          <a:stretch>
            <a:fillRect/>
          </a:stretch>
        </p:blipFill>
        <p:spPr>
          <a:xfrm>
            <a:off x="5534025" y="2924175"/>
            <a:ext cx="3351120" cy="1933574"/>
          </a:xfrm>
          <a:prstGeom prst="rect">
            <a:avLst/>
          </a:prstGeom>
        </p:spPr>
      </p:pic>
      <p:pic>
        <p:nvPicPr>
          <p:cNvPr id="6" name="Picture 5">
            <a:extLst>
              <a:ext uri="{FF2B5EF4-FFF2-40B4-BE49-F238E27FC236}">
                <a16:creationId xmlns:a16="http://schemas.microsoft.com/office/drawing/2014/main" xmlns="" id="{82832E7E-1508-EDF9-470A-EB1091BCD40C}"/>
              </a:ext>
            </a:extLst>
          </p:cNvPr>
          <p:cNvPicPr>
            <a:picLocks noChangeAspect="1"/>
          </p:cNvPicPr>
          <p:nvPr/>
        </p:nvPicPr>
        <p:blipFill>
          <a:blip r:embed="rId5"/>
          <a:stretch>
            <a:fillRect/>
          </a:stretch>
        </p:blipFill>
        <p:spPr>
          <a:xfrm>
            <a:off x="5534025" y="847726"/>
            <a:ext cx="3351120" cy="2073920"/>
          </a:xfrm>
          <a:prstGeom prst="rect">
            <a:avLst/>
          </a:prstGeom>
        </p:spPr>
      </p:pic>
    </p:spTree>
    <p:extLst>
      <p:ext uri="{BB962C8B-B14F-4D97-AF65-F5344CB8AC3E}">
        <p14:creationId xmlns:p14="http://schemas.microsoft.com/office/powerpoint/2010/main" val="1390399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23629188"/>
              </p:ext>
            </p:extLst>
          </p:nvPr>
        </p:nvGraphicFramePr>
        <p:xfrm>
          <a:off x="282388" y="166275"/>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73.</a:t>
                      </a:r>
                    </a:p>
                  </a:txBody>
                  <a:tcPr/>
                </a:tc>
                <a:tc>
                  <a:txBody>
                    <a:bodyPr/>
                    <a:lstStyle/>
                    <a:p>
                      <a:r>
                        <a:rPr lang="en-US" sz="2400" b="0" i="0" u="none" strike="noStrike" dirty="0">
                          <a:solidFill>
                            <a:srgbClr val="000000"/>
                          </a:solidFill>
                          <a:effectLst/>
                          <a:latin typeface="+mn-lt"/>
                        </a:rPr>
                        <a:t>ELECTRIC PORTABLE SUCTION ASPIRATOR WITH AIR FLOW OF AT LEAST 30 L/MIN</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74.</a:t>
                      </a:r>
                    </a:p>
                  </a:txBody>
                  <a:tcPr/>
                </a:tc>
                <a:tc>
                  <a:txBody>
                    <a:bodyPr/>
                    <a:lstStyle/>
                    <a:p>
                      <a:r>
                        <a:rPr lang="en-US" sz="2400" dirty="0">
                          <a:latin typeface="+mn-lt"/>
                        </a:rPr>
                        <a:t>KIDNEY BOWL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75.</a:t>
                      </a:r>
                    </a:p>
                  </a:txBody>
                  <a:tcPr/>
                </a:tc>
                <a:tc>
                  <a:txBody>
                    <a:bodyPr/>
                    <a:lstStyle/>
                    <a:p>
                      <a:r>
                        <a:rPr lang="en-US" sz="2400" b="0" i="0" u="none" strike="noStrike" dirty="0">
                          <a:solidFill>
                            <a:srgbClr val="000000"/>
                          </a:solidFill>
                          <a:effectLst/>
                          <a:latin typeface="+mn-lt"/>
                        </a:rPr>
                        <a:t>VOMITING BAG</a:t>
                      </a:r>
                      <a:endParaRPr lang="en-IN" sz="2400" b="0" dirty="0">
                        <a:latin typeface="+mn-lt"/>
                      </a:endParaRPr>
                    </a:p>
                  </a:txBody>
                  <a:tcPr/>
                </a:tc>
                <a:tc>
                  <a:txBody>
                    <a:bodyPr/>
                    <a:lstStyle/>
                    <a:p>
                      <a:r>
                        <a:rPr lang="en-IN" sz="2400" dirty="0"/>
                        <a:t>01</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91865D93-BDB0-4905-A3AC-2A5AA0AE54B9}"/>
              </a:ext>
            </a:extLst>
          </p:cNvPr>
          <p:cNvPicPr>
            <a:picLocks noChangeAspect="1"/>
          </p:cNvPicPr>
          <p:nvPr/>
        </p:nvPicPr>
        <p:blipFill>
          <a:blip r:embed="rId3"/>
          <a:stretch>
            <a:fillRect/>
          </a:stretch>
        </p:blipFill>
        <p:spPr>
          <a:xfrm>
            <a:off x="5572125" y="4905374"/>
            <a:ext cx="3421153" cy="1648201"/>
          </a:xfrm>
          <a:prstGeom prst="rect">
            <a:avLst/>
          </a:prstGeom>
        </p:spPr>
      </p:pic>
      <p:pic>
        <p:nvPicPr>
          <p:cNvPr id="5" name="Picture 4">
            <a:extLst>
              <a:ext uri="{FF2B5EF4-FFF2-40B4-BE49-F238E27FC236}">
                <a16:creationId xmlns:a16="http://schemas.microsoft.com/office/drawing/2014/main" xmlns="" id="{ABA668CE-0198-0CFF-3C36-520E19E93F45}"/>
              </a:ext>
            </a:extLst>
          </p:cNvPr>
          <p:cNvPicPr>
            <a:picLocks noChangeAspect="1"/>
          </p:cNvPicPr>
          <p:nvPr/>
        </p:nvPicPr>
        <p:blipFill>
          <a:blip r:embed="rId4"/>
          <a:stretch>
            <a:fillRect/>
          </a:stretch>
        </p:blipFill>
        <p:spPr>
          <a:xfrm>
            <a:off x="5572125" y="2876550"/>
            <a:ext cx="3421153" cy="2028824"/>
          </a:xfrm>
          <a:prstGeom prst="rect">
            <a:avLst/>
          </a:prstGeom>
        </p:spPr>
      </p:pic>
      <p:pic>
        <p:nvPicPr>
          <p:cNvPr id="6" name="Picture 5">
            <a:extLst>
              <a:ext uri="{FF2B5EF4-FFF2-40B4-BE49-F238E27FC236}">
                <a16:creationId xmlns:a16="http://schemas.microsoft.com/office/drawing/2014/main" xmlns="" id="{89F45979-4EE5-1EE0-47A7-23BEED26F98A}"/>
              </a:ext>
            </a:extLst>
          </p:cNvPr>
          <p:cNvPicPr>
            <a:picLocks noChangeAspect="1"/>
          </p:cNvPicPr>
          <p:nvPr/>
        </p:nvPicPr>
        <p:blipFill>
          <a:blip r:embed="rId5"/>
          <a:stretch>
            <a:fillRect/>
          </a:stretch>
        </p:blipFill>
        <p:spPr>
          <a:xfrm>
            <a:off x="5572124" y="866431"/>
            <a:ext cx="3421153" cy="2010119"/>
          </a:xfrm>
          <a:prstGeom prst="rect">
            <a:avLst/>
          </a:prstGeom>
        </p:spPr>
      </p:pic>
    </p:spTree>
    <p:extLst>
      <p:ext uri="{BB962C8B-B14F-4D97-AF65-F5344CB8AC3E}">
        <p14:creationId xmlns:p14="http://schemas.microsoft.com/office/powerpoint/2010/main" val="3383704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99947294"/>
              </p:ext>
            </p:extLst>
          </p:nvPr>
        </p:nvGraphicFramePr>
        <p:xfrm>
          <a:off x="282388" y="166275"/>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76.</a:t>
                      </a:r>
                    </a:p>
                  </a:txBody>
                  <a:tcPr/>
                </a:tc>
                <a:tc>
                  <a:txBody>
                    <a:bodyPr/>
                    <a:lstStyle/>
                    <a:p>
                      <a:r>
                        <a:rPr lang="en-US" sz="2400" b="0" i="0" u="none" strike="noStrike" dirty="0">
                          <a:solidFill>
                            <a:srgbClr val="000000"/>
                          </a:solidFill>
                          <a:effectLst/>
                          <a:latin typeface="+mn-lt"/>
                        </a:rPr>
                        <a:t>NON-GLASS URINE BOTTLE</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77.</a:t>
                      </a:r>
                    </a:p>
                  </a:txBody>
                  <a:tcPr/>
                </a:tc>
                <a:tc>
                  <a:txBody>
                    <a:bodyPr/>
                    <a:lstStyle/>
                    <a:p>
                      <a:r>
                        <a:rPr lang="en-US" sz="2400" dirty="0">
                          <a:latin typeface="+mn-lt"/>
                        </a:rPr>
                        <a:t>SHARPS CONTAINER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78.</a:t>
                      </a:r>
                    </a:p>
                  </a:txBody>
                  <a:tcPr/>
                </a:tc>
                <a:tc>
                  <a:txBody>
                    <a:bodyPr/>
                    <a:lstStyle/>
                    <a:p>
                      <a:r>
                        <a:rPr lang="en-US" sz="2400" b="0" i="0" u="none" strike="noStrike" dirty="0">
                          <a:solidFill>
                            <a:srgbClr val="000000"/>
                          </a:solidFill>
                          <a:effectLst/>
                          <a:latin typeface="+mn-lt"/>
                        </a:rPr>
                        <a:t>STERILE SURGICAL GLOVES, PAIRS</a:t>
                      </a:r>
                      <a:endParaRPr lang="en-IN" sz="2400" b="0" dirty="0">
                        <a:latin typeface="+mn-lt"/>
                      </a:endParaRPr>
                    </a:p>
                  </a:txBody>
                  <a:tcPr/>
                </a:tc>
                <a:tc>
                  <a:txBody>
                    <a:bodyPr/>
                    <a:lstStyle/>
                    <a:p>
                      <a:r>
                        <a:rPr lang="en-IN" sz="2400" dirty="0"/>
                        <a:t>05</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05</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AFFED5DC-58B8-2961-E702-735F93CBAF5E}"/>
              </a:ext>
            </a:extLst>
          </p:cNvPr>
          <p:cNvPicPr>
            <a:picLocks noChangeAspect="1"/>
          </p:cNvPicPr>
          <p:nvPr/>
        </p:nvPicPr>
        <p:blipFill>
          <a:blip r:embed="rId3"/>
          <a:stretch>
            <a:fillRect/>
          </a:stretch>
        </p:blipFill>
        <p:spPr>
          <a:xfrm>
            <a:off x="5562600" y="4829175"/>
            <a:ext cx="3509122" cy="1638860"/>
          </a:xfrm>
          <a:prstGeom prst="rect">
            <a:avLst/>
          </a:prstGeom>
        </p:spPr>
      </p:pic>
      <p:pic>
        <p:nvPicPr>
          <p:cNvPr id="5" name="Picture 4">
            <a:extLst>
              <a:ext uri="{FF2B5EF4-FFF2-40B4-BE49-F238E27FC236}">
                <a16:creationId xmlns:a16="http://schemas.microsoft.com/office/drawing/2014/main" xmlns="" id="{8BF7B0A0-73C4-6321-010F-B9432FE09279}"/>
              </a:ext>
            </a:extLst>
          </p:cNvPr>
          <p:cNvPicPr>
            <a:picLocks noChangeAspect="1"/>
          </p:cNvPicPr>
          <p:nvPr/>
        </p:nvPicPr>
        <p:blipFill>
          <a:blip r:embed="rId4"/>
          <a:stretch>
            <a:fillRect/>
          </a:stretch>
        </p:blipFill>
        <p:spPr>
          <a:xfrm>
            <a:off x="5562600" y="2857499"/>
            <a:ext cx="3509122" cy="1971675"/>
          </a:xfrm>
          <a:prstGeom prst="rect">
            <a:avLst/>
          </a:prstGeom>
        </p:spPr>
      </p:pic>
      <p:pic>
        <p:nvPicPr>
          <p:cNvPr id="6" name="Picture 5">
            <a:extLst>
              <a:ext uri="{FF2B5EF4-FFF2-40B4-BE49-F238E27FC236}">
                <a16:creationId xmlns:a16="http://schemas.microsoft.com/office/drawing/2014/main" xmlns="" id="{310E94DF-503F-684C-4FFC-816DEE51BB13}"/>
              </a:ext>
            </a:extLst>
          </p:cNvPr>
          <p:cNvPicPr>
            <a:picLocks noChangeAspect="1"/>
          </p:cNvPicPr>
          <p:nvPr/>
        </p:nvPicPr>
        <p:blipFill>
          <a:blip r:embed="rId5"/>
          <a:stretch>
            <a:fillRect/>
          </a:stretch>
        </p:blipFill>
        <p:spPr>
          <a:xfrm>
            <a:off x="5562600" y="837699"/>
            <a:ext cx="3366247" cy="2019799"/>
          </a:xfrm>
          <a:prstGeom prst="rect">
            <a:avLst/>
          </a:prstGeom>
        </p:spPr>
      </p:pic>
    </p:spTree>
    <p:extLst>
      <p:ext uri="{BB962C8B-B14F-4D97-AF65-F5344CB8AC3E}">
        <p14:creationId xmlns:p14="http://schemas.microsoft.com/office/powerpoint/2010/main" val="3369484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0738441"/>
              </p:ext>
            </p:extLst>
          </p:nvPr>
        </p:nvGraphicFramePr>
        <p:xfrm>
          <a:off x="0" y="76200"/>
          <a:ext cx="9144000" cy="6296923"/>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6477000">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11.</a:t>
                      </a:r>
                    </a:p>
                  </a:txBody>
                  <a:tcPr/>
                </a:tc>
                <a:tc>
                  <a:txBody>
                    <a:bodyPr/>
                    <a:lstStyle/>
                    <a:p>
                      <a:r>
                        <a:rPr lang="en-US" sz="2800" b="1" kern="1200" dirty="0">
                          <a:solidFill>
                            <a:srgbClr val="FFC000"/>
                          </a:solidFill>
                          <a:effectLst/>
                          <a:latin typeface="+mn-lt"/>
                          <a:ea typeface="+mn-ea"/>
                          <a:cs typeface="+mn-cs"/>
                        </a:rPr>
                        <a:t>Needle</a:t>
                      </a:r>
                      <a:r>
                        <a:rPr lang="en-IN" sz="2800" b="0" dirty="0">
                          <a:solidFill>
                            <a:srgbClr val="FFC000"/>
                          </a:solidFill>
                        </a:rPr>
                        <a:t> </a:t>
                      </a:r>
                    </a:p>
                  </a:txBody>
                  <a:tcPr/>
                </a:tc>
                <a:tc>
                  <a:txBody>
                    <a:bodyPr/>
                    <a:lstStyle/>
                    <a:p>
                      <a:r>
                        <a:rPr lang="hi-IN" sz="2400" kern="1200" dirty="0">
                          <a:solidFill>
                            <a:srgbClr val="FFC000"/>
                          </a:solidFill>
                          <a:effectLst/>
                          <a:latin typeface="+mn-lt"/>
                          <a:ea typeface="+mn-ea"/>
                          <a:cs typeface="+mn-cs"/>
                        </a:rPr>
                        <a:t>वे सीधे या घुमावदार हो सकते हैं। वे गोल हो सकते हैं और त्रिकोणीय सुइयों का उपयोग त्वचा और प्रावरणी के लिए किया जाता है, आंत के लिए गोल का उपयोग किया जाता है गोल सुइयों के कारण कम आघात होता है</a:t>
                      </a:r>
                      <a:r>
                        <a:rPr lang="en-US" sz="2800" kern="1200" dirty="0">
                          <a:solidFill>
                            <a:srgbClr val="FFC000"/>
                          </a:solidFill>
                          <a:effectLst/>
                          <a:latin typeface="+mn-lt"/>
                          <a:ea typeface="+mn-ea"/>
                          <a:cs typeface="+mn-cs"/>
                        </a:rPr>
                        <a:t>.</a:t>
                      </a:r>
                      <a:endParaRPr lang="en-IN" sz="4000" dirty="0">
                        <a:solidFill>
                          <a:srgbClr val="FFC000"/>
                        </a:solidFill>
                      </a:endParaRPr>
                    </a:p>
                  </a:txBody>
                  <a:tcPr/>
                </a:tc>
                <a:extLst>
                  <a:ext uri="{0D108BD9-81ED-4DB2-BD59-A6C34878D82A}">
                    <a16:rowId xmlns:a16="http://schemas.microsoft.com/office/drawing/2014/main" xmlns="" val="10001"/>
                  </a:ext>
                </a:extLst>
              </a:tr>
              <a:tr h="452612">
                <a:tc>
                  <a:txBody>
                    <a:bodyPr/>
                    <a:lstStyle/>
                    <a:p>
                      <a:r>
                        <a:rPr lang="en-IN" sz="2400" dirty="0"/>
                        <a:t>12.</a:t>
                      </a:r>
                    </a:p>
                  </a:txBody>
                  <a:tcPr/>
                </a:tc>
                <a:tc>
                  <a:txBody>
                    <a:bodyPr/>
                    <a:lstStyle/>
                    <a:p>
                      <a:r>
                        <a:rPr lang="en-US" sz="2800" b="1" kern="1200" dirty="0">
                          <a:solidFill>
                            <a:srgbClr val="00B050"/>
                          </a:solidFill>
                          <a:effectLst/>
                          <a:latin typeface="+mn-lt"/>
                          <a:ea typeface="+mn-ea"/>
                          <a:cs typeface="+mn-cs"/>
                        </a:rPr>
                        <a:t>Needle Holder</a:t>
                      </a:r>
                      <a:endParaRPr lang="en-IN" sz="2800" b="0" dirty="0">
                        <a:solidFill>
                          <a:srgbClr val="00B050"/>
                        </a:solidFill>
                      </a:endParaRPr>
                    </a:p>
                  </a:txBody>
                  <a:tcPr/>
                </a:tc>
                <a:tc>
                  <a:txBody>
                    <a:bodyPr/>
                    <a:lstStyle/>
                    <a:p>
                      <a:r>
                        <a:rPr lang="hi-IN" sz="2400" kern="1200" dirty="0">
                          <a:solidFill>
                            <a:srgbClr val="00B050"/>
                          </a:solidFill>
                          <a:effectLst/>
                          <a:latin typeface="+mn-lt"/>
                          <a:ea typeface="+mn-ea"/>
                          <a:cs typeface="+mn-cs"/>
                        </a:rPr>
                        <a:t>यह एक लंबे हैंडल और छोटे ब्लेड की विशेषता है ताकि सुई पर एक मजबूत पकड़ प्राप्त हो और इसका उपयोग टांके लगाते समय सुई को पकड़ने के लिए किया जाता है।</a:t>
                      </a:r>
                      <a:endParaRPr lang="en-IN" sz="2400" dirty="0">
                        <a:solidFill>
                          <a:srgbClr val="00B050"/>
                        </a:solidFill>
                      </a:endParaRPr>
                    </a:p>
                  </a:txBody>
                  <a:tcPr/>
                </a:tc>
                <a:extLst>
                  <a:ext uri="{0D108BD9-81ED-4DB2-BD59-A6C34878D82A}">
                    <a16:rowId xmlns:a16="http://schemas.microsoft.com/office/drawing/2014/main" xmlns="" val="10002"/>
                  </a:ext>
                </a:extLst>
              </a:tr>
              <a:tr h="1018377">
                <a:tc>
                  <a:txBody>
                    <a:bodyPr/>
                    <a:lstStyle/>
                    <a:p>
                      <a:r>
                        <a:rPr lang="en-IN" sz="2400" dirty="0"/>
                        <a:t>13.</a:t>
                      </a:r>
                    </a:p>
                  </a:txBody>
                  <a:tcPr/>
                </a:tc>
                <a:tc>
                  <a:txBody>
                    <a:bodyPr/>
                    <a:lstStyle/>
                    <a:p>
                      <a:r>
                        <a:rPr lang="en-US" sz="2800" b="1" kern="1200" dirty="0">
                          <a:solidFill>
                            <a:srgbClr val="00B0F0"/>
                          </a:solidFill>
                          <a:effectLst/>
                          <a:latin typeface="+mn-lt"/>
                          <a:ea typeface="+mn-ea"/>
                          <a:cs typeface="+mn-cs"/>
                        </a:rPr>
                        <a:t>Aneurysm Needle</a:t>
                      </a:r>
                      <a:endParaRPr lang="en-IN" sz="2800" b="0" dirty="0">
                        <a:solidFill>
                          <a:srgbClr val="00B0F0"/>
                        </a:solidFill>
                        <a:latin typeface="+mn-lt"/>
                      </a:endParaRPr>
                    </a:p>
                  </a:txBody>
                  <a:tcPr/>
                </a:tc>
                <a:tc>
                  <a:txBody>
                    <a:bodyPr/>
                    <a:lstStyle/>
                    <a:p>
                      <a:r>
                        <a:rPr lang="hi-IN" sz="2400" kern="1200" dirty="0">
                          <a:solidFill>
                            <a:srgbClr val="00B0F0"/>
                          </a:solidFill>
                          <a:effectLst/>
                          <a:latin typeface="+mn-lt"/>
                          <a:ea typeface="+mn-ea"/>
                          <a:cs typeface="+mn-cs"/>
                        </a:rPr>
                        <a:t>इस सुई की नोक कुंद होती है, इसे धमनीविस्फार सुई कहा जाता है, क्योंकि इसका उपयोग धमनीविस्फार के उपचार में लिगेटिंग और धमनी के लिए किया जाता है। इसका उपयोग खुली विधि से आधान देने से पहले नस को अलग करने और सिस्टिक वाहिनी को जोड़ने में भी किया जाता है।</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3195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55764907"/>
              </p:ext>
            </p:extLst>
          </p:nvPr>
        </p:nvGraphicFramePr>
        <p:xfrm>
          <a:off x="282388" y="166275"/>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79.</a:t>
                      </a:r>
                    </a:p>
                  </a:txBody>
                  <a:tcPr/>
                </a:tc>
                <a:tc>
                  <a:txBody>
                    <a:bodyPr/>
                    <a:lstStyle/>
                    <a:p>
                      <a:r>
                        <a:rPr lang="en-US" sz="2400" b="0" i="0" u="none" strike="noStrike" dirty="0">
                          <a:solidFill>
                            <a:srgbClr val="000000"/>
                          </a:solidFill>
                          <a:effectLst/>
                          <a:latin typeface="+mn-lt"/>
                        </a:rPr>
                        <a:t>EMERGENCY DELIVERY KIT</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80.</a:t>
                      </a:r>
                    </a:p>
                  </a:txBody>
                  <a:tcPr/>
                </a:tc>
                <a:tc>
                  <a:txBody>
                    <a:bodyPr/>
                    <a:lstStyle/>
                    <a:p>
                      <a:r>
                        <a:rPr lang="en-US" sz="2400" dirty="0">
                          <a:latin typeface="+mn-lt"/>
                        </a:rPr>
                        <a:t>CLINICAL WASTE BAG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81.</a:t>
                      </a:r>
                    </a:p>
                  </a:txBody>
                  <a:tcPr/>
                </a:tc>
                <a:tc>
                  <a:txBody>
                    <a:bodyPr/>
                    <a:lstStyle/>
                    <a:p>
                      <a:r>
                        <a:rPr lang="en-US" sz="2400" b="0" i="0" u="none" strike="noStrike" dirty="0">
                          <a:solidFill>
                            <a:srgbClr val="000000"/>
                          </a:solidFill>
                          <a:effectLst/>
                          <a:latin typeface="+mn-lt"/>
                        </a:rPr>
                        <a:t>NON-WOVEN STRETCHER SHEET</a:t>
                      </a:r>
                      <a:endParaRPr lang="en-IN" sz="2400" b="0" dirty="0">
                        <a:latin typeface="+mn-lt"/>
                      </a:endParaRPr>
                    </a:p>
                  </a:txBody>
                  <a:tcPr/>
                </a:tc>
                <a:tc>
                  <a:txBody>
                    <a:bodyPr/>
                    <a:lstStyle/>
                    <a:p>
                      <a:r>
                        <a:rPr lang="en-IN" sz="2400" dirty="0"/>
                        <a:t>02</a:t>
                      </a:r>
                    </a:p>
                    <a:p>
                      <a:endParaRPr lang="en-IN" sz="2400" dirty="0"/>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02</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AC04757A-2812-414A-A885-C1E26706BF2B}"/>
              </a:ext>
            </a:extLst>
          </p:cNvPr>
          <p:cNvPicPr>
            <a:picLocks noChangeAspect="1"/>
          </p:cNvPicPr>
          <p:nvPr/>
        </p:nvPicPr>
        <p:blipFill>
          <a:blip r:embed="rId3"/>
          <a:stretch>
            <a:fillRect/>
          </a:stretch>
        </p:blipFill>
        <p:spPr>
          <a:xfrm>
            <a:off x="5581650" y="4867275"/>
            <a:ext cx="3277721" cy="1668556"/>
          </a:xfrm>
          <a:prstGeom prst="rect">
            <a:avLst/>
          </a:prstGeom>
        </p:spPr>
      </p:pic>
      <p:pic>
        <p:nvPicPr>
          <p:cNvPr id="5" name="Picture 4">
            <a:extLst>
              <a:ext uri="{FF2B5EF4-FFF2-40B4-BE49-F238E27FC236}">
                <a16:creationId xmlns:a16="http://schemas.microsoft.com/office/drawing/2014/main" xmlns="" id="{EAE9D21A-ED04-381B-2E7F-4E44FAB22FE0}"/>
              </a:ext>
            </a:extLst>
          </p:cNvPr>
          <p:cNvPicPr>
            <a:picLocks noChangeAspect="1"/>
          </p:cNvPicPr>
          <p:nvPr/>
        </p:nvPicPr>
        <p:blipFill>
          <a:blip r:embed="rId4"/>
          <a:stretch>
            <a:fillRect/>
          </a:stretch>
        </p:blipFill>
        <p:spPr>
          <a:xfrm>
            <a:off x="5581649" y="2867024"/>
            <a:ext cx="3277721" cy="2000249"/>
          </a:xfrm>
          <a:prstGeom prst="rect">
            <a:avLst/>
          </a:prstGeom>
        </p:spPr>
      </p:pic>
      <p:pic>
        <p:nvPicPr>
          <p:cNvPr id="6" name="Picture 5">
            <a:extLst>
              <a:ext uri="{FF2B5EF4-FFF2-40B4-BE49-F238E27FC236}">
                <a16:creationId xmlns:a16="http://schemas.microsoft.com/office/drawing/2014/main" xmlns="" id="{AA5100C7-32C3-394F-9106-FF2996328C9B}"/>
              </a:ext>
            </a:extLst>
          </p:cNvPr>
          <p:cNvPicPr>
            <a:picLocks noChangeAspect="1"/>
          </p:cNvPicPr>
          <p:nvPr/>
        </p:nvPicPr>
        <p:blipFill>
          <a:blip r:embed="rId5"/>
          <a:stretch>
            <a:fillRect/>
          </a:stretch>
        </p:blipFill>
        <p:spPr>
          <a:xfrm>
            <a:off x="5581649" y="858605"/>
            <a:ext cx="3277722" cy="2008419"/>
          </a:xfrm>
          <a:prstGeom prst="rect">
            <a:avLst/>
          </a:prstGeom>
        </p:spPr>
      </p:pic>
    </p:spTree>
    <p:extLst>
      <p:ext uri="{BB962C8B-B14F-4D97-AF65-F5344CB8AC3E}">
        <p14:creationId xmlns:p14="http://schemas.microsoft.com/office/powerpoint/2010/main" val="538053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9364225"/>
              </p:ext>
            </p:extLst>
          </p:nvPr>
        </p:nvGraphicFramePr>
        <p:xfrm>
          <a:off x="282388" y="166275"/>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82.</a:t>
                      </a:r>
                    </a:p>
                  </a:txBody>
                  <a:tcPr/>
                </a:tc>
                <a:tc>
                  <a:txBody>
                    <a:bodyPr/>
                    <a:lstStyle/>
                    <a:p>
                      <a:r>
                        <a:rPr lang="en-US" sz="2400" b="0" i="0" u="none" strike="noStrike" dirty="0">
                          <a:solidFill>
                            <a:srgbClr val="000000"/>
                          </a:solidFill>
                          <a:effectLst/>
                          <a:latin typeface="+mn-lt"/>
                        </a:rPr>
                        <a:t>BASIC PROTECTIVE CLOTHING INCLUDING HIGH VISIBILITY REFLECTIVE JACKET OR TABARD</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83.</a:t>
                      </a:r>
                    </a:p>
                  </a:txBody>
                  <a:tcPr/>
                </a:tc>
                <a:tc>
                  <a:txBody>
                    <a:bodyPr/>
                    <a:lstStyle/>
                    <a:p>
                      <a:r>
                        <a:rPr lang="en-US" sz="2400" dirty="0">
                          <a:latin typeface="+mn-lt"/>
                        </a:rPr>
                        <a:t>SAFETY / DEBRIS GLOVES, PAIR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84.</a:t>
                      </a:r>
                    </a:p>
                  </a:txBody>
                  <a:tcPr/>
                </a:tc>
                <a:tc>
                  <a:txBody>
                    <a:bodyPr/>
                    <a:lstStyle/>
                    <a:p>
                      <a:r>
                        <a:rPr lang="en-US" sz="2400" b="0" i="0" u="none" strike="noStrike" dirty="0">
                          <a:solidFill>
                            <a:srgbClr val="000000"/>
                          </a:solidFill>
                          <a:effectLst/>
                          <a:latin typeface="+mn-lt"/>
                        </a:rPr>
                        <a:t>SAFETY SHOES, PAIRS</a:t>
                      </a:r>
                      <a:endParaRPr lang="en-IN" sz="2400" b="0" dirty="0">
                        <a:latin typeface="+mn-lt"/>
                      </a:endParaRPr>
                    </a:p>
                  </a:txBody>
                  <a:tcPr/>
                </a:tc>
                <a:tc>
                  <a:txBody>
                    <a:bodyPr/>
                    <a:lstStyle/>
                    <a:p>
                      <a:r>
                        <a:rPr lang="en-IN" sz="2400" dirty="0"/>
                        <a:t>01</a:t>
                      </a:r>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E79D7520-D720-BE7E-9125-9BA8F474B647}"/>
              </a:ext>
            </a:extLst>
          </p:cNvPr>
          <p:cNvPicPr>
            <a:picLocks noChangeAspect="1"/>
          </p:cNvPicPr>
          <p:nvPr/>
        </p:nvPicPr>
        <p:blipFill>
          <a:blip r:embed="rId3"/>
          <a:stretch>
            <a:fillRect/>
          </a:stretch>
        </p:blipFill>
        <p:spPr>
          <a:xfrm>
            <a:off x="5503209" y="4857751"/>
            <a:ext cx="3395382" cy="1728506"/>
          </a:xfrm>
          <a:prstGeom prst="rect">
            <a:avLst/>
          </a:prstGeom>
        </p:spPr>
      </p:pic>
      <p:pic>
        <p:nvPicPr>
          <p:cNvPr id="5" name="Picture 4">
            <a:extLst>
              <a:ext uri="{FF2B5EF4-FFF2-40B4-BE49-F238E27FC236}">
                <a16:creationId xmlns:a16="http://schemas.microsoft.com/office/drawing/2014/main" xmlns="" id="{2B49AC28-DB9C-F86B-D56D-E5477BC291D9}"/>
              </a:ext>
            </a:extLst>
          </p:cNvPr>
          <p:cNvPicPr>
            <a:picLocks noChangeAspect="1"/>
          </p:cNvPicPr>
          <p:nvPr/>
        </p:nvPicPr>
        <p:blipFill>
          <a:blip r:embed="rId4"/>
          <a:stretch>
            <a:fillRect/>
          </a:stretch>
        </p:blipFill>
        <p:spPr>
          <a:xfrm>
            <a:off x="5503209" y="2938037"/>
            <a:ext cx="3395382" cy="1919714"/>
          </a:xfrm>
          <a:prstGeom prst="rect">
            <a:avLst/>
          </a:prstGeom>
        </p:spPr>
      </p:pic>
      <p:pic>
        <p:nvPicPr>
          <p:cNvPr id="6" name="Picture 5">
            <a:extLst>
              <a:ext uri="{FF2B5EF4-FFF2-40B4-BE49-F238E27FC236}">
                <a16:creationId xmlns:a16="http://schemas.microsoft.com/office/drawing/2014/main" xmlns="" id="{339C1BC1-B1AA-1937-6154-242D2D82E08B}"/>
              </a:ext>
            </a:extLst>
          </p:cNvPr>
          <p:cNvPicPr>
            <a:picLocks noChangeAspect="1"/>
          </p:cNvPicPr>
          <p:nvPr/>
        </p:nvPicPr>
        <p:blipFill>
          <a:blip r:embed="rId5"/>
          <a:stretch>
            <a:fillRect/>
          </a:stretch>
        </p:blipFill>
        <p:spPr>
          <a:xfrm>
            <a:off x="5503209" y="838200"/>
            <a:ext cx="3395382" cy="2099837"/>
          </a:xfrm>
          <a:prstGeom prst="rect">
            <a:avLst/>
          </a:prstGeom>
        </p:spPr>
      </p:pic>
    </p:spTree>
    <p:extLst>
      <p:ext uri="{BB962C8B-B14F-4D97-AF65-F5344CB8AC3E}">
        <p14:creationId xmlns:p14="http://schemas.microsoft.com/office/powerpoint/2010/main" val="966975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57815145"/>
              </p:ext>
            </p:extLst>
          </p:nvPr>
        </p:nvGraphicFramePr>
        <p:xfrm>
          <a:off x="282388" y="32925"/>
          <a:ext cx="8579224" cy="6773640"/>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1893867">
                <a:tc>
                  <a:txBody>
                    <a:bodyPr/>
                    <a:lstStyle/>
                    <a:p>
                      <a:r>
                        <a:rPr lang="en-IN" sz="2400" dirty="0"/>
                        <a:t>85.</a:t>
                      </a:r>
                    </a:p>
                  </a:txBody>
                  <a:tcPr/>
                </a:tc>
                <a:tc>
                  <a:txBody>
                    <a:bodyPr/>
                    <a:lstStyle/>
                    <a:p>
                      <a:r>
                        <a:rPr lang="en-US" sz="2400" b="0" i="0" u="none" strike="noStrike" dirty="0">
                          <a:solidFill>
                            <a:srgbClr val="000000"/>
                          </a:solidFill>
                          <a:effectLst/>
                          <a:latin typeface="+mn-lt"/>
                        </a:rPr>
                        <a:t>SAFETY HELMET</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86.</a:t>
                      </a:r>
                    </a:p>
                  </a:txBody>
                  <a:tcPr/>
                </a:tc>
                <a:tc>
                  <a:txBody>
                    <a:bodyPr/>
                    <a:lstStyle/>
                    <a:p>
                      <a:r>
                        <a:rPr lang="en-US" sz="2400" dirty="0">
                          <a:latin typeface="+mn-lt"/>
                        </a:rPr>
                        <a:t>PERSONAL PROTECTION EQUIPMENT AGAINST INFECTION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01</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01</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87.</a:t>
                      </a:r>
                    </a:p>
                  </a:txBody>
                  <a:tcPr/>
                </a:tc>
                <a:tc>
                  <a:txBody>
                    <a:bodyPr/>
                    <a:lstStyle/>
                    <a:p>
                      <a:r>
                        <a:rPr lang="en-US" sz="2400" b="0" i="0" u="none" strike="noStrike" dirty="0">
                          <a:solidFill>
                            <a:srgbClr val="000000"/>
                          </a:solidFill>
                          <a:effectLst/>
                          <a:latin typeface="+mn-lt"/>
                        </a:rPr>
                        <a:t>CLEANING AND DISINFECTION MATERIAL</a:t>
                      </a:r>
                    </a:p>
                    <a:p>
                      <a:endParaRPr lang="en-US" sz="2400" b="0" i="0" u="none" strike="noStrike" dirty="0">
                        <a:solidFill>
                          <a:srgbClr val="000000"/>
                        </a:solidFill>
                        <a:effectLst/>
                        <a:latin typeface="+mn-lt"/>
                      </a:endParaRPr>
                    </a:p>
                    <a:p>
                      <a:endParaRPr lang="en-US" sz="2400" b="0" i="0" u="none" strike="noStrike" dirty="0">
                        <a:solidFill>
                          <a:srgbClr val="000000"/>
                        </a:solidFill>
                        <a:effectLst/>
                        <a:latin typeface="+mn-lt"/>
                      </a:endParaRPr>
                    </a:p>
                    <a:p>
                      <a:endParaRPr lang="en-US" sz="2400" b="0" i="0" u="none" strike="noStrike" dirty="0">
                        <a:solidFill>
                          <a:srgbClr val="000000"/>
                        </a:solidFill>
                        <a:effectLst/>
                        <a:latin typeface="+mn-lt"/>
                      </a:endParaRPr>
                    </a:p>
                    <a:p>
                      <a:endParaRPr lang="en-IN" sz="2400" b="0" dirty="0">
                        <a:latin typeface="+mn-lt"/>
                      </a:endParaRPr>
                    </a:p>
                  </a:txBody>
                  <a:tcPr/>
                </a:tc>
                <a:tc>
                  <a:txBody>
                    <a:bodyPr/>
                    <a:lstStyle/>
                    <a:p>
                      <a:r>
                        <a:rPr lang="en-IN" sz="2400" dirty="0"/>
                        <a:t>01</a:t>
                      </a:r>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2F0D6C2B-6A35-3428-A0F9-B3EFAD101F29}"/>
              </a:ext>
            </a:extLst>
          </p:cNvPr>
          <p:cNvPicPr>
            <a:picLocks noChangeAspect="1"/>
          </p:cNvPicPr>
          <p:nvPr/>
        </p:nvPicPr>
        <p:blipFill>
          <a:blip r:embed="rId3"/>
          <a:stretch>
            <a:fillRect/>
          </a:stretch>
        </p:blipFill>
        <p:spPr>
          <a:xfrm>
            <a:off x="5581649" y="4600575"/>
            <a:ext cx="3283323" cy="2171700"/>
          </a:xfrm>
          <a:prstGeom prst="rect">
            <a:avLst/>
          </a:prstGeom>
        </p:spPr>
      </p:pic>
      <p:pic>
        <p:nvPicPr>
          <p:cNvPr id="5" name="Picture 4">
            <a:extLst>
              <a:ext uri="{FF2B5EF4-FFF2-40B4-BE49-F238E27FC236}">
                <a16:creationId xmlns:a16="http://schemas.microsoft.com/office/drawing/2014/main" xmlns="" id="{A1BAE2D3-C529-AD1D-2C3E-BEE01190934E}"/>
              </a:ext>
            </a:extLst>
          </p:cNvPr>
          <p:cNvPicPr>
            <a:picLocks noChangeAspect="1"/>
          </p:cNvPicPr>
          <p:nvPr/>
        </p:nvPicPr>
        <p:blipFill>
          <a:blip r:embed="rId4"/>
          <a:stretch>
            <a:fillRect/>
          </a:stretch>
        </p:blipFill>
        <p:spPr>
          <a:xfrm>
            <a:off x="5581648" y="2581274"/>
            <a:ext cx="3283323" cy="1940573"/>
          </a:xfrm>
          <a:prstGeom prst="rect">
            <a:avLst/>
          </a:prstGeom>
        </p:spPr>
      </p:pic>
      <p:pic>
        <p:nvPicPr>
          <p:cNvPr id="6" name="Picture 5">
            <a:extLst>
              <a:ext uri="{FF2B5EF4-FFF2-40B4-BE49-F238E27FC236}">
                <a16:creationId xmlns:a16="http://schemas.microsoft.com/office/drawing/2014/main" xmlns="" id="{51026114-4147-E5A9-7482-E40901FC3FEB}"/>
              </a:ext>
            </a:extLst>
          </p:cNvPr>
          <p:cNvPicPr>
            <a:picLocks noChangeAspect="1"/>
          </p:cNvPicPr>
          <p:nvPr/>
        </p:nvPicPr>
        <p:blipFill>
          <a:blip r:embed="rId5"/>
          <a:stretch>
            <a:fillRect/>
          </a:stretch>
        </p:blipFill>
        <p:spPr>
          <a:xfrm>
            <a:off x="5581647" y="733143"/>
            <a:ext cx="3283323" cy="1781458"/>
          </a:xfrm>
          <a:prstGeom prst="rect">
            <a:avLst/>
          </a:prstGeom>
        </p:spPr>
      </p:pic>
    </p:spTree>
    <p:extLst>
      <p:ext uri="{BB962C8B-B14F-4D97-AF65-F5344CB8AC3E}">
        <p14:creationId xmlns:p14="http://schemas.microsoft.com/office/powerpoint/2010/main" val="920787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11102040"/>
              </p:ext>
            </p:extLst>
          </p:nvPr>
        </p:nvGraphicFramePr>
        <p:xfrm>
          <a:off x="282388" y="166275"/>
          <a:ext cx="8579224" cy="6341067"/>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88.</a:t>
                      </a:r>
                    </a:p>
                  </a:txBody>
                  <a:tcPr/>
                </a:tc>
                <a:tc>
                  <a:txBody>
                    <a:bodyPr/>
                    <a:lstStyle/>
                    <a:p>
                      <a:r>
                        <a:rPr lang="en-US" sz="2400" b="0" i="0" u="none" strike="noStrike" dirty="0">
                          <a:solidFill>
                            <a:srgbClr val="000000"/>
                          </a:solidFill>
                          <a:effectLst/>
                          <a:latin typeface="+mn-lt"/>
                        </a:rPr>
                        <a:t>SEAT BELT CUTTER</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01</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r>
                        <a:rPr lang="en-IN" sz="2400" dirty="0"/>
                        <a:t>89.</a:t>
                      </a:r>
                    </a:p>
                  </a:txBody>
                  <a:tcPr/>
                </a:tc>
                <a:tc>
                  <a:txBody>
                    <a:bodyPr/>
                    <a:lstStyle/>
                    <a:p>
                      <a:r>
                        <a:rPr lang="en-US" sz="2400" dirty="0">
                          <a:latin typeface="+mn-lt"/>
                        </a:rPr>
                        <a:t>WARNING TRIANGLE LIGHTS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02</a:t>
                      </a:r>
                      <a:endParaRPr lang="en-IN" sz="2400" dirty="0">
                        <a:solidFill>
                          <a:srgbClr val="FF0000"/>
                        </a:solidFill>
                      </a:endParaRPr>
                    </a:p>
                    <a:p>
                      <a:endParaRPr lang="en-IN" sz="2400" dirty="0"/>
                    </a:p>
                    <a:p>
                      <a:endParaRPr lang="en-IN" sz="2400" dirty="0"/>
                    </a:p>
                    <a:p>
                      <a:endParaRPr lang="en-IN" sz="2400" dirty="0"/>
                    </a:p>
                    <a:p>
                      <a:endParaRPr lang="en-IN" sz="2400" dirty="0"/>
                    </a:p>
                  </a:txBody>
                  <a:tcPr/>
                </a:tc>
                <a:tc>
                  <a:txBody>
                    <a:bodyPr/>
                    <a:lstStyle/>
                    <a:p>
                      <a:r>
                        <a:rPr lang="en-IN" sz="2400" dirty="0"/>
                        <a:t>02</a:t>
                      </a:r>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r>
                        <a:rPr lang="en-IN" sz="2400" dirty="0"/>
                        <a:t>90.</a:t>
                      </a:r>
                    </a:p>
                  </a:txBody>
                  <a:tcPr/>
                </a:tc>
                <a:tc>
                  <a:txBody>
                    <a:bodyPr/>
                    <a:lstStyle/>
                    <a:p>
                      <a:r>
                        <a:rPr lang="en-US" sz="2400" b="0" i="0" u="none" strike="noStrike" dirty="0">
                          <a:solidFill>
                            <a:srgbClr val="000000"/>
                          </a:solidFill>
                          <a:effectLst/>
                          <a:latin typeface="+mn-lt"/>
                        </a:rPr>
                        <a:t>SPOTLIGHT</a:t>
                      </a:r>
                      <a:endParaRPr lang="en-IN" sz="2400" b="0" dirty="0">
                        <a:latin typeface="+mn-lt"/>
                      </a:endParaRPr>
                    </a:p>
                  </a:txBody>
                  <a:tcPr/>
                </a:tc>
                <a:tc>
                  <a:txBody>
                    <a:bodyPr/>
                    <a:lstStyle/>
                    <a:p>
                      <a:r>
                        <a:rPr lang="en-IN" sz="2400" dirty="0"/>
                        <a:t>01</a:t>
                      </a:r>
                    </a:p>
                    <a:p>
                      <a:endParaRPr lang="en-IN"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01</a:t>
                      </a:r>
                    </a:p>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72A3DF1B-D3E4-EFC2-37B5-EC558A2E85AF}"/>
              </a:ext>
            </a:extLst>
          </p:cNvPr>
          <p:cNvPicPr>
            <a:picLocks noChangeAspect="1"/>
          </p:cNvPicPr>
          <p:nvPr/>
        </p:nvPicPr>
        <p:blipFill>
          <a:blip r:embed="rId3"/>
          <a:stretch>
            <a:fillRect/>
          </a:stretch>
        </p:blipFill>
        <p:spPr>
          <a:xfrm>
            <a:off x="5543550" y="4876800"/>
            <a:ext cx="3326467" cy="1640540"/>
          </a:xfrm>
          <a:prstGeom prst="rect">
            <a:avLst/>
          </a:prstGeom>
        </p:spPr>
      </p:pic>
      <p:pic>
        <p:nvPicPr>
          <p:cNvPr id="5" name="Picture 4">
            <a:extLst>
              <a:ext uri="{FF2B5EF4-FFF2-40B4-BE49-F238E27FC236}">
                <a16:creationId xmlns:a16="http://schemas.microsoft.com/office/drawing/2014/main" xmlns="" id="{99A04E34-3ADF-9D83-A18B-689FDEF2B271}"/>
              </a:ext>
            </a:extLst>
          </p:cNvPr>
          <p:cNvPicPr>
            <a:picLocks noChangeAspect="1"/>
          </p:cNvPicPr>
          <p:nvPr/>
        </p:nvPicPr>
        <p:blipFill>
          <a:blip r:embed="rId4"/>
          <a:stretch>
            <a:fillRect/>
          </a:stretch>
        </p:blipFill>
        <p:spPr>
          <a:xfrm>
            <a:off x="5543550" y="2857500"/>
            <a:ext cx="3411631" cy="2019300"/>
          </a:xfrm>
          <a:prstGeom prst="rect">
            <a:avLst/>
          </a:prstGeom>
        </p:spPr>
      </p:pic>
      <p:pic>
        <p:nvPicPr>
          <p:cNvPr id="6" name="Picture 5">
            <a:extLst>
              <a:ext uri="{FF2B5EF4-FFF2-40B4-BE49-F238E27FC236}">
                <a16:creationId xmlns:a16="http://schemas.microsoft.com/office/drawing/2014/main" xmlns="" id="{E11D6EE8-678E-0942-2FD7-59641997E082}"/>
              </a:ext>
            </a:extLst>
          </p:cNvPr>
          <p:cNvPicPr>
            <a:picLocks noChangeAspect="1"/>
          </p:cNvPicPr>
          <p:nvPr/>
        </p:nvPicPr>
        <p:blipFill>
          <a:blip r:embed="rId5"/>
          <a:stretch>
            <a:fillRect/>
          </a:stretch>
        </p:blipFill>
        <p:spPr>
          <a:xfrm>
            <a:off x="5543550" y="809625"/>
            <a:ext cx="3411631" cy="2047875"/>
          </a:xfrm>
          <a:prstGeom prst="rect">
            <a:avLst/>
          </a:prstGeom>
        </p:spPr>
      </p:pic>
    </p:spTree>
    <p:extLst>
      <p:ext uri="{BB962C8B-B14F-4D97-AF65-F5344CB8AC3E}">
        <p14:creationId xmlns:p14="http://schemas.microsoft.com/office/powerpoint/2010/main" val="4190803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51319450"/>
              </p:ext>
            </p:extLst>
          </p:nvPr>
        </p:nvGraphicFramePr>
        <p:xfrm>
          <a:off x="282388" y="166275"/>
          <a:ext cx="8579224" cy="5663046"/>
        </p:xfrm>
        <a:graphic>
          <a:graphicData uri="http://schemas.openxmlformats.org/drawingml/2006/table">
            <a:tbl>
              <a:tblPr firstRow="1" bandRow="1">
                <a:tableStyleId>{5C22544A-7EE6-4342-B048-85BDC9FD1C3A}</a:tableStyleId>
              </a:tblPr>
              <a:tblGrid>
                <a:gridCol w="654425">
                  <a:extLst>
                    <a:ext uri="{9D8B030D-6E8A-4147-A177-3AD203B41FA5}">
                      <a16:colId xmlns:a16="http://schemas.microsoft.com/office/drawing/2014/main" xmlns="" val="20000"/>
                    </a:ext>
                  </a:extLst>
                </a:gridCol>
                <a:gridCol w="3361765">
                  <a:extLst>
                    <a:ext uri="{9D8B030D-6E8A-4147-A177-3AD203B41FA5}">
                      <a16:colId xmlns:a16="http://schemas.microsoft.com/office/drawing/2014/main" xmlns="" val="20001"/>
                    </a:ext>
                  </a:extLst>
                </a:gridCol>
                <a:gridCol w="627529">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3325905">
                  <a:extLst>
                    <a:ext uri="{9D8B030D-6E8A-4147-A177-3AD203B41FA5}">
                      <a16:colId xmlns:a16="http://schemas.microsoft.com/office/drawing/2014/main" xmlns="" val="20004"/>
                    </a:ext>
                  </a:extLst>
                </a:gridCol>
              </a:tblGrid>
              <a:tr h="673533">
                <a:tc>
                  <a:txBody>
                    <a:bodyPr/>
                    <a:lstStyle/>
                    <a:p>
                      <a:pPr algn="ctr"/>
                      <a:r>
                        <a:rPr lang="en-IN" sz="2400" dirty="0" err="1">
                          <a:latin typeface="Kruti Dev 011" panose="00000700000000000000" pitchFamily="2" charset="0"/>
                        </a:rPr>
                        <a:t>dzla</a:t>
                      </a:r>
                      <a:endParaRPr lang="en-IN" sz="2400" dirty="0">
                        <a:latin typeface="Kruti Dev 011" panose="00000700000000000000" pitchFamily="2" charset="0"/>
                      </a:endParaRPr>
                    </a:p>
                  </a:txBody>
                  <a:tcPr/>
                </a:tc>
                <a:tc>
                  <a:txBody>
                    <a:bodyPr/>
                    <a:lstStyle/>
                    <a:p>
                      <a:pPr algn="ctr"/>
                      <a:r>
                        <a:rPr lang="en-IN" sz="2400" dirty="0"/>
                        <a:t> </a:t>
                      </a:r>
                      <a:r>
                        <a:rPr lang="hi-IN" sz="2400" dirty="0"/>
                        <a:t>आइटम</a:t>
                      </a:r>
                      <a:endParaRPr lang="en-IN" sz="2400" dirty="0"/>
                    </a:p>
                  </a:txBody>
                  <a:tcPr/>
                </a:tc>
                <a:tc>
                  <a:txBody>
                    <a:bodyPr/>
                    <a:lstStyle/>
                    <a:p>
                      <a:r>
                        <a:rPr lang="en-IN" dirty="0"/>
                        <a:t>ALS</a:t>
                      </a:r>
                    </a:p>
                    <a:p>
                      <a:r>
                        <a:rPr lang="en-IN" dirty="0"/>
                        <a:t>QTY</a:t>
                      </a:r>
                    </a:p>
                  </a:txBody>
                  <a:tcPr/>
                </a:tc>
                <a:tc>
                  <a:txBody>
                    <a:bodyPr/>
                    <a:lstStyle/>
                    <a:p>
                      <a:r>
                        <a:rPr lang="en-IN" dirty="0"/>
                        <a:t>BLS</a:t>
                      </a:r>
                    </a:p>
                    <a:p>
                      <a:r>
                        <a:rPr lang="en-IN" dirty="0"/>
                        <a:t>QTY</a:t>
                      </a:r>
                    </a:p>
                  </a:txBody>
                  <a:tcPr/>
                </a:tc>
                <a:tc>
                  <a:txBody>
                    <a:bodyPr/>
                    <a:lstStyle/>
                    <a:p>
                      <a:r>
                        <a:rPr lang="hi-IN" dirty="0"/>
                        <a:t>फोटो</a:t>
                      </a:r>
                      <a:endParaRPr lang="en-IN" dirty="0"/>
                    </a:p>
                  </a:txBody>
                  <a:tcPr/>
                </a:tc>
                <a:extLst>
                  <a:ext uri="{0D108BD9-81ED-4DB2-BD59-A6C34878D82A}">
                    <a16:rowId xmlns:a16="http://schemas.microsoft.com/office/drawing/2014/main" xmlns="" val="10000"/>
                  </a:ext>
                </a:extLst>
              </a:tr>
              <a:tr h="2070873">
                <a:tc>
                  <a:txBody>
                    <a:bodyPr/>
                    <a:lstStyle/>
                    <a:p>
                      <a:r>
                        <a:rPr lang="en-IN" sz="2400" dirty="0"/>
                        <a:t>91.</a:t>
                      </a:r>
                    </a:p>
                  </a:txBody>
                  <a:tcPr/>
                </a:tc>
                <a:tc>
                  <a:txBody>
                    <a:bodyPr/>
                    <a:lstStyle/>
                    <a:p>
                      <a:r>
                        <a:rPr lang="en-US" sz="2400" b="0" i="0" u="none" strike="noStrike" dirty="0">
                          <a:solidFill>
                            <a:srgbClr val="000000"/>
                          </a:solidFill>
                          <a:effectLst/>
                          <a:latin typeface="+mn-lt"/>
                        </a:rPr>
                        <a:t>FIRE EXTINGUISHER, ABC TYPE (MINIMUM 2 KG CAPACITY COMPLYING WITH IS:13849 OR IS:2171)</a:t>
                      </a:r>
                      <a:endParaRPr lang="en-IN"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solidFill>
                            <a:srgbClr val="FF0000"/>
                          </a:solidFill>
                        </a:rPr>
                        <a:t>02</a:t>
                      </a:r>
                    </a:p>
                  </a:txBody>
                  <a:tcPr/>
                </a:tc>
                <a:tc>
                  <a:txBody>
                    <a:bodyPr/>
                    <a:lstStyle/>
                    <a:p>
                      <a:endParaRPr lang="en-IN" dirty="0"/>
                    </a:p>
                    <a:p>
                      <a:endParaRPr lang="en-IN" dirty="0"/>
                    </a:p>
                    <a:p>
                      <a:endParaRPr lang="en-IN" dirty="0"/>
                    </a:p>
                    <a:p>
                      <a:endParaRPr lang="en-IN" dirty="0"/>
                    </a:p>
                    <a:p>
                      <a:endParaRPr lang="en-IN" dirty="0"/>
                    </a:p>
                    <a:p>
                      <a:endParaRPr lang="en-IN" dirty="0"/>
                    </a:p>
                  </a:txBody>
                  <a:tcPr/>
                </a:tc>
                <a:extLst>
                  <a:ext uri="{0D108BD9-81ED-4DB2-BD59-A6C34878D82A}">
                    <a16:rowId xmlns:a16="http://schemas.microsoft.com/office/drawing/2014/main" xmlns="" val="10001"/>
                  </a:ext>
                </a:extLst>
              </a:tr>
              <a:tr h="1242219">
                <a:tc>
                  <a:txBody>
                    <a:bodyPr/>
                    <a:lstStyle/>
                    <a:p>
                      <a:endParaRPr lang="en-IN" sz="2400" dirty="0"/>
                    </a:p>
                  </a:txBody>
                  <a:tcPr/>
                </a:tc>
                <a:tc>
                  <a:txBody>
                    <a:bodyPr/>
                    <a:lstStyle/>
                    <a:p>
                      <a:endParaRPr lang="en-US" sz="2400" dirty="0">
                        <a:latin typeface="+mn-lt"/>
                      </a:endParaRPr>
                    </a:p>
                  </a:txBody>
                  <a:tcPr/>
                </a:tc>
                <a:tc>
                  <a:txBody>
                    <a:bodyPr/>
                    <a:lstStyle/>
                    <a:p>
                      <a:endParaRPr lang="en-IN" sz="2400" dirty="0"/>
                    </a:p>
                  </a:txBody>
                  <a:tcPr/>
                </a:tc>
                <a:tc>
                  <a:txBody>
                    <a:bodyPr/>
                    <a:lstStyle/>
                    <a:p>
                      <a:endParaRPr lang="en-IN" sz="2400" dirty="0"/>
                    </a:p>
                  </a:txBody>
                  <a:tcPr/>
                </a:tc>
                <a:tc>
                  <a:txBody>
                    <a:bodyPr/>
                    <a:lstStyle/>
                    <a:p>
                      <a:endParaRPr lang="en-IN" dirty="0"/>
                    </a:p>
                  </a:txBody>
                  <a:tcPr/>
                </a:tc>
                <a:extLst>
                  <a:ext uri="{0D108BD9-81ED-4DB2-BD59-A6C34878D82A}">
                    <a16:rowId xmlns:a16="http://schemas.microsoft.com/office/drawing/2014/main" xmlns="" val="10002"/>
                  </a:ext>
                </a:extLst>
              </a:tr>
              <a:tr h="1676421">
                <a:tc>
                  <a:txBody>
                    <a:bodyPr/>
                    <a:lstStyle/>
                    <a:p>
                      <a:endParaRPr lang="en-IN" sz="2400" dirty="0"/>
                    </a:p>
                  </a:txBody>
                  <a:tcPr/>
                </a:tc>
                <a:tc>
                  <a:txBody>
                    <a:bodyPr/>
                    <a:lstStyle/>
                    <a:p>
                      <a:endParaRPr lang="en-IN" sz="2400" b="0" dirty="0">
                        <a:latin typeface="+mn-lt"/>
                      </a:endParaRPr>
                    </a:p>
                  </a:txBody>
                  <a:tcPr/>
                </a:tc>
                <a:tc>
                  <a:txBody>
                    <a:bodyPr/>
                    <a:lstStyle/>
                    <a:p>
                      <a:endParaRPr lang="en-IN" sz="2400" dirty="0"/>
                    </a:p>
                  </a:txBody>
                  <a:tcPr/>
                </a:tc>
                <a:tc>
                  <a:txBody>
                    <a:bodyPr/>
                    <a:lstStyle/>
                    <a:p>
                      <a:endParaRPr lang="en-IN" sz="2400" dirty="0"/>
                    </a:p>
                  </a:txBody>
                  <a:tcPr/>
                </a:tc>
                <a:tc>
                  <a:txBody>
                    <a:bodyPr/>
                    <a:lstStyle/>
                    <a:p>
                      <a:endParaRPr lang="en-IN" dirty="0"/>
                    </a:p>
                  </a:txBody>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245A8965-8A6B-8478-8315-ABF9CD93C2B4}"/>
              </a:ext>
            </a:extLst>
          </p:cNvPr>
          <p:cNvSpPr txBox="1">
            <a:spLocks/>
          </p:cNvSpPr>
          <p:nvPr/>
        </p:nvSpPr>
        <p:spPr>
          <a:xfrm>
            <a:off x="628650" y="6526"/>
            <a:ext cx="7886700" cy="612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b="1" dirty="0">
              <a:latin typeface="+mn-lt"/>
            </a:endParaRPr>
          </a:p>
        </p:txBody>
      </p:sp>
      <p:pic>
        <p:nvPicPr>
          <p:cNvPr id="4" name="Picture 3">
            <a:extLst>
              <a:ext uri="{FF2B5EF4-FFF2-40B4-BE49-F238E27FC236}">
                <a16:creationId xmlns:a16="http://schemas.microsoft.com/office/drawing/2014/main" xmlns="" id="{B42ED481-3AFE-CBDA-53C2-33F1906B4A41}"/>
              </a:ext>
            </a:extLst>
          </p:cNvPr>
          <p:cNvPicPr>
            <a:picLocks noChangeAspect="1"/>
          </p:cNvPicPr>
          <p:nvPr/>
        </p:nvPicPr>
        <p:blipFill>
          <a:blip r:embed="rId3"/>
          <a:stretch>
            <a:fillRect/>
          </a:stretch>
        </p:blipFill>
        <p:spPr>
          <a:xfrm>
            <a:off x="5524500" y="877419"/>
            <a:ext cx="3339914" cy="1986803"/>
          </a:xfrm>
          <a:prstGeom prst="rect">
            <a:avLst/>
          </a:prstGeom>
        </p:spPr>
      </p:pic>
    </p:spTree>
    <p:extLst>
      <p:ext uri="{BB962C8B-B14F-4D97-AF65-F5344CB8AC3E}">
        <p14:creationId xmlns:p14="http://schemas.microsoft.com/office/powerpoint/2010/main" val="660539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21C81-AFDB-E030-4D98-3A94EB072BCA}"/>
              </a:ext>
            </a:extLst>
          </p:cNvPr>
          <p:cNvSpPr>
            <a:spLocks noGrp="1"/>
          </p:cNvSpPr>
          <p:nvPr>
            <p:ph type="title"/>
          </p:nvPr>
        </p:nvSpPr>
        <p:spPr/>
        <p:txBody>
          <a:bodyPr>
            <a:normAutofit/>
          </a:bodyPr>
          <a:lstStyle/>
          <a:p>
            <a:pPr algn="ctr"/>
            <a:r>
              <a:rPr lang="en-IN" sz="4800" b="0" i="0" u="none" strike="noStrike">
                <a:solidFill>
                  <a:srgbClr val="000000"/>
                </a:solidFill>
                <a:effectLst/>
                <a:latin typeface="Times New Roman" panose="02020603050405020304" pitchFamily="18" charset="0"/>
              </a:rPr>
              <a:t>RIGID FRACTURE SPLINTS </a:t>
            </a:r>
            <a:endParaRPr lang="en-IN" sz="4800" dirty="0"/>
          </a:p>
        </p:txBody>
      </p:sp>
      <p:pic>
        <p:nvPicPr>
          <p:cNvPr id="6" name="Picture 5">
            <a:extLst>
              <a:ext uri="{FF2B5EF4-FFF2-40B4-BE49-F238E27FC236}">
                <a16:creationId xmlns:a16="http://schemas.microsoft.com/office/drawing/2014/main" xmlns="" id="{2FCD8642-8BFB-9140-505D-0B9010FD1C99}"/>
              </a:ext>
            </a:extLst>
          </p:cNvPr>
          <p:cNvPicPr>
            <a:picLocks noChangeAspect="1"/>
          </p:cNvPicPr>
          <p:nvPr/>
        </p:nvPicPr>
        <p:blipFill>
          <a:blip r:embed="rId2"/>
          <a:stretch>
            <a:fillRect/>
          </a:stretch>
        </p:blipFill>
        <p:spPr>
          <a:xfrm>
            <a:off x="383242" y="1681163"/>
            <a:ext cx="8330453" cy="4811713"/>
          </a:xfrm>
          <a:prstGeom prst="rect">
            <a:avLst/>
          </a:prstGeom>
        </p:spPr>
      </p:pic>
    </p:spTree>
    <p:extLst>
      <p:ext uri="{BB962C8B-B14F-4D97-AF65-F5344CB8AC3E}">
        <p14:creationId xmlns:p14="http://schemas.microsoft.com/office/powerpoint/2010/main" val="503317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B0483-D33E-1AAD-08A5-03A325AF54C1}"/>
              </a:ext>
            </a:extLst>
          </p:cNvPr>
          <p:cNvSpPr>
            <a:spLocks noGrp="1"/>
          </p:cNvSpPr>
          <p:nvPr>
            <p:ph type="title"/>
          </p:nvPr>
        </p:nvSpPr>
        <p:spPr/>
        <p:txBody>
          <a:bodyPr>
            <a:normAutofit/>
          </a:bodyPr>
          <a:lstStyle/>
          <a:p>
            <a:pPr algn="ctr"/>
            <a:r>
              <a:rPr lang="en-IN" sz="4000" b="0" i="0" u="none" strike="noStrike">
                <a:solidFill>
                  <a:srgbClr val="000000"/>
                </a:solidFill>
                <a:effectLst/>
                <a:latin typeface="Times New Roman" panose="02020603050405020304" pitchFamily="18" charset="0"/>
              </a:rPr>
              <a:t>FINGER TIP PULSE OXIMETER </a:t>
            </a:r>
            <a:endParaRPr lang="en-IN" sz="4000" dirty="0"/>
          </a:p>
        </p:txBody>
      </p:sp>
      <p:pic>
        <p:nvPicPr>
          <p:cNvPr id="4" name="Picture 3">
            <a:extLst>
              <a:ext uri="{FF2B5EF4-FFF2-40B4-BE49-F238E27FC236}">
                <a16:creationId xmlns:a16="http://schemas.microsoft.com/office/drawing/2014/main" xmlns="" id="{F48B8637-7852-F5D2-CF65-6103E5EE8DC3}"/>
              </a:ext>
            </a:extLst>
          </p:cNvPr>
          <p:cNvPicPr>
            <a:picLocks noChangeAspect="1"/>
          </p:cNvPicPr>
          <p:nvPr/>
        </p:nvPicPr>
        <p:blipFill>
          <a:blip r:embed="rId2"/>
          <a:stretch>
            <a:fillRect/>
          </a:stretch>
        </p:blipFill>
        <p:spPr>
          <a:xfrm>
            <a:off x="127747" y="1690689"/>
            <a:ext cx="8827994" cy="4802187"/>
          </a:xfrm>
          <a:prstGeom prst="rect">
            <a:avLst/>
          </a:prstGeom>
        </p:spPr>
      </p:pic>
    </p:spTree>
    <p:extLst>
      <p:ext uri="{BB962C8B-B14F-4D97-AF65-F5344CB8AC3E}">
        <p14:creationId xmlns:p14="http://schemas.microsoft.com/office/powerpoint/2010/main" val="3245210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76819-0492-F72F-EA06-C3BBFBDEC604}"/>
              </a:ext>
            </a:extLst>
          </p:cNvPr>
          <p:cNvSpPr>
            <a:spLocks noGrp="1"/>
          </p:cNvSpPr>
          <p:nvPr>
            <p:ph type="title"/>
          </p:nvPr>
        </p:nvSpPr>
        <p:spPr/>
        <p:txBody>
          <a:bodyPr>
            <a:normAutofit/>
          </a:bodyPr>
          <a:lstStyle/>
          <a:p>
            <a:pPr algn="ctr"/>
            <a:r>
              <a:rPr lang="en-IN" sz="4800" b="0" i="0" u="none" strike="noStrike">
                <a:solidFill>
                  <a:srgbClr val="000000"/>
                </a:solidFill>
                <a:effectLst/>
                <a:latin typeface="Times New Roman" panose="02020603050405020304" pitchFamily="18" charset="0"/>
              </a:rPr>
              <a:t>CPR MASK (</a:t>
            </a:r>
            <a:r>
              <a:rPr lang="en-IN" sz="4800" b="0" i="0" u="none" strike="noStrike" dirty="0">
                <a:solidFill>
                  <a:srgbClr val="000000"/>
                </a:solidFill>
                <a:effectLst/>
                <a:latin typeface="Times New Roman" panose="02020603050405020304" pitchFamily="18" charset="0"/>
              </a:rPr>
              <a:t>100 / BOX)</a:t>
            </a:r>
            <a:r>
              <a:rPr lang="en-IN" sz="4800" dirty="0"/>
              <a:t> </a:t>
            </a:r>
          </a:p>
        </p:txBody>
      </p:sp>
      <p:pic>
        <p:nvPicPr>
          <p:cNvPr id="4" name="Picture 3">
            <a:extLst>
              <a:ext uri="{FF2B5EF4-FFF2-40B4-BE49-F238E27FC236}">
                <a16:creationId xmlns:a16="http://schemas.microsoft.com/office/drawing/2014/main" xmlns="" id="{AF67181C-17AB-FE2F-7892-5274969E264A}"/>
              </a:ext>
            </a:extLst>
          </p:cNvPr>
          <p:cNvPicPr>
            <a:picLocks noChangeAspect="1"/>
          </p:cNvPicPr>
          <p:nvPr/>
        </p:nvPicPr>
        <p:blipFill>
          <a:blip r:embed="rId2"/>
          <a:stretch>
            <a:fillRect/>
          </a:stretch>
        </p:blipFill>
        <p:spPr>
          <a:xfrm>
            <a:off x="860612" y="1485900"/>
            <a:ext cx="6824382" cy="5300382"/>
          </a:xfrm>
          <a:prstGeom prst="rect">
            <a:avLst/>
          </a:prstGeom>
        </p:spPr>
      </p:pic>
    </p:spTree>
    <p:extLst>
      <p:ext uri="{BB962C8B-B14F-4D97-AF65-F5344CB8AC3E}">
        <p14:creationId xmlns:p14="http://schemas.microsoft.com/office/powerpoint/2010/main" val="3035605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D3CF5-C02C-5C79-D559-C75F2B63BB29}"/>
              </a:ext>
            </a:extLst>
          </p:cNvPr>
          <p:cNvSpPr>
            <a:spLocks noGrp="1"/>
          </p:cNvSpPr>
          <p:nvPr>
            <p:ph type="title"/>
          </p:nvPr>
        </p:nvSpPr>
        <p:spPr/>
        <p:txBody>
          <a:bodyPr>
            <a:normAutofit/>
          </a:bodyPr>
          <a:lstStyle/>
          <a:p>
            <a:pPr algn="ctr"/>
            <a:r>
              <a:rPr lang="en-IN" sz="5400" b="0" i="0" u="none" strike="noStrike">
                <a:solidFill>
                  <a:srgbClr val="000000"/>
                </a:solidFill>
                <a:effectLst/>
                <a:latin typeface="Times New Roman" panose="02020603050405020304" pitchFamily="18" charset="0"/>
              </a:rPr>
              <a:t>UNIVERSAL SCISSOR </a:t>
            </a:r>
            <a:endParaRPr lang="en-IN" sz="5400" dirty="0"/>
          </a:p>
        </p:txBody>
      </p:sp>
      <p:pic>
        <p:nvPicPr>
          <p:cNvPr id="4" name="Picture 3">
            <a:extLst>
              <a:ext uri="{FF2B5EF4-FFF2-40B4-BE49-F238E27FC236}">
                <a16:creationId xmlns:a16="http://schemas.microsoft.com/office/drawing/2014/main" xmlns="" id="{9FDA952A-9871-F01C-A25E-BD2C18A7F047}"/>
              </a:ext>
            </a:extLst>
          </p:cNvPr>
          <p:cNvPicPr>
            <a:picLocks noChangeAspect="1"/>
          </p:cNvPicPr>
          <p:nvPr/>
        </p:nvPicPr>
        <p:blipFill>
          <a:blip r:embed="rId2"/>
          <a:stretch>
            <a:fillRect/>
          </a:stretch>
        </p:blipFill>
        <p:spPr>
          <a:xfrm>
            <a:off x="699247" y="2160495"/>
            <a:ext cx="7960659" cy="4521293"/>
          </a:xfrm>
          <a:prstGeom prst="rect">
            <a:avLst/>
          </a:prstGeom>
        </p:spPr>
      </p:pic>
    </p:spTree>
    <p:extLst>
      <p:ext uri="{BB962C8B-B14F-4D97-AF65-F5344CB8AC3E}">
        <p14:creationId xmlns:p14="http://schemas.microsoft.com/office/powerpoint/2010/main" val="3405777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945D68-6E42-7CAA-C7FE-B06C8A8CD1C5}"/>
              </a:ext>
            </a:extLst>
          </p:cNvPr>
          <p:cNvSpPr>
            <a:spLocks noGrp="1"/>
          </p:cNvSpPr>
          <p:nvPr>
            <p:ph type="title"/>
          </p:nvPr>
        </p:nvSpPr>
        <p:spPr/>
        <p:txBody>
          <a:bodyPr>
            <a:normAutofit/>
          </a:bodyPr>
          <a:lstStyle/>
          <a:p>
            <a:pPr algn="ctr"/>
            <a:r>
              <a:rPr lang="en-IN" b="0" i="0" u="none" strike="noStrike" dirty="0">
                <a:solidFill>
                  <a:srgbClr val="000000"/>
                </a:solidFill>
                <a:effectLst/>
                <a:latin typeface="Times New Roman" panose="02020603050405020304" pitchFamily="18" charset="0"/>
              </a:rPr>
              <a:t>DIAGNOSTICS PENLIGHT </a:t>
            </a:r>
            <a:endParaRPr lang="en-IN" dirty="0"/>
          </a:p>
        </p:txBody>
      </p:sp>
      <p:pic>
        <p:nvPicPr>
          <p:cNvPr id="4" name="Picture 3">
            <a:extLst>
              <a:ext uri="{FF2B5EF4-FFF2-40B4-BE49-F238E27FC236}">
                <a16:creationId xmlns:a16="http://schemas.microsoft.com/office/drawing/2014/main" xmlns="" id="{4F7B43B3-51B3-F358-D7E5-D5885ABB1D9E}"/>
              </a:ext>
            </a:extLst>
          </p:cNvPr>
          <p:cNvPicPr>
            <a:picLocks noChangeAspect="1"/>
          </p:cNvPicPr>
          <p:nvPr/>
        </p:nvPicPr>
        <p:blipFill>
          <a:blip r:embed="rId2"/>
          <a:stretch>
            <a:fillRect/>
          </a:stretch>
        </p:blipFill>
        <p:spPr>
          <a:xfrm>
            <a:off x="628651" y="2109788"/>
            <a:ext cx="8044703" cy="2638425"/>
          </a:xfrm>
          <a:prstGeom prst="rect">
            <a:avLst/>
          </a:prstGeom>
        </p:spPr>
      </p:pic>
    </p:spTree>
    <p:extLst>
      <p:ext uri="{BB962C8B-B14F-4D97-AF65-F5344CB8AC3E}">
        <p14:creationId xmlns:p14="http://schemas.microsoft.com/office/powerpoint/2010/main" val="3980766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96373210"/>
              </p:ext>
            </p:extLst>
          </p:nvPr>
        </p:nvGraphicFramePr>
        <p:xfrm>
          <a:off x="38099" y="152400"/>
          <a:ext cx="9067801" cy="5595883"/>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xmlns="" val="20000"/>
                    </a:ext>
                  </a:extLst>
                </a:gridCol>
                <a:gridCol w="1714501">
                  <a:extLst>
                    <a:ext uri="{9D8B030D-6E8A-4147-A177-3AD203B41FA5}">
                      <a16:colId xmlns:a16="http://schemas.microsoft.com/office/drawing/2014/main" xmlns="" val="20001"/>
                    </a:ext>
                  </a:extLst>
                </a:gridCol>
                <a:gridCol w="6438900">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14.</a:t>
                      </a:r>
                    </a:p>
                  </a:txBody>
                  <a:tcPr/>
                </a:tc>
                <a:tc>
                  <a:txBody>
                    <a:bodyPr/>
                    <a:lstStyle/>
                    <a:p>
                      <a:r>
                        <a:rPr lang="en-US" sz="2800" b="1" kern="1200" dirty="0">
                          <a:solidFill>
                            <a:srgbClr val="7030A0"/>
                          </a:solidFill>
                          <a:effectLst/>
                          <a:latin typeface="+mn-lt"/>
                          <a:ea typeface="+mn-ea"/>
                          <a:cs typeface="+mn-cs"/>
                        </a:rPr>
                        <a:t>Lumber Puncture Needle</a:t>
                      </a:r>
                      <a:endParaRPr lang="en-IN" sz="2800" b="0" dirty="0">
                        <a:solidFill>
                          <a:srgbClr val="7030A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7030A0"/>
                          </a:solidFill>
                          <a:effectLst/>
                          <a:latin typeface="+mn-lt"/>
                          <a:ea typeface="+mn-ea"/>
                          <a:cs typeface="+mn-cs"/>
                        </a:rPr>
                        <a:t>इसका उपयोग लकड़ी के पंचर में, स्पाइनल एनेस्थीसिया में और जांच के लिए सीएसएफ लेने और रीढ़ की हड्डी में दवाओं को पेश करने के लिए किया जाता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15.</a:t>
                      </a:r>
                    </a:p>
                  </a:txBody>
                  <a:tcPr/>
                </a:tc>
                <a:tc>
                  <a:txBody>
                    <a:bodyPr/>
                    <a:lstStyle/>
                    <a:p>
                      <a:r>
                        <a:rPr lang="en-US" sz="2800" b="1" kern="1200" dirty="0">
                          <a:solidFill>
                            <a:srgbClr val="00B050"/>
                          </a:solidFill>
                          <a:effectLst/>
                          <a:latin typeface="+mn-lt"/>
                          <a:ea typeface="+mn-ea"/>
                          <a:cs typeface="+mn-cs"/>
                        </a:rPr>
                        <a:t>Dissectors</a:t>
                      </a:r>
                      <a:endParaRPr lang="en-IN" sz="2800" b="0" dirty="0">
                        <a:solidFill>
                          <a:srgbClr val="00B050"/>
                        </a:solidFill>
                      </a:endParaRPr>
                    </a:p>
                  </a:txBody>
                  <a:tcPr/>
                </a:tc>
                <a:tc>
                  <a:txBody>
                    <a:bodyPr/>
                    <a:lstStyle/>
                    <a:p>
                      <a:r>
                        <a:rPr lang="hi-IN" sz="2400" kern="1200" dirty="0">
                          <a:solidFill>
                            <a:srgbClr val="00B050"/>
                          </a:solidFill>
                          <a:effectLst/>
                          <a:latin typeface="+mn-lt"/>
                          <a:ea typeface="+mn-ea"/>
                          <a:cs typeface="+mn-cs"/>
                        </a:rPr>
                        <a:t>इसका उपयोग ट्यूमर को विच्छेदित करने या ग्रंथि को बड़ा करने के लिए किया जाता है।</a:t>
                      </a:r>
                      <a:endParaRPr lang="en-IN" sz="2400" dirty="0">
                        <a:solidFill>
                          <a:srgbClr val="00B050"/>
                        </a:solidFill>
                      </a:endParaRPr>
                    </a:p>
                  </a:txBody>
                  <a:tcPr/>
                </a:tc>
                <a:extLst>
                  <a:ext uri="{0D108BD9-81ED-4DB2-BD59-A6C34878D82A}">
                    <a16:rowId xmlns:a16="http://schemas.microsoft.com/office/drawing/2014/main" xmlns="" val="10002"/>
                  </a:ext>
                </a:extLst>
              </a:tr>
              <a:tr h="1018377">
                <a:tc>
                  <a:txBody>
                    <a:bodyPr/>
                    <a:lstStyle/>
                    <a:p>
                      <a:r>
                        <a:rPr lang="en-IN" sz="2400" dirty="0"/>
                        <a:t>16.</a:t>
                      </a:r>
                    </a:p>
                  </a:txBody>
                  <a:tcPr/>
                </a:tc>
                <a:tc>
                  <a:txBody>
                    <a:bodyPr/>
                    <a:lstStyle/>
                    <a:p>
                      <a:r>
                        <a:rPr lang="en-US" sz="2800" b="1" kern="1200" dirty="0">
                          <a:solidFill>
                            <a:srgbClr val="00B0F0"/>
                          </a:solidFill>
                          <a:effectLst/>
                          <a:latin typeface="+mn-lt"/>
                          <a:ea typeface="+mn-ea"/>
                          <a:cs typeface="+mn-cs"/>
                        </a:rPr>
                        <a:t>Probe</a:t>
                      </a:r>
                      <a:endParaRPr lang="en-IN" sz="2800" b="0" dirty="0">
                        <a:solidFill>
                          <a:srgbClr val="00B0F0"/>
                        </a:solidFill>
                        <a:latin typeface="+mn-lt"/>
                      </a:endParaRPr>
                    </a:p>
                  </a:txBody>
                  <a:tcPr/>
                </a:tc>
                <a:tc>
                  <a:txBody>
                    <a:bodyPr/>
                    <a:lstStyle/>
                    <a:p>
                      <a:r>
                        <a:rPr lang="hi-IN" sz="2400" kern="1200" dirty="0">
                          <a:solidFill>
                            <a:srgbClr val="00B0F0"/>
                          </a:solidFill>
                          <a:effectLst/>
                          <a:latin typeface="+mn-lt"/>
                          <a:ea typeface="+mn-ea"/>
                          <a:cs typeface="+mn-cs"/>
                        </a:rPr>
                        <a:t>यह एक छोर पर कुंद होता है और दूसरे छोर पर एक आंख होती है। इसका उपयोग साइनस की खोज के लिए किया जाता है, ताकि उनकी गहराई की दिशा और सामग्री निर्धारित की जा सके।</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17.</a:t>
                      </a:r>
                    </a:p>
                  </a:txBody>
                  <a:tcPr/>
                </a:tc>
                <a:tc>
                  <a:txBody>
                    <a:bodyPr/>
                    <a:lstStyle/>
                    <a:p>
                      <a:r>
                        <a:rPr lang="en-US" sz="2800" b="1" kern="1200" dirty="0">
                          <a:solidFill>
                            <a:srgbClr val="FFC000"/>
                          </a:solidFill>
                          <a:effectLst/>
                          <a:latin typeface="+mn-lt"/>
                          <a:ea typeface="+mn-ea"/>
                          <a:cs typeface="+mn-cs"/>
                        </a:rPr>
                        <a:t>Sinus Forceps</a:t>
                      </a:r>
                      <a:endParaRPr lang="en-IN" sz="2800" b="0" dirty="0">
                        <a:solidFill>
                          <a:srgbClr val="FFC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FFC000"/>
                          </a:solidFill>
                          <a:effectLst/>
                          <a:latin typeface="+mn-lt"/>
                          <a:ea typeface="+mn-ea"/>
                          <a:cs typeface="+mn-cs"/>
                        </a:rPr>
                        <a:t>यह धमनी संदंश या सुई धारक के समान भी है, लेकिन उनके नीचे इसके हैंडल में कोई ताला नहीं होता है और ब्लेड में कोई दाँत नहीं होती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94894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046AD-74A7-EB4C-8620-CAECDEFC8594}"/>
              </a:ext>
            </a:extLst>
          </p:cNvPr>
          <p:cNvSpPr>
            <a:spLocks noGrp="1"/>
          </p:cNvSpPr>
          <p:nvPr>
            <p:ph type="title"/>
          </p:nvPr>
        </p:nvSpPr>
        <p:spPr/>
        <p:txBody>
          <a:bodyPr>
            <a:normAutofit fontScale="90000"/>
          </a:bodyPr>
          <a:lstStyle/>
          <a:p>
            <a:r>
              <a:rPr lang="en-IN" sz="4800" b="0" i="0" u="none" strike="noStrike" dirty="0">
                <a:solidFill>
                  <a:srgbClr val="000000"/>
                </a:solidFill>
                <a:effectLst/>
                <a:latin typeface="Times New Roman" panose="02020603050405020304" pitchFamily="18" charset="0"/>
              </a:rPr>
              <a:t>TONGUE DEPRESSOR (100/ BOX)</a:t>
            </a:r>
            <a:r>
              <a:rPr lang="en-IN" sz="4800" dirty="0"/>
              <a:t> </a:t>
            </a:r>
          </a:p>
        </p:txBody>
      </p:sp>
      <p:pic>
        <p:nvPicPr>
          <p:cNvPr id="4" name="Picture 3">
            <a:extLst>
              <a:ext uri="{FF2B5EF4-FFF2-40B4-BE49-F238E27FC236}">
                <a16:creationId xmlns:a16="http://schemas.microsoft.com/office/drawing/2014/main" xmlns="" id="{E26BBF35-D483-04C0-4953-01498FBEB847}"/>
              </a:ext>
            </a:extLst>
          </p:cNvPr>
          <p:cNvPicPr>
            <a:picLocks noChangeAspect="1"/>
          </p:cNvPicPr>
          <p:nvPr/>
        </p:nvPicPr>
        <p:blipFill>
          <a:blip r:embed="rId2"/>
          <a:stretch>
            <a:fillRect/>
          </a:stretch>
        </p:blipFill>
        <p:spPr>
          <a:xfrm>
            <a:off x="181535" y="1532965"/>
            <a:ext cx="8686800" cy="5047129"/>
          </a:xfrm>
          <a:prstGeom prst="rect">
            <a:avLst/>
          </a:prstGeom>
        </p:spPr>
      </p:pic>
    </p:spTree>
    <p:extLst>
      <p:ext uri="{BB962C8B-B14F-4D97-AF65-F5344CB8AC3E}">
        <p14:creationId xmlns:p14="http://schemas.microsoft.com/office/powerpoint/2010/main" val="732280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E09276-716F-6D53-10FF-6C25D6570834}"/>
              </a:ext>
            </a:extLst>
          </p:cNvPr>
          <p:cNvSpPr>
            <a:spLocks noGrp="1"/>
          </p:cNvSpPr>
          <p:nvPr>
            <p:ph type="title"/>
          </p:nvPr>
        </p:nvSpPr>
        <p:spPr/>
        <p:txBody>
          <a:bodyPr>
            <a:normAutofit fontScale="90000"/>
          </a:bodyPr>
          <a:lstStyle/>
          <a:p>
            <a:pPr algn="ctr"/>
            <a:r>
              <a:rPr lang="en-IN" sz="5400" b="0" i="0" u="none" strike="noStrike" dirty="0">
                <a:solidFill>
                  <a:srgbClr val="000000"/>
                </a:solidFill>
                <a:effectLst/>
                <a:latin typeface="Times New Roman" panose="02020603050405020304" pitchFamily="18" charset="0"/>
              </a:rPr>
              <a:t>JAW SPREADER/MOUNDER </a:t>
            </a:r>
            <a:endParaRPr lang="en-IN" sz="5400" dirty="0"/>
          </a:p>
        </p:txBody>
      </p:sp>
      <p:pic>
        <p:nvPicPr>
          <p:cNvPr id="4" name="Picture 3">
            <a:extLst>
              <a:ext uri="{FF2B5EF4-FFF2-40B4-BE49-F238E27FC236}">
                <a16:creationId xmlns:a16="http://schemas.microsoft.com/office/drawing/2014/main" xmlns="" id="{BAC06951-DA0C-B6D5-DEA5-C927ABBB285E}"/>
              </a:ext>
            </a:extLst>
          </p:cNvPr>
          <p:cNvPicPr>
            <a:picLocks noChangeAspect="1"/>
          </p:cNvPicPr>
          <p:nvPr/>
        </p:nvPicPr>
        <p:blipFill>
          <a:blip r:embed="rId2"/>
          <a:stretch>
            <a:fillRect/>
          </a:stretch>
        </p:blipFill>
        <p:spPr>
          <a:xfrm>
            <a:off x="874060" y="1461246"/>
            <a:ext cx="7779122" cy="5244354"/>
          </a:xfrm>
          <a:prstGeom prst="rect">
            <a:avLst/>
          </a:prstGeom>
        </p:spPr>
      </p:pic>
    </p:spTree>
    <p:extLst>
      <p:ext uri="{BB962C8B-B14F-4D97-AF65-F5344CB8AC3E}">
        <p14:creationId xmlns:p14="http://schemas.microsoft.com/office/powerpoint/2010/main" val="2622139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5ED307-5B45-A0F3-AF4F-15CDB2DF10A0}"/>
              </a:ext>
            </a:extLst>
          </p:cNvPr>
          <p:cNvSpPr>
            <a:spLocks noGrp="1"/>
          </p:cNvSpPr>
          <p:nvPr>
            <p:ph type="title"/>
          </p:nvPr>
        </p:nvSpPr>
        <p:spPr/>
        <p:txBody>
          <a:bodyPr>
            <a:normAutofit fontScale="90000"/>
          </a:bodyPr>
          <a:lstStyle/>
          <a:p>
            <a:r>
              <a:rPr lang="en-IN" sz="6000" b="0" i="0" u="none" strike="noStrike" dirty="0">
                <a:solidFill>
                  <a:srgbClr val="000000"/>
                </a:solidFill>
                <a:effectLst/>
                <a:latin typeface="Times New Roman" panose="02020603050405020304" pitchFamily="18" charset="0"/>
              </a:rPr>
              <a:t>ISOTHERMAL SHEET ADULT </a:t>
            </a:r>
            <a:endParaRPr lang="en-IN" sz="6000" dirty="0"/>
          </a:p>
        </p:txBody>
      </p:sp>
      <p:pic>
        <p:nvPicPr>
          <p:cNvPr id="4" name="Picture 3">
            <a:extLst>
              <a:ext uri="{FF2B5EF4-FFF2-40B4-BE49-F238E27FC236}">
                <a16:creationId xmlns:a16="http://schemas.microsoft.com/office/drawing/2014/main" xmlns="" id="{DACE34D4-A3B6-4D79-104D-82B8C8EBF362}"/>
              </a:ext>
            </a:extLst>
          </p:cNvPr>
          <p:cNvPicPr>
            <a:picLocks noChangeAspect="1"/>
          </p:cNvPicPr>
          <p:nvPr/>
        </p:nvPicPr>
        <p:blipFill>
          <a:blip r:embed="rId2"/>
          <a:stretch>
            <a:fillRect/>
          </a:stretch>
        </p:blipFill>
        <p:spPr>
          <a:xfrm>
            <a:off x="302560" y="1470213"/>
            <a:ext cx="7684994" cy="5280212"/>
          </a:xfrm>
          <a:prstGeom prst="rect">
            <a:avLst/>
          </a:prstGeom>
        </p:spPr>
      </p:pic>
    </p:spTree>
    <p:extLst>
      <p:ext uri="{BB962C8B-B14F-4D97-AF65-F5344CB8AC3E}">
        <p14:creationId xmlns:p14="http://schemas.microsoft.com/office/powerpoint/2010/main" val="3060001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1E798-1485-C41B-ED65-DD0639265342}"/>
              </a:ext>
            </a:extLst>
          </p:cNvPr>
          <p:cNvSpPr>
            <a:spLocks noGrp="1"/>
          </p:cNvSpPr>
          <p:nvPr>
            <p:ph type="title"/>
          </p:nvPr>
        </p:nvSpPr>
        <p:spPr/>
        <p:txBody>
          <a:bodyPr>
            <a:normAutofit/>
          </a:bodyPr>
          <a:lstStyle/>
          <a:p>
            <a:pPr algn="ctr"/>
            <a:r>
              <a:rPr lang="en-IN" sz="5400" b="0" i="0" u="none" strike="noStrike" dirty="0">
                <a:solidFill>
                  <a:srgbClr val="000000"/>
                </a:solidFill>
                <a:effectLst/>
                <a:latin typeface="Times New Roman" panose="02020603050405020304" pitchFamily="18" charset="0"/>
              </a:rPr>
              <a:t>SCALPEL </a:t>
            </a:r>
            <a:endParaRPr lang="en-IN" sz="5400" dirty="0"/>
          </a:p>
        </p:txBody>
      </p:sp>
      <p:pic>
        <p:nvPicPr>
          <p:cNvPr id="4" name="Picture 3">
            <a:extLst>
              <a:ext uri="{FF2B5EF4-FFF2-40B4-BE49-F238E27FC236}">
                <a16:creationId xmlns:a16="http://schemas.microsoft.com/office/drawing/2014/main" xmlns="" id="{1E45F3A7-82F9-1A9A-7D2B-75A22BEAA9BC}"/>
              </a:ext>
            </a:extLst>
          </p:cNvPr>
          <p:cNvPicPr>
            <a:picLocks noChangeAspect="1"/>
          </p:cNvPicPr>
          <p:nvPr/>
        </p:nvPicPr>
        <p:blipFill>
          <a:blip r:embed="rId2"/>
          <a:stretch>
            <a:fillRect/>
          </a:stretch>
        </p:blipFill>
        <p:spPr>
          <a:xfrm>
            <a:off x="719418" y="1425387"/>
            <a:ext cx="7886700" cy="4634753"/>
          </a:xfrm>
          <a:prstGeom prst="rect">
            <a:avLst/>
          </a:prstGeom>
        </p:spPr>
      </p:pic>
    </p:spTree>
    <p:extLst>
      <p:ext uri="{BB962C8B-B14F-4D97-AF65-F5344CB8AC3E}">
        <p14:creationId xmlns:p14="http://schemas.microsoft.com/office/powerpoint/2010/main" val="2296309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9BA56-D71D-2111-ECBF-40A75DA4FC45}"/>
              </a:ext>
            </a:extLst>
          </p:cNvPr>
          <p:cNvSpPr>
            <a:spLocks noGrp="1"/>
          </p:cNvSpPr>
          <p:nvPr>
            <p:ph type="title"/>
          </p:nvPr>
        </p:nvSpPr>
        <p:spPr/>
        <p:txBody>
          <a:bodyPr>
            <a:normAutofit/>
          </a:bodyPr>
          <a:lstStyle/>
          <a:p>
            <a:pPr algn="ctr"/>
            <a:r>
              <a:rPr lang="en-IN" sz="5400" b="0" i="0" u="none" strike="noStrike" dirty="0">
                <a:solidFill>
                  <a:srgbClr val="000000"/>
                </a:solidFill>
                <a:effectLst/>
                <a:latin typeface="Times New Roman" panose="02020603050405020304" pitchFamily="18" charset="0"/>
              </a:rPr>
              <a:t>HAND TOURNIQUET </a:t>
            </a:r>
            <a:endParaRPr lang="en-IN" sz="5400" dirty="0"/>
          </a:p>
        </p:txBody>
      </p:sp>
      <p:pic>
        <p:nvPicPr>
          <p:cNvPr id="4" name="Picture 3">
            <a:extLst>
              <a:ext uri="{FF2B5EF4-FFF2-40B4-BE49-F238E27FC236}">
                <a16:creationId xmlns:a16="http://schemas.microsoft.com/office/drawing/2014/main" xmlns="" id="{D44147FD-C932-556C-C59F-5CBD789910E5}"/>
              </a:ext>
            </a:extLst>
          </p:cNvPr>
          <p:cNvPicPr>
            <a:picLocks noChangeAspect="1"/>
          </p:cNvPicPr>
          <p:nvPr/>
        </p:nvPicPr>
        <p:blipFill>
          <a:blip r:embed="rId2"/>
          <a:stretch>
            <a:fillRect/>
          </a:stretch>
        </p:blipFill>
        <p:spPr>
          <a:xfrm>
            <a:off x="262219" y="1577789"/>
            <a:ext cx="2581835" cy="4284849"/>
          </a:xfrm>
          <a:prstGeom prst="rect">
            <a:avLst/>
          </a:prstGeom>
        </p:spPr>
      </p:pic>
      <p:pic>
        <p:nvPicPr>
          <p:cNvPr id="6" name="Picture 5">
            <a:extLst>
              <a:ext uri="{FF2B5EF4-FFF2-40B4-BE49-F238E27FC236}">
                <a16:creationId xmlns:a16="http://schemas.microsoft.com/office/drawing/2014/main" xmlns="" id="{B18820B1-D8AD-45D9-6B53-F26D43A988C3}"/>
              </a:ext>
            </a:extLst>
          </p:cNvPr>
          <p:cNvPicPr>
            <a:picLocks noChangeAspect="1"/>
          </p:cNvPicPr>
          <p:nvPr/>
        </p:nvPicPr>
        <p:blipFill>
          <a:blip r:embed="rId3"/>
          <a:stretch>
            <a:fillRect/>
          </a:stretch>
        </p:blipFill>
        <p:spPr>
          <a:xfrm>
            <a:off x="2995117" y="1577788"/>
            <a:ext cx="4790731" cy="4797464"/>
          </a:xfrm>
          <a:prstGeom prst="rect">
            <a:avLst/>
          </a:prstGeom>
        </p:spPr>
      </p:pic>
    </p:spTree>
    <p:extLst>
      <p:ext uri="{BB962C8B-B14F-4D97-AF65-F5344CB8AC3E}">
        <p14:creationId xmlns:p14="http://schemas.microsoft.com/office/powerpoint/2010/main" val="2533415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886B6-29C6-5092-663A-C6A19587F50A}"/>
              </a:ext>
            </a:extLst>
          </p:cNvPr>
          <p:cNvSpPr>
            <a:spLocks noGrp="1"/>
          </p:cNvSpPr>
          <p:nvPr>
            <p:ph type="title"/>
          </p:nvPr>
        </p:nvSpPr>
        <p:spPr/>
        <p:txBody>
          <a:bodyPr>
            <a:normAutofit fontScale="90000"/>
          </a:bodyPr>
          <a:lstStyle/>
          <a:p>
            <a:r>
              <a:rPr lang="en-US" sz="3600" b="0" i="0" u="none" strike="noStrike" dirty="0">
                <a:solidFill>
                  <a:srgbClr val="000000"/>
                </a:solidFill>
                <a:effectLst/>
                <a:latin typeface="Times New Roman" panose="02020603050405020304" pitchFamily="18" charset="0"/>
              </a:rPr>
              <a:t>OROPHARYNGEAL AIRWAYS IN 5 DIFFERENT SIZES THAT ARE COLOUR CODED (2 EACH)</a:t>
            </a:r>
            <a:r>
              <a:rPr lang="en-US" sz="3600" dirty="0"/>
              <a:t> </a:t>
            </a:r>
            <a:endParaRPr lang="en-IN" sz="3600" dirty="0"/>
          </a:p>
        </p:txBody>
      </p:sp>
      <p:pic>
        <p:nvPicPr>
          <p:cNvPr id="4" name="Picture 3">
            <a:extLst>
              <a:ext uri="{FF2B5EF4-FFF2-40B4-BE49-F238E27FC236}">
                <a16:creationId xmlns:a16="http://schemas.microsoft.com/office/drawing/2014/main" xmlns="" id="{1204CFE7-C5E8-BC55-D37A-BF175B8F429D}"/>
              </a:ext>
            </a:extLst>
          </p:cNvPr>
          <p:cNvPicPr>
            <a:picLocks noChangeAspect="1"/>
          </p:cNvPicPr>
          <p:nvPr/>
        </p:nvPicPr>
        <p:blipFill>
          <a:blip r:embed="rId2"/>
          <a:stretch>
            <a:fillRect/>
          </a:stretch>
        </p:blipFill>
        <p:spPr>
          <a:xfrm>
            <a:off x="470647" y="1690688"/>
            <a:ext cx="8135471" cy="4961124"/>
          </a:xfrm>
          <a:prstGeom prst="rect">
            <a:avLst/>
          </a:prstGeom>
        </p:spPr>
      </p:pic>
    </p:spTree>
    <p:extLst>
      <p:ext uri="{BB962C8B-B14F-4D97-AF65-F5344CB8AC3E}">
        <p14:creationId xmlns:p14="http://schemas.microsoft.com/office/powerpoint/2010/main" val="312910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705D4-4AF2-4503-E758-7727DAA50D9C}"/>
              </a:ext>
            </a:extLst>
          </p:cNvPr>
          <p:cNvSpPr>
            <a:spLocks noGrp="1"/>
          </p:cNvSpPr>
          <p:nvPr>
            <p:ph type="title"/>
          </p:nvPr>
        </p:nvSpPr>
        <p:spPr/>
        <p:txBody>
          <a:bodyPr>
            <a:normAutofit fontScale="90000"/>
          </a:bodyPr>
          <a:lstStyle/>
          <a:p>
            <a:r>
              <a:rPr lang="en-US" sz="3600" b="0" i="0" u="none" strike="noStrike" dirty="0">
                <a:solidFill>
                  <a:srgbClr val="000000"/>
                </a:solidFill>
                <a:effectLst/>
                <a:latin typeface="Times New Roman" panose="02020603050405020304" pitchFamily="18" charset="0"/>
              </a:rPr>
              <a:t>NASOPHARYNGEAL AIRWAYS IN 3 DIFFERENT SIZES AND COLOUR CODED -(2 EACH)</a:t>
            </a:r>
            <a:r>
              <a:rPr lang="en-US" sz="3600" dirty="0"/>
              <a:t> </a:t>
            </a:r>
            <a:endParaRPr lang="en-IN" sz="3600" dirty="0"/>
          </a:p>
        </p:txBody>
      </p:sp>
      <p:pic>
        <p:nvPicPr>
          <p:cNvPr id="4" name="Picture 3">
            <a:extLst>
              <a:ext uri="{FF2B5EF4-FFF2-40B4-BE49-F238E27FC236}">
                <a16:creationId xmlns:a16="http://schemas.microsoft.com/office/drawing/2014/main" xmlns="" id="{916A8CCC-C155-6734-2FFA-A63DAA7BE17E}"/>
              </a:ext>
            </a:extLst>
          </p:cNvPr>
          <p:cNvPicPr>
            <a:picLocks noChangeAspect="1"/>
          </p:cNvPicPr>
          <p:nvPr/>
        </p:nvPicPr>
        <p:blipFill>
          <a:blip r:embed="rId2"/>
          <a:stretch>
            <a:fillRect/>
          </a:stretch>
        </p:blipFill>
        <p:spPr>
          <a:xfrm>
            <a:off x="363070" y="1801906"/>
            <a:ext cx="8485094" cy="4957482"/>
          </a:xfrm>
          <a:prstGeom prst="rect">
            <a:avLst/>
          </a:prstGeom>
        </p:spPr>
      </p:pic>
    </p:spTree>
    <p:extLst>
      <p:ext uri="{BB962C8B-B14F-4D97-AF65-F5344CB8AC3E}">
        <p14:creationId xmlns:p14="http://schemas.microsoft.com/office/powerpoint/2010/main" val="2566105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20394-4C4F-C5BB-B407-D6DB90D1E2A4}"/>
              </a:ext>
            </a:extLst>
          </p:cNvPr>
          <p:cNvSpPr>
            <a:spLocks noGrp="1"/>
          </p:cNvSpPr>
          <p:nvPr>
            <p:ph type="title"/>
          </p:nvPr>
        </p:nvSpPr>
        <p:spPr>
          <a:xfrm>
            <a:off x="268941" y="365126"/>
            <a:ext cx="8767483" cy="1325563"/>
          </a:xfrm>
        </p:spPr>
        <p:txBody>
          <a:bodyPr>
            <a:normAutofit fontScale="90000"/>
          </a:bodyPr>
          <a:lstStyle/>
          <a:p>
            <a:pPr algn="ctr"/>
            <a:r>
              <a:rPr lang="en-US" b="0" i="0" u="none" strike="noStrike" dirty="0">
                <a:solidFill>
                  <a:srgbClr val="000000"/>
                </a:solidFill>
                <a:effectLst/>
                <a:latin typeface="Times New Roman" panose="02020603050405020304" pitchFamily="18" charset="0"/>
              </a:rPr>
              <a:t>ARTERY FORCEPS 6" AND TOOTHED FORCEPS 6" (1 EACH)</a:t>
            </a:r>
            <a:r>
              <a:rPr lang="en-US" dirty="0"/>
              <a:t> </a:t>
            </a:r>
            <a:endParaRPr lang="en-IN" dirty="0"/>
          </a:p>
        </p:txBody>
      </p:sp>
      <p:pic>
        <p:nvPicPr>
          <p:cNvPr id="6" name="Picture 5">
            <a:extLst>
              <a:ext uri="{FF2B5EF4-FFF2-40B4-BE49-F238E27FC236}">
                <a16:creationId xmlns:a16="http://schemas.microsoft.com/office/drawing/2014/main" xmlns="" id="{87AE09CB-1C60-1127-8006-B42ECC4F4017}"/>
              </a:ext>
            </a:extLst>
          </p:cNvPr>
          <p:cNvPicPr>
            <a:picLocks noChangeAspect="1"/>
          </p:cNvPicPr>
          <p:nvPr/>
        </p:nvPicPr>
        <p:blipFill>
          <a:blip r:embed="rId2"/>
          <a:stretch>
            <a:fillRect/>
          </a:stretch>
        </p:blipFill>
        <p:spPr>
          <a:xfrm>
            <a:off x="4726640" y="2295366"/>
            <a:ext cx="3664325" cy="4562635"/>
          </a:xfrm>
          <a:prstGeom prst="rect">
            <a:avLst/>
          </a:prstGeom>
        </p:spPr>
      </p:pic>
      <p:pic>
        <p:nvPicPr>
          <p:cNvPr id="8" name="Picture 7">
            <a:extLst>
              <a:ext uri="{FF2B5EF4-FFF2-40B4-BE49-F238E27FC236}">
                <a16:creationId xmlns:a16="http://schemas.microsoft.com/office/drawing/2014/main" xmlns="" id="{ED6FE66B-36DE-09A9-A1EB-D41DED17AFED}"/>
              </a:ext>
            </a:extLst>
          </p:cNvPr>
          <p:cNvPicPr>
            <a:picLocks noChangeAspect="1"/>
          </p:cNvPicPr>
          <p:nvPr/>
        </p:nvPicPr>
        <p:blipFill>
          <a:blip r:embed="rId3"/>
          <a:stretch>
            <a:fillRect/>
          </a:stretch>
        </p:blipFill>
        <p:spPr>
          <a:xfrm>
            <a:off x="80683" y="2357437"/>
            <a:ext cx="4148418" cy="4312304"/>
          </a:xfrm>
          <a:prstGeom prst="rect">
            <a:avLst/>
          </a:prstGeom>
        </p:spPr>
      </p:pic>
    </p:spTree>
    <p:extLst>
      <p:ext uri="{BB962C8B-B14F-4D97-AF65-F5344CB8AC3E}">
        <p14:creationId xmlns:p14="http://schemas.microsoft.com/office/powerpoint/2010/main" val="3894767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9F37E-1128-638C-8653-1A87C7D91C39}"/>
              </a:ext>
            </a:extLst>
          </p:cNvPr>
          <p:cNvSpPr>
            <a:spLocks noGrp="1"/>
          </p:cNvSpPr>
          <p:nvPr>
            <p:ph type="title"/>
          </p:nvPr>
        </p:nvSpPr>
        <p:spPr/>
        <p:txBody>
          <a:bodyPr>
            <a:normAutofit fontScale="90000"/>
          </a:bodyPr>
          <a:lstStyle/>
          <a:p>
            <a:pPr algn="ctr"/>
            <a:r>
              <a:rPr lang="en-US" sz="3200" b="0" i="0" u="none" strike="noStrike" dirty="0">
                <a:solidFill>
                  <a:srgbClr val="000000"/>
                </a:solidFill>
                <a:effectLst/>
                <a:latin typeface="Times New Roman" panose="02020603050405020304" pitchFamily="18" charset="0"/>
              </a:rPr>
              <a:t>TYPE D OXYGEN CYLINDER WITH COMPLETE ACCESSORIES FOR STATIONARY OXYGEN</a:t>
            </a:r>
            <a:r>
              <a:rPr lang="en-US" sz="3200" dirty="0"/>
              <a:t> </a:t>
            </a:r>
            <a:endParaRPr lang="en-IN" sz="3200" dirty="0"/>
          </a:p>
        </p:txBody>
      </p:sp>
      <p:pic>
        <p:nvPicPr>
          <p:cNvPr id="4" name="Picture 3">
            <a:extLst>
              <a:ext uri="{FF2B5EF4-FFF2-40B4-BE49-F238E27FC236}">
                <a16:creationId xmlns:a16="http://schemas.microsoft.com/office/drawing/2014/main" xmlns="" id="{C8DD85A4-52EA-9F39-6AF1-180EC6D48389}"/>
              </a:ext>
            </a:extLst>
          </p:cNvPr>
          <p:cNvPicPr>
            <a:picLocks noChangeAspect="1"/>
          </p:cNvPicPr>
          <p:nvPr/>
        </p:nvPicPr>
        <p:blipFill>
          <a:blip r:embed="rId2"/>
          <a:stretch>
            <a:fillRect/>
          </a:stretch>
        </p:blipFill>
        <p:spPr>
          <a:xfrm>
            <a:off x="2333064" y="1586754"/>
            <a:ext cx="4084332" cy="5163671"/>
          </a:xfrm>
          <a:prstGeom prst="rect">
            <a:avLst/>
          </a:prstGeom>
        </p:spPr>
      </p:pic>
    </p:spTree>
    <p:extLst>
      <p:ext uri="{BB962C8B-B14F-4D97-AF65-F5344CB8AC3E}">
        <p14:creationId xmlns:p14="http://schemas.microsoft.com/office/powerpoint/2010/main" val="3916554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74240-C990-5FEA-F302-7D20CF878031}"/>
              </a:ext>
            </a:extLst>
          </p:cNvPr>
          <p:cNvSpPr>
            <a:spLocks noGrp="1"/>
          </p:cNvSpPr>
          <p:nvPr>
            <p:ph type="title"/>
          </p:nvPr>
        </p:nvSpPr>
        <p:spPr/>
        <p:txBody>
          <a:bodyPr>
            <a:noAutofit/>
          </a:bodyPr>
          <a:lstStyle/>
          <a:p>
            <a:pPr algn="ctr"/>
            <a:r>
              <a:rPr lang="en-IN" sz="3200" b="0" i="0" u="none" strike="noStrike" dirty="0">
                <a:solidFill>
                  <a:srgbClr val="000000"/>
                </a:solidFill>
                <a:effectLst/>
                <a:latin typeface="Times New Roman" panose="02020603050405020304" pitchFamily="18" charset="0"/>
              </a:rPr>
              <a:t>FOAM BASED HAEMOSTAT DRESSING (CALCIUM CHLORIDE GLUCOSAMINE AND TRANEXAMIC ACID) (5X5, 7X7 SIZES)  (2 EACH)</a:t>
            </a:r>
            <a:r>
              <a:rPr lang="en-IN" sz="3200" dirty="0"/>
              <a:t> </a:t>
            </a:r>
          </a:p>
        </p:txBody>
      </p:sp>
      <p:sp>
        <p:nvSpPr>
          <p:cNvPr id="3" name="AutoShape 2" descr="Emergency Haemostatic Dressing | Emergency Bleeding Contr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09800"/>
            <a:ext cx="8572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513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4411989"/>
              </p:ext>
            </p:extLst>
          </p:nvPr>
        </p:nvGraphicFramePr>
        <p:xfrm>
          <a:off x="0" y="76200"/>
          <a:ext cx="9067801" cy="5595883"/>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xmlns="" val="20000"/>
                    </a:ext>
                  </a:extLst>
                </a:gridCol>
                <a:gridCol w="1631011">
                  <a:extLst>
                    <a:ext uri="{9D8B030D-6E8A-4147-A177-3AD203B41FA5}">
                      <a16:colId xmlns:a16="http://schemas.microsoft.com/office/drawing/2014/main" xmlns="" val="20001"/>
                    </a:ext>
                  </a:extLst>
                </a:gridCol>
                <a:gridCol w="6598590">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18.</a:t>
                      </a:r>
                    </a:p>
                  </a:txBody>
                  <a:tcPr/>
                </a:tc>
                <a:tc>
                  <a:txBody>
                    <a:bodyPr/>
                    <a:lstStyle/>
                    <a:p>
                      <a:r>
                        <a:rPr lang="en-US" sz="2400" b="1" kern="1200" dirty="0">
                          <a:solidFill>
                            <a:srgbClr val="00B050"/>
                          </a:solidFill>
                          <a:effectLst/>
                          <a:latin typeface="+mn-lt"/>
                          <a:ea typeface="+mn-ea"/>
                          <a:cs typeface="+mn-cs"/>
                        </a:rPr>
                        <a:t>Dressing Forceps</a:t>
                      </a:r>
                      <a:endParaRPr lang="en-IN" sz="2400" b="0"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00B050"/>
                          </a:solidFill>
                          <a:effectLst/>
                          <a:latin typeface="+mn-lt"/>
                          <a:ea typeface="+mn-ea"/>
                          <a:cs typeface="+mn-cs"/>
                        </a:rPr>
                        <a:t>इसके ब्लेड चम्मच के आकार के होते हैं, जिनकी नोक पर अनुप्रस्थ दाँतेदार होते हैं, इसका उपयोग घाव की ड्रेसिंग के लिए किया जाता है।</a:t>
                      </a:r>
                      <a:endParaRPr lang="en-IN" sz="24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19.</a:t>
                      </a:r>
                    </a:p>
                  </a:txBody>
                  <a:tcPr/>
                </a:tc>
                <a:tc>
                  <a:txBody>
                    <a:bodyPr/>
                    <a:lstStyle/>
                    <a:p>
                      <a:r>
                        <a:rPr lang="en-US" sz="2400" b="1" kern="1200" dirty="0">
                          <a:solidFill>
                            <a:srgbClr val="00B0F0"/>
                          </a:solidFill>
                          <a:effectLst/>
                          <a:latin typeface="+mn-lt"/>
                          <a:ea typeface="+mn-ea"/>
                          <a:cs typeface="+mn-cs"/>
                        </a:rPr>
                        <a:t>Tongue Forceps</a:t>
                      </a:r>
                      <a:endParaRPr lang="en-IN" sz="2400" b="0" dirty="0">
                        <a:solidFill>
                          <a:srgbClr val="00B0F0"/>
                        </a:solidFill>
                      </a:endParaRPr>
                    </a:p>
                  </a:txBody>
                  <a:tcPr/>
                </a:tc>
                <a:tc>
                  <a:txBody>
                    <a:bodyPr/>
                    <a:lstStyle/>
                    <a:p>
                      <a:r>
                        <a:rPr lang="hi-IN" sz="2400" kern="1200" dirty="0">
                          <a:solidFill>
                            <a:srgbClr val="00B0F0"/>
                          </a:solidFill>
                          <a:effectLst/>
                          <a:latin typeface="+mn-lt"/>
                          <a:ea typeface="+mn-ea"/>
                          <a:cs typeface="+mn-cs"/>
                        </a:rPr>
                        <a:t>यह एक खराब उपकरण है और इसका उपयोग नहीं किया जाना चाहिए क्योंकि यह जीभ को नुकसान पहुंचाता है लेकिन इसका उपयोग अभी भी संज्ञाहरण के दौरान जीभ को बाहर निकालने के लिए किया जाता है।</a:t>
                      </a:r>
                      <a:endParaRPr lang="en-IN" sz="2400" kern="1200" dirty="0">
                        <a:solidFill>
                          <a:srgbClr val="00B0F0"/>
                        </a:solidFill>
                        <a:effectLst/>
                        <a:latin typeface="+mn-lt"/>
                        <a:ea typeface="+mn-ea"/>
                        <a:cs typeface="+mn-cs"/>
                      </a:endParaRPr>
                    </a:p>
                  </a:txBody>
                  <a:tcPr/>
                </a:tc>
                <a:extLst>
                  <a:ext uri="{0D108BD9-81ED-4DB2-BD59-A6C34878D82A}">
                    <a16:rowId xmlns:a16="http://schemas.microsoft.com/office/drawing/2014/main" xmlns="" val="10002"/>
                  </a:ext>
                </a:extLst>
              </a:tr>
              <a:tr h="1018377">
                <a:tc>
                  <a:txBody>
                    <a:bodyPr/>
                    <a:lstStyle/>
                    <a:p>
                      <a:r>
                        <a:rPr lang="en-IN" sz="2400" dirty="0"/>
                        <a:t>20.</a:t>
                      </a:r>
                    </a:p>
                  </a:txBody>
                  <a:tcPr/>
                </a:tc>
                <a:tc>
                  <a:txBody>
                    <a:bodyPr/>
                    <a:lstStyle/>
                    <a:p>
                      <a:r>
                        <a:rPr lang="en-US" sz="2400" b="1" kern="1200" dirty="0">
                          <a:solidFill>
                            <a:srgbClr val="FFC000"/>
                          </a:solidFill>
                          <a:effectLst/>
                          <a:latin typeface="+mn-lt"/>
                          <a:ea typeface="+mn-ea"/>
                          <a:cs typeface="+mn-cs"/>
                        </a:rPr>
                        <a:t>Gland Holding Forceps</a:t>
                      </a:r>
                      <a:endParaRPr lang="en-IN" sz="2400" b="0" dirty="0">
                        <a:solidFill>
                          <a:srgbClr val="FFC000"/>
                        </a:solidFill>
                        <a:latin typeface="+mn-lt"/>
                      </a:endParaRPr>
                    </a:p>
                  </a:txBody>
                  <a:tcPr/>
                </a:tc>
                <a:tc>
                  <a:txBody>
                    <a:bodyPr/>
                    <a:lstStyle/>
                    <a:p>
                      <a:r>
                        <a:rPr lang="hi-IN" sz="2400" kern="1200" dirty="0">
                          <a:solidFill>
                            <a:srgbClr val="FFC000"/>
                          </a:solidFill>
                          <a:effectLst/>
                          <a:latin typeface="+mn-lt"/>
                          <a:ea typeface="+mn-ea"/>
                          <a:cs typeface="+mn-cs"/>
                        </a:rPr>
                        <a:t>इसका उपयोग विच्छेदन के समय ग्रंथियों या छोटे ट्यूमर को पकड़ने के लिए किया जाता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21.</a:t>
                      </a:r>
                    </a:p>
                  </a:txBody>
                  <a:tcPr/>
                </a:tc>
                <a:tc>
                  <a:txBody>
                    <a:bodyPr/>
                    <a:lstStyle/>
                    <a:p>
                      <a:r>
                        <a:rPr lang="en-US" sz="2400" b="1" kern="1200" dirty="0">
                          <a:solidFill>
                            <a:srgbClr val="7030A0"/>
                          </a:solidFill>
                          <a:effectLst/>
                          <a:latin typeface="+mn-lt"/>
                          <a:ea typeface="+mn-ea"/>
                          <a:cs typeface="+mn-cs"/>
                        </a:rPr>
                        <a:t>Sponge Holding Forceps </a:t>
                      </a:r>
                      <a:endParaRPr lang="en-IN" sz="2400" b="0" dirty="0">
                        <a:solidFill>
                          <a:srgbClr val="7030A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7030A0"/>
                          </a:solidFill>
                          <a:effectLst/>
                          <a:latin typeface="+mn-lt"/>
                          <a:ea typeface="+mn-ea"/>
                          <a:cs typeface="+mn-cs"/>
                        </a:rPr>
                        <a:t>(स्वाब धारक) इसका उपयोग सफाई आदि करते समय स्वाब को पकड़ने के लिए किया जाता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41999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E9A9F-8BCD-DF9A-A142-B36D2F585C74}"/>
              </a:ext>
            </a:extLst>
          </p:cNvPr>
          <p:cNvSpPr>
            <a:spLocks noGrp="1"/>
          </p:cNvSpPr>
          <p:nvPr>
            <p:ph type="title"/>
          </p:nvPr>
        </p:nvSpPr>
        <p:spPr/>
        <p:txBody>
          <a:bodyPr>
            <a:normAutofit/>
          </a:bodyPr>
          <a:lstStyle/>
          <a:p>
            <a:pPr algn="ctr"/>
            <a:r>
              <a:rPr lang="en-IN" sz="5400" b="0" i="0" u="none" strike="noStrike" dirty="0">
                <a:solidFill>
                  <a:srgbClr val="000000"/>
                </a:solidFill>
                <a:effectLst/>
                <a:latin typeface="Times New Roman" panose="02020603050405020304" pitchFamily="18" charset="0"/>
              </a:rPr>
              <a:t>NEEDLE HOLDER </a:t>
            </a:r>
            <a:endParaRPr lang="en-IN" sz="5400" dirty="0"/>
          </a:p>
        </p:txBody>
      </p:sp>
      <p:pic>
        <p:nvPicPr>
          <p:cNvPr id="4" name="Picture 3">
            <a:extLst>
              <a:ext uri="{FF2B5EF4-FFF2-40B4-BE49-F238E27FC236}">
                <a16:creationId xmlns:a16="http://schemas.microsoft.com/office/drawing/2014/main" xmlns="" id="{5A2BBBF5-74D4-E242-334E-8BF625983D1B}"/>
              </a:ext>
            </a:extLst>
          </p:cNvPr>
          <p:cNvPicPr>
            <a:picLocks noChangeAspect="1"/>
          </p:cNvPicPr>
          <p:nvPr/>
        </p:nvPicPr>
        <p:blipFill>
          <a:blip r:embed="rId2"/>
          <a:stretch>
            <a:fillRect/>
          </a:stretch>
        </p:blipFill>
        <p:spPr>
          <a:xfrm>
            <a:off x="726142" y="1990165"/>
            <a:ext cx="2440641" cy="3868049"/>
          </a:xfrm>
          <a:prstGeom prst="rect">
            <a:avLst/>
          </a:prstGeom>
        </p:spPr>
      </p:pic>
      <p:pic>
        <p:nvPicPr>
          <p:cNvPr id="6" name="Picture 5">
            <a:extLst>
              <a:ext uri="{FF2B5EF4-FFF2-40B4-BE49-F238E27FC236}">
                <a16:creationId xmlns:a16="http://schemas.microsoft.com/office/drawing/2014/main" xmlns="" id="{9828D96F-2E24-D5D7-D4E5-D61620F97D01}"/>
              </a:ext>
            </a:extLst>
          </p:cNvPr>
          <p:cNvPicPr>
            <a:picLocks noChangeAspect="1"/>
          </p:cNvPicPr>
          <p:nvPr/>
        </p:nvPicPr>
        <p:blipFill>
          <a:blip r:embed="rId3"/>
          <a:stretch>
            <a:fillRect/>
          </a:stretch>
        </p:blipFill>
        <p:spPr>
          <a:xfrm>
            <a:off x="3650877" y="1690688"/>
            <a:ext cx="4081183" cy="4916300"/>
          </a:xfrm>
          <a:prstGeom prst="rect">
            <a:avLst/>
          </a:prstGeom>
        </p:spPr>
      </p:pic>
    </p:spTree>
    <p:extLst>
      <p:ext uri="{BB962C8B-B14F-4D97-AF65-F5344CB8AC3E}">
        <p14:creationId xmlns:p14="http://schemas.microsoft.com/office/powerpoint/2010/main" val="2170448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DF19DB-F5D9-EA1A-1019-DB1F9403AB99}"/>
              </a:ext>
            </a:extLst>
          </p:cNvPr>
          <p:cNvSpPr>
            <a:spLocks noGrp="1"/>
          </p:cNvSpPr>
          <p:nvPr>
            <p:ph type="title"/>
          </p:nvPr>
        </p:nvSpPr>
        <p:spPr/>
        <p:txBody>
          <a:bodyPr>
            <a:noAutofit/>
          </a:bodyPr>
          <a:lstStyle/>
          <a:p>
            <a:r>
              <a:rPr lang="en-US" b="0" i="0" u="none" strike="noStrike" dirty="0">
                <a:solidFill>
                  <a:srgbClr val="000000"/>
                </a:solidFill>
                <a:effectLst/>
                <a:latin typeface="Times New Roman" panose="02020603050405020304" pitchFamily="18" charset="0"/>
              </a:rPr>
              <a:t>SILK  SUTURE 2-0,3-0,4-0 (05 EACH)</a:t>
            </a:r>
            <a:r>
              <a:rPr lang="en-US" dirty="0"/>
              <a:t> </a:t>
            </a:r>
            <a:endParaRPr lang="en-IN" dirty="0"/>
          </a:p>
        </p:txBody>
      </p:sp>
      <p:pic>
        <p:nvPicPr>
          <p:cNvPr id="4" name="Picture 3">
            <a:extLst>
              <a:ext uri="{FF2B5EF4-FFF2-40B4-BE49-F238E27FC236}">
                <a16:creationId xmlns:a16="http://schemas.microsoft.com/office/drawing/2014/main" xmlns="" id="{D835E6EB-CF5E-740F-490D-DE9CB0120F35}"/>
              </a:ext>
            </a:extLst>
          </p:cNvPr>
          <p:cNvPicPr>
            <a:picLocks noChangeAspect="1"/>
          </p:cNvPicPr>
          <p:nvPr/>
        </p:nvPicPr>
        <p:blipFill>
          <a:blip r:embed="rId2"/>
          <a:stretch>
            <a:fillRect/>
          </a:stretch>
        </p:blipFill>
        <p:spPr>
          <a:xfrm>
            <a:off x="147919" y="1428471"/>
            <a:ext cx="3355041" cy="5178518"/>
          </a:xfrm>
          <a:prstGeom prst="rect">
            <a:avLst/>
          </a:prstGeom>
        </p:spPr>
      </p:pic>
      <p:pic>
        <p:nvPicPr>
          <p:cNvPr id="6" name="Picture 5">
            <a:extLst>
              <a:ext uri="{FF2B5EF4-FFF2-40B4-BE49-F238E27FC236}">
                <a16:creationId xmlns:a16="http://schemas.microsoft.com/office/drawing/2014/main" xmlns="" id="{21B08599-3DDF-A5C1-C6F7-1EE301CBAAEC}"/>
              </a:ext>
            </a:extLst>
          </p:cNvPr>
          <p:cNvPicPr>
            <a:picLocks noChangeAspect="1"/>
          </p:cNvPicPr>
          <p:nvPr/>
        </p:nvPicPr>
        <p:blipFill>
          <a:blip r:embed="rId3"/>
          <a:stretch>
            <a:fillRect/>
          </a:stretch>
        </p:blipFill>
        <p:spPr>
          <a:xfrm>
            <a:off x="4094629" y="1604682"/>
            <a:ext cx="4343401" cy="4888193"/>
          </a:xfrm>
          <a:prstGeom prst="rect">
            <a:avLst/>
          </a:prstGeom>
        </p:spPr>
      </p:pic>
    </p:spTree>
    <p:extLst>
      <p:ext uri="{BB962C8B-B14F-4D97-AF65-F5344CB8AC3E}">
        <p14:creationId xmlns:p14="http://schemas.microsoft.com/office/powerpoint/2010/main" val="3017368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27B6E-A3B9-D1D8-9FEC-C2C859D1FF79}"/>
              </a:ext>
            </a:extLst>
          </p:cNvPr>
          <p:cNvSpPr>
            <a:spLocks noGrp="1"/>
          </p:cNvSpPr>
          <p:nvPr>
            <p:ph type="title"/>
          </p:nvPr>
        </p:nvSpPr>
        <p:spPr/>
        <p:txBody>
          <a:bodyPr>
            <a:normAutofit/>
          </a:bodyPr>
          <a:lstStyle/>
          <a:p>
            <a:r>
              <a:rPr lang="en-US" sz="2800" b="0" i="0" u="none" strike="noStrike" dirty="0">
                <a:solidFill>
                  <a:srgbClr val="000000"/>
                </a:solidFill>
                <a:effectLst/>
                <a:latin typeface="Times New Roman" panose="02020603050405020304" pitchFamily="18" charset="0"/>
              </a:rPr>
              <a:t>HAND SANITIZER (ETHYL ALCOHOL WITH CHLORHEXIDINE ) </a:t>
            </a:r>
            <a:endParaRPr lang="en-IN" sz="2800" dirty="0"/>
          </a:p>
        </p:txBody>
      </p:sp>
      <p:pic>
        <p:nvPicPr>
          <p:cNvPr id="4" name="Picture 3">
            <a:extLst>
              <a:ext uri="{FF2B5EF4-FFF2-40B4-BE49-F238E27FC236}">
                <a16:creationId xmlns:a16="http://schemas.microsoft.com/office/drawing/2014/main" xmlns="" id="{E18927DE-695D-1D52-2F57-EFD6F69C8D76}"/>
              </a:ext>
            </a:extLst>
          </p:cNvPr>
          <p:cNvPicPr>
            <a:picLocks noChangeAspect="1"/>
          </p:cNvPicPr>
          <p:nvPr/>
        </p:nvPicPr>
        <p:blipFill>
          <a:blip r:embed="rId2"/>
          <a:stretch>
            <a:fillRect/>
          </a:stretch>
        </p:blipFill>
        <p:spPr>
          <a:xfrm>
            <a:off x="2070847" y="1247470"/>
            <a:ext cx="4820771" cy="5610530"/>
          </a:xfrm>
          <a:prstGeom prst="rect">
            <a:avLst/>
          </a:prstGeom>
        </p:spPr>
      </p:pic>
    </p:spTree>
    <p:extLst>
      <p:ext uri="{BB962C8B-B14F-4D97-AF65-F5344CB8AC3E}">
        <p14:creationId xmlns:p14="http://schemas.microsoft.com/office/powerpoint/2010/main" val="404763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507DDE-D8E8-7A52-5543-2D63E9BE7665}"/>
              </a:ext>
            </a:extLst>
          </p:cNvPr>
          <p:cNvSpPr>
            <a:spLocks noGrp="1"/>
          </p:cNvSpPr>
          <p:nvPr>
            <p:ph type="title"/>
          </p:nvPr>
        </p:nvSpPr>
        <p:spPr/>
        <p:txBody>
          <a:bodyPr>
            <a:normAutofit fontScale="90000"/>
          </a:bodyPr>
          <a:lstStyle/>
          <a:p>
            <a:r>
              <a:rPr lang="en-IN" sz="4000" b="0" i="0" u="none" strike="noStrike" dirty="0">
                <a:solidFill>
                  <a:srgbClr val="000000"/>
                </a:solidFill>
                <a:effectLst/>
                <a:latin typeface="Times New Roman" panose="02020603050405020304" pitchFamily="18" charset="0"/>
              </a:rPr>
              <a:t>ISOPROPYL  ALCOHOL  SWABS (100/BOX)</a:t>
            </a:r>
            <a:r>
              <a:rPr lang="en-IN" sz="4000" dirty="0"/>
              <a:t> </a:t>
            </a:r>
          </a:p>
        </p:txBody>
      </p:sp>
      <p:pic>
        <p:nvPicPr>
          <p:cNvPr id="4" name="Picture 3">
            <a:extLst>
              <a:ext uri="{FF2B5EF4-FFF2-40B4-BE49-F238E27FC236}">
                <a16:creationId xmlns:a16="http://schemas.microsoft.com/office/drawing/2014/main" xmlns="" id="{13C0424B-4BC2-5C80-11AA-23BB25BA1A93}"/>
              </a:ext>
            </a:extLst>
          </p:cNvPr>
          <p:cNvPicPr>
            <a:picLocks noChangeAspect="1"/>
          </p:cNvPicPr>
          <p:nvPr/>
        </p:nvPicPr>
        <p:blipFill>
          <a:blip r:embed="rId2"/>
          <a:stretch>
            <a:fillRect/>
          </a:stretch>
        </p:blipFill>
        <p:spPr>
          <a:xfrm>
            <a:off x="1082489" y="1933367"/>
            <a:ext cx="5681382" cy="4559509"/>
          </a:xfrm>
          <a:prstGeom prst="rect">
            <a:avLst/>
          </a:prstGeom>
        </p:spPr>
      </p:pic>
    </p:spTree>
    <p:extLst>
      <p:ext uri="{BB962C8B-B14F-4D97-AF65-F5344CB8AC3E}">
        <p14:creationId xmlns:p14="http://schemas.microsoft.com/office/powerpoint/2010/main" val="1468346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01305-D4C5-3800-BD28-64E3F3E066C4}"/>
              </a:ext>
            </a:extLst>
          </p:cNvPr>
          <p:cNvSpPr>
            <a:spLocks noGrp="1"/>
          </p:cNvSpPr>
          <p:nvPr>
            <p:ph type="title"/>
          </p:nvPr>
        </p:nvSpPr>
        <p:spPr/>
        <p:txBody>
          <a:bodyPr>
            <a:normAutofit fontScale="90000"/>
          </a:bodyPr>
          <a:lstStyle/>
          <a:p>
            <a:r>
              <a:rPr lang="en-IN" b="0" i="0" u="none" strike="noStrike" dirty="0">
                <a:solidFill>
                  <a:srgbClr val="000000"/>
                </a:solidFill>
                <a:effectLst/>
                <a:latin typeface="Times New Roman" panose="02020603050405020304" pitchFamily="18" charset="0"/>
              </a:rPr>
              <a:t>CRAPE BANDAGE 4” 100% COTTON </a:t>
            </a:r>
            <a:endParaRPr lang="en-IN" dirty="0"/>
          </a:p>
        </p:txBody>
      </p:sp>
      <p:pic>
        <p:nvPicPr>
          <p:cNvPr id="4" name="Picture 3">
            <a:extLst>
              <a:ext uri="{FF2B5EF4-FFF2-40B4-BE49-F238E27FC236}">
                <a16:creationId xmlns:a16="http://schemas.microsoft.com/office/drawing/2014/main" xmlns="" id="{002ECA09-27B6-54E5-6DF1-21262CB5F48F}"/>
              </a:ext>
            </a:extLst>
          </p:cNvPr>
          <p:cNvPicPr>
            <a:picLocks noChangeAspect="1"/>
          </p:cNvPicPr>
          <p:nvPr/>
        </p:nvPicPr>
        <p:blipFill>
          <a:blip r:embed="rId2"/>
          <a:stretch>
            <a:fillRect/>
          </a:stretch>
        </p:blipFill>
        <p:spPr>
          <a:xfrm>
            <a:off x="813547" y="1443319"/>
            <a:ext cx="7550525" cy="5558117"/>
          </a:xfrm>
          <a:prstGeom prst="rect">
            <a:avLst/>
          </a:prstGeom>
        </p:spPr>
      </p:pic>
    </p:spTree>
    <p:extLst>
      <p:ext uri="{BB962C8B-B14F-4D97-AF65-F5344CB8AC3E}">
        <p14:creationId xmlns:p14="http://schemas.microsoft.com/office/powerpoint/2010/main" val="1204261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9F8D6-B9B7-DC37-1E29-D99F165FCF35}"/>
              </a:ext>
            </a:extLst>
          </p:cNvPr>
          <p:cNvSpPr>
            <a:spLocks noGrp="1"/>
          </p:cNvSpPr>
          <p:nvPr>
            <p:ph type="title"/>
          </p:nvPr>
        </p:nvSpPr>
        <p:spPr/>
        <p:txBody>
          <a:bodyPr>
            <a:normAutofit/>
          </a:bodyPr>
          <a:lstStyle/>
          <a:p>
            <a:r>
              <a:rPr lang="en-US" sz="3200" b="0" i="0" u="none" strike="noStrike" dirty="0">
                <a:solidFill>
                  <a:srgbClr val="000000"/>
                </a:solidFill>
                <a:effectLst/>
                <a:latin typeface="Times New Roman" panose="02020603050405020304" pitchFamily="18" charset="0"/>
              </a:rPr>
              <a:t>LATEX FREE  ELASTIC ADHESIVE BANDAGE 10CM  </a:t>
            </a:r>
            <a:endParaRPr lang="en-IN" sz="3200" dirty="0"/>
          </a:p>
        </p:txBody>
      </p:sp>
      <p:pic>
        <p:nvPicPr>
          <p:cNvPr id="4" name="Picture 3">
            <a:extLst>
              <a:ext uri="{FF2B5EF4-FFF2-40B4-BE49-F238E27FC236}">
                <a16:creationId xmlns:a16="http://schemas.microsoft.com/office/drawing/2014/main" xmlns="" id="{626E50EA-F300-1317-62FA-9B9A7BA03757}"/>
              </a:ext>
            </a:extLst>
          </p:cNvPr>
          <p:cNvPicPr>
            <a:picLocks noChangeAspect="1"/>
          </p:cNvPicPr>
          <p:nvPr/>
        </p:nvPicPr>
        <p:blipFill>
          <a:blip r:embed="rId2"/>
          <a:stretch>
            <a:fillRect/>
          </a:stretch>
        </p:blipFill>
        <p:spPr>
          <a:xfrm>
            <a:off x="571501" y="1461813"/>
            <a:ext cx="7342094" cy="5145175"/>
          </a:xfrm>
          <a:prstGeom prst="rect">
            <a:avLst/>
          </a:prstGeom>
        </p:spPr>
      </p:pic>
    </p:spTree>
    <p:extLst>
      <p:ext uri="{BB962C8B-B14F-4D97-AF65-F5344CB8AC3E}">
        <p14:creationId xmlns:p14="http://schemas.microsoft.com/office/powerpoint/2010/main" val="2493680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7DA28-B5AA-834F-9CFA-AB8157D2DCF6}"/>
              </a:ext>
            </a:extLst>
          </p:cNvPr>
          <p:cNvSpPr>
            <a:spLocks noGrp="1"/>
          </p:cNvSpPr>
          <p:nvPr>
            <p:ph type="title"/>
          </p:nvPr>
        </p:nvSpPr>
        <p:spPr/>
        <p:txBody>
          <a:bodyPr>
            <a:normAutofit fontScale="90000"/>
          </a:bodyPr>
          <a:lstStyle/>
          <a:p>
            <a:pPr algn="ctr"/>
            <a:r>
              <a:rPr lang="en-US" sz="3200" b="0" i="0" u="none" strike="noStrike" dirty="0">
                <a:solidFill>
                  <a:srgbClr val="000000"/>
                </a:solidFill>
                <a:effectLst/>
                <a:latin typeface="Times New Roman" panose="02020603050405020304" pitchFamily="18" charset="0"/>
              </a:rPr>
              <a:t>SPONGE BASED ANTIMICROBIAL BARRIER DRESSING FOR BURN</a:t>
            </a:r>
            <a:r>
              <a:rPr lang="en-US" sz="3200" b="1" i="0" u="none" strike="noStrike" dirty="0">
                <a:solidFill>
                  <a:srgbClr val="000000"/>
                </a:solidFill>
                <a:effectLst/>
                <a:latin typeface="Times New Roman" panose="02020603050405020304" pitchFamily="18" charset="0"/>
              </a:rPr>
              <a:t> </a:t>
            </a:r>
            <a:r>
              <a:rPr lang="en-US" sz="3200" b="0" i="0" u="none" strike="noStrike" dirty="0">
                <a:solidFill>
                  <a:srgbClr val="000000"/>
                </a:solidFill>
                <a:effectLst/>
                <a:latin typeface="Times New Roman" panose="02020603050405020304" pitchFamily="18" charset="0"/>
              </a:rPr>
              <a:t>(10CMX 10CM, 20CM X20CM) (4 EACH)</a:t>
            </a:r>
            <a:r>
              <a:rPr lang="en-US" sz="3200" dirty="0"/>
              <a:t> </a:t>
            </a:r>
            <a:endParaRPr lang="en-IN" sz="3200" dirty="0"/>
          </a:p>
        </p:txBody>
      </p:sp>
      <p:pic>
        <p:nvPicPr>
          <p:cNvPr id="4" name="Picture 3">
            <a:extLst>
              <a:ext uri="{FF2B5EF4-FFF2-40B4-BE49-F238E27FC236}">
                <a16:creationId xmlns:a16="http://schemas.microsoft.com/office/drawing/2014/main" xmlns="" id="{1E3FEF63-DCD8-1E14-D320-C1D85775DF45}"/>
              </a:ext>
            </a:extLst>
          </p:cNvPr>
          <p:cNvPicPr>
            <a:picLocks noChangeAspect="1"/>
          </p:cNvPicPr>
          <p:nvPr/>
        </p:nvPicPr>
        <p:blipFill>
          <a:blip r:embed="rId2"/>
          <a:stretch>
            <a:fillRect/>
          </a:stretch>
        </p:blipFill>
        <p:spPr>
          <a:xfrm>
            <a:off x="194983" y="1690687"/>
            <a:ext cx="8633012" cy="5050772"/>
          </a:xfrm>
          <a:prstGeom prst="rect">
            <a:avLst/>
          </a:prstGeom>
        </p:spPr>
      </p:pic>
    </p:spTree>
    <p:extLst>
      <p:ext uri="{BB962C8B-B14F-4D97-AF65-F5344CB8AC3E}">
        <p14:creationId xmlns:p14="http://schemas.microsoft.com/office/powerpoint/2010/main" val="145216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9E174-A654-51B5-4EC0-2ADF21FB6039}"/>
              </a:ext>
            </a:extLst>
          </p:cNvPr>
          <p:cNvSpPr>
            <a:spLocks noGrp="1"/>
          </p:cNvSpPr>
          <p:nvPr>
            <p:ph type="title"/>
          </p:nvPr>
        </p:nvSpPr>
        <p:spPr/>
        <p:txBody>
          <a:bodyPr>
            <a:normAutofit fontScale="90000"/>
          </a:bodyPr>
          <a:lstStyle/>
          <a:p>
            <a:r>
              <a:rPr lang="en-IN" sz="1800" b="0" i="0" u="none" strike="noStrike" dirty="0">
                <a:solidFill>
                  <a:srgbClr val="000000"/>
                </a:solidFill>
                <a:effectLst/>
                <a:latin typeface="Times New Roman" panose="02020603050405020304" pitchFamily="18" charset="0"/>
              </a:rPr>
              <a:t>STERILE DISPOSABLE DRESSING PACK (FORCEPS–1,STERILESHEET-1,COTTON BALLS- 2,GAUZE SWAB(3”X3”X8PLY) -3 ABSORBENT DRESSING PAD (3”X7.5”) 1, EXAMINATIONGLOVES-1PAIR, HANDWIPETISSUE-1,TRAY WITH GALLIPOTS-1) </a:t>
            </a:r>
            <a:endParaRPr lang="en-IN" dirty="0"/>
          </a:p>
        </p:txBody>
      </p:sp>
      <p:pic>
        <p:nvPicPr>
          <p:cNvPr id="4" name="Picture 3">
            <a:extLst>
              <a:ext uri="{FF2B5EF4-FFF2-40B4-BE49-F238E27FC236}">
                <a16:creationId xmlns:a16="http://schemas.microsoft.com/office/drawing/2014/main" xmlns="" id="{A597F5D7-B7D2-EB02-D02D-91DBFF1FA073}"/>
              </a:ext>
            </a:extLst>
          </p:cNvPr>
          <p:cNvPicPr>
            <a:picLocks noChangeAspect="1"/>
          </p:cNvPicPr>
          <p:nvPr/>
        </p:nvPicPr>
        <p:blipFill>
          <a:blip r:embed="rId2"/>
          <a:stretch>
            <a:fillRect/>
          </a:stretch>
        </p:blipFill>
        <p:spPr>
          <a:xfrm>
            <a:off x="60511" y="1742839"/>
            <a:ext cx="8592671" cy="4514526"/>
          </a:xfrm>
          <a:prstGeom prst="rect">
            <a:avLst/>
          </a:prstGeom>
        </p:spPr>
      </p:pic>
    </p:spTree>
    <p:extLst>
      <p:ext uri="{BB962C8B-B14F-4D97-AF65-F5344CB8AC3E}">
        <p14:creationId xmlns:p14="http://schemas.microsoft.com/office/powerpoint/2010/main" val="4284058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F61D2-4EFB-0B91-7A63-67BF2B122E84}"/>
              </a:ext>
            </a:extLst>
          </p:cNvPr>
          <p:cNvSpPr>
            <a:spLocks noGrp="1"/>
          </p:cNvSpPr>
          <p:nvPr>
            <p:ph type="title"/>
          </p:nvPr>
        </p:nvSpPr>
        <p:spPr/>
        <p:txBody>
          <a:bodyPr>
            <a:normAutofit/>
          </a:bodyPr>
          <a:lstStyle/>
          <a:p>
            <a:pPr algn="ctr"/>
            <a:r>
              <a:rPr lang="en-IN" sz="4800" b="0" i="0" u="none" strike="noStrike" dirty="0">
                <a:solidFill>
                  <a:srgbClr val="000000"/>
                </a:solidFill>
                <a:effectLst/>
                <a:latin typeface="Times New Roman" panose="02020603050405020304" pitchFamily="18" charset="0"/>
              </a:rPr>
              <a:t>SCISSOR SHARP</a:t>
            </a:r>
            <a:r>
              <a:rPr lang="en-IN" sz="4800" dirty="0"/>
              <a:t> </a:t>
            </a:r>
          </a:p>
        </p:txBody>
      </p:sp>
      <p:pic>
        <p:nvPicPr>
          <p:cNvPr id="4" name="Picture 3">
            <a:extLst>
              <a:ext uri="{FF2B5EF4-FFF2-40B4-BE49-F238E27FC236}">
                <a16:creationId xmlns:a16="http://schemas.microsoft.com/office/drawing/2014/main" xmlns="" id="{B02E9B92-0EAE-287B-698B-E41D6071951E}"/>
              </a:ext>
            </a:extLst>
          </p:cNvPr>
          <p:cNvPicPr>
            <a:picLocks noChangeAspect="1"/>
          </p:cNvPicPr>
          <p:nvPr/>
        </p:nvPicPr>
        <p:blipFill>
          <a:blip r:embed="rId2"/>
          <a:stretch>
            <a:fillRect/>
          </a:stretch>
        </p:blipFill>
        <p:spPr>
          <a:xfrm>
            <a:off x="551330" y="1442760"/>
            <a:ext cx="7738781" cy="5137334"/>
          </a:xfrm>
          <a:prstGeom prst="rect">
            <a:avLst/>
          </a:prstGeom>
        </p:spPr>
      </p:pic>
    </p:spTree>
    <p:extLst>
      <p:ext uri="{BB962C8B-B14F-4D97-AF65-F5344CB8AC3E}">
        <p14:creationId xmlns:p14="http://schemas.microsoft.com/office/powerpoint/2010/main" val="3952348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261A5-70EB-8A80-5706-A303691812FE}"/>
              </a:ext>
            </a:extLst>
          </p:cNvPr>
          <p:cNvSpPr>
            <a:spLocks noGrp="1"/>
          </p:cNvSpPr>
          <p:nvPr>
            <p:ph type="title"/>
          </p:nvPr>
        </p:nvSpPr>
        <p:spPr/>
        <p:txBody>
          <a:bodyPr>
            <a:normAutofit fontScale="90000"/>
          </a:bodyPr>
          <a:lstStyle/>
          <a:p>
            <a:pPr algn="ctr"/>
            <a:r>
              <a:rPr lang="en-US" b="0" i="0" u="none" strike="noStrike" dirty="0">
                <a:solidFill>
                  <a:srgbClr val="000000"/>
                </a:solidFill>
                <a:effectLst/>
                <a:latin typeface="Times New Roman" panose="02020603050405020304" pitchFamily="18" charset="0"/>
              </a:rPr>
              <a:t>NON-STERILE GLOVES FOR SINGLE USE (PACK OF 100) </a:t>
            </a:r>
            <a:endParaRPr lang="en-IN" dirty="0"/>
          </a:p>
        </p:txBody>
      </p:sp>
      <p:pic>
        <p:nvPicPr>
          <p:cNvPr id="4" name="Picture 3">
            <a:extLst>
              <a:ext uri="{FF2B5EF4-FFF2-40B4-BE49-F238E27FC236}">
                <a16:creationId xmlns:a16="http://schemas.microsoft.com/office/drawing/2014/main" xmlns="" id="{E7821D92-94E9-7BB6-E95E-CBE531A47D87}"/>
              </a:ext>
            </a:extLst>
          </p:cNvPr>
          <p:cNvPicPr>
            <a:picLocks noChangeAspect="1"/>
          </p:cNvPicPr>
          <p:nvPr/>
        </p:nvPicPr>
        <p:blipFill>
          <a:blip r:embed="rId2"/>
          <a:stretch>
            <a:fillRect/>
          </a:stretch>
        </p:blipFill>
        <p:spPr>
          <a:xfrm>
            <a:off x="208430" y="1586753"/>
            <a:ext cx="8438029" cy="5038165"/>
          </a:xfrm>
          <a:prstGeom prst="rect">
            <a:avLst/>
          </a:prstGeom>
        </p:spPr>
      </p:pic>
    </p:spTree>
    <p:extLst>
      <p:ext uri="{BB962C8B-B14F-4D97-AF65-F5344CB8AC3E}">
        <p14:creationId xmlns:p14="http://schemas.microsoft.com/office/powerpoint/2010/main" val="428232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05841666"/>
              </p:ext>
            </p:extLst>
          </p:nvPr>
        </p:nvGraphicFramePr>
        <p:xfrm>
          <a:off x="30018" y="18473"/>
          <a:ext cx="9296400" cy="5791300"/>
        </p:xfrm>
        <a:graphic>
          <a:graphicData uri="http://schemas.openxmlformats.org/drawingml/2006/table">
            <a:tbl>
              <a:tblPr firstRow="1" bandRow="1">
                <a:tableStyleId>{5C22544A-7EE6-4342-B048-85BDC9FD1C3A}</a:tableStyleId>
              </a:tblPr>
              <a:tblGrid>
                <a:gridCol w="808182">
                  <a:extLst>
                    <a:ext uri="{9D8B030D-6E8A-4147-A177-3AD203B41FA5}">
                      <a16:colId xmlns:a16="http://schemas.microsoft.com/office/drawing/2014/main" xmlns="" val="20000"/>
                    </a:ext>
                  </a:extLst>
                </a:gridCol>
                <a:gridCol w="1723278">
                  <a:extLst>
                    <a:ext uri="{9D8B030D-6E8A-4147-A177-3AD203B41FA5}">
                      <a16:colId xmlns:a16="http://schemas.microsoft.com/office/drawing/2014/main" xmlns="" val="20001"/>
                    </a:ext>
                  </a:extLst>
                </a:gridCol>
                <a:gridCol w="6764940">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 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22.</a:t>
                      </a:r>
                    </a:p>
                  </a:txBody>
                  <a:tcPr/>
                </a:tc>
                <a:tc>
                  <a:txBody>
                    <a:bodyPr/>
                    <a:lstStyle/>
                    <a:p>
                      <a:r>
                        <a:rPr lang="en-IN" sz="2400" b="0" dirty="0">
                          <a:solidFill>
                            <a:srgbClr val="00B050"/>
                          </a:solidFill>
                        </a:rPr>
                        <a:t> </a:t>
                      </a:r>
                      <a:r>
                        <a:rPr lang="en-US" sz="2400" b="1" kern="1200" dirty="0">
                          <a:solidFill>
                            <a:srgbClr val="00B050"/>
                          </a:solidFill>
                          <a:effectLst/>
                          <a:latin typeface="+mn-lt"/>
                          <a:ea typeface="+mn-ea"/>
                          <a:cs typeface="+mn-cs"/>
                        </a:rPr>
                        <a:t>Mouth Gag</a:t>
                      </a:r>
                      <a:endParaRPr lang="en-IN" sz="2400" b="0" dirty="0">
                        <a:solidFill>
                          <a:srgbClr val="00B050"/>
                        </a:solidFill>
                      </a:endParaRPr>
                    </a:p>
                  </a:txBody>
                  <a:tcPr/>
                </a:tc>
                <a:tc>
                  <a:txBody>
                    <a:bodyPr/>
                    <a:lstStyle/>
                    <a:p>
                      <a:r>
                        <a:rPr lang="hi-IN" sz="2400" kern="1200" dirty="0">
                          <a:solidFill>
                            <a:srgbClr val="00B050"/>
                          </a:solidFill>
                          <a:effectLst/>
                          <a:latin typeface="+mn-lt"/>
                          <a:ea typeface="+mn-ea"/>
                          <a:cs typeface="+mn-cs"/>
                        </a:rPr>
                        <a:t>इसका उपयोग संज्ञाहरण के तहत मुंह खोलने के लिए किया जाता है, जबकि जीभ या ग्रसनी का संचालन किया जाता है।</a:t>
                      </a:r>
                      <a:endParaRPr lang="en-IN" sz="24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23.</a:t>
                      </a:r>
                    </a:p>
                  </a:txBody>
                  <a:tcPr/>
                </a:tc>
                <a:tc>
                  <a:txBody>
                    <a:bodyPr/>
                    <a:lstStyle/>
                    <a:p>
                      <a:r>
                        <a:rPr lang="en-US" sz="2400" b="1" kern="1200" dirty="0">
                          <a:solidFill>
                            <a:srgbClr val="00B0F0"/>
                          </a:solidFill>
                          <a:effectLst/>
                          <a:latin typeface="+mn-lt"/>
                          <a:ea typeface="+mn-ea"/>
                          <a:cs typeface="+mn-cs"/>
                        </a:rPr>
                        <a:t>Airways</a:t>
                      </a:r>
                      <a:endParaRPr lang="en-IN" sz="2400" b="0" dirty="0">
                        <a:solidFill>
                          <a:srgbClr val="00B0F0"/>
                        </a:solidFill>
                      </a:endParaRPr>
                    </a:p>
                  </a:txBody>
                  <a:tcPr/>
                </a:tc>
                <a:tc>
                  <a:txBody>
                    <a:bodyPr/>
                    <a:lstStyle/>
                    <a:p>
                      <a:r>
                        <a:rPr lang="hi-IN" sz="2400" kern="1200" dirty="0">
                          <a:solidFill>
                            <a:srgbClr val="00B0F0"/>
                          </a:solidFill>
                          <a:effectLst/>
                          <a:latin typeface="+mn-lt"/>
                          <a:ea typeface="+mn-ea"/>
                          <a:cs typeface="+mn-cs"/>
                        </a:rPr>
                        <a:t>इसका उपयोग जीभ के पीछे गिरने के कारण वायु मार्ग में रुकावट को रोकने के लिए किया जाता है, जबकि रोगी एनेस्थीसिया के अधीन होता है।</a:t>
                      </a:r>
                      <a:endParaRPr lang="en-IN" sz="2400" dirty="0">
                        <a:solidFill>
                          <a:srgbClr val="00B0F0"/>
                        </a:solidFill>
                      </a:endParaRPr>
                    </a:p>
                  </a:txBody>
                  <a:tcPr/>
                </a:tc>
                <a:extLst>
                  <a:ext uri="{0D108BD9-81ED-4DB2-BD59-A6C34878D82A}">
                    <a16:rowId xmlns:a16="http://schemas.microsoft.com/office/drawing/2014/main" xmlns="" val="10002"/>
                  </a:ext>
                </a:extLst>
              </a:tr>
              <a:tr h="1018377">
                <a:tc>
                  <a:txBody>
                    <a:bodyPr/>
                    <a:lstStyle/>
                    <a:p>
                      <a:r>
                        <a:rPr lang="en-IN" sz="2400" dirty="0"/>
                        <a:t>24.</a:t>
                      </a:r>
                    </a:p>
                  </a:txBody>
                  <a:tcPr/>
                </a:tc>
                <a:tc>
                  <a:txBody>
                    <a:bodyPr/>
                    <a:lstStyle/>
                    <a:p>
                      <a:r>
                        <a:rPr lang="en-US" sz="2400" b="1" kern="1200" dirty="0">
                          <a:solidFill>
                            <a:srgbClr val="7030A0"/>
                          </a:solidFill>
                          <a:effectLst/>
                          <a:latin typeface="+mn-lt"/>
                          <a:ea typeface="+mn-ea"/>
                          <a:cs typeface="+mn-cs"/>
                        </a:rPr>
                        <a:t>Tongue Depressor</a:t>
                      </a:r>
                      <a:endParaRPr lang="en-IN" sz="2400" b="0" dirty="0">
                        <a:solidFill>
                          <a:srgbClr val="7030A0"/>
                        </a:solidFill>
                        <a:latin typeface="+mn-lt"/>
                      </a:endParaRPr>
                    </a:p>
                  </a:txBody>
                  <a:tcPr/>
                </a:tc>
                <a:tc>
                  <a:txBody>
                    <a:bodyPr/>
                    <a:lstStyle/>
                    <a:p>
                      <a:r>
                        <a:rPr lang="hi-IN" sz="2400" kern="1200" dirty="0">
                          <a:solidFill>
                            <a:srgbClr val="7030A0"/>
                          </a:solidFill>
                          <a:effectLst/>
                          <a:latin typeface="+mn-lt"/>
                          <a:ea typeface="+mn-ea"/>
                          <a:cs typeface="+mn-cs"/>
                        </a:rPr>
                        <a:t>यह एक उल्टा "एल" आकार का उपकरण है जिसके एक छोर पर घुमावदार सिरा होता है, इसका उपयोग ग्रसनी, मसूड़ों और गालों के म्यूकोसा की टॉन्सिल पीछे की दीवार की जांच करने के लिए जीभ को दबाने के लिए किया जाता है। यह धातु से बना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25.</a:t>
                      </a:r>
                    </a:p>
                  </a:txBody>
                  <a:tcPr/>
                </a:tc>
                <a:tc>
                  <a:txBody>
                    <a:bodyPr/>
                    <a:lstStyle/>
                    <a:p>
                      <a:r>
                        <a:rPr lang="en-US" sz="2400" b="1" kern="1200" dirty="0">
                          <a:solidFill>
                            <a:srgbClr val="FFC000"/>
                          </a:solidFill>
                          <a:effectLst/>
                          <a:latin typeface="+mn-lt"/>
                          <a:ea typeface="+mn-ea"/>
                          <a:cs typeface="+mn-cs"/>
                        </a:rPr>
                        <a:t>Aural  Speculum</a:t>
                      </a:r>
                      <a:endParaRPr lang="en-IN" sz="2400" b="0" dirty="0">
                        <a:solidFill>
                          <a:srgbClr val="FFC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400" kern="1200" dirty="0">
                          <a:solidFill>
                            <a:srgbClr val="FFC000"/>
                          </a:solidFill>
                          <a:effectLst/>
                          <a:latin typeface="+mn-lt"/>
                          <a:ea typeface="+mn-ea"/>
                          <a:cs typeface="+mn-cs"/>
                        </a:rPr>
                        <a:t>इसका उपयोग बाहरी कान की जांच और संचालन के लिए किया जाता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94894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C84DB-0E4D-9D00-5E01-17C3DB2F0AD1}"/>
              </a:ext>
            </a:extLst>
          </p:cNvPr>
          <p:cNvSpPr>
            <a:spLocks noGrp="1"/>
          </p:cNvSpPr>
          <p:nvPr>
            <p:ph type="title"/>
          </p:nvPr>
        </p:nvSpPr>
        <p:spPr/>
        <p:txBody>
          <a:bodyPr>
            <a:normAutofit fontScale="90000"/>
          </a:bodyPr>
          <a:lstStyle/>
          <a:p>
            <a:pPr algn="ctr"/>
            <a:r>
              <a:rPr lang="en-IN" sz="1800" b="0" i="0" u="none" strike="noStrike" dirty="0">
                <a:solidFill>
                  <a:srgbClr val="000000"/>
                </a:solidFill>
                <a:effectLst/>
                <a:latin typeface="Times New Roman" panose="02020603050405020304" pitchFamily="18" charset="0"/>
              </a:rPr>
              <a:t> </a:t>
            </a:r>
            <a:r>
              <a:rPr lang="en-IN" sz="3600" b="0" i="0" u="none" strike="noStrike" dirty="0">
                <a:solidFill>
                  <a:srgbClr val="000000"/>
                </a:solidFill>
                <a:effectLst/>
                <a:latin typeface="Times New Roman" panose="02020603050405020304" pitchFamily="18" charset="0"/>
              </a:rPr>
              <a:t>NON-WOVEN COHESIVE COMPRESSION BANDAGE (10CMX4.5M,15CMX4.5M) (2 EACH)</a:t>
            </a:r>
            <a:r>
              <a:rPr lang="en-IN" sz="3600" dirty="0"/>
              <a:t> </a:t>
            </a:r>
          </a:p>
        </p:txBody>
      </p:sp>
      <p:pic>
        <p:nvPicPr>
          <p:cNvPr id="4" name="Picture 3">
            <a:extLst>
              <a:ext uri="{FF2B5EF4-FFF2-40B4-BE49-F238E27FC236}">
                <a16:creationId xmlns:a16="http://schemas.microsoft.com/office/drawing/2014/main" xmlns="" id="{20AA04C2-FD9E-895D-DF21-AAEDEF31B237}"/>
              </a:ext>
            </a:extLst>
          </p:cNvPr>
          <p:cNvPicPr>
            <a:picLocks noChangeAspect="1"/>
          </p:cNvPicPr>
          <p:nvPr/>
        </p:nvPicPr>
        <p:blipFill>
          <a:blip r:embed="rId2"/>
          <a:stretch>
            <a:fillRect/>
          </a:stretch>
        </p:blipFill>
        <p:spPr>
          <a:xfrm>
            <a:off x="470647" y="1792941"/>
            <a:ext cx="8256494" cy="4769225"/>
          </a:xfrm>
          <a:prstGeom prst="rect">
            <a:avLst/>
          </a:prstGeom>
        </p:spPr>
      </p:pic>
    </p:spTree>
    <p:extLst>
      <p:ext uri="{BB962C8B-B14F-4D97-AF65-F5344CB8AC3E}">
        <p14:creationId xmlns:p14="http://schemas.microsoft.com/office/powerpoint/2010/main" val="3209612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141DD9-40D2-8F8D-7342-1F207527F6C3}"/>
              </a:ext>
            </a:extLst>
          </p:cNvPr>
          <p:cNvSpPr>
            <a:spLocks noGrp="1"/>
          </p:cNvSpPr>
          <p:nvPr>
            <p:ph type="title"/>
          </p:nvPr>
        </p:nvSpPr>
        <p:spPr/>
        <p:txBody>
          <a:bodyPr>
            <a:noAutofit/>
          </a:bodyPr>
          <a:lstStyle/>
          <a:p>
            <a:pPr algn="ctr"/>
            <a:r>
              <a:rPr lang="en-IN" sz="2800" b="0" i="0" u="none" strike="noStrike" dirty="0">
                <a:solidFill>
                  <a:srgbClr val="000000"/>
                </a:solidFill>
                <a:effectLst/>
                <a:latin typeface="Times New Roman" panose="02020603050405020304" pitchFamily="18" charset="0"/>
              </a:rPr>
              <a:t>  IV CANNUALIZATION  DRESSING KIT (TOURNIQUET, STERILE SWAB, CHLORHEXIDINE  GLUCONATE WIPE, IV CANNULA DRESSING WITH TRANSPARENT WINDOW) </a:t>
            </a:r>
            <a:endParaRPr lang="en-IN" sz="2800" dirty="0"/>
          </a:p>
        </p:txBody>
      </p:sp>
      <p:pic>
        <p:nvPicPr>
          <p:cNvPr id="4" name="Picture 3">
            <a:extLst>
              <a:ext uri="{FF2B5EF4-FFF2-40B4-BE49-F238E27FC236}">
                <a16:creationId xmlns:a16="http://schemas.microsoft.com/office/drawing/2014/main" xmlns="" id="{7BE1AA18-37F9-82B9-723A-DF7C59B6FFE6}"/>
              </a:ext>
            </a:extLst>
          </p:cNvPr>
          <p:cNvPicPr>
            <a:picLocks noChangeAspect="1"/>
          </p:cNvPicPr>
          <p:nvPr/>
        </p:nvPicPr>
        <p:blipFill>
          <a:blip r:embed="rId2"/>
          <a:stretch>
            <a:fillRect/>
          </a:stretch>
        </p:blipFill>
        <p:spPr>
          <a:xfrm>
            <a:off x="363071" y="2116059"/>
            <a:ext cx="7785847" cy="4042695"/>
          </a:xfrm>
          <a:prstGeom prst="rect">
            <a:avLst/>
          </a:prstGeom>
        </p:spPr>
      </p:pic>
    </p:spTree>
    <p:extLst>
      <p:ext uri="{BB962C8B-B14F-4D97-AF65-F5344CB8AC3E}">
        <p14:creationId xmlns:p14="http://schemas.microsoft.com/office/powerpoint/2010/main" val="1461290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F9BB87-D4A9-DA02-6EFD-635A027D1585}"/>
              </a:ext>
            </a:extLst>
          </p:cNvPr>
          <p:cNvSpPr>
            <a:spLocks noGrp="1"/>
          </p:cNvSpPr>
          <p:nvPr>
            <p:ph type="title"/>
          </p:nvPr>
        </p:nvSpPr>
        <p:spPr/>
        <p:txBody>
          <a:bodyPr>
            <a:normAutofit fontScale="90000"/>
          </a:bodyPr>
          <a:lstStyle/>
          <a:p>
            <a:pPr algn="ctr"/>
            <a:r>
              <a:rPr lang="en-US" sz="3200" b="0" i="0" u="none" strike="noStrike" dirty="0">
                <a:solidFill>
                  <a:srgbClr val="000000"/>
                </a:solidFill>
                <a:effectLst/>
                <a:latin typeface="Times New Roman" panose="02020603050405020304" pitchFamily="18" charset="0"/>
              </a:rPr>
              <a:t> COMBINED DRESSING PAD (STERILE) WITH OPEN EDGES   (10X10CM, 10X20 CM) (5 EACH)</a:t>
            </a:r>
            <a:r>
              <a:rPr lang="en-US" sz="3200" dirty="0"/>
              <a:t> </a:t>
            </a:r>
            <a:endParaRPr lang="en-IN" sz="3200" dirty="0"/>
          </a:p>
        </p:txBody>
      </p:sp>
      <p:pic>
        <p:nvPicPr>
          <p:cNvPr id="4" name="Picture 3">
            <a:extLst>
              <a:ext uri="{FF2B5EF4-FFF2-40B4-BE49-F238E27FC236}">
                <a16:creationId xmlns:a16="http://schemas.microsoft.com/office/drawing/2014/main" xmlns="" id="{FFC94E6A-EDD6-B712-E64F-3B9EC0CF0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66629"/>
            <a:ext cx="3139889" cy="5092759"/>
          </a:xfrm>
          <a:prstGeom prst="rect">
            <a:avLst/>
          </a:prstGeom>
        </p:spPr>
      </p:pic>
      <p:pic>
        <p:nvPicPr>
          <p:cNvPr id="6" name="Picture 5">
            <a:extLst>
              <a:ext uri="{FF2B5EF4-FFF2-40B4-BE49-F238E27FC236}">
                <a16:creationId xmlns:a16="http://schemas.microsoft.com/office/drawing/2014/main" xmlns="" id="{7E438C5A-8CDF-C8DE-3E42-2521E9D5A497}"/>
              </a:ext>
            </a:extLst>
          </p:cNvPr>
          <p:cNvPicPr>
            <a:picLocks noChangeAspect="1"/>
          </p:cNvPicPr>
          <p:nvPr/>
        </p:nvPicPr>
        <p:blipFill>
          <a:blip r:embed="rId3"/>
          <a:stretch>
            <a:fillRect/>
          </a:stretch>
        </p:blipFill>
        <p:spPr>
          <a:xfrm>
            <a:off x="3368488" y="1690688"/>
            <a:ext cx="5146862" cy="4802187"/>
          </a:xfrm>
          <a:prstGeom prst="rect">
            <a:avLst/>
          </a:prstGeom>
        </p:spPr>
      </p:pic>
    </p:spTree>
    <p:extLst>
      <p:ext uri="{BB962C8B-B14F-4D97-AF65-F5344CB8AC3E}">
        <p14:creationId xmlns:p14="http://schemas.microsoft.com/office/powerpoint/2010/main" val="1352547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581CE-B488-0C3E-9AAC-498A8CEB9E47}"/>
              </a:ext>
            </a:extLst>
          </p:cNvPr>
          <p:cNvSpPr>
            <a:spLocks noGrp="1"/>
          </p:cNvSpPr>
          <p:nvPr>
            <p:ph type="title"/>
          </p:nvPr>
        </p:nvSpPr>
        <p:spPr/>
        <p:txBody>
          <a:bodyPr>
            <a:normAutofit/>
          </a:bodyPr>
          <a:lstStyle/>
          <a:p>
            <a:pPr algn="ctr"/>
            <a:r>
              <a:rPr lang="en-US" sz="3200" b="0" i="0" u="none" strike="noStrike" dirty="0">
                <a:solidFill>
                  <a:srgbClr val="000000"/>
                </a:solidFill>
                <a:effectLst/>
                <a:latin typeface="Times New Roman" panose="02020603050405020304" pitchFamily="18" charset="0"/>
              </a:rPr>
              <a:t>WIDE AREA FIXATION ROLL (10CMX10M,15CMX10M) (1 EACH)</a:t>
            </a:r>
            <a:r>
              <a:rPr lang="en-US" sz="3200" dirty="0"/>
              <a:t> </a:t>
            </a:r>
            <a:endParaRPr lang="en-IN" sz="3200" dirty="0"/>
          </a:p>
        </p:txBody>
      </p:sp>
      <p:pic>
        <p:nvPicPr>
          <p:cNvPr id="4" name="Picture 3">
            <a:extLst>
              <a:ext uri="{FF2B5EF4-FFF2-40B4-BE49-F238E27FC236}">
                <a16:creationId xmlns:a16="http://schemas.microsoft.com/office/drawing/2014/main" xmlns="" id="{54232608-03DB-D11D-E688-8A62245A978F}"/>
              </a:ext>
            </a:extLst>
          </p:cNvPr>
          <p:cNvPicPr>
            <a:picLocks noChangeAspect="1"/>
          </p:cNvPicPr>
          <p:nvPr/>
        </p:nvPicPr>
        <p:blipFill>
          <a:blip r:embed="rId2"/>
          <a:stretch>
            <a:fillRect/>
          </a:stretch>
        </p:blipFill>
        <p:spPr>
          <a:xfrm>
            <a:off x="201706" y="1690688"/>
            <a:ext cx="7886700" cy="4970088"/>
          </a:xfrm>
          <a:prstGeom prst="rect">
            <a:avLst/>
          </a:prstGeom>
        </p:spPr>
      </p:pic>
    </p:spTree>
    <p:extLst>
      <p:ext uri="{BB962C8B-B14F-4D97-AF65-F5344CB8AC3E}">
        <p14:creationId xmlns:p14="http://schemas.microsoft.com/office/powerpoint/2010/main" val="2773061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CB4A5-A9FD-70F8-2A5C-27A2344CCEC7}"/>
              </a:ext>
            </a:extLst>
          </p:cNvPr>
          <p:cNvSpPr>
            <a:spLocks noGrp="1"/>
          </p:cNvSpPr>
          <p:nvPr>
            <p:ph type="title"/>
          </p:nvPr>
        </p:nvSpPr>
        <p:spPr/>
        <p:txBody>
          <a:bodyPr>
            <a:normAutofit fontScale="90000"/>
          </a:bodyPr>
          <a:lstStyle/>
          <a:p>
            <a:pPr algn="ctr"/>
            <a:r>
              <a:rPr lang="en-IN" sz="1800" b="0" i="0" u="none" strike="noStrike" dirty="0">
                <a:solidFill>
                  <a:srgbClr val="000000"/>
                </a:solidFill>
                <a:effectLst/>
                <a:latin typeface="Times New Roman" panose="02020603050405020304" pitchFamily="18" charset="0"/>
              </a:rPr>
              <a:t> </a:t>
            </a:r>
            <a:r>
              <a:rPr lang="en-IN" sz="3600" b="0" i="0" u="none" strike="noStrike" dirty="0">
                <a:solidFill>
                  <a:srgbClr val="000000"/>
                </a:solidFill>
                <a:effectLst/>
                <a:latin typeface="Times New Roman" panose="02020603050405020304" pitchFamily="18" charset="0"/>
              </a:rPr>
              <a:t>ADHESIVE EYE PAD (STERILE) (50/BOX)</a:t>
            </a:r>
            <a:r>
              <a:rPr lang="en-IN" sz="3600" dirty="0"/>
              <a:t> </a:t>
            </a:r>
          </a:p>
        </p:txBody>
      </p:sp>
      <p:pic>
        <p:nvPicPr>
          <p:cNvPr id="4" name="Picture 3">
            <a:extLst>
              <a:ext uri="{FF2B5EF4-FFF2-40B4-BE49-F238E27FC236}">
                <a16:creationId xmlns:a16="http://schemas.microsoft.com/office/drawing/2014/main" xmlns="" id="{0A5239F1-C03E-400A-96D3-F9FADDBAEA98}"/>
              </a:ext>
            </a:extLst>
          </p:cNvPr>
          <p:cNvPicPr>
            <a:picLocks noChangeAspect="1"/>
          </p:cNvPicPr>
          <p:nvPr/>
        </p:nvPicPr>
        <p:blipFill>
          <a:blip r:embed="rId2"/>
          <a:stretch>
            <a:fillRect/>
          </a:stretch>
        </p:blipFill>
        <p:spPr>
          <a:xfrm>
            <a:off x="628650" y="1766047"/>
            <a:ext cx="7681632" cy="4329953"/>
          </a:xfrm>
          <a:prstGeom prst="rect">
            <a:avLst/>
          </a:prstGeom>
        </p:spPr>
      </p:pic>
    </p:spTree>
    <p:extLst>
      <p:ext uri="{BB962C8B-B14F-4D97-AF65-F5344CB8AC3E}">
        <p14:creationId xmlns:p14="http://schemas.microsoft.com/office/powerpoint/2010/main" val="3737145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D00F7-18F3-F221-DEF5-F50FE7A98339}"/>
              </a:ext>
            </a:extLst>
          </p:cNvPr>
          <p:cNvSpPr>
            <a:spLocks noGrp="1"/>
          </p:cNvSpPr>
          <p:nvPr>
            <p:ph type="title"/>
          </p:nvPr>
        </p:nvSpPr>
        <p:spPr/>
        <p:txBody>
          <a:bodyPr>
            <a:normAutofit fontScale="90000"/>
          </a:bodyPr>
          <a:lstStyle/>
          <a:p>
            <a:pPr algn="ctr"/>
            <a:r>
              <a:rPr lang="en-US" sz="3600" b="0" i="0" u="none" strike="noStrike" dirty="0">
                <a:solidFill>
                  <a:srgbClr val="000000"/>
                </a:solidFill>
                <a:effectLst/>
                <a:latin typeface="Times New Roman" panose="02020603050405020304" pitchFamily="18" charset="0"/>
              </a:rPr>
              <a:t> ROLLER BANDAGE 100%  COTTON WITH COHESIVE EFFECT (5CMX3.5M,10CMX3.5M) (12/PACK</a:t>
            </a:r>
            <a:r>
              <a:rPr lang="en-US" sz="1800" b="0" i="0" u="none" strike="noStrike" dirty="0">
                <a:solidFill>
                  <a:srgbClr val="000000"/>
                </a:solidFill>
                <a:effectLst/>
                <a:latin typeface="Times New Roman" panose="02020603050405020304" pitchFamily="18" charset="0"/>
              </a:rPr>
              <a:t>)</a:t>
            </a:r>
            <a:r>
              <a:rPr lang="en-US" dirty="0"/>
              <a:t> </a:t>
            </a:r>
            <a:endParaRPr lang="en-IN" dirty="0"/>
          </a:p>
        </p:txBody>
      </p:sp>
      <p:pic>
        <p:nvPicPr>
          <p:cNvPr id="4" name="Picture 3">
            <a:extLst>
              <a:ext uri="{FF2B5EF4-FFF2-40B4-BE49-F238E27FC236}">
                <a16:creationId xmlns:a16="http://schemas.microsoft.com/office/drawing/2014/main" xmlns="" id="{7B50C080-3082-E85E-1BD4-A7D26E09251F}"/>
              </a:ext>
            </a:extLst>
          </p:cNvPr>
          <p:cNvPicPr>
            <a:picLocks noChangeAspect="1"/>
          </p:cNvPicPr>
          <p:nvPr/>
        </p:nvPicPr>
        <p:blipFill>
          <a:blip r:embed="rId2"/>
          <a:stretch>
            <a:fillRect/>
          </a:stretch>
        </p:blipFill>
        <p:spPr>
          <a:xfrm>
            <a:off x="396689" y="1823813"/>
            <a:ext cx="8390965" cy="4603881"/>
          </a:xfrm>
          <a:prstGeom prst="rect">
            <a:avLst/>
          </a:prstGeom>
        </p:spPr>
      </p:pic>
    </p:spTree>
    <p:extLst>
      <p:ext uri="{BB962C8B-B14F-4D97-AF65-F5344CB8AC3E}">
        <p14:creationId xmlns:p14="http://schemas.microsoft.com/office/powerpoint/2010/main" val="2995406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A77BD-36C5-F7FF-D412-0813A2F337B2}"/>
              </a:ext>
            </a:extLst>
          </p:cNvPr>
          <p:cNvSpPr>
            <a:spLocks noGrp="1"/>
          </p:cNvSpPr>
          <p:nvPr>
            <p:ph type="title"/>
          </p:nvPr>
        </p:nvSpPr>
        <p:spPr/>
        <p:txBody>
          <a:bodyPr>
            <a:normAutofit fontScale="90000"/>
          </a:bodyPr>
          <a:lstStyle/>
          <a:p>
            <a:pPr algn="ctr"/>
            <a:r>
              <a:rPr lang="en-US" sz="3600" b="0" i="0" u="none" strike="noStrike" dirty="0">
                <a:solidFill>
                  <a:srgbClr val="000000"/>
                </a:solidFill>
                <a:effectLst/>
                <a:latin typeface="Times New Roman" panose="02020603050405020304" pitchFamily="18" charset="0"/>
              </a:rPr>
              <a:t>HYPOALLERGENIC &amp; LATEX FREE WATER RESISTANCE SILK SURGICAL TAPE 2” </a:t>
            </a:r>
            <a:endParaRPr lang="en-IN" sz="3600" dirty="0"/>
          </a:p>
        </p:txBody>
      </p:sp>
      <p:pic>
        <p:nvPicPr>
          <p:cNvPr id="4" name="Picture 3">
            <a:extLst>
              <a:ext uri="{FF2B5EF4-FFF2-40B4-BE49-F238E27FC236}">
                <a16:creationId xmlns:a16="http://schemas.microsoft.com/office/drawing/2014/main" xmlns="" id="{7E2D3482-35ED-D4F4-859F-64F633991F9F}"/>
              </a:ext>
            </a:extLst>
          </p:cNvPr>
          <p:cNvPicPr>
            <a:picLocks noChangeAspect="1"/>
          </p:cNvPicPr>
          <p:nvPr/>
        </p:nvPicPr>
        <p:blipFill>
          <a:blip r:embed="rId2"/>
          <a:stretch>
            <a:fillRect/>
          </a:stretch>
        </p:blipFill>
        <p:spPr>
          <a:xfrm>
            <a:off x="1223682" y="1613647"/>
            <a:ext cx="6931959" cy="4796119"/>
          </a:xfrm>
          <a:prstGeom prst="rect">
            <a:avLst/>
          </a:prstGeom>
        </p:spPr>
      </p:pic>
    </p:spTree>
    <p:extLst>
      <p:ext uri="{BB962C8B-B14F-4D97-AF65-F5344CB8AC3E}">
        <p14:creationId xmlns:p14="http://schemas.microsoft.com/office/powerpoint/2010/main" val="1122613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3FCF0-32D7-A58F-9189-4B7D29CE5F41}"/>
              </a:ext>
            </a:extLst>
          </p:cNvPr>
          <p:cNvSpPr>
            <a:spLocks noGrp="1"/>
          </p:cNvSpPr>
          <p:nvPr>
            <p:ph type="title"/>
          </p:nvPr>
        </p:nvSpPr>
        <p:spPr/>
        <p:txBody>
          <a:bodyPr>
            <a:normAutofit fontScale="90000"/>
          </a:bodyPr>
          <a:lstStyle/>
          <a:p>
            <a:pPr algn="ctr"/>
            <a:r>
              <a:rPr lang="en-IN" sz="1800" b="0" i="0" u="none" strike="noStrike" dirty="0">
                <a:solidFill>
                  <a:srgbClr val="000000"/>
                </a:solidFill>
                <a:effectLst/>
                <a:latin typeface="Times New Roman" panose="02020603050405020304" pitchFamily="18" charset="0"/>
              </a:rPr>
              <a:t> </a:t>
            </a:r>
            <a:r>
              <a:rPr lang="en-IN" sz="4000" b="0" i="0" u="none" strike="noStrike" dirty="0">
                <a:solidFill>
                  <a:srgbClr val="000000"/>
                </a:solidFill>
                <a:effectLst/>
                <a:latin typeface="Times New Roman" panose="02020603050405020304" pitchFamily="18" charset="0"/>
              </a:rPr>
              <a:t>EMERGENCY COMPRESSION BANDAGE (10CMX5M) </a:t>
            </a:r>
            <a:endParaRPr lang="en-IN" sz="4000" dirty="0"/>
          </a:p>
        </p:txBody>
      </p:sp>
      <p:pic>
        <p:nvPicPr>
          <p:cNvPr id="6" name="Picture 5">
            <a:extLst>
              <a:ext uri="{FF2B5EF4-FFF2-40B4-BE49-F238E27FC236}">
                <a16:creationId xmlns:a16="http://schemas.microsoft.com/office/drawing/2014/main" xmlns="" id="{61161EC8-1A6B-55FC-1934-0E909C2DD403}"/>
              </a:ext>
            </a:extLst>
          </p:cNvPr>
          <p:cNvPicPr>
            <a:picLocks noChangeAspect="1"/>
          </p:cNvPicPr>
          <p:nvPr/>
        </p:nvPicPr>
        <p:blipFill>
          <a:blip r:embed="rId2"/>
          <a:stretch>
            <a:fillRect/>
          </a:stretch>
        </p:blipFill>
        <p:spPr>
          <a:xfrm>
            <a:off x="1257301" y="1952418"/>
            <a:ext cx="6259605" cy="3919463"/>
          </a:xfrm>
          <a:prstGeom prst="rect">
            <a:avLst/>
          </a:prstGeom>
        </p:spPr>
      </p:pic>
    </p:spTree>
    <p:extLst>
      <p:ext uri="{BB962C8B-B14F-4D97-AF65-F5344CB8AC3E}">
        <p14:creationId xmlns:p14="http://schemas.microsoft.com/office/powerpoint/2010/main" val="175363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379C4-8026-A5FF-CF0F-15A93E3C5CB5}"/>
              </a:ext>
            </a:extLst>
          </p:cNvPr>
          <p:cNvSpPr>
            <a:spLocks noGrp="1"/>
          </p:cNvSpPr>
          <p:nvPr>
            <p:ph type="title"/>
          </p:nvPr>
        </p:nvSpPr>
        <p:spPr/>
        <p:txBody>
          <a:bodyPr>
            <a:normAutofit fontScale="90000"/>
          </a:bodyPr>
          <a:lstStyle/>
          <a:p>
            <a:pPr algn="ctr"/>
            <a:r>
              <a:rPr lang="en-US" sz="4000" b="0" i="0" u="none" strike="noStrike" dirty="0">
                <a:solidFill>
                  <a:srgbClr val="000000"/>
                </a:solidFill>
                <a:effectLst/>
                <a:latin typeface="Times New Roman" panose="02020603050405020304" pitchFamily="18" charset="0"/>
              </a:rPr>
              <a:t>WIDE AREA FIXATION ROLL (10CMX10M,15CMX10M) (1 EACH)</a:t>
            </a:r>
            <a:r>
              <a:rPr lang="en-US" sz="4000" dirty="0"/>
              <a:t> </a:t>
            </a:r>
            <a:endParaRPr lang="en-IN" sz="4000" dirty="0"/>
          </a:p>
        </p:txBody>
      </p:sp>
      <p:pic>
        <p:nvPicPr>
          <p:cNvPr id="4" name="Picture 3">
            <a:extLst>
              <a:ext uri="{FF2B5EF4-FFF2-40B4-BE49-F238E27FC236}">
                <a16:creationId xmlns:a16="http://schemas.microsoft.com/office/drawing/2014/main" xmlns="" id="{297E0962-3CE7-A0E9-FA06-B8736CC87ECB}"/>
              </a:ext>
            </a:extLst>
          </p:cNvPr>
          <p:cNvPicPr>
            <a:picLocks noChangeAspect="1"/>
          </p:cNvPicPr>
          <p:nvPr/>
        </p:nvPicPr>
        <p:blipFill>
          <a:blip r:embed="rId2"/>
          <a:stretch>
            <a:fillRect/>
          </a:stretch>
        </p:blipFill>
        <p:spPr>
          <a:xfrm>
            <a:off x="268942" y="3657601"/>
            <a:ext cx="1526241" cy="2617693"/>
          </a:xfrm>
          <a:prstGeom prst="rect">
            <a:avLst/>
          </a:prstGeom>
        </p:spPr>
      </p:pic>
    </p:spTree>
    <p:extLst>
      <p:ext uri="{BB962C8B-B14F-4D97-AF65-F5344CB8AC3E}">
        <p14:creationId xmlns:p14="http://schemas.microsoft.com/office/powerpoint/2010/main" val="3139535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FF85B-0B6F-28B0-1958-540CCAB844F9}"/>
              </a:ext>
            </a:extLst>
          </p:cNvPr>
          <p:cNvSpPr>
            <a:spLocks noGrp="1"/>
          </p:cNvSpPr>
          <p:nvPr>
            <p:ph type="title"/>
          </p:nvPr>
        </p:nvSpPr>
        <p:spPr/>
        <p:txBody>
          <a:bodyPr>
            <a:normAutofit fontScale="90000"/>
          </a:bodyPr>
          <a:lstStyle/>
          <a:p>
            <a:pPr algn="ctr"/>
            <a:r>
              <a:rPr lang="en-US" sz="1800" b="0" i="0" u="none" strike="noStrike" dirty="0">
                <a:solidFill>
                  <a:srgbClr val="000000"/>
                </a:solidFill>
                <a:effectLst/>
                <a:latin typeface="Times New Roman" panose="02020603050405020304" pitchFamily="18" charset="0"/>
              </a:rPr>
              <a:t> </a:t>
            </a:r>
            <a:r>
              <a:rPr lang="en-US" sz="3600" b="0" i="0" u="none" strike="noStrike" dirty="0">
                <a:solidFill>
                  <a:srgbClr val="000000"/>
                </a:solidFill>
                <a:effectLst/>
                <a:latin typeface="Times New Roman" panose="02020603050405020304" pitchFamily="18" charset="0"/>
              </a:rPr>
              <a:t>ROLLER BANDAGE 100%  COTTON WITH COHESIVE EFFECT (5CMX3.5M,10CMX3.5M) (12/PACK)</a:t>
            </a:r>
            <a:r>
              <a:rPr lang="en-US" sz="3600" dirty="0"/>
              <a:t> </a:t>
            </a:r>
            <a:endParaRPr lang="en-IN" sz="3600" dirty="0"/>
          </a:p>
        </p:txBody>
      </p:sp>
      <p:pic>
        <p:nvPicPr>
          <p:cNvPr id="4" name="Picture 3">
            <a:extLst>
              <a:ext uri="{FF2B5EF4-FFF2-40B4-BE49-F238E27FC236}">
                <a16:creationId xmlns:a16="http://schemas.microsoft.com/office/drawing/2014/main" xmlns="" id="{F6CA92D5-5488-23A4-7E53-B513D9139296}"/>
              </a:ext>
            </a:extLst>
          </p:cNvPr>
          <p:cNvPicPr>
            <a:picLocks noChangeAspect="1"/>
          </p:cNvPicPr>
          <p:nvPr/>
        </p:nvPicPr>
        <p:blipFill>
          <a:blip r:embed="rId2"/>
          <a:stretch>
            <a:fillRect/>
          </a:stretch>
        </p:blipFill>
        <p:spPr>
          <a:xfrm>
            <a:off x="242047" y="1690688"/>
            <a:ext cx="8606118" cy="4512888"/>
          </a:xfrm>
          <a:prstGeom prst="rect">
            <a:avLst/>
          </a:prstGeom>
        </p:spPr>
      </p:pic>
    </p:spTree>
    <p:extLst>
      <p:ext uri="{BB962C8B-B14F-4D97-AF65-F5344CB8AC3E}">
        <p14:creationId xmlns:p14="http://schemas.microsoft.com/office/powerpoint/2010/main" val="351582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45166144"/>
              </p:ext>
            </p:extLst>
          </p:nvPr>
        </p:nvGraphicFramePr>
        <p:xfrm>
          <a:off x="0" y="76200"/>
          <a:ext cx="9067801" cy="5712397"/>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xmlns="" val="20000"/>
                    </a:ext>
                  </a:extLst>
                </a:gridCol>
                <a:gridCol w="1631011">
                  <a:extLst>
                    <a:ext uri="{9D8B030D-6E8A-4147-A177-3AD203B41FA5}">
                      <a16:colId xmlns:a16="http://schemas.microsoft.com/office/drawing/2014/main" xmlns="" val="20001"/>
                    </a:ext>
                  </a:extLst>
                </a:gridCol>
                <a:gridCol w="6598590">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26.</a:t>
                      </a:r>
                    </a:p>
                  </a:txBody>
                  <a:tcPr/>
                </a:tc>
                <a:tc>
                  <a:txBody>
                    <a:bodyPr/>
                    <a:lstStyle/>
                    <a:p>
                      <a:r>
                        <a:rPr lang="en-US" sz="2400" b="1" kern="1200" dirty="0">
                          <a:solidFill>
                            <a:srgbClr val="92D050"/>
                          </a:solidFill>
                          <a:effectLst/>
                          <a:latin typeface="+mn-lt"/>
                          <a:ea typeface="+mn-ea"/>
                          <a:cs typeface="+mn-cs"/>
                        </a:rPr>
                        <a:t>Nasal Speculum</a:t>
                      </a:r>
                      <a:endParaRPr lang="en-IN" sz="2400" b="0" dirty="0">
                        <a:solidFill>
                          <a:srgbClr val="92D050"/>
                        </a:solidFill>
                      </a:endParaRPr>
                    </a:p>
                  </a:txBody>
                  <a:tcPr/>
                </a:tc>
                <a:tc>
                  <a:txBody>
                    <a:bodyPr/>
                    <a:lstStyle/>
                    <a:p>
                      <a:r>
                        <a:rPr lang="hi-IN" sz="2400" kern="1200" dirty="0">
                          <a:solidFill>
                            <a:srgbClr val="92D050"/>
                          </a:solidFill>
                          <a:effectLst/>
                          <a:latin typeface="+mn-lt"/>
                          <a:ea typeface="+mn-ea"/>
                          <a:cs typeface="+mn-cs"/>
                        </a:rPr>
                        <a:t>इसका उपयोग नाक की जांच के लिए किया जाता है।</a:t>
                      </a:r>
                      <a:endParaRPr lang="en-IN" sz="2400" kern="1200" dirty="0">
                        <a:solidFill>
                          <a:srgbClr val="92D05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27.</a:t>
                      </a:r>
                    </a:p>
                  </a:txBody>
                  <a:tcPr/>
                </a:tc>
                <a:tc>
                  <a:txBody>
                    <a:bodyPr/>
                    <a:lstStyle/>
                    <a:p>
                      <a:r>
                        <a:rPr lang="en-US" sz="2400" b="1" kern="1200" dirty="0">
                          <a:solidFill>
                            <a:srgbClr val="00B0F0"/>
                          </a:solidFill>
                          <a:effectLst/>
                          <a:latin typeface="+mn-lt"/>
                          <a:ea typeface="+mn-ea"/>
                          <a:cs typeface="+mn-cs"/>
                        </a:rPr>
                        <a:t>Blunt Hook</a:t>
                      </a:r>
                      <a:endParaRPr lang="en-IN" sz="2400" b="0" dirty="0">
                        <a:solidFill>
                          <a:srgbClr val="00B0F0"/>
                        </a:solidFill>
                      </a:endParaRPr>
                    </a:p>
                  </a:txBody>
                  <a:tcPr/>
                </a:tc>
                <a:tc>
                  <a:txBody>
                    <a:bodyPr/>
                    <a:lstStyle/>
                    <a:p>
                      <a:r>
                        <a:rPr lang="hi-IN" sz="2400" kern="1200" dirty="0">
                          <a:solidFill>
                            <a:srgbClr val="00B0F0"/>
                          </a:solidFill>
                          <a:effectLst/>
                          <a:latin typeface="+mn-lt"/>
                          <a:ea typeface="+mn-ea"/>
                          <a:cs typeface="+mn-cs"/>
                        </a:rPr>
                        <a:t>इसका उपयोग ट्रेकियोटॉमी करते समय थायरॉयड ग्रंथि को वापस लेने के लिए किया जाता है।</a:t>
                      </a:r>
                      <a:endParaRPr lang="en-IN" sz="2400" dirty="0">
                        <a:solidFill>
                          <a:srgbClr val="00B0F0"/>
                        </a:solidFill>
                      </a:endParaRPr>
                    </a:p>
                  </a:txBody>
                  <a:tcPr/>
                </a:tc>
                <a:extLst>
                  <a:ext uri="{0D108BD9-81ED-4DB2-BD59-A6C34878D82A}">
                    <a16:rowId xmlns:a16="http://schemas.microsoft.com/office/drawing/2014/main" xmlns="" val="10002"/>
                  </a:ext>
                </a:extLst>
              </a:tr>
              <a:tr h="1018377">
                <a:tc>
                  <a:txBody>
                    <a:bodyPr/>
                    <a:lstStyle/>
                    <a:p>
                      <a:endParaRPr lang="en-IN" sz="2400" dirty="0"/>
                    </a:p>
                  </a:txBody>
                  <a:tcPr/>
                </a:tc>
                <a:tc>
                  <a:txBody>
                    <a:bodyPr/>
                    <a:lstStyle/>
                    <a:p>
                      <a:r>
                        <a:rPr lang="en-US" sz="2400" b="1" kern="1200" dirty="0">
                          <a:solidFill>
                            <a:srgbClr val="7030A0"/>
                          </a:solidFill>
                          <a:effectLst/>
                          <a:latin typeface="+mn-lt"/>
                          <a:ea typeface="+mn-ea"/>
                          <a:cs typeface="+mn-cs"/>
                        </a:rPr>
                        <a:t>Sharp Hook</a:t>
                      </a:r>
                      <a:endParaRPr lang="en-IN" sz="2400" b="0" dirty="0">
                        <a:solidFill>
                          <a:srgbClr val="7030A0"/>
                        </a:solidFill>
                        <a:latin typeface="+mn-lt"/>
                      </a:endParaRPr>
                    </a:p>
                  </a:txBody>
                  <a:tcPr/>
                </a:tc>
                <a:tc>
                  <a:txBody>
                    <a:bodyPr/>
                    <a:lstStyle/>
                    <a:p>
                      <a:r>
                        <a:rPr lang="hi-IN" sz="2400" kern="1200" dirty="0">
                          <a:solidFill>
                            <a:srgbClr val="7030A0"/>
                          </a:solidFill>
                          <a:effectLst/>
                          <a:latin typeface="+mn-lt"/>
                          <a:ea typeface="+mn-ea"/>
                          <a:cs typeface="+mn-cs"/>
                        </a:rPr>
                        <a:t>इसका उपयोग ट्रेकियोटॉमी करते समय श्वासनली को स्थिर करने के लिए किया जाता है।</a:t>
                      </a:r>
                      <a:endParaRPr lang="en-IN" sz="24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28.</a:t>
                      </a:r>
                    </a:p>
                  </a:txBody>
                  <a:tcPr/>
                </a:tc>
                <a:tc>
                  <a:txBody>
                    <a:bodyPr/>
                    <a:lstStyle/>
                    <a:p>
                      <a:r>
                        <a:rPr lang="en-US" sz="2400" b="1" kern="1200" dirty="0">
                          <a:solidFill>
                            <a:srgbClr val="FFC000"/>
                          </a:solidFill>
                          <a:effectLst/>
                          <a:latin typeface="+mn-lt"/>
                          <a:ea typeface="+mn-ea"/>
                          <a:cs typeface="+mn-cs"/>
                        </a:rPr>
                        <a:t>Tracheotomy tube </a:t>
                      </a:r>
                      <a:endParaRPr lang="en-IN" sz="2400" b="0" dirty="0">
                        <a:solidFill>
                          <a:srgbClr val="FFC000"/>
                        </a:solidFill>
                        <a:latin typeface="+mn-lt"/>
                      </a:endParaRPr>
                    </a:p>
                  </a:txBody>
                  <a:tcPr/>
                </a:tc>
                <a:tc>
                  <a:txBody>
                    <a:bodyPr/>
                    <a:lstStyle/>
                    <a:p>
                      <a:r>
                        <a:rPr lang="hi-IN" sz="2400" kern="1200" dirty="0">
                          <a:solidFill>
                            <a:srgbClr val="FFC000"/>
                          </a:solidFill>
                          <a:effectLst/>
                          <a:latin typeface="+mn-lt"/>
                          <a:ea typeface="+mn-ea"/>
                          <a:cs typeface="+mn-cs"/>
                        </a:rPr>
                        <a:t>इसमें एक आंतरिक और बाहरी ट्यूब होती है, बाहरी ट्यूब रिबन के साथ गर्दन से जुड़ी होती है। आंतरिक ट्यूब को हटाया जा सकता है और आवश्यकता पड़ने पर साफ किया जा सकता है।</a:t>
                      </a:r>
                      <a:endParaRPr lang="en-IN" sz="24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r h="1018377">
                <a:tc>
                  <a:txBody>
                    <a:bodyPr/>
                    <a:lstStyle/>
                    <a:p>
                      <a:r>
                        <a:rPr lang="en-IN" sz="2400" dirty="0"/>
                        <a:t>29.</a:t>
                      </a:r>
                    </a:p>
                  </a:txBody>
                  <a:tcPr/>
                </a:tc>
                <a:tc>
                  <a:txBody>
                    <a:bodyPr/>
                    <a:lstStyle/>
                    <a:p>
                      <a:r>
                        <a:rPr lang="en-US" sz="2400" b="1" dirty="0">
                          <a:solidFill>
                            <a:srgbClr val="00B050"/>
                          </a:solidFill>
                        </a:rPr>
                        <a:t>Hernia Director</a:t>
                      </a:r>
                      <a:endParaRPr lang="en-IN" sz="2400" b="0" dirty="0">
                        <a:solidFill>
                          <a:srgbClr val="00B05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400" dirty="0">
                          <a:solidFill>
                            <a:srgbClr val="00B050"/>
                          </a:solidFill>
                        </a:rPr>
                        <a:t>इसका उपयोग हर्निया को निर्देशित करने के लिए किया जाता है।</a:t>
                      </a:r>
                      <a:endParaRPr lang="en-IN" sz="2400" dirty="0">
                        <a:solidFill>
                          <a:srgbClr val="00B050"/>
                        </a:solidFill>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94894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ADD8DF-13B4-8A21-0AAB-3E8B415B4367}"/>
              </a:ext>
            </a:extLst>
          </p:cNvPr>
          <p:cNvSpPr>
            <a:spLocks noGrp="1"/>
          </p:cNvSpPr>
          <p:nvPr>
            <p:ph type="title"/>
          </p:nvPr>
        </p:nvSpPr>
        <p:spPr/>
        <p:txBody>
          <a:bodyPr>
            <a:noAutofit/>
          </a:bodyPr>
          <a:lstStyle/>
          <a:p>
            <a:pPr algn="ctr"/>
            <a:r>
              <a:rPr lang="en-US" b="0" i="0" u="none" strike="noStrike" dirty="0">
                <a:solidFill>
                  <a:srgbClr val="000000"/>
                </a:solidFill>
                <a:effectLst/>
                <a:latin typeface="Times New Roman" panose="02020603050405020304" pitchFamily="18" charset="0"/>
              </a:rPr>
              <a:t>HYPOALLERGENIC &amp; LATEX FREE WATER RESISTANCE SILK SURGICAL TAPE 2” </a:t>
            </a:r>
            <a:endParaRPr lang="en-IN" dirty="0"/>
          </a:p>
        </p:txBody>
      </p:sp>
      <p:pic>
        <p:nvPicPr>
          <p:cNvPr id="4" name="Picture 3">
            <a:extLst>
              <a:ext uri="{FF2B5EF4-FFF2-40B4-BE49-F238E27FC236}">
                <a16:creationId xmlns:a16="http://schemas.microsoft.com/office/drawing/2014/main" xmlns="" id="{AF2670D9-3A31-A9F4-1974-0C1148534A78}"/>
              </a:ext>
            </a:extLst>
          </p:cNvPr>
          <p:cNvPicPr>
            <a:picLocks noChangeAspect="1"/>
          </p:cNvPicPr>
          <p:nvPr/>
        </p:nvPicPr>
        <p:blipFill>
          <a:blip r:embed="rId2"/>
          <a:stretch>
            <a:fillRect/>
          </a:stretch>
        </p:blipFill>
        <p:spPr>
          <a:xfrm>
            <a:off x="806824" y="1972235"/>
            <a:ext cx="7416053" cy="4634753"/>
          </a:xfrm>
          <a:prstGeom prst="rect">
            <a:avLst/>
          </a:prstGeom>
        </p:spPr>
      </p:pic>
    </p:spTree>
    <p:extLst>
      <p:ext uri="{BB962C8B-B14F-4D97-AF65-F5344CB8AC3E}">
        <p14:creationId xmlns:p14="http://schemas.microsoft.com/office/powerpoint/2010/main" val="3614648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D1621-810A-A42C-E9ED-C2ECF7F678E9}"/>
              </a:ext>
            </a:extLst>
          </p:cNvPr>
          <p:cNvSpPr>
            <a:spLocks noGrp="1"/>
          </p:cNvSpPr>
          <p:nvPr>
            <p:ph type="title"/>
          </p:nvPr>
        </p:nvSpPr>
        <p:spPr/>
        <p:txBody>
          <a:bodyPr>
            <a:normAutofit fontScale="90000"/>
          </a:bodyPr>
          <a:lstStyle/>
          <a:p>
            <a:pPr algn="ctr"/>
            <a:r>
              <a:rPr lang="en-IN" sz="1800" b="0" i="0" u="none" strike="noStrike" dirty="0">
                <a:solidFill>
                  <a:srgbClr val="000000"/>
                </a:solidFill>
                <a:effectLst/>
                <a:latin typeface="Times New Roman" panose="02020603050405020304" pitchFamily="18" charset="0"/>
              </a:rPr>
              <a:t> </a:t>
            </a:r>
            <a:r>
              <a:rPr lang="en-IN" b="0" i="0" u="none" strike="noStrike" dirty="0">
                <a:solidFill>
                  <a:srgbClr val="000000"/>
                </a:solidFill>
                <a:effectLst/>
                <a:latin typeface="Times New Roman" panose="02020603050405020304" pitchFamily="18" charset="0"/>
              </a:rPr>
              <a:t>EMERGENCY COMPRESSION BANDAGE (10CMX5M</a:t>
            </a:r>
            <a:r>
              <a:rPr lang="en-IN" sz="1800" b="0" i="0" u="none" strike="noStrike" dirty="0">
                <a:solidFill>
                  <a:srgbClr val="000000"/>
                </a:solidFill>
                <a:effectLst/>
                <a:latin typeface="Times New Roman" panose="02020603050405020304" pitchFamily="18" charset="0"/>
              </a:rPr>
              <a:t>) </a:t>
            </a:r>
            <a:endParaRPr lang="en-IN" dirty="0"/>
          </a:p>
        </p:txBody>
      </p:sp>
      <p:pic>
        <p:nvPicPr>
          <p:cNvPr id="4" name="Picture 3">
            <a:extLst>
              <a:ext uri="{FF2B5EF4-FFF2-40B4-BE49-F238E27FC236}">
                <a16:creationId xmlns:a16="http://schemas.microsoft.com/office/drawing/2014/main" xmlns="" id="{62A59B52-5280-43A7-43FE-897F46AF5493}"/>
              </a:ext>
            </a:extLst>
          </p:cNvPr>
          <p:cNvPicPr>
            <a:picLocks noChangeAspect="1"/>
          </p:cNvPicPr>
          <p:nvPr/>
        </p:nvPicPr>
        <p:blipFill>
          <a:blip r:embed="rId2"/>
          <a:stretch>
            <a:fillRect/>
          </a:stretch>
        </p:blipFill>
        <p:spPr>
          <a:xfrm>
            <a:off x="1176618" y="1761893"/>
            <a:ext cx="7113494" cy="4730983"/>
          </a:xfrm>
          <a:prstGeom prst="rect">
            <a:avLst/>
          </a:prstGeom>
        </p:spPr>
      </p:pic>
    </p:spTree>
    <p:extLst>
      <p:ext uri="{BB962C8B-B14F-4D97-AF65-F5344CB8AC3E}">
        <p14:creationId xmlns:p14="http://schemas.microsoft.com/office/powerpoint/2010/main" val="36783354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3C888-8300-75CC-C8FF-5442C76250C6}"/>
              </a:ext>
            </a:extLst>
          </p:cNvPr>
          <p:cNvSpPr>
            <a:spLocks noGrp="1"/>
          </p:cNvSpPr>
          <p:nvPr>
            <p:ph type="title"/>
          </p:nvPr>
        </p:nvSpPr>
        <p:spPr/>
        <p:txBody>
          <a:bodyPr>
            <a:normAutofit fontScale="90000"/>
          </a:bodyPr>
          <a:lstStyle/>
          <a:p>
            <a:pPr algn="ctr"/>
            <a:r>
              <a:rPr lang="en-US" sz="3600" b="0" i="0" u="none" strike="noStrike" dirty="0">
                <a:solidFill>
                  <a:srgbClr val="000000"/>
                </a:solidFill>
                <a:effectLst/>
                <a:latin typeface="Times New Roman" panose="02020603050405020304" pitchFamily="18" charset="0"/>
              </a:rPr>
              <a:t>TRANSPARENT FILM DRESSING WITH NON ADHERENT PAD (5X7.5CM,10X25CM)   (5 EACH) </a:t>
            </a:r>
            <a:endParaRPr lang="en-IN" sz="3600" dirty="0"/>
          </a:p>
        </p:txBody>
      </p:sp>
      <p:pic>
        <p:nvPicPr>
          <p:cNvPr id="4" name="Picture 3">
            <a:extLst>
              <a:ext uri="{FF2B5EF4-FFF2-40B4-BE49-F238E27FC236}">
                <a16:creationId xmlns:a16="http://schemas.microsoft.com/office/drawing/2014/main" xmlns="" id="{BED12418-FD0D-6904-DD45-42788495C652}"/>
              </a:ext>
            </a:extLst>
          </p:cNvPr>
          <p:cNvPicPr>
            <a:picLocks noChangeAspect="1"/>
          </p:cNvPicPr>
          <p:nvPr/>
        </p:nvPicPr>
        <p:blipFill>
          <a:blip r:embed="rId2"/>
          <a:stretch>
            <a:fillRect/>
          </a:stretch>
        </p:blipFill>
        <p:spPr>
          <a:xfrm>
            <a:off x="719418" y="1945341"/>
            <a:ext cx="7658100" cy="4760259"/>
          </a:xfrm>
          <a:prstGeom prst="rect">
            <a:avLst/>
          </a:prstGeom>
        </p:spPr>
      </p:pic>
    </p:spTree>
    <p:extLst>
      <p:ext uri="{BB962C8B-B14F-4D97-AF65-F5344CB8AC3E}">
        <p14:creationId xmlns:p14="http://schemas.microsoft.com/office/powerpoint/2010/main" val="20187771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9B237-18E8-1FF8-4EB1-04F902C63334}"/>
              </a:ext>
            </a:extLst>
          </p:cNvPr>
          <p:cNvSpPr>
            <a:spLocks noGrp="1"/>
          </p:cNvSpPr>
          <p:nvPr>
            <p:ph type="title"/>
          </p:nvPr>
        </p:nvSpPr>
        <p:spPr/>
        <p:txBody>
          <a:bodyPr>
            <a:normAutofit/>
          </a:bodyPr>
          <a:lstStyle/>
          <a:p>
            <a:pPr algn="ctr"/>
            <a:r>
              <a:rPr lang="en-IN" sz="4800" b="0" i="0" u="none" strike="noStrike" dirty="0">
                <a:solidFill>
                  <a:srgbClr val="000000"/>
                </a:solidFill>
                <a:effectLst/>
                <a:latin typeface="Times New Roman" panose="02020603050405020304" pitchFamily="18" charset="0"/>
              </a:rPr>
              <a:t>INFUSION SET </a:t>
            </a:r>
            <a:endParaRPr lang="en-IN" sz="4800" dirty="0"/>
          </a:p>
        </p:txBody>
      </p:sp>
      <p:pic>
        <p:nvPicPr>
          <p:cNvPr id="4" name="Picture 3">
            <a:extLst>
              <a:ext uri="{FF2B5EF4-FFF2-40B4-BE49-F238E27FC236}">
                <a16:creationId xmlns:a16="http://schemas.microsoft.com/office/drawing/2014/main" xmlns="" id="{BB2D5ABD-68B1-C922-83E4-39A35F93BBEB}"/>
              </a:ext>
            </a:extLst>
          </p:cNvPr>
          <p:cNvPicPr>
            <a:picLocks noChangeAspect="1"/>
          </p:cNvPicPr>
          <p:nvPr/>
        </p:nvPicPr>
        <p:blipFill>
          <a:blip r:embed="rId2"/>
          <a:stretch>
            <a:fillRect/>
          </a:stretch>
        </p:blipFill>
        <p:spPr>
          <a:xfrm>
            <a:off x="389965" y="1428470"/>
            <a:ext cx="8498540" cy="5223341"/>
          </a:xfrm>
          <a:prstGeom prst="rect">
            <a:avLst/>
          </a:prstGeom>
        </p:spPr>
      </p:pic>
    </p:spTree>
    <p:extLst>
      <p:ext uri="{BB962C8B-B14F-4D97-AF65-F5344CB8AC3E}">
        <p14:creationId xmlns:p14="http://schemas.microsoft.com/office/powerpoint/2010/main" val="33334856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DA584-284A-06FC-FCE2-24C17036D1CB}"/>
              </a:ext>
            </a:extLst>
          </p:cNvPr>
          <p:cNvSpPr>
            <a:spLocks noGrp="1"/>
          </p:cNvSpPr>
          <p:nvPr>
            <p:ph type="title"/>
          </p:nvPr>
        </p:nvSpPr>
        <p:spPr/>
        <p:txBody>
          <a:bodyPr>
            <a:normAutofit/>
          </a:bodyPr>
          <a:lstStyle/>
          <a:p>
            <a:pPr algn="ctr"/>
            <a:r>
              <a:rPr lang="en-IN" sz="4000" b="0" i="0" u="none" strike="noStrike" dirty="0">
                <a:solidFill>
                  <a:srgbClr val="000000"/>
                </a:solidFill>
                <a:effectLst/>
                <a:latin typeface="Times New Roman" panose="02020603050405020304" pitchFamily="18" charset="0"/>
              </a:rPr>
              <a:t>SURGICAL BLADE </a:t>
            </a:r>
            <a:endParaRPr lang="en-IN" sz="4000" dirty="0"/>
          </a:p>
        </p:txBody>
      </p:sp>
      <p:pic>
        <p:nvPicPr>
          <p:cNvPr id="4" name="Picture 3">
            <a:extLst>
              <a:ext uri="{FF2B5EF4-FFF2-40B4-BE49-F238E27FC236}">
                <a16:creationId xmlns:a16="http://schemas.microsoft.com/office/drawing/2014/main" xmlns="" id="{00500486-F6F1-E780-7FC1-274F4B99AC49}"/>
              </a:ext>
            </a:extLst>
          </p:cNvPr>
          <p:cNvPicPr>
            <a:picLocks noChangeAspect="1"/>
          </p:cNvPicPr>
          <p:nvPr/>
        </p:nvPicPr>
        <p:blipFill>
          <a:blip r:embed="rId2"/>
          <a:stretch>
            <a:fillRect/>
          </a:stretch>
        </p:blipFill>
        <p:spPr>
          <a:xfrm>
            <a:off x="4003993" y="1671392"/>
            <a:ext cx="1213466" cy="3515216"/>
          </a:xfrm>
          <a:prstGeom prst="rect">
            <a:avLst/>
          </a:prstGeom>
        </p:spPr>
      </p:pic>
    </p:spTree>
    <p:extLst>
      <p:ext uri="{BB962C8B-B14F-4D97-AF65-F5344CB8AC3E}">
        <p14:creationId xmlns:p14="http://schemas.microsoft.com/office/powerpoint/2010/main" val="246037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80DD96-C0FB-9FCA-AA8D-3A7F27ED1081}"/>
              </a:ext>
            </a:extLst>
          </p:cNvPr>
          <p:cNvSpPr>
            <a:spLocks noGrp="1"/>
          </p:cNvSpPr>
          <p:nvPr>
            <p:ph type="title"/>
          </p:nvPr>
        </p:nvSpPr>
        <p:spPr/>
        <p:txBody>
          <a:bodyPr>
            <a:normAutofit fontScale="90000"/>
          </a:bodyPr>
          <a:lstStyle/>
          <a:p>
            <a:pPr algn="ctr"/>
            <a:r>
              <a:rPr lang="en-US" sz="4000" b="0" i="0" u="none" strike="noStrike" dirty="0">
                <a:solidFill>
                  <a:srgbClr val="000000"/>
                </a:solidFill>
                <a:effectLst/>
                <a:latin typeface="Times New Roman" panose="02020603050405020304" pitchFamily="18" charset="0"/>
              </a:rPr>
              <a:t>IV CATHETERS SIZE:  24, 22, 20, 18 &amp;16 MM (5 EACH)</a:t>
            </a:r>
            <a:r>
              <a:rPr lang="en-US" sz="4000" dirty="0"/>
              <a:t> </a:t>
            </a:r>
            <a:endParaRPr lang="en-IN" sz="4000" dirty="0"/>
          </a:p>
        </p:txBody>
      </p:sp>
      <p:pic>
        <p:nvPicPr>
          <p:cNvPr id="4" name="Picture 3">
            <a:extLst>
              <a:ext uri="{FF2B5EF4-FFF2-40B4-BE49-F238E27FC236}">
                <a16:creationId xmlns:a16="http://schemas.microsoft.com/office/drawing/2014/main" xmlns="" id="{5FD83317-1375-87A7-FC21-1397DCF87AF9}"/>
              </a:ext>
            </a:extLst>
          </p:cNvPr>
          <p:cNvPicPr>
            <a:picLocks noChangeAspect="1"/>
          </p:cNvPicPr>
          <p:nvPr/>
        </p:nvPicPr>
        <p:blipFill>
          <a:blip r:embed="rId2"/>
          <a:stretch>
            <a:fillRect/>
          </a:stretch>
        </p:blipFill>
        <p:spPr>
          <a:xfrm>
            <a:off x="685800" y="1690688"/>
            <a:ext cx="7886700" cy="4802187"/>
          </a:xfrm>
          <a:prstGeom prst="rect">
            <a:avLst/>
          </a:prstGeom>
        </p:spPr>
      </p:pic>
    </p:spTree>
    <p:extLst>
      <p:ext uri="{BB962C8B-B14F-4D97-AF65-F5344CB8AC3E}">
        <p14:creationId xmlns:p14="http://schemas.microsoft.com/office/powerpoint/2010/main" val="1545083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D37C7-3DF9-B71F-2845-CB254190D4D1}"/>
              </a:ext>
            </a:extLst>
          </p:cNvPr>
          <p:cNvSpPr>
            <a:spLocks noGrp="1"/>
          </p:cNvSpPr>
          <p:nvPr>
            <p:ph type="title"/>
          </p:nvPr>
        </p:nvSpPr>
        <p:spPr/>
        <p:txBody>
          <a:bodyPr>
            <a:normAutofit/>
          </a:bodyPr>
          <a:lstStyle/>
          <a:p>
            <a:pPr algn="ctr"/>
            <a:r>
              <a:rPr lang="en-IN" sz="4800" b="0" i="0" u="none" strike="noStrike" dirty="0">
                <a:solidFill>
                  <a:srgbClr val="000000"/>
                </a:solidFill>
                <a:effectLst/>
                <a:latin typeface="Times New Roman" panose="02020603050405020304" pitchFamily="18" charset="0"/>
              </a:rPr>
              <a:t>UROBAG </a:t>
            </a:r>
            <a:endParaRPr lang="en-IN" sz="4800" dirty="0"/>
          </a:p>
        </p:txBody>
      </p:sp>
      <p:pic>
        <p:nvPicPr>
          <p:cNvPr id="4" name="Picture 3">
            <a:extLst>
              <a:ext uri="{FF2B5EF4-FFF2-40B4-BE49-F238E27FC236}">
                <a16:creationId xmlns:a16="http://schemas.microsoft.com/office/drawing/2014/main" xmlns="" id="{007868B7-2935-2078-ADC4-A13B1305F445}"/>
              </a:ext>
            </a:extLst>
          </p:cNvPr>
          <p:cNvPicPr>
            <a:picLocks noChangeAspect="1"/>
          </p:cNvPicPr>
          <p:nvPr/>
        </p:nvPicPr>
        <p:blipFill>
          <a:blip r:embed="rId2"/>
          <a:stretch>
            <a:fillRect/>
          </a:stretch>
        </p:blipFill>
        <p:spPr>
          <a:xfrm>
            <a:off x="951528" y="1398496"/>
            <a:ext cx="6625891" cy="4769223"/>
          </a:xfrm>
          <a:prstGeom prst="rect">
            <a:avLst/>
          </a:prstGeom>
        </p:spPr>
      </p:pic>
    </p:spTree>
    <p:extLst>
      <p:ext uri="{BB962C8B-B14F-4D97-AF65-F5344CB8AC3E}">
        <p14:creationId xmlns:p14="http://schemas.microsoft.com/office/powerpoint/2010/main" val="243412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9AE27-C771-98D7-2FDE-C2C3C66CCC87}"/>
              </a:ext>
            </a:extLst>
          </p:cNvPr>
          <p:cNvSpPr>
            <a:spLocks noGrp="1"/>
          </p:cNvSpPr>
          <p:nvPr>
            <p:ph type="title"/>
          </p:nvPr>
        </p:nvSpPr>
        <p:spPr/>
        <p:txBody>
          <a:bodyPr>
            <a:normAutofit fontScale="90000"/>
          </a:bodyPr>
          <a:lstStyle/>
          <a:p>
            <a:pPr algn="ctr"/>
            <a:r>
              <a:rPr lang="en-US" sz="4000" b="0" i="0" u="none" strike="noStrike" dirty="0">
                <a:solidFill>
                  <a:srgbClr val="000000"/>
                </a:solidFill>
                <a:effectLst/>
                <a:latin typeface="Times New Roman" panose="02020603050405020304" pitchFamily="18" charset="0"/>
              </a:rPr>
              <a:t>FOLEY CATHETER (8,10,12,14,16)  (2 EACH)</a:t>
            </a:r>
            <a:r>
              <a:rPr lang="en-US" sz="4000" dirty="0"/>
              <a:t> </a:t>
            </a:r>
            <a:endParaRPr lang="en-IN" sz="4000" dirty="0"/>
          </a:p>
        </p:txBody>
      </p:sp>
      <p:pic>
        <p:nvPicPr>
          <p:cNvPr id="4" name="Picture 3">
            <a:extLst>
              <a:ext uri="{FF2B5EF4-FFF2-40B4-BE49-F238E27FC236}">
                <a16:creationId xmlns:a16="http://schemas.microsoft.com/office/drawing/2014/main" xmlns="" id="{F767B06B-26E0-F9E8-6978-CBE6EF53AD70}"/>
              </a:ext>
            </a:extLst>
          </p:cNvPr>
          <p:cNvPicPr>
            <a:picLocks noChangeAspect="1"/>
          </p:cNvPicPr>
          <p:nvPr/>
        </p:nvPicPr>
        <p:blipFill>
          <a:blip r:embed="rId2"/>
          <a:stretch>
            <a:fillRect/>
          </a:stretch>
        </p:blipFill>
        <p:spPr>
          <a:xfrm>
            <a:off x="1021977" y="1599945"/>
            <a:ext cx="6905065" cy="4892931"/>
          </a:xfrm>
          <a:prstGeom prst="rect">
            <a:avLst/>
          </a:prstGeom>
        </p:spPr>
      </p:pic>
    </p:spTree>
    <p:extLst>
      <p:ext uri="{BB962C8B-B14F-4D97-AF65-F5344CB8AC3E}">
        <p14:creationId xmlns:p14="http://schemas.microsoft.com/office/powerpoint/2010/main" val="2838579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AAFCD-A46A-EE86-13FF-EBBF7BB51AFE}"/>
              </a:ext>
            </a:extLst>
          </p:cNvPr>
          <p:cNvSpPr>
            <a:spLocks noGrp="1"/>
          </p:cNvSpPr>
          <p:nvPr>
            <p:ph type="title"/>
          </p:nvPr>
        </p:nvSpPr>
        <p:spPr/>
        <p:txBody>
          <a:bodyPr>
            <a:normAutofit/>
          </a:bodyPr>
          <a:lstStyle/>
          <a:p>
            <a:pPr algn="ctr"/>
            <a:r>
              <a:rPr lang="en-IN" sz="4000" b="0" i="0" u="none" strike="noStrike" dirty="0">
                <a:solidFill>
                  <a:srgbClr val="000000"/>
                </a:solidFill>
                <a:effectLst/>
                <a:latin typeface="Times New Roman" panose="02020603050405020304" pitchFamily="18" charset="0"/>
              </a:rPr>
              <a:t>LIGNOCAINE JELLY TUBE </a:t>
            </a:r>
            <a:endParaRPr lang="en-IN" sz="4000" dirty="0"/>
          </a:p>
        </p:txBody>
      </p:sp>
      <p:pic>
        <p:nvPicPr>
          <p:cNvPr id="4" name="Picture 3">
            <a:extLst>
              <a:ext uri="{FF2B5EF4-FFF2-40B4-BE49-F238E27FC236}">
                <a16:creationId xmlns:a16="http://schemas.microsoft.com/office/drawing/2014/main" xmlns="" id="{B16052E6-432D-565C-EB55-DAAEF84982B4}"/>
              </a:ext>
            </a:extLst>
          </p:cNvPr>
          <p:cNvPicPr>
            <a:picLocks noChangeAspect="1"/>
          </p:cNvPicPr>
          <p:nvPr/>
        </p:nvPicPr>
        <p:blipFill>
          <a:blip r:embed="rId2"/>
          <a:stretch>
            <a:fillRect/>
          </a:stretch>
        </p:blipFill>
        <p:spPr>
          <a:xfrm>
            <a:off x="1082489" y="1552313"/>
            <a:ext cx="6172200" cy="5009852"/>
          </a:xfrm>
          <a:prstGeom prst="rect">
            <a:avLst/>
          </a:prstGeom>
        </p:spPr>
      </p:pic>
    </p:spTree>
    <p:extLst>
      <p:ext uri="{BB962C8B-B14F-4D97-AF65-F5344CB8AC3E}">
        <p14:creationId xmlns:p14="http://schemas.microsoft.com/office/powerpoint/2010/main" val="1689918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83D32-EC06-EA04-5C57-81A1F6FE2B57}"/>
              </a:ext>
            </a:extLst>
          </p:cNvPr>
          <p:cNvSpPr>
            <a:spLocks noGrp="1"/>
          </p:cNvSpPr>
          <p:nvPr>
            <p:ph type="title"/>
          </p:nvPr>
        </p:nvSpPr>
        <p:spPr/>
        <p:txBody>
          <a:bodyPr>
            <a:normAutofit fontScale="90000"/>
          </a:bodyPr>
          <a:lstStyle/>
          <a:p>
            <a:pPr algn="ctr"/>
            <a:r>
              <a:rPr lang="en-US" sz="3600" b="0" i="0" u="none" strike="noStrike" dirty="0">
                <a:solidFill>
                  <a:srgbClr val="000000"/>
                </a:solidFill>
                <a:effectLst/>
                <a:latin typeface="Times New Roman" panose="02020603050405020304" pitchFamily="18" charset="0"/>
              </a:rPr>
              <a:t>REUSABLE  ADULT AND PAEDIATRIC MAGILL; FORCEPS</a:t>
            </a:r>
            <a:r>
              <a:rPr lang="en-US" sz="3600" dirty="0"/>
              <a:t> </a:t>
            </a:r>
            <a:endParaRPr lang="en-IN" sz="3600" dirty="0"/>
          </a:p>
        </p:txBody>
      </p:sp>
      <p:pic>
        <p:nvPicPr>
          <p:cNvPr id="4" name="Picture 3">
            <a:extLst>
              <a:ext uri="{FF2B5EF4-FFF2-40B4-BE49-F238E27FC236}">
                <a16:creationId xmlns:a16="http://schemas.microsoft.com/office/drawing/2014/main" xmlns="" id="{82456FC2-C501-C39C-362A-1E6B51C5809D}"/>
              </a:ext>
            </a:extLst>
          </p:cNvPr>
          <p:cNvPicPr>
            <a:picLocks noChangeAspect="1"/>
          </p:cNvPicPr>
          <p:nvPr/>
        </p:nvPicPr>
        <p:blipFill>
          <a:blip r:embed="rId2"/>
          <a:stretch>
            <a:fillRect/>
          </a:stretch>
        </p:blipFill>
        <p:spPr>
          <a:xfrm>
            <a:off x="410137" y="1690688"/>
            <a:ext cx="7886699" cy="4629430"/>
          </a:xfrm>
          <a:prstGeom prst="rect">
            <a:avLst/>
          </a:prstGeom>
        </p:spPr>
      </p:pic>
    </p:spTree>
    <p:extLst>
      <p:ext uri="{BB962C8B-B14F-4D97-AF65-F5344CB8AC3E}">
        <p14:creationId xmlns:p14="http://schemas.microsoft.com/office/powerpoint/2010/main" val="392939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32672327"/>
              </p:ext>
            </p:extLst>
          </p:nvPr>
        </p:nvGraphicFramePr>
        <p:xfrm>
          <a:off x="0" y="76200"/>
          <a:ext cx="9067801" cy="6388363"/>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6477001">
                  <a:extLst>
                    <a:ext uri="{9D8B030D-6E8A-4147-A177-3AD203B41FA5}">
                      <a16:colId xmlns:a16="http://schemas.microsoft.com/office/drawing/2014/main" xmlns="" val="20002"/>
                    </a:ext>
                  </a:extLst>
                </a:gridCol>
              </a:tblGrid>
              <a:tr h="475243">
                <a:tc>
                  <a:txBody>
                    <a:bodyPr/>
                    <a:lstStyle/>
                    <a:p>
                      <a:pPr algn="ctr"/>
                      <a:r>
                        <a:rPr lang="en-IN" sz="2400" dirty="0" err="1">
                          <a:latin typeface="Kruti Dev 011" panose="00000700000000000000" pitchFamily="2" charset="0"/>
                        </a:rPr>
                        <a:t>dz</a:t>
                      </a:r>
                      <a:r>
                        <a:rPr lang="en-IN" sz="2400" dirty="0">
                          <a:latin typeface="Kruti Dev 011" panose="00000700000000000000" pitchFamily="2" charset="0"/>
                        </a:rPr>
                        <a:t>-la</a:t>
                      </a:r>
                    </a:p>
                  </a:txBody>
                  <a:tcPr/>
                </a:tc>
                <a:tc>
                  <a:txBody>
                    <a:bodyPr/>
                    <a:lstStyle/>
                    <a:p>
                      <a:pPr algn="ctr"/>
                      <a:r>
                        <a:rPr lang="en-IN" sz="2400" dirty="0"/>
                        <a:t> </a:t>
                      </a:r>
                      <a:r>
                        <a:rPr lang="hi-IN" sz="2400" dirty="0"/>
                        <a:t>आइटम</a:t>
                      </a:r>
                      <a:endParaRPr lang="en-IN" sz="2400" dirty="0"/>
                    </a:p>
                  </a:txBody>
                  <a:tcPr/>
                </a:tc>
                <a:tc>
                  <a:txBody>
                    <a:bodyPr/>
                    <a:lstStyle/>
                    <a:p>
                      <a:pPr algn="ctr"/>
                      <a:r>
                        <a:rPr lang="hi-IN" sz="2400" dirty="0"/>
                        <a:t>उपयोग</a:t>
                      </a:r>
                      <a:endParaRPr lang="en-IN" sz="2400" dirty="0"/>
                    </a:p>
                  </a:txBody>
                  <a:tcPr/>
                </a:tc>
                <a:extLst>
                  <a:ext uri="{0D108BD9-81ED-4DB2-BD59-A6C34878D82A}">
                    <a16:rowId xmlns:a16="http://schemas.microsoft.com/office/drawing/2014/main" xmlns="" val="10000"/>
                  </a:ext>
                </a:extLst>
              </a:tr>
              <a:tr h="701549">
                <a:tc>
                  <a:txBody>
                    <a:bodyPr/>
                    <a:lstStyle/>
                    <a:p>
                      <a:r>
                        <a:rPr lang="en-IN" sz="2400" dirty="0"/>
                        <a:t>30.</a:t>
                      </a:r>
                    </a:p>
                  </a:txBody>
                  <a:tcPr/>
                </a:tc>
                <a:tc>
                  <a:txBody>
                    <a:bodyPr/>
                    <a:lstStyle/>
                    <a:p>
                      <a:r>
                        <a:rPr lang="en-US" sz="2800" b="1" kern="1200" dirty="0" err="1">
                          <a:solidFill>
                            <a:srgbClr val="7030A0"/>
                          </a:solidFill>
                          <a:effectLst/>
                          <a:latin typeface="+mn-lt"/>
                          <a:ea typeface="+mn-ea"/>
                          <a:cs typeface="+mn-cs"/>
                        </a:rPr>
                        <a:t>Malecots</a:t>
                      </a:r>
                      <a:r>
                        <a:rPr lang="en-US" sz="2800" b="1" kern="1200" dirty="0">
                          <a:solidFill>
                            <a:srgbClr val="7030A0"/>
                          </a:solidFill>
                          <a:effectLst/>
                          <a:latin typeface="+mn-lt"/>
                          <a:ea typeface="+mn-ea"/>
                          <a:cs typeface="+mn-cs"/>
                        </a:rPr>
                        <a:t> self Retaining Catheter</a:t>
                      </a:r>
                      <a:endParaRPr lang="en-IN" sz="2800" b="0" dirty="0">
                        <a:solidFill>
                          <a:srgbClr val="7030A0"/>
                        </a:solidFill>
                      </a:endParaRPr>
                    </a:p>
                  </a:txBody>
                  <a:tcPr/>
                </a:tc>
                <a:tc>
                  <a:txBody>
                    <a:bodyPr/>
                    <a:lstStyle/>
                    <a:p>
                      <a:r>
                        <a:rPr lang="hi-IN" sz="2800" kern="1200" dirty="0">
                          <a:solidFill>
                            <a:srgbClr val="7030A0"/>
                          </a:solidFill>
                          <a:effectLst/>
                          <a:latin typeface="+mn-lt"/>
                          <a:ea typeface="+mn-ea"/>
                          <a:cs typeface="+mn-cs"/>
                        </a:rPr>
                        <a:t>इसका उपयोग मूत्रमार्ग के संचालन में मूत्राशय की सुपरप्यूबिक जल निकासी के लिए किया जाता है।</a:t>
                      </a:r>
                      <a:endParaRPr lang="en-IN" sz="2800" kern="1200" dirty="0">
                        <a:solidFill>
                          <a:srgbClr val="7030A0"/>
                        </a:solidFill>
                        <a:effectLst/>
                        <a:latin typeface="+mn-lt"/>
                        <a:ea typeface="+mn-ea"/>
                        <a:cs typeface="+mn-cs"/>
                      </a:endParaRPr>
                    </a:p>
                  </a:txBody>
                  <a:tcPr/>
                </a:tc>
                <a:extLst>
                  <a:ext uri="{0D108BD9-81ED-4DB2-BD59-A6C34878D82A}">
                    <a16:rowId xmlns:a16="http://schemas.microsoft.com/office/drawing/2014/main" xmlns="" val="10001"/>
                  </a:ext>
                </a:extLst>
              </a:tr>
              <a:tr h="452612">
                <a:tc>
                  <a:txBody>
                    <a:bodyPr/>
                    <a:lstStyle/>
                    <a:p>
                      <a:r>
                        <a:rPr lang="en-IN" sz="2400" dirty="0"/>
                        <a:t>31.</a:t>
                      </a:r>
                    </a:p>
                  </a:txBody>
                  <a:tcPr/>
                </a:tc>
                <a:tc>
                  <a:txBody>
                    <a:bodyPr/>
                    <a:lstStyle/>
                    <a:p>
                      <a:r>
                        <a:rPr lang="en-US" sz="2800" b="1" kern="1200" dirty="0" err="1">
                          <a:solidFill>
                            <a:srgbClr val="00B050"/>
                          </a:solidFill>
                          <a:effectLst/>
                          <a:latin typeface="+mn-lt"/>
                          <a:ea typeface="+mn-ea"/>
                          <a:cs typeface="+mn-cs"/>
                        </a:rPr>
                        <a:t>Malemetal</a:t>
                      </a:r>
                      <a:r>
                        <a:rPr lang="en-US" sz="2800" b="1" kern="1200" dirty="0">
                          <a:solidFill>
                            <a:srgbClr val="00B050"/>
                          </a:solidFill>
                          <a:effectLst/>
                          <a:latin typeface="+mn-lt"/>
                          <a:ea typeface="+mn-ea"/>
                          <a:cs typeface="+mn-cs"/>
                        </a:rPr>
                        <a:t> Catheters</a:t>
                      </a:r>
                      <a:endParaRPr lang="en-IN" sz="2800" b="0"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kern="1200" dirty="0">
                          <a:solidFill>
                            <a:srgbClr val="00B050"/>
                          </a:solidFill>
                          <a:effectLst/>
                          <a:latin typeface="+mn-lt"/>
                          <a:ea typeface="+mn-ea"/>
                          <a:cs typeface="+mn-cs"/>
                        </a:rPr>
                        <a:t>इसका उपयोग मूत्राशय से मूत्र को राहत देने के लिए किया जाता है, जब रबर कैथेटर विफल हो जाता है।</a:t>
                      </a:r>
                      <a:endParaRPr lang="en-IN" sz="2800" kern="1200" dirty="0">
                        <a:solidFill>
                          <a:srgbClr val="00B050"/>
                        </a:solidFill>
                        <a:effectLst/>
                        <a:latin typeface="+mn-lt"/>
                        <a:ea typeface="+mn-ea"/>
                        <a:cs typeface="+mn-cs"/>
                      </a:endParaRPr>
                    </a:p>
                  </a:txBody>
                  <a:tcPr/>
                </a:tc>
                <a:extLst>
                  <a:ext uri="{0D108BD9-81ED-4DB2-BD59-A6C34878D82A}">
                    <a16:rowId xmlns:a16="http://schemas.microsoft.com/office/drawing/2014/main" xmlns="" val="10002"/>
                  </a:ext>
                </a:extLst>
              </a:tr>
              <a:tr h="1018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32.</a:t>
                      </a:r>
                    </a:p>
                    <a:p>
                      <a:endParaRPr lang="en-IN" sz="2400" dirty="0"/>
                    </a:p>
                  </a:txBody>
                  <a:tcPr/>
                </a:tc>
                <a:tc>
                  <a:txBody>
                    <a:bodyPr/>
                    <a:lstStyle/>
                    <a:p>
                      <a:r>
                        <a:rPr lang="en-US" sz="2800" b="1" kern="1200" dirty="0">
                          <a:solidFill>
                            <a:srgbClr val="0070C0"/>
                          </a:solidFill>
                          <a:effectLst/>
                          <a:latin typeface="+mn-lt"/>
                          <a:ea typeface="+mn-ea"/>
                          <a:cs typeface="+mn-cs"/>
                        </a:rPr>
                        <a:t>Bladder sound</a:t>
                      </a:r>
                      <a:endParaRPr lang="en-IN" sz="2800" b="0" dirty="0">
                        <a:solidFill>
                          <a:srgbClr val="0070C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kern="1200" dirty="0">
                          <a:solidFill>
                            <a:srgbClr val="0070C0"/>
                          </a:solidFill>
                          <a:effectLst/>
                          <a:latin typeface="+mn-lt"/>
                          <a:ea typeface="+mn-ea"/>
                          <a:cs typeface="+mn-cs"/>
                        </a:rPr>
                        <a:t>इसका उपयोग पथरी की उपस्थिति का पता लगाने के लिए मूत्राशय के पूर्वकाल की खोज के लिए किया जाता है।</a:t>
                      </a:r>
                      <a:endParaRPr lang="en-IN" sz="2800" kern="1200" dirty="0">
                        <a:solidFill>
                          <a:srgbClr val="0070C0"/>
                        </a:solidFill>
                        <a:effectLst/>
                        <a:latin typeface="+mn-lt"/>
                        <a:ea typeface="+mn-ea"/>
                        <a:cs typeface="+mn-cs"/>
                      </a:endParaRPr>
                    </a:p>
                  </a:txBody>
                  <a:tcPr/>
                </a:tc>
                <a:extLst>
                  <a:ext uri="{0D108BD9-81ED-4DB2-BD59-A6C34878D82A}">
                    <a16:rowId xmlns:a16="http://schemas.microsoft.com/office/drawing/2014/main" xmlns="" val="10003"/>
                  </a:ext>
                </a:extLst>
              </a:tr>
              <a:tr h="1018377">
                <a:tc>
                  <a:txBody>
                    <a:bodyPr/>
                    <a:lstStyle/>
                    <a:p>
                      <a:r>
                        <a:rPr lang="en-IN" sz="2400" dirty="0"/>
                        <a:t>33.</a:t>
                      </a:r>
                    </a:p>
                  </a:txBody>
                  <a:tcPr/>
                </a:tc>
                <a:tc>
                  <a:txBody>
                    <a:bodyPr/>
                    <a:lstStyle/>
                    <a:p>
                      <a:r>
                        <a:rPr lang="en-US" sz="2800" b="1" kern="1200" dirty="0">
                          <a:solidFill>
                            <a:srgbClr val="FFC000"/>
                          </a:solidFill>
                          <a:effectLst/>
                          <a:latin typeface="+mn-lt"/>
                          <a:ea typeface="+mn-ea"/>
                          <a:cs typeface="+mn-cs"/>
                        </a:rPr>
                        <a:t>Trocar  and Cannula</a:t>
                      </a:r>
                      <a:endParaRPr lang="en-IN" sz="2800" b="0" dirty="0">
                        <a:solidFill>
                          <a:srgbClr val="FFC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kern="1200" dirty="0">
                          <a:solidFill>
                            <a:srgbClr val="FFC000"/>
                          </a:solidFill>
                          <a:effectLst/>
                          <a:latin typeface="+mn-lt"/>
                          <a:ea typeface="+mn-ea"/>
                          <a:cs typeface="+mn-cs"/>
                        </a:rPr>
                        <a:t>इनका उपयोग हाइड्रोथोरैक्स, जलोदर, सुप्रा प्यूबिक सिस्टोस्टॉमी को टैप करने के लिए किया जाता है।</a:t>
                      </a:r>
                      <a:endParaRPr lang="en-IN" sz="2800" kern="1200" dirty="0">
                        <a:solidFill>
                          <a:srgbClr val="FFC000"/>
                        </a:solidFill>
                        <a:effectLst/>
                        <a:latin typeface="+mn-lt"/>
                        <a:ea typeface="+mn-ea"/>
                        <a:cs typeface="+mn-cs"/>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5387860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27999-851F-7CC6-B93B-19DFF45E8656}"/>
              </a:ext>
            </a:extLst>
          </p:cNvPr>
          <p:cNvSpPr>
            <a:spLocks noGrp="1"/>
          </p:cNvSpPr>
          <p:nvPr>
            <p:ph type="title"/>
          </p:nvPr>
        </p:nvSpPr>
        <p:spPr/>
        <p:txBody>
          <a:bodyPr>
            <a:normAutofit fontScale="90000"/>
          </a:bodyPr>
          <a:lstStyle/>
          <a:p>
            <a:pPr algn="ctr"/>
            <a:r>
              <a:rPr lang="en-IN" sz="4000" b="0" i="0" u="none" strike="noStrike" dirty="0">
                <a:solidFill>
                  <a:srgbClr val="000000"/>
                </a:solidFill>
                <a:effectLst/>
                <a:latin typeface="Times New Roman" panose="02020603050405020304" pitchFamily="18" charset="0"/>
              </a:rPr>
              <a:t>DISPOSABLE SYRINGES : 2ML,5ML (10 EACH)</a:t>
            </a:r>
            <a:r>
              <a:rPr lang="en-IN" sz="4000" dirty="0"/>
              <a:t> </a:t>
            </a:r>
          </a:p>
        </p:txBody>
      </p:sp>
      <p:pic>
        <p:nvPicPr>
          <p:cNvPr id="4" name="Picture 3">
            <a:extLst>
              <a:ext uri="{FF2B5EF4-FFF2-40B4-BE49-F238E27FC236}">
                <a16:creationId xmlns:a16="http://schemas.microsoft.com/office/drawing/2014/main" xmlns="" id="{B480A699-4C98-C3CC-8446-A4CCD7A2D60A}"/>
              </a:ext>
            </a:extLst>
          </p:cNvPr>
          <p:cNvPicPr>
            <a:picLocks noChangeAspect="1"/>
          </p:cNvPicPr>
          <p:nvPr/>
        </p:nvPicPr>
        <p:blipFill>
          <a:blip r:embed="rId2"/>
          <a:stretch>
            <a:fillRect/>
          </a:stretch>
        </p:blipFill>
        <p:spPr>
          <a:xfrm>
            <a:off x="954741" y="1810871"/>
            <a:ext cx="7560609" cy="4682004"/>
          </a:xfrm>
          <a:prstGeom prst="rect">
            <a:avLst/>
          </a:prstGeom>
        </p:spPr>
      </p:pic>
    </p:spTree>
    <p:extLst>
      <p:ext uri="{BB962C8B-B14F-4D97-AF65-F5344CB8AC3E}">
        <p14:creationId xmlns:p14="http://schemas.microsoft.com/office/powerpoint/2010/main" val="679363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7839F-AF4D-E53C-8964-BFAB1C11591B}"/>
              </a:ext>
            </a:extLst>
          </p:cNvPr>
          <p:cNvSpPr>
            <a:spLocks noGrp="1"/>
          </p:cNvSpPr>
          <p:nvPr>
            <p:ph type="title"/>
          </p:nvPr>
        </p:nvSpPr>
        <p:spPr/>
        <p:txBody>
          <a:bodyPr>
            <a:normAutofit/>
          </a:bodyPr>
          <a:lstStyle/>
          <a:p>
            <a:pPr algn="ctr"/>
            <a:r>
              <a:rPr lang="en-IN" b="0" i="0" u="none" strike="noStrike" dirty="0">
                <a:solidFill>
                  <a:srgbClr val="000000"/>
                </a:solidFill>
                <a:effectLst/>
                <a:latin typeface="Times New Roman" panose="02020603050405020304" pitchFamily="18" charset="0"/>
              </a:rPr>
              <a:t>DISPOSABLE SYRINGES :10ML </a:t>
            </a:r>
            <a:endParaRPr lang="en-IN" dirty="0"/>
          </a:p>
        </p:txBody>
      </p:sp>
      <p:pic>
        <p:nvPicPr>
          <p:cNvPr id="4" name="Picture 3">
            <a:extLst>
              <a:ext uri="{FF2B5EF4-FFF2-40B4-BE49-F238E27FC236}">
                <a16:creationId xmlns:a16="http://schemas.microsoft.com/office/drawing/2014/main" xmlns="" id="{D936C588-CF8E-FC31-C2F9-2CF8440C9A2B}"/>
              </a:ext>
            </a:extLst>
          </p:cNvPr>
          <p:cNvPicPr>
            <a:picLocks noChangeAspect="1"/>
          </p:cNvPicPr>
          <p:nvPr/>
        </p:nvPicPr>
        <p:blipFill>
          <a:blip r:embed="rId2"/>
          <a:stretch>
            <a:fillRect/>
          </a:stretch>
        </p:blipFill>
        <p:spPr>
          <a:xfrm>
            <a:off x="1008530" y="1506070"/>
            <a:ext cx="6831106" cy="4338918"/>
          </a:xfrm>
          <a:prstGeom prst="rect">
            <a:avLst/>
          </a:prstGeom>
        </p:spPr>
      </p:pic>
    </p:spTree>
    <p:extLst>
      <p:ext uri="{BB962C8B-B14F-4D97-AF65-F5344CB8AC3E}">
        <p14:creationId xmlns:p14="http://schemas.microsoft.com/office/powerpoint/2010/main" val="18693914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4CA53-230A-A696-9CCA-536A2CC9B1FA}"/>
              </a:ext>
            </a:extLst>
          </p:cNvPr>
          <p:cNvSpPr>
            <a:spLocks noGrp="1"/>
          </p:cNvSpPr>
          <p:nvPr>
            <p:ph type="title"/>
          </p:nvPr>
        </p:nvSpPr>
        <p:spPr/>
        <p:txBody>
          <a:bodyPr>
            <a:normAutofit/>
          </a:bodyPr>
          <a:lstStyle/>
          <a:p>
            <a:pPr algn="ctr"/>
            <a:r>
              <a:rPr lang="en-US" sz="3200" b="0" i="0" u="none" strike="noStrike" dirty="0">
                <a:solidFill>
                  <a:srgbClr val="000000"/>
                </a:solidFill>
                <a:effectLst/>
                <a:latin typeface="Times New Roman" panose="02020603050405020304" pitchFamily="18" charset="0"/>
              </a:rPr>
              <a:t>DISPOSABLE SURGICAL GLOVES STERILE SIZE 6.5, 7.0,7.5  (5 EACH)</a:t>
            </a:r>
            <a:r>
              <a:rPr lang="en-US" sz="3200" dirty="0"/>
              <a:t> </a:t>
            </a:r>
            <a:endParaRPr lang="en-IN" sz="3200" dirty="0"/>
          </a:p>
        </p:txBody>
      </p:sp>
      <p:pic>
        <p:nvPicPr>
          <p:cNvPr id="4" name="Picture 3">
            <a:extLst>
              <a:ext uri="{FF2B5EF4-FFF2-40B4-BE49-F238E27FC236}">
                <a16:creationId xmlns:a16="http://schemas.microsoft.com/office/drawing/2014/main" xmlns="" id="{BA3043C8-ED5B-6B99-DBDE-B31015E48AB9}"/>
              </a:ext>
            </a:extLst>
          </p:cNvPr>
          <p:cNvPicPr>
            <a:picLocks noChangeAspect="1"/>
          </p:cNvPicPr>
          <p:nvPr/>
        </p:nvPicPr>
        <p:blipFill>
          <a:blip r:embed="rId2"/>
          <a:stretch>
            <a:fillRect/>
          </a:stretch>
        </p:blipFill>
        <p:spPr>
          <a:xfrm>
            <a:off x="692524" y="1690688"/>
            <a:ext cx="7382435" cy="4970089"/>
          </a:xfrm>
          <a:prstGeom prst="rect">
            <a:avLst/>
          </a:prstGeom>
        </p:spPr>
      </p:pic>
    </p:spTree>
    <p:extLst>
      <p:ext uri="{BB962C8B-B14F-4D97-AF65-F5344CB8AC3E}">
        <p14:creationId xmlns:p14="http://schemas.microsoft.com/office/powerpoint/2010/main" val="37271569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F927E-E790-27FA-3012-08BFBC4ABF5F}"/>
              </a:ext>
            </a:extLst>
          </p:cNvPr>
          <p:cNvSpPr>
            <a:spLocks noGrp="1"/>
          </p:cNvSpPr>
          <p:nvPr>
            <p:ph type="title"/>
          </p:nvPr>
        </p:nvSpPr>
        <p:spPr/>
        <p:txBody>
          <a:bodyPr>
            <a:normAutofit fontScale="90000"/>
          </a:bodyPr>
          <a:lstStyle/>
          <a:p>
            <a:pPr algn="ctr"/>
            <a:r>
              <a:rPr lang="en-IN" sz="3600" b="0" i="0" u="none" strike="noStrike" dirty="0">
                <a:solidFill>
                  <a:srgbClr val="000000"/>
                </a:solidFill>
                <a:effectLst/>
                <a:latin typeface="Times New Roman" panose="02020603050405020304" pitchFamily="18" charset="0"/>
              </a:rPr>
              <a:t>FRAGMENTABLE  NASAL PACK (8X2CM &amp; 4X2CM) (2 EACH)</a:t>
            </a:r>
            <a:r>
              <a:rPr lang="en-IN" sz="3600" dirty="0"/>
              <a:t> </a:t>
            </a:r>
          </a:p>
        </p:txBody>
      </p:sp>
      <p:pic>
        <p:nvPicPr>
          <p:cNvPr id="4" name="Picture 3">
            <a:extLst>
              <a:ext uri="{FF2B5EF4-FFF2-40B4-BE49-F238E27FC236}">
                <a16:creationId xmlns:a16="http://schemas.microsoft.com/office/drawing/2014/main" xmlns="" id="{7730EDCA-F0B4-95FD-04D8-AEBD950956FA}"/>
              </a:ext>
            </a:extLst>
          </p:cNvPr>
          <p:cNvPicPr>
            <a:picLocks noChangeAspect="1"/>
          </p:cNvPicPr>
          <p:nvPr/>
        </p:nvPicPr>
        <p:blipFill>
          <a:blip r:embed="rId2"/>
          <a:stretch>
            <a:fillRect/>
          </a:stretch>
        </p:blipFill>
        <p:spPr>
          <a:xfrm>
            <a:off x="628650" y="1638051"/>
            <a:ext cx="7547162" cy="4854825"/>
          </a:xfrm>
          <a:prstGeom prst="rect">
            <a:avLst/>
          </a:prstGeom>
        </p:spPr>
      </p:pic>
    </p:spTree>
    <p:extLst>
      <p:ext uri="{BB962C8B-B14F-4D97-AF65-F5344CB8AC3E}">
        <p14:creationId xmlns:p14="http://schemas.microsoft.com/office/powerpoint/2010/main" val="1978962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A39F03-84C9-42F6-24AF-2C3C44E84C9E}"/>
              </a:ext>
            </a:extLst>
          </p:cNvPr>
          <p:cNvSpPr>
            <a:spLocks noGrp="1"/>
          </p:cNvSpPr>
          <p:nvPr>
            <p:ph type="title"/>
          </p:nvPr>
        </p:nvSpPr>
        <p:spPr/>
        <p:txBody>
          <a:bodyPr>
            <a:normAutofit/>
          </a:bodyPr>
          <a:lstStyle/>
          <a:p>
            <a:pPr algn="ctr"/>
            <a:r>
              <a:rPr lang="en-IN" sz="4000" b="0" i="0" u="none" strike="noStrike" dirty="0">
                <a:solidFill>
                  <a:srgbClr val="000000"/>
                </a:solidFill>
                <a:effectLst/>
                <a:latin typeface="Times New Roman" panose="02020603050405020304" pitchFamily="18" charset="0"/>
              </a:rPr>
              <a:t>GAMJEE ROLL (6"X3M) </a:t>
            </a:r>
            <a:endParaRPr lang="en-IN" sz="4000" dirty="0"/>
          </a:p>
        </p:txBody>
      </p:sp>
      <p:pic>
        <p:nvPicPr>
          <p:cNvPr id="4" name="Picture 3">
            <a:extLst>
              <a:ext uri="{FF2B5EF4-FFF2-40B4-BE49-F238E27FC236}">
                <a16:creationId xmlns:a16="http://schemas.microsoft.com/office/drawing/2014/main" xmlns="" id="{9CF42535-5734-B061-062C-21957B264D62}"/>
              </a:ext>
            </a:extLst>
          </p:cNvPr>
          <p:cNvPicPr>
            <a:picLocks noChangeAspect="1"/>
          </p:cNvPicPr>
          <p:nvPr/>
        </p:nvPicPr>
        <p:blipFill>
          <a:blip r:embed="rId2"/>
          <a:stretch>
            <a:fillRect/>
          </a:stretch>
        </p:blipFill>
        <p:spPr>
          <a:xfrm>
            <a:off x="739589" y="1509444"/>
            <a:ext cx="7382435" cy="4918250"/>
          </a:xfrm>
          <a:prstGeom prst="rect">
            <a:avLst/>
          </a:prstGeom>
        </p:spPr>
      </p:pic>
    </p:spTree>
    <p:extLst>
      <p:ext uri="{BB962C8B-B14F-4D97-AF65-F5344CB8AC3E}">
        <p14:creationId xmlns:p14="http://schemas.microsoft.com/office/powerpoint/2010/main" val="4077366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598F3-BEFA-DA0A-2312-5D8769454E0C}"/>
              </a:ext>
            </a:extLst>
          </p:cNvPr>
          <p:cNvSpPr>
            <a:spLocks noGrp="1"/>
          </p:cNvSpPr>
          <p:nvPr>
            <p:ph type="title"/>
          </p:nvPr>
        </p:nvSpPr>
        <p:spPr/>
        <p:txBody>
          <a:bodyPr>
            <a:normAutofit fontScale="90000"/>
          </a:bodyPr>
          <a:lstStyle/>
          <a:p>
            <a:pPr algn="ctr"/>
            <a:r>
              <a:rPr lang="en-US" sz="4000" b="0" i="0" u="none" strike="noStrike" dirty="0">
                <a:solidFill>
                  <a:srgbClr val="000000"/>
                </a:solidFill>
                <a:effectLst/>
                <a:latin typeface="Times New Roman" panose="02020603050405020304" pitchFamily="18" charset="0"/>
              </a:rPr>
              <a:t>PARAFFIN GAUGE DRESSING (4"X4") BOX OF 20 PIECES</a:t>
            </a:r>
            <a:r>
              <a:rPr lang="en-US" sz="4000" dirty="0"/>
              <a:t> </a:t>
            </a:r>
            <a:endParaRPr lang="en-IN" sz="4000" dirty="0"/>
          </a:p>
        </p:txBody>
      </p:sp>
      <p:pic>
        <p:nvPicPr>
          <p:cNvPr id="4" name="Picture 3">
            <a:extLst>
              <a:ext uri="{FF2B5EF4-FFF2-40B4-BE49-F238E27FC236}">
                <a16:creationId xmlns:a16="http://schemas.microsoft.com/office/drawing/2014/main" xmlns="" id="{BE19E08A-48F7-F959-4BEC-2FF465A53CD2}"/>
              </a:ext>
            </a:extLst>
          </p:cNvPr>
          <p:cNvPicPr>
            <a:picLocks noChangeAspect="1"/>
          </p:cNvPicPr>
          <p:nvPr/>
        </p:nvPicPr>
        <p:blipFill>
          <a:blip r:embed="rId2"/>
          <a:stretch>
            <a:fillRect/>
          </a:stretch>
        </p:blipFill>
        <p:spPr>
          <a:xfrm>
            <a:off x="941294" y="1541929"/>
            <a:ext cx="7812741" cy="5127812"/>
          </a:xfrm>
          <a:prstGeom prst="rect">
            <a:avLst/>
          </a:prstGeom>
        </p:spPr>
      </p:pic>
    </p:spTree>
    <p:extLst>
      <p:ext uri="{BB962C8B-B14F-4D97-AF65-F5344CB8AC3E}">
        <p14:creationId xmlns:p14="http://schemas.microsoft.com/office/powerpoint/2010/main" val="13364900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B19F9A-00BC-5043-FB98-B6183BA91DFB}"/>
              </a:ext>
            </a:extLst>
          </p:cNvPr>
          <p:cNvSpPr>
            <a:spLocks noGrp="1"/>
          </p:cNvSpPr>
          <p:nvPr>
            <p:ph type="title"/>
          </p:nvPr>
        </p:nvSpPr>
        <p:spPr/>
        <p:txBody>
          <a:bodyPr>
            <a:normAutofit fontScale="90000"/>
          </a:bodyPr>
          <a:lstStyle/>
          <a:p>
            <a:pPr algn="ctr"/>
            <a:r>
              <a:rPr lang="en-IN" b="0" i="0" u="none" strike="noStrike" dirty="0">
                <a:solidFill>
                  <a:srgbClr val="000000"/>
                </a:solidFill>
                <a:effectLst/>
                <a:latin typeface="Times New Roman" panose="02020603050405020304" pitchFamily="18" charset="0"/>
              </a:rPr>
              <a:t>STERILE GAUZE SWAB (100/BOX)</a:t>
            </a:r>
            <a:r>
              <a:rPr lang="en-IN" dirty="0"/>
              <a:t> </a:t>
            </a:r>
          </a:p>
        </p:txBody>
      </p:sp>
      <p:pic>
        <p:nvPicPr>
          <p:cNvPr id="4" name="Picture 3">
            <a:extLst>
              <a:ext uri="{FF2B5EF4-FFF2-40B4-BE49-F238E27FC236}">
                <a16:creationId xmlns:a16="http://schemas.microsoft.com/office/drawing/2014/main" xmlns="" id="{933C54A8-AB84-4913-1B05-49E261E4C149}"/>
              </a:ext>
            </a:extLst>
          </p:cNvPr>
          <p:cNvPicPr>
            <a:picLocks noChangeAspect="1"/>
          </p:cNvPicPr>
          <p:nvPr/>
        </p:nvPicPr>
        <p:blipFill>
          <a:blip r:embed="rId2"/>
          <a:stretch>
            <a:fillRect/>
          </a:stretch>
        </p:blipFill>
        <p:spPr>
          <a:xfrm>
            <a:off x="1284195" y="1690688"/>
            <a:ext cx="6367181" cy="4802187"/>
          </a:xfrm>
          <a:prstGeom prst="rect">
            <a:avLst/>
          </a:prstGeom>
        </p:spPr>
      </p:pic>
    </p:spTree>
    <p:extLst>
      <p:ext uri="{BB962C8B-B14F-4D97-AF65-F5344CB8AC3E}">
        <p14:creationId xmlns:p14="http://schemas.microsoft.com/office/powerpoint/2010/main" val="3238983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11335-127D-97C8-CCB3-BD1D8F05971C}"/>
              </a:ext>
            </a:extLst>
          </p:cNvPr>
          <p:cNvSpPr>
            <a:spLocks noGrp="1"/>
          </p:cNvSpPr>
          <p:nvPr>
            <p:ph type="title"/>
          </p:nvPr>
        </p:nvSpPr>
        <p:spPr/>
        <p:txBody>
          <a:bodyPr>
            <a:normAutofit/>
          </a:bodyPr>
          <a:lstStyle/>
          <a:p>
            <a:pPr algn="ctr"/>
            <a:r>
              <a:rPr lang="en-IN" b="0" i="0" u="none" strike="noStrike" dirty="0">
                <a:solidFill>
                  <a:srgbClr val="000000"/>
                </a:solidFill>
                <a:effectLst/>
                <a:latin typeface="Times New Roman" panose="02020603050405020304" pitchFamily="18" charset="0"/>
              </a:rPr>
              <a:t>STETHOSCOPE</a:t>
            </a:r>
            <a:r>
              <a:rPr lang="en-IN" dirty="0"/>
              <a:t> </a:t>
            </a:r>
          </a:p>
        </p:txBody>
      </p:sp>
      <p:pic>
        <p:nvPicPr>
          <p:cNvPr id="4" name="Picture 3">
            <a:extLst>
              <a:ext uri="{FF2B5EF4-FFF2-40B4-BE49-F238E27FC236}">
                <a16:creationId xmlns:a16="http://schemas.microsoft.com/office/drawing/2014/main" xmlns="" id="{57E14192-2318-036F-1F65-6109D5D29A0A}"/>
              </a:ext>
            </a:extLst>
          </p:cNvPr>
          <p:cNvPicPr>
            <a:picLocks noChangeAspect="1"/>
          </p:cNvPicPr>
          <p:nvPr/>
        </p:nvPicPr>
        <p:blipFill>
          <a:blip r:embed="rId2"/>
          <a:stretch>
            <a:fillRect/>
          </a:stretch>
        </p:blipFill>
        <p:spPr>
          <a:xfrm>
            <a:off x="974912" y="2277035"/>
            <a:ext cx="7234518" cy="4167048"/>
          </a:xfrm>
          <a:prstGeom prst="rect">
            <a:avLst/>
          </a:prstGeom>
        </p:spPr>
      </p:pic>
    </p:spTree>
    <p:extLst>
      <p:ext uri="{BB962C8B-B14F-4D97-AF65-F5344CB8AC3E}">
        <p14:creationId xmlns:p14="http://schemas.microsoft.com/office/powerpoint/2010/main" val="6147900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222D8-6181-5038-B8A2-CB1C937249D9}"/>
              </a:ext>
            </a:extLst>
          </p:cNvPr>
          <p:cNvSpPr>
            <a:spLocks noGrp="1"/>
          </p:cNvSpPr>
          <p:nvPr>
            <p:ph type="title"/>
          </p:nvPr>
        </p:nvSpPr>
        <p:spPr/>
        <p:txBody>
          <a:bodyPr>
            <a:normAutofit/>
          </a:bodyPr>
          <a:lstStyle/>
          <a:p>
            <a:pPr algn="ctr"/>
            <a:r>
              <a:rPr lang="en-IN" b="0" i="0" u="none" strike="noStrike" dirty="0">
                <a:solidFill>
                  <a:srgbClr val="000000"/>
                </a:solidFill>
                <a:effectLst/>
                <a:latin typeface="Times New Roman" panose="02020603050405020304" pitchFamily="18" charset="0"/>
              </a:rPr>
              <a:t>GLUCOMETER WITH STRIPS</a:t>
            </a:r>
            <a:r>
              <a:rPr lang="en-IN" dirty="0"/>
              <a:t> </a:t>
            </a:r>
          </a:p>
        </p:txBody>
      </p:sp>
      <p:pic>
        <p:nvPicPr>
          <p:cNvPr id="4" name="Picture 3">
            <a:extLst>
              <a:ext uri="{FF2B5EF4-FFF2-40B4-BE49-F238E27FC236}">
                <a16:creationId xmlns:a16="http://schemas.microsoft.com/office/drawing/2014/main" xmlns="" id="{BB4639EF-E8BA-A184-3C45-DABD80E5896E}"/>
              </a:ext>
            </a:extLst>
          </p:cNvPr>
          <p:cNvPicPr>
            <a:picLocks noChangeAspect="1"/>
          </p:cNvPicPr>
          <p:nvPr/>
        </p:nvPicPr>
        <p:blipFill>
          <a:blip r:embed="rId2"/>
          <a:stretch>
            <a:fillRect/>
          </a:stretch>
        </p:blipFill>
        <p:spPr>
          <a:xfrm>
            <a:off x="779929" y="1775012"/>
            <a:ext cx="7254689" cy="4021281"/>
          </a:xfrm>
          <a:prstGeom prst="rect">
            <a:avLst/>
          </a:prstGeom>
        </p:spPr>
      </p:pic>
    </p:spTree>
    <p:extLst>
      <p:ext uri="{BB962C8B-B14F-4D97-AF65-F5344CB8AC3E}">
        <p14:creationId xmlns:p14="http://schemas.microsoft.com/office/powerpoint/2010/main" val="2952973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3C81F-323F-DD31-A01A-960BD29E06AD}"/>
              </a:ext>
            </a:extLst>
          </p:cNvPr>
          <p:cNvSpPr>
            <a:spLocks noGrp="1"/>
          </p:cNvSpPr>
          <p:nvPr>
            <p:ph type="title"/>
          </p:nvPr>
        </p:nvSpPr>
        <p:spPr/>
        <p:txBody>
          <a:bodyPr>
            <a:normAutofit/>
          </a:bodyPr>
          <a:lstStyle/>
          <a:p>
            <a:pPr algn="ctr"/>
            <a:r>
              <a:rPr lang="en-IN" sz="3600" b="0" i="0" u="none" strike="noStrike" dirty="0">
                <a:solidFill>
                  <a:srgbClr val="000000"/>
                </a:solidFill>
                <a:effectLst/>
                <a:latin typeface="Times New Roman" panose="02020603050405020304" pitchFamily="18" charset="0"/>
              </a:rPr>
              <a:t>SYRINGE 50/100ML (2 EACH)</a:t>
            </a:r>
            <a:r>
              <a:rPr lang="en-IN" sz="3600" dirty="0"/>
              <a:t> </a:t>
            </a:r>
          </a:p>
        </p:txBody>
      </p:sp>
      <p:pic>
        <p:nvPicPr>
          <p:cNvPr id="4" name="Picture 3">
            <a:extLst>
              <a:ext uri="{FF2B5EF4-FFF2-40B4-BE49-F238E27FC236}">
                <a16:creationId xmlns:a16="http://schemas.microsoft.com/office/drawing/2014/main" xmlns="" id="{A4708635-C026-F64D-BC73-9B3E34726E4A}"/>
              </a:ext>
            </a:extLst>
          </p:cNvPr>
          <p:cNvPicPr>
            <a:picLocks noChangeAspect="1"/>
          </p:cNvPicPr>
          <p:nvPr/>
        </p:nvPicPr>
        <p:blipFill>
          <a:blip r:embed="rId2"/>
          <a:stretch>
            <a:fillRect/>
          </a:stretch>
        </p:blipFill>
        <p:spPr>
          <a:xfrm>
            <a:off x="208430" y="1373809"/>
            <a:ext cx="8491817" cy="5322826"/>
          </a:xfrm>
          <a:prstGeom prst="rect">
            <a:avLst/>
          </a:prstGeom>
        </p:spPr>
      </p:pic>
    </p:spTree>
    <p:extLst>
      <p:ext uri="{BB962C8B-B14F-4D97-AF65-F5344CB8AC3E}">
        <p14:creationId xmlns:p14="http://schemas.microsoft.com/office/powerpoint/2010/main" val="89614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3397</Words>
  <Application>Microsoft Office PowerPoint</Application>
  <PresentationFormat>On-screen Show (4:3)</PresentationFormat>
  <Paragraphs>1085</Paragraphs>
  <Slides>127</Slides>
  <Notes>43</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सर्जिकल उपकरण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RIGID FRACTURE SPLINTS </vt:lpstr>
      <vt:lpstr>FINGER TIP PULSE OXIMETER </vt:lpstr>
      <vt:lpstr>CPR MASK (100 / BOX) </vt:lpstr>
      <vt:lpstr>UNIVERSAL SCISSOR </vt:lpstr>
      <vt:lpstr>DIAGNOSTICS PENLIGHT </vt:lpstr>
      <vt:lpstr>TONGUE DEPRESSOR (100/ BOX) </vt:lpstr>
      <vt:lpstr>JAW SPREADER/MOUNDER </vt:lpstr>
      <vt:lpstr>ISOTHERMAL SHEET ADULT </vt:lpstr>
      <vt:lpstr>SCALPEL </vt:lpstr>
      <vt:lpstr>HAND TOURNIQUET </vt:lpstr>
      <vt:lpstr>OROPHARYNGEAL AIRWAYS IN 5 DIFFERENT SIZES THAT ARE COLOUR CODED (2 EACH) </vt:lpstr>
      <vt:lpstr>NASOPHARYNGEAL AIRWAYS IN 3 DIFFERENT SIZES AND COLOUR CODED -(2 EACH) </vt:lpstr>
      <vt:lpstr>ARTERY FORCEPS 6" AND TOOTHED FORCEPS 6" (1 EACH) </vt:lpstr>
      <vt:lpstr>TYPE D OXYGEN CYLINDER WITH COMPLETE ACCESSORIES FOR STATIONARY OXYGEN </vt:lpstr>
      <vt:lpstr>FOAM BASED HAEMOSTAT DRESSING (CALCIUM CHLORIDE GLUCOSAMINE AND TRANEXAMIC ACID) (5X5, 7X7 SIZES)  (2 EACH) </vt:lpstr>
      <vt:lpstr>NEEDLE HOLDER </vt:lpstr>
      <vt:lpstr>SILK  SUTURE 2-0,3-0,4-0 (05 EACH) </vt:lpstr>
      <vt:lpstr>HAND SANITIZER (ETHYL ALCOHOL WITH CHLORHEXIDINE ) </vt:lpstr>
      <vt:lpstr>ISOPROPYL  ALCOHOL  SWABS (100/BOX) </vt:lpstr>
      <vt:lpstr>CRAPE BANDAGE 4” 100% COTTON </vt:lpstr>
      <vt:lpstr>LATEX FREE  ELASTIC ADHESIVE BANDAGE 10CM  </vt:lpstr>
      <vt:lpstr>SPONGE BASED ANTIMICROBIAL BARRIER DRESSING FOR BURN (10CMX 10CM, 20CM X20CM) (4 EACH) </vt:lpstr>
      <vt:lpstr>STERILE DISPOSABLE DRESSING PACK (FORCEPS–1,STERILESHEET-1,COTTON BALLS- 2,GAUZE SWAB(3”X3”X8PLY) -3 ABSORBENT DRESSING PAD (3”X7.5”) 1, EXAMINATIONGLOVES-1PAIR, HANDWIPETISSUE-1,TRAY WITH GALLIPOTS-1) </vt:lpstr>
      <vt:lpstr>SCISSOR SHARP </vt:lpstr>
      <vt:lpstr>NON-STERILE GLOVES FOR SINGLE USE (PACK OF 100) </vt:lpstr>
      <vt:lpstr> NON-WOVEN COHESIVE COMPRESSION BANDAGE (10CMX4.5M,15CMX4.5M) (2 EACH) </vt:lpstr>
      <vt:lpstr>  IV CANNUALIZATION  DRESSING KIT (TOURNIQUET, STERILE SWAB, CHLORHEXIDINE  GLUCONATE WIPE, IV CANNULA DRESSING WITH TRANSPARENT WINDOW) </vt:lpstr>
      <vt:lpstr> COMBINED DRESSING PAD (STERILE) WITH OPEN EDGES   (10X10CM, 10X20 CM) (5 EACH) </vt:lpstr>
      <vt:lpstr>WIDE AREA FIXATION ROLL (10CMX10M,15CMX10M) (1 EACH) </vt:lpstr>
      <vt:lpstr> ADHESIVE EYE PAD (STERILE) (50/BOX) </vt:lpstr>
      <vt:lpstr> ROLLER BANDAGE 100%  COTTON WITH COHESIVE EFFECT (5CMX3.5M,10CMX3.5M) (12/PACK) </vt:lpstr>
      <vt:lpstr>HYPOALLERGENIC &amp; LATEX FREE WATER RESISTANCE SILK SURGICAL TAPE 2” </vt:lpstr>
      <vt:lpstr> EMERGENCY COMPRESSION BANDAGE (10CMX5M) </vt:lpstr>
      <vt:lpstr>WIDE AREA FIXATION ROLL (10CMX10M,15CMX10M) (1 EACH) </vt:lpstr>
      <vt:lpstr> ROLLER BANDAGE 100%  COTTON WITH COHESIVE EFFECT (5CMX3.5M,10CMX3.5M) (12/PACK) </vt:lpstr>
      <vt:lpstr>HYPOALLERGENIC &amp; LATEX FREE WATER RESISTANCE SILK SURGICAL TAPE 2” </vt:lpstr>
      <vt:lpstr> EMERGENCY COMPRESSION BANDAGE (10CMX5M) </vt:lpstr>
      <vt:lpstr>TRANSPARENT FILM DRESSING WITH NON ADHERENT PAD (5X7.5CM,10X25CM)   (5 EACH) </vt:lpstr>
      <vt:lpstr>INFUSION SET </vt:lpstr>
      <vt:lpstr>SURGICAL BLADE </vt:lpstr>
      <vt:lpstr>IV CATHETERS SIZE:  24, 22, 20, 18 &amp;16 MM (5 EACH) </vt:lpstr>
      <vt:lpstr>UROBAG </vt:lpstr>
      <vt:lpstr>FOLEY CATHETER (8,10,12,14,16)  (2 EACH) </vt:lpstr>
      <vt:lpstr>LIGNOCAINE JELLY TUBE </vt:lpstr>
      <vt:lpstr>REUSABLE  ADULT AND PAEDIATRIC MAGILL; FORCEPS </vt:lpstr>
      <vt:lpstr>DISPOSABLE SYRINGES : 2ML,5ML (10 EACH) </vt:lpstr>
      <vt:lpstr>DISPOSABLE SYRINGES :10ML </vt:lpstr>
      <vt:lpstr>DISPOSABLE SURGICAL GLOVES STERILE SIZE 6.5, 7.0,7.5  (5 EACH) </vt:lpstr>
      <vt:lpstr>FRAGMENTABLE  NASAL PACK (8X2CM &amp; 4X2CM) (2 EACH) </vt:lpstr>
      <vt:lpstr>GAMJEE ROLL (6"X3M) </vt:lpstr>
      <vt:lpstr>PARAFFIN GAUGE DRESSING (4"X4") BOX OF 20 PIECES </vt:lpstr>
      <vt:lpstr>STERILE GAUZE SWAB (100/BOX) </vt:lpstr>
      <vt:lpstr>STETHOSCOPE </vt:lpstr>
      <vt:lpstr>GLUCOMETER WITH STRIPS </vt:lpstr>
      <vt:lpstr>SYRINGE 50/100ML (2 EACH) </vt:lpstr>
      <vt:lpstr>SPLINT CUTTINE SCISSOR </vt:lpstr>
      <vt:lpstr>SCOOP STRETCHER </vt:lpstr>
      <vt:lpstr>PORTABLE OXYGEN CYLINDER LIGHT WEIGHT </vt:lpstr>
      <vt:lpstr>NEBULIZER </vt:lpstr>
      <vt:lpstr>MULTIPARA MONITOR WITH ECG ELECTRODS </vt:lpstr>
      <vt:lpstr>ADJUSTABLE CERVICAL COLLAR WITH MRI COMPATABILITY </vt:lpstr>
      <vt:lpstr>MAIN STRETCHER / UNDERCARRIAGE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ALS/BLS AMBULANCE ITEMS </dc:title>
  <dc:creator>MTI TRG</dc:creator>
  <cp:lastModifiedBy>NDRF MEDICAL</cp:lastModifiedBy>
  <cp:revision>26</cp:revision>
  <dcterms:created xsi:type="dcterms:W3CDTF">2006-08-16T00:00:00Z</dcterms:created>
  <dcterms:modified xsi:type="dcterms:W3CDTF">2025-12-19T11:57:23Z</dcterms:modified>
</cp:coreProperties>
</file>