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1" r:id="rId3"/>
    <p:sldId id="302" r:id="rId4"/>
    <p:sldId id="282" r:id="rId5"/>
    <p:sldId id="283" r:id="rId6"/>
    <p:sldId id="262"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278" r:id="rId24"/>
    <p:sldId id="300" r:id="rId25"/>
    <p:sldId id="301" r:id="rId26"/>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746" y="96"/>
      </p:cViewPr>
      <p:guideLst>
        <p:guide orient="horz" pos="2160"/>
        <p:guide pos="3840"/>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C503F5-946F-411A-BC52-F81F705F770E}" type="datetimeFigureOut">
              <a:rPr lang="en-GB" smtClean="0"/>
              <a:pPr/>
              <a:t>18/12/2025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EE157-A978-42DB-9EFD-3BE429D4C1A6}" type="slidenum">
              <a:rPr lang="en-GB" smtClean="0"/>
              <a:pPr/>
              <a:t>‹#›</a:t>
            </a:fld>
            <a:endParaRPr lang="en-GB"/>
          </a:p>
        </p:txBody>
      </p:sp>
    </p:spTree>
    <p:extLst>
      <p:ext uri="{BB962C8B-B14F-4D97-AF65-F5344CB8AC3E}">
        <p14:creationId xmlns:p14="http://schemas.microsoft.com/office/powerpoint/2010/main" val="2366711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6</a:t>
            </a:fld>
            <a:endParaRPr lang="en-US"/>
          </a:p>
        </p:txBody>
      </p:sp>
    </p:spTree>
    <p:extLst>
      <p:ext uri="{BB962C8B-B14F-4D97-AF65-F5344CB8AC3E}">
        <p14:creationId xmlns:p14="http://schemas.microsoft.com/office/powerpoint/2010/main" val="2334338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23</a:t>
            </a:fld>
            <a:endParaRPr lang="en-US"/>
          </a:p>
        </p:txBody>
      </p:sp>
    </p:spTree>
    <p:extLst>
      <p:ext uri="{BB962C8B-B14F-4D97-AF65-F5344CB8AC3E}">
        <p14:creationId xmlns:p14="http://schemas.microsoft.com/office/powerpoint/2010/main" val="758766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0926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23393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3155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47589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272729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412282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66808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10767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84943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6529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91533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91684-2B0F-41B1-8B97-2C845D69CE8B}" type="datetimeFigureOut">
              <a:rPr lang="en-GB" smtClean="0"/>
              <a:pPr/>
              <a:t>18/12/2025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2FB3D-A8BB-4F57-B3CF-2C02B5E80A88}" type="slidenum">
              <a:rPr lang="en-GB" smtClean="0"/>
              <a:pPr/>
              <a:t>‹#›</a:t>
            </a:fld>
            <a:endParaRPr lang="en-GB"/>
          </a:p>
        </p:txBody>
      </p:sp>
      <p:pic>
        <p:nvPicPr>
          <p:cNvPr id="8" name="Picture 7">
            <a:extLst>
              <a:ext uri="{FF2B5EF4-FFF2-40B4-BE49-F238E27FC236}">
                <a16:creationId xmlns:a16="http://schemas.microsoft.com/office/drawing/2014/main" id="{9C24C281-F18C-E691-70ED-C9B6C5BE489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8853" y="0"/>
            <a:ext cx="1426735" cy="1255834"/>
          </a:xfrm>
          <a:prstGeom prst="rect">
            <a:avLst/>
          </a:prstGeom>
        </p:spPr>
      </p:pic>
    </p:spTree>
    <p:extLst>
      <p:ext uri="{BB962C8B-B14F-4D97-AF65-F5344CB8AC3E}">
        <p14:creationId xmlns:p14="http://schemas.microsoft.com/office/powerpoint/2010/main" val="299990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0219" y="2095616"/>
            <a:ext cx="7585023" cy="2396080"/>
          </a:xfrm>
        </p:spPr>
        <p:txBody>
          <a:bodyPr>
            <a:noAutofit/>
          </a:bodyPr>
          <a:lstStyle/>
          <a:p>
            <a:r>
              <a:rPr lang="en-US" sz="4800" b="1" dirty="0">
                <a:solidFill>
                  <a:srgbClr val="002060"/>
                </a:solidFill>
                <a:latin typeface="+mn-lt"/>
              </a:rPr>
              <a:t>MASS CASUALTY </a:t>
            </a:r>
            <a:br>
              <a:rPr lang="en-US" sz="4800" b="1" dirty="0">
                <a:solidFill>
                  <a:srgbClr val="002060"/>
                </a:solidFill>
                <a:latin typeface="+mn-lt"/>
              </a:rPr>
            </a:br>
            <a:r>
              <a:rPr lang="en-US" sz="4800" b="1" dirty="0">
                <a:solidFill>
                  <a:srgbClr val="002060"/>
                </a:solidFill>
                <a:latin typeface="+mn-lt"/>
              </a:rPr>
              <a:t>AND </a:t>
            </a:r>
            <a:br>
              <a:rPr lang="en-US" sz="4800" b="1" dirty="0">
                <a:solidFill>
                  <a:srgbClr val="002060"/>
                </a:solidFill>
                <a:latin typeface="+mn-lt"/>
              </a:rPr>
            </a:br>
            <a:r>
              <a:rPr lang="en-US" sz="4800" b="1" dirty="0">
                <a:solidFill>
                  <a:srgbClr val="002060"/>
                </a:solidFill>
                <a:latin typeface="+mn-lt"/>
              </a:rPr>
              <a:t>TRIAGE</a:t>
            </a:r>
            <a:endParaRPr lang="en-GB" sz="4800" dirty="0">
              <a:solidFill>
                <a:srgbClr val="002060"/>
              </a:solidFill>
              <a:latin typeface="+mn-lt"/>
            </a:endParaRPr>
          </a:p>
        </p:txBody>
      </p:sp>
      <p:sp>
        <p:nvSpPr>
          <p:cNvPr id="3" name="Title 1">
            <a:extLst>
              <a:ext uri="{FF2B5EF4-FFF2-40B4-BE49-F238E27FC236}">
                <a16:creationId xmlns:a16="http://schemas.microsoft.com/office/drawing/2014/main" id="{5AC55DA3-9C9C-9C19-FF27-FBF9D7819780}"/>
              </a:ext>
            </a:extLst>
          </p:cNvPr>
          <p:cNvSpPr>
            <a:spLocks noGrp="1"/>
          </p:cNvSpPr>
          <p:nvPr/>
        </p:nvSpPr>
        <p:spPr>
          <a:xfrm>
            <a:off x="2211030" y="97905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-46</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312694" y="5048827"/>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231428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SCENE ASSESSMENT</a:t>
            </a:r>
            <a:endParaRPr lang="en-GB" u="sng" dirty="0">
              <a:solidFill>
                <a:srgbClr val="FF0000"/>
              </a:solidFill>
              <a:latin typeface="+mn-lt"/>
            </a:endParaRPr>
          </a:p>
        </p:txBody>
      </p:sp>
      <p:sp>
        <p:nvSpPr>
          <p:cNvPr id="3" name="Content Placeholder 2"/>
          <p:cNvSpPr>
            <a:spLocks noGrp="1"/>
          </p:cNvSpPr>
          <p:nvPr>
            <p:ph idx="1"/>
          </p:nvPr>
        </p:nvSpPr>
        <p:spPr>
          <a:xfrm>
            <a:off x="628759" y="2050713"/>
            <a:ext cx="7888070" cy="4351338"/>
          </a:xfrm>
        </p:spPr>
        <p:txBody>
          <a:bodyPr/>
          <a:lstStyle/>
          <a:p>
            <a:r>
              <a:rPr lang="en-US" sz="3200" dirty="0"/>
              <a:t>Scene safety.</a:t>
            </a:r>
          </a:p>
          <a:p>
            <a:endParaRPr lang="en-US" sz="3200" dirty="0"/>
          </a:p>
          <a:p>
            <a:r>
              <a:rPr lang="en-US" sz="3200" dirty="0"/>
              <a:t>Number of patients.</a:t>
            </a:r>
          </a:p>
          <a:p>
            <a:endParaRPr lang="en-US" sz="3200" dirty="0"/>
          </a:p>
          <a:p>
            <a:r>
              <a:rPr lang="en-US" sz="3200" dirty="0"/>
              <a:t>Needs for extrication.</a:t>
            </a:r>
          </a:p>
          <a:p>
            <a:endParaRPr lang="en-GB" dirty="0"/>
          </a:p>
        </p:txBody>
      </p:sp>
    </p:spTree>
    <p:extLst>
      <p:ext uri="{BB962C8B-B14F-4D97-AF65-F5344CB8AC3E}">
        <p14:creationId xmlns:p14="http://schemas.microsoft.com/office/powerpoint/2010/main" val="165687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43141"/>
            <a:ext cx="7888070" cy="4351338"/>
          </a:xfrm>
        </p:spPr>
        <p:txBody>
          <a:bodyPr/>
          <a:lstStyle/>
          <a:p>
            <a:pPr>
              <a:lnSpc>
                <a:spcPct val="150000"/>
              </a:lnSpc>
            </a:pPr>
            <a:r>
              <a:rPr lang="en-US" sz="3200" dirty="0"/>
              <a:t>Estimated number of ambulances needed.</a:t>
            </a:r>
          </a:p>
          <a:p>
            <a:pPr>
              <a:lnSpc>
                <a:spcPct val="150000"/>
              </a:lnSpc>
            </a:pPr>
            <a:r>
              <a:rPr lang="en-US" sz="3200" dirty="0"/>
              <a:t>Other factors affecting the scene and resources.</a:t>
            </a:r>
          </a:p>
          <a:p>
            <a:pPr>
              <a:lnSpc>
                <a:spcPct val="150000"/>
              </a:lnSpc>
            </a:pPr>
            <a:r>
              <a:rPr lang="en-US" sz="3200" dirty="0"/>
              <a:t>Number of sectors needed.</a:t>
            </a:r>
          </a:p>
          <a:p>
            <a:pPr>
              <a:lnSpc>
                <a:spcPct val="150000"/>
              </a:lnSpc>
            </a:pPr>
            <a:r>
              <a:rPr lang="en-US" sz="3200" dirty="0"/>
              <a:t>Area to stage resources.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106105"/>
            <a:ext cx="7888070" cy="4351338"/>
          </a:xfrm>
        </p:spPr>
        <p:txBody>
          <a:bodyPr/>
          <a:lstStyle/>
          <a:p>
            <a:pPr algn="ctr">
              <a:lnSpc>
                <a:spcPct val="200000"/>
              </a:lnSpc>
              <a:buNone/>
            </a:pPr>
            <a:r>
              <a:rPr lang="en-US" sz="3200" b="1" dirty="0"/>
              <a:t>Make an initial scene report to EMS dispatch. Keep it brief. Give all information necessary for other rescuers to react to the MCI appropriately.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53" y="84409"/>
            <a:ext cx="7888070" cy="829991"/>
          </a:xfrm>
        </p:spPr>
        <p:txBody>
          <a:bodyPr/>
          <a:lstStyle/>
          <a:p>
            <a:pPr algn="ctr"/>
            <a:r>
              <a:rPr lang="en-US" b="1" u="sng" dirty="0">
                <a:solidFill>
                  <a:srgbClr val="FF0000"/>
                </a:solidFill>
                <a:latin typeface="+mn-lt"/>
              </a:rPr>
              <a:t>TRIAGE</a:t>
            </a:r>
            <a:endParaRPr lang="en-US" u="sng" dirty="0">
              <a:latin typeface="+mn-lt"/>
            </a:endParaRPr>
          </a:p>
        </p:txBody>
      </p:sp>
      <p:sp>
        <p:nvSpPr>
          <p:cNvPr id="3" name="Content Placeholder 2"/>
          <p:cNvSpPr>
            <a:spLocks noGrp="1"/>
          </p:cNvSpPr>
          <p:nvPr>
            <p:ph idx="1"/>
          </p:nvPr>
        </p:nvSpPr>
        <p:spPr>
          <a:xfrm>
            <a:off x="628759" y="914400"/>
            <a:ext cx="7888070" cy="5681272"/>
          </a:xfrm>
        </p:spPr>
        <p:txBody>
          <a:bodyPr>
            <a:normAutofit fontScale="92500"/>
          </a:bodyPr>
          <a:lstStyle/>
          <a:p>
            <a:pPr>
              <a:lnSpc>
                <a:spcPct val="100000"/>
              </a:lnSpc>
              <a:buNone/>
            </a:pPr>
            <a:r>
              <a:rPr lang="en-US" sz="3500" dirty="0"/>
              <a:t>The process of sorting patients to determine the order in which they will receive care.</a:t>
            </a:r>
          </a:p>
          <a:p>
            <a:pPr>
              <a:lnSpc>
                <a:spcPct val="100000"/>
              </a:lnSpc>
              <a:buNone/>
            </a:pPr>
            <a:endParaRPr lang="en-US" sz="3000" dirty="0"/>
          </a:p>
          <a:p>
            <a:pPr algn="just">
              <a:lnSpc>
                <a:spcPct val="110000"/>
              </a:lnSpc>
            </a:pPr>
            <a:r>
              <a:rPr lang="en-US" sz="3500" dirty="0"/>
              <a:t>Triage is a French word meaning “pick” or “sort”. It is a process of classifying sick and injured patients in a mass casualty incident. In triage, the most critical but salvageable patients are treated and transported first. It is your goal to afford the greatest number of people the greatest chance of survival.</a:t>
            </a:r>
          </a:p>
          <a:p>
            <a:pPr>
              <a:buNone/>
            </a:pPr>
            <a:endParaRPr lang="en-US" sz="32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41" y="402072"/>
            <a:ext cx="7888070" cy="1325563"/>
          </a:xfrm>
        </p:spPr>
        <p:txBody>
          <a:bodyPr/>
          <a:lstStyle/>
          <a:p>
            <a:pPr algn="ctr"/>
            <a:r>
              <a:rPr lang="en-US" b="1" u="sng" dirty="0">
                <a:solidFill>
                  <a:srgbClr val="00B0F0"/>
                </a:solidFill>
                <a:latin typeface="+mn-lt"/>
              </a:rPr>
              <a:t>“S.T.A.R.T.” METHOD OF TRIAGE</a:t>
            </a:r>
            <a:endParaRPr lang="en-US" dirty="0">
              <a:solidFill>
                <a:srgbClr val="00B0F0"/>
              </a:solidFill>
              <a:latin typeface="+mn-lt"/>
            </a:endParaRPr>
          </a:p>
        </p:txBody>
      </p:sp>
      <p:sp>
        <p:nvSpPr>
          <p:cNvPr id="3" name="Content Placeholder 2"/>
          <p:cNvSpPr>
            <a:spLocks noGrp="1"/>
          </p:cNvSpPr>
          <p:nvPr>
            <p:ph idx="1"/>
          </p:nvPr>
        </p:nvSpPr>
        <p:spPr/>
        <p:txBody>
          <a:bodyPr>
            <a:normAutofit/>
          </a:bodyPr>
          <a:lstStyle/>
          <a:p>
            <a:r>
              <a:rPr lang="en-US" sz="3200" dirty="0">
                <a:solidFill>
                  <a:srgbClr val="FF0000"/>
                </a:solidFill>
              </a:rPr>
              <a:t>Priority 1-RED</a:t>
            </a:r>
          </a:p>
          <a:p>
            <a:endParaRPr lang="en-US" sz="3200" dirty="0"/>
          </a:p>
          <a:p>
            <a:r>
              <a:rPr lang="en-US" sz="3200" dirty="0">
                <a:solidFill>
                  <a:srgbClr val="FFFF00"/>
                </a:solidFill>
              </a:rPr>
              <a:t>Priority 2-YELLOW</a:t>
            </a:r>
          </a:p>
          <a:p>
            <a:endParaRPr lang="en-US" sz="3200" dirty="0"/>
          </a:p>
          <a:p>
            <a:r>
              <a:rPr lang="en-US" sz="3200" dirty="0">
                <a:solidFill>
                  <a:srgbClr val="00B050"/>
                </a:solidFill>
              </a:rPr>
              <a:t>Priority 3-GREEN</a:t>
            </a:r>
          </a:p>
          <a:p>
            <a:endParaRPr lang="en-US" sz="3200" dirty="0"/>
          </a:p>
          <a:p>
            <a:r>
              <a:rPr lang="en-US" sz="3200" dirty="0"/>
              <a:t>Priority 0-BLACK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386982"/>
            <a:ext cx="7888070" cy="6163719"/>
          </a:xfrm>
        </p:spPr>
        <p:txBody>
          <a:bodyPr>
            <a:noAutofit/>
          </a:bodyPr>
          <a:lstStyle/>
          <a:p>
            <a:pPr>
              <a:lnSpc>
                <a:spcPct val="100000"/>
              </a:lnSpc>
            </a:pPr>
            <a:r>
              <a:rPr lang="en-US" sz="3200" b="1" u="sng" dirty="0">
                <a:solidFill>
                  <a:srgbClr val="7030A0"/>
                </a:solidFill>
              </a:rPr>
              <a:t>Priority 1</a:t>
            </a:r>
            <a:r>
              <a:rPr lang="en-US" sz="3200" b="1" u="sng" dirty="0"/>
              <a:t>-</a:t>
            </a:r>
            <a:r>
              <a:rPr lang="en-US" sz="3200" b="1" u="sng" dirty="0">
                <a:solidFill>
                  <a:srgbClr val="FF0000"/>
                </a:solidFill>
              </a:rPr>
              <a:t>RED</a:t>
            </a:r>
            <a:r>
              <a:rPr lang="en-US" sz="3200" dirty="0"/>
              <a:t>: </a:t>
            </a:r>
            <a:r>
              <a:rPr lang="en-US" sz="3200" dirty="0">
                <a:solidFill>
                  <a:srgbClr val="002060"/>
                </a:solidFill>
              </a:rPr>
              <a:t>Highest priority, assigned </a:t>
            </a:r>
          </a:p>
          <a:p>
            <a:pPr marL="0" indent="0">
              <a:lnSpc>
                <a:spcPct val="100000"/>
              </a:lnSpc>
              <a:buNone/>
            </a:pPr>
            <a:r>
              <a:rPr lang="en-US" sz="3200" dirty="0">
                <a:solidFill>
                  <a:srgbClr val="002060"/>
                </a:solidFill>
              </a:rPr>
              <a:t>to patients with critical conditions such as airway and breathing difficulties, uncontrolled or severe bleeding, and decreased mental status.</a:t>
            </a:r>
          </a:p>
          <a:p>
            <a:pPr>
              <a:lnSpc>
                <a:spcPct val="100000"/>
              </a:lnSpc>
            </a:pPr>
            <a:endParaRPr lang="en-US" sz="3200" dirty="0"/>
          </a:p>
          <a:p>
            <a:pPr>
              <a:lnSpc>
                <a:spcPct val="100000"/>
              </a:lnSpc>
            </a:pPr>
            <a:r>
              <a:rPr lang="en-US" sz="3200" b="1" u="sng" dirty="0">
                <a:solidFill>
                  <a:srgbClr val="7030A0"/>
                </a:solidFill>
              </a:rPr>
              <a:t>Priority 2</a:t>
            </a:r>
            <a:r>
              <a:rPr lang="en-US" sz="3200" b="1" u="sng" dirty="0"/>
              <a:t>-</a:t>
            </a:r>
            <a:r>
              <a:rPr lang="en-US" sz="3200" b="1" u="sng" dirty="0">
                <a:solidFill>
                  <a:srgbClr val="FFFF00"/>
                </a:solidFill>
              </a:rPr>
              <a:t>YELLOW</a:t>
            </a:r>
            <a:r>
              <a:rPr lang="en-US" sz="3200" dirty="0"/>
              <a:t>: </a:t>
            </a:r>
            <a:r>
              <a:rPr lang="en-US" sz="3200" dirty="0">
                <a:solidFill>
                  <a:srgbClr val="002060"/>
                </a:solidFill>
              </a:rPr>
              <a:t>Second priority or urgent care category. Assigned to patients with conditions such as burns without airway problems and major or multiple painful, swollen or deformed extremities; and back  injuries.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291539"/>
            <a:ext cx="7888070" cy="5375105"/>
          </a:xfrm>
        </p:spPr>
        <p:txBody>
          <a:bodyPr>
            <a:normAutofit lnSpcReduction="10000"/>
          </a:bodyPr>
          <a:lstStyle/>
          <a:p>
            <a:pPr>
              <a:lnSpc>
                <a:spcPct val="100000"/>
              </a:lnSpc>
            </a:pPr>
            <a:r>
              <a:rPr lang="en-US" sz="3200" b="1" u="sng" dirty="0">
                <a:solidFill>
                  <a:srgbClr val="7030A0"/>
                </a:solidFill>
              </a:rPr>
              <a:t>Priority 3</a:t>
            </a:r>
            <a:r>
              <a:rPr lang="en-US" sz="3200" b="1" u="sng" dirty="0"/>
              <a:t>-</a:t>
            </a:r>
            <a:r>
              <a:rPr lang="en-US" sz="3200" b="1" u="sng" dirty="0">
                <a:solidFill>
                  <a:srgbClr val="00B050"/>
                </a:solidFill>
              </a:rPr>
              <a:t>GREEN</a:t>
            </a:r>
            <a:r>
              <a:rPr lang="en-US" sz="3200" b="1" dirty="0"/>
              <a:t>: </a:t>
            </a:r>
            <a:r>
              <a:rPr lang="en-US" sz="3200" dirty="0">
                <a:solidFill>
                  <a:srgbClr val="002060"/>
                </a:solidFill>
              </a:rPr>
              <a:t>Lowest priority or delayed-care category. Assigned to patients who are not seriously injured, need minimal care, and can wait for treatment without getting worse. This includes patients with minor painful, swollen, or deformed extremities, minor soft-tissue injuries.</a:t>
            </a:r>
          </a:p>
          <a:p>
            <a:pPr>
              <a:lnSpc>
                <a:spcPct val="100000"/>
              </a:lnSpc>
            </a:pPr>
            <a:endParaRPr lang="en-US" sz="3200" dirty="0"/>
          </a:p>
          <a:p>
            <a:pPr>
              <a:lnSpc>
                <a:spcPct val="100000"/>
              </a:lnSpc>
            </a:pPr>
            <a:r>
              <a:rPr lang="en-US" sz="3200" b="1" u="sng" dirty="0">
                <a:solidFill>
                  <a:srgbClr val="7030A0"/>
                </a:solidFill>
              </a:rPr>
              <a:t>Priority 0</a:t>
            </a:r>
            <a:r>
              <a:rPr lang="en-US" sz="3200" b="1" u="sng" dirty="0"/>
              <a:t>-BLACK</a:t>
            </a:r>
            <a:r>
              <a:rPr lang="en-US" sz="3200" b="1" dirty="0"/>
              <a:t>: </a:t>
            </a:r>
            <a:r>
              <a:rPr lang="en-US" sz="3200" dirty="0">
                <a:solidFill>
                  <a:srgbClr val="002060"/>
                </a:solidFill>
              </a:rPr>
              <a:t>Assigned to the dead or fatally injured. Includes injuries incompatible with life.</a:t>
            </a:r>
          </a:p>
          <a:p>
            <a:pPr>
              <a:lnSpc>
                <a:spcPct val="100000"/>
              </a:lnSpc>
            </a:pP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333" y="410097"/>
            <a:ext cx="7888070" cy="849077"/>
          </a:xfrm>
        </p:spPr>
        <p:txBody>
          <a:bodyPr/>
          <a:lstStyle/>
          <a:p>
            <a:pPr algn="ctr"/>
            <a:r>
              <a:rPr lang="en-US" b="1" u="sng" dirty="0">
                <a:solidFill>
                  <a:srgbClr val="FF0000"/>
                </a:solidFill>
                <a:latin typeface="+mn-lt"/>
              </a:rPr>
              <a:t>TRIAGE RIBBONS AND TAGS</a:t>
            </a:r>
            <a:endParaRPr lang="en-US" u="sng" dirty="0">
              <a:solidFill>
                <a:srgbClr val="FF0000"/>
              </a:solidFill>
              <a:latin typeface="+mn-lt"/>
            </a:endParaRPr>
          </a:p>
        </p:txBody>
      </p:sp>
      <p:sp>
        <p:nvSpPr>
          <p:cNvPr id="3" name="Content Placeholder 2"/>
          <p:cNvSpPr>
            <a:spLocks noGrp="1"/>
          </p:cNvSpPr>
          <p:nvPr>
            <p:ph idx="1"/>
          </p:nvPr>
        </p:nvSpPr>
        <p:spPr>
          <a:xfrm>
            <a:off x="628758" y="1259174"/>
            <a:ext cx="8125497" cy="4917789"/>
          </a:xfrm>
        </p:spPr>
        <p:txBody>
          <a:bodyPr>
            <a:normAutofit/>
          </a:bodyPr>
          <a:lstStyle/>
          <a:p>
            <a:pPr>
              <a:lnSpc>
                <a:spcPct val="100000"/>
              </a:lnSpc>
            </a:pPr>
            <a:r>
              <a:rPr lang="en-US" sz="3200" dirty="0">
                <a:solidFill>
                  <a:srgbClr val="7030A0"/>
                </a:solidFill>
              </a:rPr>
              <a:t>After patients are assessed and sorted, they must be tagged for rapid identification. </a:t>
            </a:r>
          </a:p>
          <a:p>
            <a:pPr>
              <a:lnSpc>
                <a:spcPct val="100000"/>
              </a:lnSpc>
            </a:pPr>
            <a:r>
              <a:rPr lang="en-US" sz="3200" dirty="0">
                <a:solidFill>
                  <a:srgbClr val="002060"/>
                </a:solidFill>
              </a:rPr>
              <a:t>Triage ribbons and tags come in a variety of sizes, shapes and colors.</a:t>
            </a:r>
          </a:p>
          <a:p>
            <a:pPr>
              <a:lnSpc>
                <a:spcPct val="100000"/>
              </a:lnSpc>
            </a:pPr>
            <a:r>
              <a:rPr lang="en-US" sz="3200" dirty="0"/>
              <a:t>Once a patient is given a tag, do not remove it.</a:t>
            </a:r>
          </a:p>
          <a:p>
            <a:pPr>
              <a:lnSpc>
                <a:spcPct val="100000"/>
              </a:lnSpc>
            </a:pPr>
            <a:r>
              <a:rPr lang="en-US" sz="3200" dirty="0">
                <a:solidFill>
                  <a:srgbClr val="00B0F0"/>
                </a:solidFill>
              </a:rPr>
              <a:t> If a patient changes status before being treated, draw a bold line through the original tag, note the time and put a new tag on the patient.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24445"/>
            <a:ext cx="7888070" cy="1325563"/>
          </a:xfrm>
        </p:spPr>
        <p:txBody>
          <a:bodyPr/>
          <a:lstStyle/>
          <a:p>
            <a:pPr algn="ctr"/>
            <a:r>
              <a:rPr lang="en-US" b="1" u="sng" dirty="0">
                <a:solidFill>
                  <a:srgbClr val="FF0000"/>
                </a:solidFill>
                <a:latin typeface="+mn-lt"/>
              </a:rPr>
              <a:t>THE S.T.A.R.T. SYSTEM</a:t>
            </a:r>
            <a:endParaRPr lang="en-US" dirty="0">
              <a:solidFill>
                <a:srgbClr val="FF0000"/>
              </a:solidFill>
              <a:latin typeface="+mn-lt"/>
            </a:endParaRPr>
          </a:p>
        </p:txBody>
      </p:sp>
      <p:sp>
        <p:nvSpPr>
          <p:cNvPr id="3" name="Content Placeholder 2"/>
          <p:cNvSpPr>
            <a:spLocks noGrp="1"/>
          </p:cNvSpPr>
          <p:nvPr>
            <p:ph idx="1"/>
          </p:nvPr>
        </p:nvSpPr>
        <p:spPr/>
        <p:txBody>
          <a:bodyPr>
            <a:normAutofit fontScale="92500" lnSpcReduction="10000"/>
          </a:bodyPr>
          <a:lstStyle/>
          <a:p>
            <a:pPr>
              <a:lnSpc>
                <a:spcPct val="100000"/>
              </a:lnSpc>
            </a:pPr>
            <a:r>
              <a:rPr lang="en-US" sz="3200" dirty="0">
                <a:solidFill>
                  <a:srgbClr val="92D050"/>
                </a:solidFill>
              </a:rPr>
              <a:t>Respirations</a:t>
            </a:r>
          </a:p>
          <a:p>
            <a:pPr>
              <a:lnSpc>
                <a:spcPct val="100000"/>
              </a:lnSpc>
            </a:pPr>
            <a:r>
              <a:rPr lang="en-US" sz="3200" dirty="0">
                <a:solidFill>
                  <a:srgbClr val="00B0F0"/>
                </a:solidFill>
              </a:rPr>
              <a:t>Perfusion</a:t>
            </a:r>
          </a:p>
          <a:p>
            <a:pPr>
              <a:lnSpc>
                <a:spcPct val="100000"/>
              </a:lnSpc>
            </a:pPr>
            <a:r>
              <a:rPr lang="en-US" sz="3200" dirty="0">
                <a:solidFill>
                  <a:srgbClr val="C00000"/>
                </a:solidFill>
              </a:rPr>
              <a:t>Mental Status</a:t>
            </a:r>
          </a:p>
          <a:p>
            <a:pPr>
              <a:lnSpc>
                <a:spcPct val="100000"/>
              </a:lnSpc>
              <a:buNone/>
            </a:pPr>
            <a:endParaRPr lang="en-US" sz="3200" dirty="0"/>
          </a:p>
          <a:p>
            <a:pPr>
              <a:lnSpc>
                <a:spcPct val="100000"/>
              </a:lnSpc>
              <a:buNone/>
            </a:pPr>
            <a:endParaRPr lang="en-US" sz="3200" dirty="0"/>
          </a:p>
          <a:p>
            <a:pPr algn="ctr">
              <a:lnSpc>
                <a:spcPct val="100000"/>
              </a:lnSpc>
              <a:buNone/>
            </a:pPr>
            <a:r>
              <a:rPr lang="en-US" sz="3200" dirty="0">
                <a:solidFill>
                  <a:srgbClr val="00B050"/>
                </a:solidFill>
              </a:rPr>
              <a:t>Once you have tagged to a patient, your assessment ends. </a:t>
            </a:r>
          </a:p>
          <a:p>
            <a:pPr algn="ctr">
              <a:lnSpc>
                <a:spcPct val="100000"/>
              </a:lnSpc>
              <a:buNone/>
            </a:pPr>
            <a:r>
              <a:rPr lang="en-US" sz="3200" dirty="0">
                <a:solidFill>
                  <a:schemeClr val="accent2">
                    <a:lumMod val="75000"/>
                  </a:schemeClr>
                </a:solidFill>
              </a:rPr>
              <a:t>Move on to the next patient.</a:t>
            </a:r>
          </a:p>
          <a:p>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9"/>
            <a:ext cx="7888070" cy="5740865"/>
          </a:xfrm>
        </p:spPr>
        <p:txBody>
          <a:bodyPr>
            <a:normAutofit lnSpcReduction="10000"/>
          </a:bodyPr>
          <a:lstStyle/>
          <a:p>
            <a:pPr>
              <a:lnSpc>
                <a:spcPct val="150000"/>
              </a:lnSpc>
            </a:pPr>
            <a:r>
              <a:rPr lang="en-US" sz="3200" b="1" dirty="0">
                <a:solidFill>
                  <a:srgbClr val="00B0F0"/>
                </a:solidFill>
              </a:rPr>
              <a:t>In the S.T.A.R.T. system</a:t>
            </a:r>
            <a:r>
              <a:rPr lang="en-US" sz="3200" dirty="0"/>
              <a:t>, first tell all patients who are able to walk to move unassisted to a specified area. Assign these patients — called the “walking wounded” — a </a:t>
            </a:r>
            <a:r>
              <a:rPr lang="en-US" sz="3200" b="1" dirty="0">
                <a:solidFill>
                  <a:srgbClr val="00B050"/>
                </a:solidFill>
              </a:rPr>
              <a:t>Priority 3-Green (delayed care). </a:t>
            </a:r>
            <a:r>
              <a:rPr lang="en-US" sz="3200" b="1" dirty="0"/>
              <a:t>Then turn your attention </a:t>
            </a:r>
            <a:r>
              <a:rPr lang="en-US" sz="3200" dirty="0"/>
              <a:t>to the patients unable to walk away. Begin triage with an initial assessment using the following benchmarks: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lstStyle/>
          <a:p>
            <a:pPr algn="ctr"/>
            <a:r>
              <a:rPr lang="en-US" b="1" u="sng" dirty="0">
                <a:solidFill>
                  <a:srgbClr val="FF0000"/>
                </a:solidFill>
                <a:latin typeface="+mn-lt"/>
              </a:rPr>
              <a:t>OBJECTIVES</a:t>
            </a:r>
            <a:endParaRPr lang="en-GB" u="sng" dirty="0">
              <a:solidFill>
                <a:srgbClr val="FF0000"/>
              </a:solidFill>
              <a:latin typeface="+mn-lt"/>
            </a:endParaRPr>
          </a:p>
        </p:txBody>
      </p:sp>
      <p:sp>
        <p:nvSpPr>
          <p:cNvPr id="3" name="Content Placeholder 2"/>
          <p:cNvSpPr>
            <a:spLocks noGrp="1"/>
          </p:cNvSpPr>
          <p:nvPr>
            <p:ph idx="1"/>
          </p:nvPr>
        </p:nvSpPr>
        <p:spPr>
          <a:xfrm>
            <a:off x="628759" y="2267735"/>
            <a:ext cx="7888070" cy="1689663"/>
          </a:xfrm>
        </p:spPr>
        <p:txBody>
          <a:bodyPr>
            <a:normAutofit/>
          </a:bodyPr>
          <a:lstStyle/>
          <a:p>
            <a:pPr marL="514350" indent="-514350">
              <a:buFont typeface="+mj-lt"/>
              <a:buAutoNum type="arabicPeriod"/>
            </a:pPr>
            <a:r>
              <a:rPr lang="en-US" sz="3200" dirty="0">
                <a:solidFill>
                  <a:srgbClr val="0070C0"/>
                </a:solidFill>
              </a:rPr>
              <a:t>To learn about multiple casualty incident and their management.</a:t>
            </a:r>
          </a:p>
          <a:p>
            <a:pPr marL="514350" indent="-514350">
              <a:buFont typeface="+mj-lt"/>
              <a:buAutoNum type="arabicPeriod"/>
            </a:pPr>
            <a:r>
              <a:rPr lang="en-US" sz="3200" dirty="0">
                <a:solidFill>
                  <a:srgbClr val="0070C0"/>
                </a:solidFill>
              </a:rPr>
              <a:t>To learn the system of triage.</a:t>
            </a:r>
          </a:p>
          <a:p>
            <a:endParaRPr lang="en-GB" sz="3200" dirty="0"/>
          </a:p>
        </p:txBody>
      </p:sp>
    </p:spTree>
    <p:extLst>
      <p:ext uri="{BB962C8B-B14F-4D97-AF65-F5344CB8AC3E}">
        <p14:creationId xmlns:p14="http://schemas.microsoft.com/office/powerpoint/2010/main" val="2612551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45589"/>
            <a:ext cx="7888070" cy="5431375"/>
          </a:xfrm>
        </p:spPr>
        <p:txBody>
          <a:bodyPr>
            <a:normAutofit fontScale="92500" lnSpcReduction="20000"/>
          </a:bodyPr>
          <a:lstStyle/>
          <a:p>
            <a:pPr>
              <a:lnSpc>
                <a:spcPct val="120000"/>
              </a:lnSpc>
              <a:buNone/>
            </a:pPr>
            <a:r>
              <a:rPr lang="en-US" sz="3200" b="1" dirty="0">
                <a:solidFill>
                  <a:srgbClr val="00B0F0"/>
                </a:solidFill>
              </a:rPr>
              <a:t>Respirations:</a:t>
            </a:r>
          </a:p>
          <a:p>
            <a:pPr>
              <a:lnSpc>
                <a:spcPct val="120000"/>
              </a:lnSpc>
            </a:pPr>
            <a:r>
              <a:rPr lang="en-US" sz="3200" dirty="0"/>
              <a:t>If breathing is faster than 30 and less than 11 respirations per minute, assign </a:t>
            </a:r>
            <a:r>
              <a:rPr lang="en-US" sz="3200" b="1" dirty="0">
                <a:solidFill>
                  <a:srgbClr val="FF0000"/>
                </a:solidFill>
              </a:rPr>
              <a:t>Priority 1-Red</a:t>
            </a:r>
            <a:r>
              <a:rPr lang="en-US" sz="3200" b="1" dirty="0"/>
              <a:t>.</a:t>
            </a:r>
          </a:p>
          <a:p>
            <a:pPr>
              <a:lnSpc>
                <a:spcPct val="120000"/>
              </a:lnSpc>
            </a:pPr>
            <a:r>
              <a:rPr lang="en-US" sz="3200" dirty="0"/>
              <a:t>If the patient is not breathing, make one attempt to open the airway and clear foreign matter from the mouth. If unassisted breathing resumes, assign </a:t>
            </a:r>
            <a:r>
              <a:rPr lang="en-US" sz="3200" b="1" dirty="0">
                <a:solidFill>
                  <a:srgbClr val="FF0000"/>
                </a:solidFill>
              </a:rPr>
              <a:t>Priority 1-Red</a:t>
            </a:r>
            <a:r>
              <a:rPr lang="en-US" sz="3200" b="1" dirty="0"/>
              <a:t>. </a:t>
            </a:r>
            <a:r>
              <a:rPr lang="en-US" sz="3200" dirty="0"/>
              <a:t>If breathing does</a:t>
            </a:r>
            <a:r>
              <a:rPr lang="en-US" sz="3200" b="1" dirty="0"/>
              <a:t> </a:t>
            </a:r>
            <a:r>
              <a:rPr lang="en-US" sz="3200" dirty="0"/>
              <a:t>not resume, assign </a:t>
            </a:r>
            <a:r>
              <a:rPr lang="en-US" sz="3200" b="1" dirty="0"/>
              <a:t>Priority 0-Black.</a:t>
            </a:r>
          </a:p>
          <a:p>
            <a:pPr>
              <a:lnSpc>
                <a:spcPct val="120000"/>
              </a:lnSpc>
            </a:pPr>
            <a:r>
              <a:rPr lang="en-US" sz="3200" dirty="0"/>
              <a:t>If breathing is between 11-30 per minute, perform perfusion assessment.</a:t>
            </a:r>
          </a:p>
          <a:p>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2"/>
            <a:ext cx="7888070" cy="5389172"/>
          </a:xfrm>
        </p:spPr>
        <p:txBody>
          <a:bodyPr>
            <a:normAutofit fontScale="92500"/>
          </a:bodyPr>
          <a:lstStyle/>
          <a:p>
            <a:pPr>
              <a:lnSpc>
                <a:spcPct val="100000"/>
              </a:lnSpc>
              <a:buNone/>
            </a:pPr>
            <a:r>
              <a:rPr lang="en-US" sz="3200" b="1" dirty="0">
                <a:solidFill>
                  <a:srgbClr val="00B0F0"/>
                </a:solidFill>
              </a:rPr>
              <a:t>Perfusion:</a:t>
            </a:r>
          </a:p>
          <a:p>
            <a:pPr>
              <a:lnSpc>
                <a:spcPct val="100000"/>
              </a:lnSpc>
            </a:pPr>
            <a:endParaRPr lang="en-US" sz="3200" dirty="0"/>
          </a:p>
          <a:p>
            <a:pPr>
              <a:lnSpc>
                <a:spcPct val="100000"/>
              </a:lnSpc>
            </a:pPr>
            <a:r>
              <a:rPr lang="en-US" sz="3200" dirty="0"/>
              <a:t>Assess capillary refill. More than 2 seconds indicates inadequate perfusion – assign </a:t>
            </a:r>
            <a:r>
              <a:rPr lang="en-US" sz="3200" b="1" dirty="0">
                <a:solidFill>
                  <a:srgbClr val="FF0000"/>
                </a:solidFill>
              </a:rPr>
              <a:t>Priority 1-Red.</a:t>
            </a:r>
            <a:r>
              <a:rPr lang="en-US" sz="3200" b="1" dirty="0"/>
              <a:t> </a:t>
            </a:r>
            <a:r>
              <a:rPr lang="en-US" sz="3200" dirty="0"/>
              <a:t>Control all major hemorrhages.</a:t>
            </a:r>
          </a:p>
          <a:p>
            <a:pPr>
              <a:lnSpc>
                <a:spcPct val="100000"/>
              </a:lnSpc>
            </a:pPr>
            <a:r>
              <a:rPr lang="en-US" sz="3200" dirty="0">
                <a:solidFill>
                  <a:srgbClr val="7030A0"/>
                </a:solidFill>
              </a:rPr>
              <a:t>If capillary refill is less than 2 seconds</a:t>
            </a:r>
            <a:r>
              <a:rPr lang="en-US" sz="3200" dirty="0"/>
              <a:t>, perform mental status assessment.</a:t>
            </a:r>
          </a:p>
          <a:p>
            <a:pPr>
              <a:lnSpc>
                <a:spcPct val="100000"/>
              </a:lnSpc>
            </a:pPr>
            <a:r>
              <a:rPr lang="en-US" sz="3200" dirty="0"/>
              <a:t>In cases of poor lighting, check radial pulse. Absent pulse indicates blood pressure below 80 mmHg and inadequate perfusion.</a:t>
            </a:r>
          </a:p>
          <a:p>
            <a:pPr>
              <a:lnSpc>
                <a:spcPct val="100000"/>
              </a:lnSpc>
            </a:pPr>
            <a:endParaRPr lang="en-US"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1587" y="954087"/>
            <a:ext cx="7888070" cy="4351338"/>
          </a:xfrm>
        </p:spPr>
        <p:txBody>
          <a:bodyPr>
            <a:normAutofit fontScale="92500" lnSpcReduction="20000"/>
          </a:bodyPr>
          <a:lstStyle/>
          <a:p>
            <a:pPr marL="0" indent="0">
              <a:buNone/>
            </a:pPr>
            <a:r>
              <a:rPr lang="en-US" sz="3200" b="1" dirty="0">
                <a:solidFill>
                  <a:srgbClr val="00B0F0"/>
                </a:solidFill>
              </a:rPr>
              <a:t>Mental Status (ability to follow simple commands):</a:t>
            </a:r>
          </a:p>
          <a:p>
            <a:pPr marL="0" indent="0">
              <a:buNone/>
            </a:pPr>
            <a:endParaRPr lang="en-US" sz="3200" dirty="0"/>
          </a:p>
          <a:p>
            <a:pPr>
              <a:lnSpc>
                <a:spcPct val="100000"/>
              </a:lnSpc>
            </a:pPr>
            <a:r>
              <a:rPr lang="en-US" sz="3200" dirty="0"/>
              <a:t>If patient is unable to respond to simple commands such as “close your eyes,” assign </a:t>
            </a:r>
            <a:r>
              <a:rPr lang="en-US" sz="3200" b="1" dirty="0">
                <a:solidFill>
                  <a:srgbClr val="FF0000"/>
                </a:solidFill>
              </a:rPr>
              <a:t>Priority 1-Red.</a:t>
            </a:r>
          </a:p>
          <a:p>
            <a:pPr>
              <a:lnSpc>
                <a:spcPct val="100000"/>
              </a:lnSpc>
            </a:pPr>
            <a:r>
              <a:rPr lang="en-US" sz="3200" dirty="0"/>
              <a:t>If the patient is able to respond, assign </a:t>
            </a:r>
            <a:r>
              <a:rPr lang="en-US" sz="3200" b="1" dirty="0">
                <a:solidFill>
                  <a:srgbClr val="FFFF00"/>
                </a:solidFill>
              </a:rPr>
              <a:t>Priority 2-Yellow.</a:t>
            </a:r>
          </a:p>
          <a:p>
            <a:pPr marL="0" indent="0" algn="ctr">
              <a:lnSpc>
                <a:spcPct val="100000"/>
              </a:lnSpc>
              <a:buNone/>
            </a:pPr>
            <a:r>
              <a:rPr lang="en-US" sz="3200" b="1" dirty="0">
                <a:solidFill>
                  <a:srgbClr val="00B050"/>
                </a:solidFill>
              </a:rPr>
              <a:t>Once you have tagged to a patient, your assessment ends</a:t>
            </a:r>
            <a:r>
              <a:rPr lang="en-US" sz="3200" b="1" dirty="0"/>
              <a:t>. Move on to the next patient.</a:t>
            </a:r>
            <a:endParaRPr lang="en-US" sz="3200"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AutoShape 10"/>
          <p:cNvSpPr>
            <a:spLocks noChangeArrowheads="1"/>
          </p:cNvSpPr>
          <p:nvPr/>
        </p:nvSpPr>
        <p:spPr bwMode="auto">
          <a:xfrm>
            <a:off x="2953342" y="457200"/>
            <a:ext cx="2305370"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en-US" b="1" dirty="0">
                <a:latin typeface="Verdana" pitchFamily="34" charset="0"/>
              </a:rPr>
              <a:t>Ambulatory</a:t>
            </a:r>
          </a:p>
          <a:p>
            <a:pPr algn="ctr">
              <a:lnSpc>
                <a:spcPct val="80000"/>
              </a:lnSpc>
            </a:pPr>
            <a:r>
              <a:rPr lang="en-US" b="1" dirty="0">
                <a:latin typeface="Verdana" pitchFamily="34" charset="0"/>
              </a:rPr>
              <a:t>patient</a:t>
            </a:r>
            <a:endParaRPr lang="en-US" dirty="0"/>
          </a:p>
          <a:p>
            <a:pPr algn="ctr">
              <a:lnSpc>
                <a:spcPct val="80000"/>
              </a:lnSpc>
            </a:pPr>
            <a:endParaRPr lang="en-US" b="1" dirty="0">
              <a:latin typeface="Verdana" pitchFamily="34" charset="0"/>
            </a:endParaRPr>
          </a:p>
        </p:txBody>
      </p:sp>
      <p:sp>
        <p:nvSpPr>
          <p:cNvPr id="6155" name="AutoShape 11"/>
          <p:cNvSpPr>
            <a:spLocks noChangeArrowheads="1"/>
          </p:cNvSpPr>
          <p:nvPr/>
        </p:nvSpPr>
        <p:spPr bwMode="auto">
          <a:xfrm>
            <a:off x="3315276" y="1600200"/>
            <a:ext cx="1600478"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r>
              <a:rPr lang="en-US" b="1">
                <a:latin typeface="Verdana" pitchFamily="34" charset="0"/>
              </a:rPr>
              <a:t>Patient</a:t>
            </a:r>
          </a:p>
          <a:p>
            <a:pPr algn="ctr">
              <a:lnSpc>
                <a:spcPct val="80000"/>
              </a:lnSpc>
            </a:pPr>
            <a:r>
              <a:rPr lang="en-US" b="1">
                <a:latin typeface="Verdana" pitchFamily="34" charset="0"/>
              </a:rPr>
              <a:t>breathing</a:t>
            </a:r>
          </a:p>
        </p:txBody>
      </p:sp>
      <p:sp>
        <p:nvSpPr>
          <p:cNvPr id="6156" name="AutoShape 12"/>
          <p:cNvSpPr>
            <a:spLocks noChangeArrowheads="1"/>
          </p:cNvSpPr>
          <p:nvPr/>
        </p:nvSpPr>
        <p:spPr bwMode="auto">
          <a:xfrm>
            <a:off x="5258713" y="2286000"/>
            <a:ext cx="1428998" cy="1143000"/>
          </a:xfrm>
          <a:prstGeom prst="diamond">
            <a:avLst/>
          </a:prstGeom>
          <a:solidFill>
            <a:srgbClr val="CCFFFF"/>
          </a:solidFill>
          <a:ln w="9525">
            <a:solidFill>
              <a:schemeClr val="tx1"/>
            </a:solidFill>
            <a:miter lim="800000"/>
            <a:headEnd/>
            <a:tailEnd/>
          </a:ln>
          <a:effectLst/>
        </p:spPr>
        <p:txBody>
          <a:bodyPr wrap="none" anchor="ctr"/>
          <a:lstStyle/>
          <a:p>
            <a:pPr algn="ctr">
              <a:lnSpc>
                <a:spcPct val="60000"/>
              </a:lnSpc>
            </a:pPr>
            <a:r>
              <a:rPr lang="en-US" b="1" dirty="0">
                <a:latin typeface="Verdana" pitchFamily="34" charset="0"/>
              </a:rPr>
              <a:t>Adequate</a:t>
            </a:r>
          </a:p>
          <a:p>
            <a:pPr algn="ctr">
              <a:lnSpc>
                <a:spcPct val="60000"/>
              </a:lnSpc>
            </a:pPr>
            <a:r>
              <a:rPr lang="en-US" b="1" dirty="0">
                <a:latin typeface="Verdana" pitchFamily="34" charset="0"/>
              </a:rPr>
              <a:t>respiration</a:t>
            </a:r>
          </a:p>
        </p:txBody>
      </p:sp>
      <p:sp>
        <p:nvSpPr>
          <p:cNvPr id="6157" name="AutoShape 13"/>
          <p:cNvSpPr>
            <a:spLocks noChangeArrowheads="1"/>
          </p:cNvSpPr>
          <p:nvPr/>
        </p:nvSpPr>
        <p:spPr bwMode="auto">
          <a:xfrm>
            <a:off x="851925" y="2895600"/>
            <a:ext cx="2463351" cy="16764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en-US" b="1" dirty="0">
                <a:latin typeface="Verdana" pitchFamily="34" charset="0"/>
              </a:rPr>
              <a:t>Patient</a:t>
            </a:r>
          </a:p>
          <a:p>
            <a:pPr algn="ctr">
              <a:lnSpc>
                <a:spcPct val="70000"/>
              </a:lnSpc>
            </a:pPr>
            <a:r>
              <a:rPr lang="en-US" b="1" dirty="0">
                <a:latin typeface="Verdana" pitchFamily="34" charset="0"/>
              </a:rPr>
              <a:t>Breathing </a:t>
            </a:r>
            <a:r>
              <a:rPr lang="en-US" sz="1600" b="1" dirty="0">
                <a:latin typeface="Verdana" pitchFamily="34" charset="0"/>
              </a:rPr>
              <a:t>After</a:t>
            </a:r>
            <a:r>
              <a:rPr lang="en-US" b="1" dirty="0">
                <a:latin typeface="Verdana" pitchFamily="34" charset="0"/>
              </a:rPr>
              <a:t> </a:t>
            </a:r>
          </a:p>
          <a:p>
            <a:pPr algn="ctr">
              <a:lnSpc>
                <a:spcPct val="70000"/>
              </a:lnSpc>
            </a:pPr>
            <a:r>
              <a:rPr lang="en-US" b="1" dirty="0">
                <a:latin typeface="Verdana" pitchFamily="34" charset="0"/>
              </a:rPr>
              <a:t>opening airway </a:t>
            </a:r>
            <a:endParaRPr lang="en-US" b="1" dirty="0"/>
          </a:p>
          <a:p>
            <a:pPr algn="ctr"/>
            <a:endParaRPr lang="en-US" dirty="0"/>
          </a:p>
        </p:txBody>
      </p:sp>
      <p:sp>
        <p:nvSpPr>
          <p:cNvPr id="6158" name="AutoShape 14"/>
          <p:cNvSpPr>
            <a:spLocks noChangeArrowheads="1"/>
          </p:cNvSpPr>
          <p:nvPr/>
        </p:nvSpPr>
        <p:spPr bwMode="auto">
          <a:xfrm>
            <a:off x="6230431" y="4419600"/>
            <a:ext cx="2000595" cy="10668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endParaRPr lang="en-US" b="1" dirty="0">
              <a:latin typeface="Verdana" pitchFamily="34" charset="0"/>
            </a:endParaRPr>
          </a:p>
          <a:p>
            <a:pPr algn="ctr">
              <a:lnSpc>
                <a:spcPct val="70000"/>
              </a:lnSpc>
              <a:spcBef>
                <a:spcPct val="50000"/>
              </a:spcBef>
            </a:pPr>
            <a:r>
              <a:rPr lang="en-US" b="1" dirty="0">
                <a:latin typeface="Verdana" pitchFamily="34" charset="0"/>
              </a:rPr>
              <a:t>Radial Pulse </a:t>
            </a:r>
          </a:p>
          <a:p>
            <a:pPr algn="ctr">
              <a:lnSpc>
                <a:spcPct val="40000"/>
              </a:lnSpc>
              <a:spcBef>
                <a:spcPct val="50000"/>
              </a:spcBef>
            </a:pPr>
            <a:r>
              <a:rPr lang="en-US" b="1" dirty="0">
                <a:latin typeface="Verdana" pitchFamily="34" charset="0"/>
              </a:rPr>
              <a:t>present</a:t>
            </a:r>
          </a:p>
          <a:p>
            <a:pPr algn="ctr"/>
            <a:endParaRPr lang="en-US" dirty="0"/>
          </a:p>
        </p:txBody>
      </p:sp>
      <p:sp>
        <p:nvSpPr>
          <p:cNvPr id="6159" name="AutoShape 15"/>
          <p:cNvSpPr>
            <a:spLocks noChangeArrowheads="1"/>
          </p:cNvSpPr>
          <p:nvPr/>
        </p:nvSpPr>
        <p:spPr bwMode="auto">
          <a:xfrm>
            <a:off x="1829118" y="4953000"/>
            <a:ext cx="2000597" cy="13716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r>
              <a:rPr lang="en-US" b="1">
                <a:latin typeface="Verdana" pitchFamily="34" charset="0"/>
              </a:rPr>
              <a:t>Can</a:t>
            </a:r>
          </a:p>
          <a:p>
            <a:pPr algn="ctr">
              <a:lnSpc>
                <a:spcPct val="70000"/>
              </a:lnSpc>
              <a:spcBef>
                <a:spcPct val="50000"/>
              </a:spcBef>
            </a:pPr>
            <a:r>
              <a:rPr lang="en-US" b="1">
                <a:latin typeface="Verdana" pitchFamily="34" charset="0"/>
              </a:rPr>
              <a:t> patient follow </a:t>
            </a:r>
          </a:p>
          <a:p>
            <a:pPr algn="ctr">
              <a:lnSpc>
                <a:spcPct val="30000"/>
              </a:lnSpc>
              <a:spcBef>
                <a:spcPct val="50000"/>
              </a:spcBef>
            </a:pPr>
            <a:r>
              <a:rPr lang="en-US" b="1">
                <a:latin typeface="Verdana" pitchFamily="34" charset="0"/>
              </a:rPr>
              <a:t>simple orders</a:t>
            </a:r>
          </a:p>
          <a:p>
            <a:pPr algn="ctr"/>
            <a:endParaRPr lang="en-US"/>
          </a:p>
        </p:txBody>
      </p:sp>
      <p:sp>
        <p:nvSpPr>
          <p:cNvPr id="6160" name="AutoShape 16"/>
          <p:cNvSpPr>
            <a:spLocks noChangeArrowheads="1"/>
          </p:cNvSpPr>
          <p:nvPr/>
        </p:nvSpPr>
        <p:spPr bwMode="auto">
          <a:xfrm>
            <a:off x="5596229" y="898527"/>
            <a:ext cx="2068643" cy="762000"/>
          </a:xfrm>
          <a:prstGeom prst="roundRect">
            <a:avLst>
              <a:gd name="adj" fmla="val 16667"/>
            </a:avLst>
          </a:prstGeom>
          <a:solidFill>
            <a:srgbClr val="00B050"/>
          </a:solidFill>
          <a:ln w="9525">
            <a:solidFill>
              <a:schemeClr val="tx1"/>
            </a:solidFill>
            <a:round/>
            <a:headEnd/>
            <a:tailEnd/>
          </a:ln>
          <a:effectLst/>
        </p:spPr>
        <p:txBody>
          <a:bodyPr wrap="none" anchor="ctr"/>
          <a:lstStyle/>
          <a:p>
            <a:pPr algn="ctr">
              <a:lnSpc>
                <a:spcPct val="50000"/>
              </a:lnSpc>
              <a:spcBef>
                <a:spcPct val="50000"/>
              </a:spcBef>
            </a:pPr>
            <a:endParaRPr lang="en-US" sz="2000" b="1" dirty="0">
              <a:latin typeface="Verdana" pitchFamily="34" charset="0"/>
            </a:endParaRPr>
          </a:p>
          <a:p>
            <a:pPr algn="ctr">
              <a:lnSpc>
                <a:spcPct val="50000"/>
              </a:lnSpc>
              <a:spcBef>
                <a:spcPct val="50000"/>
              </a:spcBef>
            </a:pPr>
            <a:r>
              <a:rPr lang="en-US" sz="2000" b="1" dirty="0">
                <a:latin typeface="Verdana" pitchFamily="34" charset="0"/>
              </a:rPr>
              <a:t>Minor Injuries</a:t>
            </a:r>
          </a:p>
          <a:p>
            <a:pPr algn="ctr">
              <a:lnSpc>
                <a:spcPct val="50000"/>
              </a:lnSpc>
              <a:spcBef>
                <a:spcPct val="50000"/>
              </a:spcBef>
            </a:pPr>
            <a:r>
              <a:rPr lang="en-US" sz="2000" b="1" dirty="0">
                <a:latin typeface="Verdana" pitchFamily="34" charset="0"/>
              </a:rPr>
              <a:t>*GREEN*</a:t>
            </a:r>
          </a:p>
          <a:p>
            <a:pPr algn="ctr">
              <a:lnSpc>
                <a:spcPct val="50000"/>
              </a:lnSpc>
            </a:pPr>
            <a:endParaRPr lang="en-US" dirty="0"/>
          </a:p>
        </p:txBody>
      </p:sp>
      <p:sp>
        <p:nvSpPr>
          <p:cNvPr id="6161" name="AutoShape 17"/>
          <p:cNvSpPr>
            <a:spLocks noChangeArrowheads="1"/>
          </p:cNvSpPr>
          <p:nvPr/>
        </p:nvSpPr>
        <p:spPr bwMode="auto">
          <a:xfrm>
            <a:off x="4058354" y="3429000"/>
            <a:ext cx="1143199" cy="914400"/>
          </a:xfrm>
          <a:prstGeom prst="roundRect">
            <a:avLst>
              <a:gd name="adj" fmla="val 16667"/>
            </a:avLst>
          </a:prstGeom>
          <a:solidFill>
            <a:srgbClr val="FF3300"/>
          </a:solidFill>
          <a:ln w="9525">
            <a:solidFill>
              <a:schemeClr val="tx1"/>
            </a:solidFill>
            <a:round/>
            <a:headEnd/>
            <a:tailEnd/>
          </a:ln>
          <a:effectLst/>
        </p:spPr>
        <p:txBody>
          <a:bodyPr wrap="none" anchor="ctr"/>
          <a:lstStyle/>
          <a:p>
            <a:pPr algn="ctr"/>
            <a:r>
              <a:rPr lang="en-US" b="1"/>
              <a:t>URGENT</a:t>
            </a:r>
          </a:p>
          <a:p>
            <a:pPr algn="ctr"/>
            <a:r>
              <a:rPr lang="en-US" b="1"/>
              <a:t>*RED*</a:t>
            </a:r>
          </a:p>
        </p:txBody>
      </p:sp>
      <p:sp>
        <p:nvSpPr>
          <p:cNvPr id="6162" name="AutoShape 18"/>
          <p:cNvSpPr>
            <a:spLocks noChangeArrowheads="1"/>
          </p:cNvSpPr>
          <p:nvPr/>
        </p:nvSpPr>
        <p:spPr bwMode="auto">
          <a:xfrm>
            <a:off x="1143198" y="4572000"/>
            <a:ext cx="1028879" cy="609600"/>
          </a:xfrm>
          <a:prstGeom prst="roundRect">
            <a:avLst>
              <a:gd name="adj" fmla="val 16667"/>
            </a:avLst>
          </a:prstGeom>
          <a:solidFill>
            <a:schemeClr val="tx1"/>
          </a:solidFill>
          <a:ln w="9525">
            <a:solidFill>
              <a:schemeClr val="tx1"/>
            </a:solidFill>
            <a:round/>
            <a:headEnd/>
            <a:tailEnd/>
          </a:ln>
          <a:effectLst/>
        </p:spPr>
        <p:txBody>
          <a:bodyPr wrap="none" anchor="ctr"/>
          <a:lstStyle/>
          <a:p>
            <a:pPr algn="ctr"/>
            <a:r>
              <a:rPr lang="en-US" sz="2000" b="1">
                <a:solidFill>
                  <a:schemeClr val="bg1"/>
                </a:solidFill>
                <a:latin typeface="Verdana" pitchFamily="34" charset="0"/>
              </a:rPr>
              <a:t>DEAD</a:t>
            </a:r>
          </a:p>
          <a:p>
            <a:pPr algn="ctr"/>
            <a:r>
              <a:rPr lang="en-US" sz="2000" b="1">
                <a:solidFill>
                  <a:schemeClr val="bg1"/>
                </a:solidFill>
                <a:latin typeface="Verdana" pitchFamily="34" charset="0"/>
              </a:rPr>
              <a:t>*BLACK*</a:t>
            </a:r>
          </a:p>
        </p:txBody>
      </p:sp>
      <p:sp>
        <p:nvSpPr>
          <p:cNvPr id="6164" name="AutoShape 20"/>
          <p:cNvSpPr>
            <a:spLocks noChangeArrowheads="1"/>
          </p:cNvSpPr>
          <p:nvPr/>
        </p:nvSpPr>
        <p:spPr bwMode="auto">
          <a:xfrm>
            <a:off x="1143199" y="6172200"/>
            <a:ext cx="1200358" cy="685800"/>
          </a:xfrm>
          <a:prstGeom prst="roundRect">
            <a:avLst>
              <a:gd name="adj" fmla="val 16667"/>
            </a:avLst>
          </a:prstGeom>
          <a:solidFill>
            <a:srgbClr val="FFFF66"/>
          </a:solidFill>
          <a:ln w="9525">
            <a:solidFill>
              <a:schemeClr val="tx1"/>
            </a:solidFill>
            <a:round/>
            <a:headEnd/>
            <a:tailEnd/>
          </a:ln>
          <a:effectLst/>
        </p:spPr>
        <p:txBody>
          <a:bodyPr wrap="none" anchor="ctr"/>
          <a:lstStyle/>
          <a:p>
            <a:pPr algn="ctr"/>
            <a:r>
              <a:rPr lang="en-US" sz="2000" b="1">
                <a:latin typeface="Verdana" pitchFamily="34" charset="0"/>
              </a:rPr>
              <a:t>DELAYED</a:t>
            </a:r>
          </a:p>
          <a:p>
            <a:pPr algn="ctr"/>
            <a:r>
              <a:rPr lang="en-US" sz="2000" b="1">
                <a:latin typeface="Verdana" pitchFamily="34" charset="0"/>
              </a:rPr>
              <a:t>*YELLOW*</a:t>
            </a:r>
          </a:p>
        </p:txBody>
      </p:sp>
      <p:sp>
        <p:nvSpPr>
          <p:cNvPr id="6165" name="Line 21"/>
          <p:cNvSpPr>
            <a:spLocks noChangeShapeType="1"/>
          </p:cNvSpPr>
          <p:nvPr/>
        </p:nvSpPr>
        <p:spPr bwMode="auto">
          <a:xfrm>
            <a:off x="4115515" y="1295400"/>
            <a:ext cx="0" cy="381000"/>
          </a:xfrm>
          <a:prstGeom prst="line">
            <a:avLst/>
          </a:prstGeom>
          <a:noFill/>
          <a:ln w="28575">
            <a:solidFill>
              <a:schemeClr val="tx1"/>
            </a:solidFill>
            <a:round/>
            <a:headEnd/>
            <a:tailEnd type="triangle" w="med" len="med"/>
          </a:ln>
          <a:effectLst/>
        </p:spPr>
        <p:txBody>
          <a:bodyPr/>
          <a:lstStyle/>
          <a:p>
            <a:endParaRPr lang="en-US"/>
          </a:p>
        </p:txBody>
      </p:sp>
      <p:sp>
        <p:nvSpPr>
          <p:cNvPr id="6168" name="Line 24"/>
          <p:cNvSpPr>
            <a:spLocks noChangeShapeType="1"/>
          </p:cNvSpPr>
          <p:nvPr/>
        </p:nvSpPr>
        <p:spPr bwMode="auto">
          <a:xfrm>
            <a:off x="4972913" y="914400"/>
            <a:ext cx="1028879" cy="0"/>
          </a:xfrm>
          <a:prstGeom prst="line">
            <a:avLst/>
          </a:prstGeom>
          <a:noFill/>
          <a:ln w="38100">
            <a:solidFill>
              <a:schemeClr val="tx1"/>
            </a:solidFill>
            <a:round/>
            <a:headEnd/>
            <a:tailEnd type="triangle" w="med" len="med"/>
          </a:ln>
          <a:effectLst/>
        </p:spPr>
        <p:txBody>
          <a:bodyPr/>
          <a:lstStyle/>
          <a:p>
            <a:endParaRPr lang="en-US"/>
          </a:p>
        </p:txBody>
      </p:sp>
      <p:sp>
        <p:nvSpPr>
          <p:cNvPr id="6170" name="Rectangle 26"/>
          <p:cNvSpPr>
            <a:spLocks noChangeArrowheads="1"/>
          </p:cNvSpPr>
          <p:nvPr/>
        </p:nvSpPr>
        <p:spPr bwMode="auto">
          <a:xfrm>
            <a:off x="5981075" y="3429000"/>
            <a:ext cx="2242845" cy="685800"/>
          </a:xfrm>
          <a:prstGeom prst="rect">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Check Perfusion/</a:t>
            </a:r>
          </a:p>
          <a:p>
            <a:pPr algn="ctr"/>
            <a:r>
              <a:rPr lang="en-US" b="1" dirty="0">
                <a:latin typeface="Verdana" pitchFamily="34" charset="0"/>
              </a:rPr>
              <a:t>Radial Pulse</a:t>
            </a:r>
          </a:p>
        </p:txBody>
      </p:sp>
      <p:sp>
        <p:nvSpPr>
          <p:cNvPr id="6171" name="Rectangle 27"/>
          <p:cNvSpPr>
            <a:spLocks noChangeArrowheads="1"/>
          </p:cNvSpPr>
          <p:nvPr/>
        </p:nvSpPr>
        <p:spPr bwMode="auto">
          <a:xfrm>
            <a:off x="4058355" y="5410200"/>
            <a:ext cx="2447376" cy="381000"/>
          </a:xfrm>
          <a:prstGeom prst="rect">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Check mental status</a:t>
            </a:r>
          </a:p>
        </p:txBody>
      </p:sp>
      <p:sp>
        <p:nvSpPr>
          <p:cNvPr id="6172" name="Rectangle 28"/>
          <p:cNvSpPr>
            <a:spLocks noChangeArrowheads="1"/>
          </p:cNvSpPr>
          <p:nvPr/>
        </p:nvSpPr>
        <p:spPr bwMode="auto">
          <a:xfrm>
            <a:off x="4915753" y="4572000"/>
            <a:ext cx="1028879" cy="6096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Control</a:t>
            </a:r>
          </a:p>
          <a:p>
            <a:pPr algn="ctr"/>
            <a:r>
              <a:rPr lang="en-US" b="1">
                <a:latin typeface="Verdana" pitchFamily="34" charset="0"/>
              </a:rPr>
              <a:t>Bleeding</a:t>
            </a:r>
          </a:p>
        </p:txBody>
      </p:sp>
      <p:sp>
        <p:nvSpPr>
          <p:cNvPr id="6173" name="Rectangle 29"/>
          <p:cNvSpPr>
            <a:spLocks noChangeArrowheads="1"/>
          </p:cNvSpPr>
          <p:nvPr/>
        </p:nvSpPr>
        <p:spPr bwMode="auto">
          <a:xfrm>
            <a:off x="1221093" y="2297669"/>
            <a:ext cx="1494004" cy="369330"/>
          </a:xfrm>
          <a:prstGeom prst="rect">
            <a:avLst/>
          </a:prstGeom>
          <a:solidFill>
            <a:srgbClr val="CCFFFF"/>
          </a:solidFill>
          <a:ln w="9525">
            <a:solidFill>
              <a:schemeClr val="tx1"/>
            </a:solidFill>
            <a:miter lim="800000"/>
            <a:headEnd/>
            <a:tailEnd/>
          </a:ln>
          <a:effectLst/>
        </p:spPr>
        <p:txBody>
          <a:bodyPr wrap="none" anchor="ctr"/>
          <a:lstStyle/>
          <a:p>
            <a:pPr algn="ctr">
              <a:lnSpc>
                <a:spcPct val="50000"/>
              </a:lnSpc>
            </a:pPr>
            <a:endParaRPr lang="en-US" sz="1600" b="1" dirty="0">
              <a:latin typeface="Verdana" pitchFamily="34" charset="0"/>
            </a:endParaRPr>
          </a:p>
          <a:p>
            <a:pPr algn="ctr">
              <a:lnSpc>
                <a:spcPct val="50000"/>
              </a:lnSpc>
            </a:pPr>
            <a:r>
              <a:rPr lang="en-US" sz="1600" b="1" dirty="0">
                <a:latin typeface="Verdana" pitchFamily="34" charset="0"/>
              </a:rPr>
              <a:t>Open Airway</a:t>
            </a:r>
          </a:p>
        </p:txBody>
      </p:sp>
      <p:cxnSp>
        <p:nvCxnSpPr>
          <p:cNvPr id="6175" name="AutoShape 31"/>
          <p:cNvCxnSpPr>
            <a:cxnSpLocks noChangeShapeType="1"/>
            <a:stCxn id="6155" idx="3"/>
            <a:endCxn id="6156" idx="0"/>
          </p:cNvCxnSpPr>
          <p:nvPr/>
        </p:nvCxnSpPr>
        <p:spPr bwMode="auto">
          <a:xfrm>
            <a:off x="4915753" y="2019300"/>
            <a:ext cx="1057459" cy="266700"/>
          </a:xfrm>
          <a:prstGeom prst="bentConnector2">
            <a:avLst/>
          </a:prstGeom>
          <a:noFill/>
          <a:ln w="38100">
            <a:solidFill>
              <a:schemeClr val="tx1"/>
            </a:solidFill>
            <a:miter lim="800000"/>
            <a:headEnd/>
            <a:tailEnd type="triangle" w="med" len="med"/>
          </a:ln>
          <a:effectLst/>
        </p:spPr>
      </p:cxnSp>
      <p:cxnSp>
        <p:nvCxnSpPr>
          <p:cNvPr id="6180" name="AutoShape 36"/>
          <p:cNvCxnSpPr>
            <a:cxnSpLocks noChangeShapeType="1"/>
          </p:cNvCxnSpPr>
          <p:nvPr/>
        </p:nvCxnSpPr>
        <p:spPr bwMode="auto">
          <a:xfrm rot="10800000" flipV="1">
            <a:off x="2400717" y="2057400"/>
            <a:ext cx="943139" cy="228600"/>
          </a:xfrm>
          <a:prstGeom prst="bentConnector2">
            <a:avLst/>
          </a:prstGeom>
          <a:noFill/>
          <a:ln w="38100">
            <a:solidFill>
              <a:schemeClr val="tx1"/>
            </a:solidFill>
            <a:miter lim="800000"/>
            <a:headEnd/>
            <a:tailEnd type="triangle" w="med" len="med"/>
          </a:ln>
          <a:effectLst/>
        </p:spPr>
      </p:cxnSp>
      <p:sp>
        <p:nvSpPr>
          <p:cNvPr id="6181" name="Line 37"/>
          <p:cNvSpPr>
            <a:spLocks noChangeShapeType="1"/>
          </p:cNvSpPr>
          <p:nvPr/>
        </p:nvSpPr>
        <p:spPr bwMode="auto">
          <a:xfrm>
            <a:off x="2400717" y="2590800"/>
            <a:ext cx="0" cy="381000"/>
          </a:xfrm>
          <a:prstGeom prst="line">
            <a:avLst/>
          </a:prstGeom>
          <a:noFill/>
          <a:ln w="38100">
            <a:solidFill>
              <a:schemeClr val="tx1"/>
            </a:solidFill>
            <a:round/>
            <a:headEnd/>
            <a:tailEnd type="triangle" w="med" len="med"/>
          </a:ln>
          <a:effectLst/>
        </p:spPr>
        <p:txBody>
          <a:bodyPr/>
          <a:lstStyle/>
          <a:p>
            <a:endParaRPr lang="en-US"/>
          </a:p>
        </p:txBody>
      </p:sp>
      <p:sp>
        <p:nvSpPr>
          <p:cNvPr id="6182" name="Line 38"/>
          <p:cNvSpPr>
            <a:spLocks noChangeShapeType="1"/>
          </p:cNvSpPr>
          <p:nvPr/>
        </p:nvSpPr>
        <p:spPr bwMode="auto">
          <a:xfrm>
            <a:off x="7087831" y="4114800"/>
            <a:ext cx="0" cy="304800"/>
          </a:xfrm>
          <a:prstGeom prst="line">
            <a:avLst/>
          </a:prstGeom>
          <a:noFill/>
          <a:ln w="38100">
            <a:solidFill>
              <a:schemeClr val="tx1"/>
            </a:solidFill>
            <a:round/>
            <a:headEnd/>
            <a:tailEnd type="triangle" w="med" len="med"/>
          </a:ln>
          <a:effectLst/>
        </p:spPr>
        <p:txBody>
          <a:bodyPr/>
          <a:lstStyle/>
          <a:p>
            <a:endParaRPr lang="en-US"/>
          </a:p>
        </p:txBody>
      </p:sp>
      <p:cxnSp>
        <p:nvCxnSpPr>
          <p:cNvPr id="6183" name="AutoShape 39"/>
          <p:cNvCxnSpPr>
            <a:cxnSpLocks noChangeShapeType="1"/>
            <a:stCxn id="6156" idx="3"/>
            <a:endCxn id="6170" idx="0"/>
          </p:cNvCxnSpPr>
          <p:nvPr/>
        </p:nvCxnSpPr>
        <p:spPr bwMode="auto">
          <a:xfrm>
            <a:off x="6687711" y="2857500"/>
            <a:ext cx="414787" cy="571500"/>
          </a:xfrm>
          <a:prstGeom prst="bentConnector2">
            <a:avLst/>
          </a:prstGeom>
          <a:noFill/>
          <a:ln w="38100">
            <a:solidFill>
              <a:schemeClr val="tx1"/>
            </a:solidFill>
            <a:miter lim="800000"/>
            <a:headEnd/>
            <a:tailEnd type="triangle" w="med" len="med"/>
          </a:ln>
          <a:effectLst/>
        </p:spPr>
      </p:cxnSp>
      <p:sp>
        <p:nvSpPr>
          <p:cNvPr id="6186" name="Line 42"/>
          <p:cNvSpPr>
            <a:spLocks noChangeShapeType="1"/>
          </p:cNvSpPr>
          <p:nvPr/>
        </p:nvSpPr>
        <p:spPr bwMode="auto">
          <a:xfrm flipH="1">
            <a:off x="5944632" y="4953000"/>
            <a:ext cx="285800" cy="0"/>
          </a:xfrm>
          <a:prstGeom prst="line">
            <a:avLst/>
          </a:prstGeom>
          <a:noFill/>
          <a:ln w="38100">
            <a:solidFill>
              <a:schemeClr val="tx1"/>
            </a:solidFill>
            <a:round/>
            <a:headEnd/>
            <a:tailEnd type="triangle" w="med" len="med"/>
          </a:ln>
          <a:effectLst/>
        </p:spPr>
        <p:txBody>
          <a:bodyPr/>
          <a:lstStyle/>
          <a:p>
            <a:endParaRPr lang="en-US"/>
          </a:p>
        </p:txBody>
      </p:sp>
      <p:cxnSp>
        <p:nvCxnSpPr>
          <p:cNvPr id="6187" name="AutoShape 43"/>
          <p:cNvCxnSpPr>
            <a:cxnSpLocks noChangeShapeType="1"/>
            <a:stCxn id="6158" idx="2"/>
            <a:endCxn id="6203" idx="0"/>
          </p:cNvCxnSpPr>
          <p:nvPr/>
        </p:nvCxnSpPr>
        <p:spPr bwMode="auto">
          <a:xfrm rot="5400000">
            <a:off x="6890958" y="5283155"/>
            <a:ext cx="136527" cy="543017"/>
          </a:xfrm>
          <a:prstGeom prst="bentConnector3">
            <a:avLst>
              <a:gd name="adj1" fmla="val 50000"/>
            </a:avLst>
          </a:prstGeom>
          <a:noFill/>
          <a:ln w="38100">
            <a:solidFill>
              <a:schemeClr val="tx1"/>
            </a:solidFill>
            <a:miter lim="800000"/>
            <a:headEnd/>
            <a:tailEnd type="triangle" w="med" len="med"/>
          </a:ln>
          <a:effectLst/>
        </p:spPr>
      </p:cxnSp>
      <p:sp>
        <p:nvSpPr>
          <p:cNvPr id="6190" name="Line 46"/>
          <p:cNvSpPr>
            <a:spLocks noChangeShapeType="1"/>
          </p:cNvSpPr>
          <p:nvPr/>
        </p:nvSpPr>
        <p:spPr bwMode="auto">
          <a:xfrm flipH="1">
            <a:off x="3829715" y="5638800"/>
            <a:ext cx="228640" cy="0"/>
          </a:xfrm>
          <a:prstGeom prst="line">
            <a:avLst/>
          </a:prstGeom>
          <a:noFill/>
          <a:ln w="38100">
            <a:solidFill>
              <a:schemeClr val="tx1"/>
            </a:solidFill>
            <a:round/>
            <a:headEnd/>
            <a:tailEnd type="triangle" w="med" len="med"/>
          </a:ln>
          <a:effectLst/>
        </p:spPr>
        <p:txBody>
          <a:bodyPr/>
          <a:lstStyle/>
          <a:p>
            <a:endParaRPr lang="en-US"/>
          </a:p>
        </p:txBody>
      </p:sp>
      <p:cxnSp>
        <p:nvCxnSpPr>
          <p:cNvPr id="6191" name="AutoShape 47"/>
          <p:cNvCxnSpPr>
            <a:cxnSpLocks noChangeShapeType="1"/>
            <a:stCxn id="6159" idx="1"/>
          </p:cNvCxnSpPr>
          <p:nvPr/>
        </p:nvCxnSpPr>
        <p:spPr bwMode="auto">
          <a:xfrm rot="10800000" flipV="1">
            <a:off x="1600478" y="5638800"/>
            <a:ext cx="228640" cy="533400"/>
          </a:xfrm>
          <a:prstGeom prst="bentConnector2">
            <a:avLst/>
          </a:prstGeom>
          <a:noFill/>
          <a:ln w="38100">
            <a:solidFill>
              <a:schemeClr val="tx1"/>
            </a:solidFill>
            <a:miter lim="800000"/>
            <a:headEnd/>
            <a:tailEnd type="triangle" w="med" len="med"/>
          </a:ln>
          <a:effectLst/>
        </p:spPr>
      </p:cxnSp>
      <p:cxnSp>
        <p:nvCxnSpPr>
          <p:cNvPr id="6193" name="AutoShape 49"/>
          <p:cNvCxnSpPr>
            <a:cxnSpLocks noChangeShapeType="1"/>
          </p:cNvCxnSpPr>
          <p:nvPr/>
        </p:nvCxnSpPr>
        <p:spPr bwMode="auto">
          <a:xfrm rot="16200000">
            <a:off x="3034306" y="4033731"/>
            <a:ext cx="762000" cy="1228938"/>
          </a:xfrm>
          <a:prstGeom prst="bentConnector2">
            <a:avLst/>
          </a:prstGeom>
          <a:noFill/>
          <a:ln w="38100">
            <a:solidFill>
              <a:schemeClr val="tx1"/>
            </a:solidFill>
            <a:miter lim="800000"/>
            <a:headEnd/>
            <a:tailEnd type="triangle" w="med" len="med"/>
          </a:ln>
          <a:effectLst/>
        </p:spPr>
      </p:cxnSp>
      <p:cxnSp>
        <p:nvCxnSpPr>
          <p:cNvPr id="6194" name="AutoShape 50"/>
          <p:cNvCxnSpPr>
            <a:cxnSpLocks noChangeShapeType="1"/>
            <a:endCxn id="6161" idx="2"/>
          </p:cNvCxnSpPr>
          <p:nvPr/>
        </p:nvCxnSpPr>
        <p:spPr bwMode="auto">
          <a:xfrm rot="10800000">
            <a:off x="4629954" y="4343400"/>
            <a:ext cx="314380" cy="533400"/>
          </a:xfrm>
          <a:prstGeom prst="bentConnector2">
            <a:avLst/>
          </a:prstGeom>
          <a:noFill/>
          <a:ln w="38100">
            <a:solidFill>
              <a:schemeClr val="tx1"/>
            </a:solidFill>
            <a:miter lim="800000"/>
            <a:headEnd/>
            <a:tailEnd type="triangle" w="med" len="med"/>
          </a:ln>
          <a:effectLst/>
        </p:spPr>
      </p:cxnSp>
      <p:cxnSp>
        <p:nvCxnSpPr>
          <p:cNvPr id="6195" name="AutoShape 51"/>
          <p:cNvCxnSpPr>
            <a:cxnSpLocks noChangeShapeType="1"/>
            <a:stCxn id="6156" idx="1"/>
            <a:endCxn id="6161" idx="0"/>
          </p:cNvCxnSpPr>
          <p:nvPr/>
        </p:nvCxnSpPr>
        <p:spPr bwMode="auto">
          <a:xfrm rot="10800000" flipV="1">
            <a:off x="4629954" y="2857500"/>
            <a:ext cx="628759" cy="571500"/>
          </a:xfrm>
          <a:prstGeom prst="bentConnector2">
            <a:avLst/>
          </a:prstGeom>
          <a:noFill/>
          <a:ln w="38100">
            <a:solidFill>
              <a:schemeClr val="tx1"/>
            </a:solidFill>
            <a:miter lim="800000"/>
            <a:headEnd/>
            <a:tailEnd type="triangle" w="med" len="med"/>
          </a:ln>
          <a:effectLst/>
        </p:spPr>
      </p:cxnSp>
      <p:cxnSp>
        <p:nvCxnSpPr>
          <p:cNvPr id="6196" name="AutoShape 52"/>
          <p:cNvCxnSpPr>
            <a:cxnSpLocks noChangeShapeType="1"/>
            <a:stCxn id="6157" idx="1"/>
          </p:cNvCxnSpPr>
          <p:nvPr/>
        </p:nvCxnSpPr>
        <p:spPr bwMode="auto">
          <a:xfrm rot="10800000" flipH="1" flipV="1">
            <a:off x="851925" y="3733800"/>
            <a:ext cx="519912" cy="914400"/>
          </a:xfrm>
          <a:prstGeom prst="bentConnector4">
            <a:avLst>
              <a:gd name="adj1" fmla="val -43969"/>
              <a:gd name="adj2" fmla="val 95833"/>
            </a:avLst>
          </a:prstGeom>
          <a:noFill/>
          <a:ln w="38100">
            <a:solidFill>
              <a:schemeClr val="tx1"/>
            </a:solidFill>
            <a:miter lim="800000"/>
            <a:headEnd/>
            <a:tailEnd type="triangle" w="med" len="med"/>
          </a:ln>
          <a:effectLst/>
        </p:spPr>
      </p:cxnSp>
      <p:cxnSp>
        <p:nvCxnSpPr>
          <p:cNvPr id="6197" name="AutoShape 53"/>
          <p:cNvCxnSpPr>
            <a:cxnSpLocks noChangeShapeType="1"/>
            <a:stCxn id="6157" idx="3"/>
            <a:endCxn id="6161" idx="1"/>
          </p:cNvCxnSpPr>
          <p:nvPr/>
        </p:nvCxnSpPr>
        <p:spPr bwMode="auto">
          <a:xfrm>
            <a:off x="3315276" y="3733800"/>
            <a:ext cx="743078" cy="152400"/>
          </a:xfrm>
          <a:prstGeom prst="bentConnector3">
            <a:avLst>
              <a:gd name="adj1" fmla="val 50000"/>
            </a:avLst>
          </a:prstGeom>
          <a:noFill/>
          <a:ln w="38100">
            <a:solidFill>
              <a:schemeClr val="tx1"/>
            </a:solidFill>
            <a:miter lim="800000"/>
            <a:headEnd/>
            <a:tailEnd type="triangle" w="med" len="med"/>
          </a:ln>
          <a:effectLst/>
        </p:spPr>
      </p:cxnSp>
      <p:sp>
        <p:nvSpPr>
          <p:cNvPr id="6200" name="Text Box 56"/>
          <p:cNvSpPr txBox="1">
            <a:spLocks noChangeArrowheads="1"/>
          </p:cNvSpPr>
          <p:nvPr/>
        </p:nvSpPr>
        <p:spPr bwMode="auto">
          <a:xfrm>
            <a:off x="5258713" y="4572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1" name="Text Box 57"/>
          <p:cNvSpPr txBox="1">
            <a:spLocks noChangeArrowheads="1"/>
          </p:cNvSpPr>
          <p:nvPr/>
        </p:nvSpPr>
        <p:spPr bwMode="auto">
          <a:xfrm>
            <a:off x="4172675" y="12192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2" name="Text Box 58"/>
          <p:cNvSpPr txBox="1">
            <a:spLocks noChangeArrowheads="1"/>
          </p:cNvSpPr>
          <p:nvPr/>
        </p:nvSpPr>
        <p:spPr bwMode="auto">
          <a:xfrm>
            <a:off x="5201553" y="16764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3" name="Text Box 59"/>
          <p:cNvSpPr txBox="1">
            <a:spLocks noChangeArrowheads="1"/>
          </p:cNvSpPr>
          <p:nvPr/>
        </p:nvSpPr>
        <p:spPr bwMode="auto">
          <a:xfrm>
            <a:off x="6401912" y="5622927"/>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4" name="Text Box 60"/>
          <p:cNvSpPr txBox="1">
            <a:spLocks noChangeArrowheads="1"/>
          </p:cNvSpPr>
          <p:nvPr/>
        </p:nvSpPr>
        <p:spPr bwMode="auto">
          <a:xfrm>
            <a:off x="1486158" y="52578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5" name="Text Box 61"/>
          <p:cNvSpPr txBox="1">
            <a:spLocks noChangeArrowheads="1"/>
          </p:cNvSpPr>
          <p:nvPr/>
        </p:nvSpPr>
        <p:spPr bwMode="auto">
          <a:xfrm>
            <a:off x="3200956" y="34290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6" name="Text Box 62"/>
          <p:cNvSpPr txBox="1">
            <a:spLocks noChangeArrowheads="1"/>
          </p:cNvSpPr>
          <p:nvPr/>
        </p:nvSpPr>
        <p:spPr bwMode="auto">
          <a:xfrm>
            <a:off x="2515037" y="16764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7" name="Text Box 63"/>
          <p:cNvSpPr txBox="1">
            <a:spLocks noChangeArrowheads="1"/>
          </p:cNvSpPr>
          <p:nvPr/>
        </p:nvSpPr>
        <p:spPr bwMode="auto">
          <a:xfrm>
            <a:off x="1371838" y="40386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8" name="Text Box 64"/>
          <p:cNvSpPr txBox="1">
            <a:spLocks noChangeArrowheads="1"/>
          </p:cNvSpPr>
          <p:nvPr/>
        </p:nvSpPr>
        <p:spPr bwMode="auto">
          <a:xfrm>
            <a:off x="2800836" y="44196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9" name="Text Box 65"/>
          <p:cNvSpPr txBox="1">
            <a:spLocks noChangeArrowheads="1"/>
          </p:cNvSpPr>
          <p:nvPr/>
        </p:nvSpPr>
        <p:spPr bwMode="auto">
          <a:xfrm>
            <a:off x="5944632" y="44958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10" name="Text Box 66"/>
          <p:cNvSpPr txBox="1">
            <a:spLocks noChangeArrowheads="1"/>
          </p:cNvSpPr>
          <p:nvPr/>
        </p:nvSpPr>
        <p:spPr bwMode="auto">
          <a:xfrm>
            <a:off x="4687114" y="24384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11" name="Text Box 67"/>
          <p:cNvSpPr txBox="1">
            <a:spLocks noChangeArrowheads="1"/>
          </p:cNvSpPr>
          <p:nvPr/>
        </p:nvSpPr>
        <p:spPr bwMode="auto">
          <a:xfrm>
            <a:off x="6630551" y="25146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2" name="TextBox 1"/>
          <p:cNvSpPr txBox="1"/>
          <p:nvPr/>
        </p:nvSpPr>
        <p:spPr>
          <a:xfrm>
            <a:off x="1399573" y="-95684"/>
            <a:ext cx="6460760" cy="861774"/>
          </a:xfrm>
          <a:prstGeom prst="rect">
            <a:avLst/>
          </a:prstGeom>
          <a:noFill/>
        </p:spPr>
        <p:txBody>
          <a:bodyPr wrap="square" rtlCol="0">
            <a:spAutoFit/>
          </a:bodyPr>
          <a:lstStyle/>
          <a:p>
            <a:r>
              <a:rPr lang="en-US" sz="3200" b="1" u="sng" dirty="0">
                <a:solidFill>
                  <a:srgbClr val="FF0000"/>
                </a:solidFill>
                <a:latin typeface="Verdana" pitchFamily="34" charset="0"/>
              </a:rPr>
              <a:t>S.T.A.R.T. FLOWCHART</a:t>
            </a:r>
          </a:p>
          <a:p>
            <a:endParaRPr lang="en-GB" dirty="0"/>
          </a:p>
        </p:txBody>
      </p:sp>
    </p:spTree>
    <p:extLst>
      <p:ext uri="{BB962C8B-B14F-4D97-AF65-F5344CB8AC3E}">
        <p14:creationId xmlns:p14="http://schemas.microsoft.com/office/powerpoint/2010/main" val="169095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ctr">
              <a:buFont typeface="Monotype Sorts" pitchFamily="2" charset="2"/>
              <a:buNone/>
              <a:defRPr/>
            </a:pPr>
            <a:endParaRPr lang="en-US" dirty="0"/>
          </a:p>
          <a:p>
            <a:pPr algn="ctr">
              <a:buFont typeface="Monotype Sorts" pitchFamily="2" charset="2"/>
              <a:buNone/>
              <a:defRPr/>
            </a:pPr>
            <a:r>
              <a:rPr lang="en-US" sz="9600" b="1" dirty="0">
                <a:solidFill>
                  <a:srgbClr val="FF0000"/>
                </a:solidFill>
              </a:rPr>
              <a:t>ANY QUESTION</a:t>
            </a:r>
          </a:p>
          <a:p>
            <a:pPr marL="0" indent="0" algn="ctr">
              <a:buNone/>
              <a:defRPr/>
            </a:pPr>
            <a:r>
              <a:rPr lang="en-IN" sz="9600" b="1" dirty="0">
                <a:solidFill>
                  <a:srgbClr val="FF0000"/>
                </a:solidFill>
              </a:rPr>
              <a:t>?</a:t>
            </a:r>
          </a:p>
        </p:txBody>
      </p:sp>
    </p:spTree>
    <p:extLst>
      <p:ext uri="{BB962C8B-B14F-4D97-AF65-F5344CB8AC3E}">
        <p14:creationId xmlns:p14="http://schemas.microsoft.com/office/powerpoint/2010/main" val="753962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7" y="2686050"/>
            <a:ext cx="4629954" cy="1371600"/>
          </a:xfrm>
        </p:spPr>
        <p:txBody>
          <a:bodyPr>
            <a:normAutofit fontScale="77500" lnSpcReduction="20000"/>
          </a:bodyPr>
          <a:lstStyle/>
          <a:p>
            <a:pPr marL="0" indent="0" algn="ctr">
              <a:buNone/>
              <a:defRPr/>
            </a:pPr>
            <a:r>
              <a:rPr lang="en-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pPr>
              <a:defRPr/>
            </a:pPr>
            <a:endParaRPr lang="en-IN" dirty="0"/>
          </a:p>
        </p:txBody>
      </p:sp>
    </p:spTree>
    <p:extLst>
      <p:ext uri="{BB962C8B-B14F-4D97-AF65-F5344CB8AC3E}">
        <p14:creationId xmlns:p14="http://schemas.microsoft.com/office/powerpoint/2010/main" val="63472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normAutofit/>
          </a:bodyPr>
          <a:lstStyle/>
          <a:p>
            <a:pPr algn="ctr"/>
            <a:r>
              <a:rPr lang="en-US" sz="3600" b="1" u="sng" dirty="0">
                <a:solidFill>
                  <a:srgbClr val="FF0000"/>
                </a:solidFill>
                <a:latin typeface="+mn-lt"/>
              </a:rPr>
              <a:t>MASS CASUALTY</a:t>
            </a:r>
            <a:endParaRPr lang="en-GB" sz="3600" u="sng" dirty="0">
              <a:solidFill>
                <a:srgbClr val="FF0000"/>
              </a:solidFill>
              <a:latin typeface="+mn-lt"/>
            </a:endParaRPr>
          </a:p>
        </p:txBody>
      </p:sp>
      <p:sp>
        <p:nvSpPr>
          <p:cNvPr id="3" name="Content Placeholder 2"/>
          <p:cNvSpPr>
            <a:spLocks noGrp="1"/>
          </p:cNvSpPr>
          <p:nvPr>
            <p:ph idx="1"/>
          </p:nvPr>
        </p:nvSpPr>
        <p:spPr>
          <a:xfrm>
            <a:off x="628759" y="2267735"/>
            <a:ext cx="7888070" cy="2492524"/>
          </a:xfrm>
        </p:spPr>
        <p:txBody>
          <a:bodyPr>
            <a:noAutofit/>
          </a:bodyPr>
          <a:lstStyle/>
          <a:p>
            <a:r>
              <a:rPr lang="en-US" sz="3200" dirty="0">
                <a:solidFill>
                  <a:srgbClr val="002060"/>
                </a:solidFill>
              </a:rPr>
              <a:t>Mass casualty (Multiple casualty Incident – MCI) is any event where three or more patients are involved or when the number of injured exceeds the capabilities of the first arriving medically trained personnel</a:t>
            </a:r>
          </a:p>
        </p:txBody>
      </p:sp>
    </p:spTree>
    <p:extLst>
      <p:ext uri="{BB962C8B-B14F-4D97-AF65-F5344CB8AC3E}">
        <p14:creationId xmlns:p14="http://schemas.microsoft.com/office/powerpoint/2010/main" val="261255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886" y="707304"/>
            <a:ext cx="7888070" cy="1285876"/>
          </a:xfrm>
        </p:spPr>
        <p:txBody>
          <a:bodyPr>
            <a:normAutofit fontScale="90000"/>
          </a:bodyPr>
          <a:lstStyle/>
          <a:p>
            <a:pPr algn="ctr"/>
            <a:r>
              <a:rPr lang="en-US" b="1" u="sng" dirty="0">
                <a:solidFill>
                  <a:srgbClr val="FF0000"/>
                </a:solidFill>
                <a:latin typeface="+mn-lt"/>
              </a:rPr>
              <a:t>INCIDENT COMMAND SYSTEM (ICS)</a:t>
            </a:r>
            <a:endParaRPr lang="en-GB" u="sng" dirty="0">
              <a:solidFill>
                <a:srgbClr val="FF0000"/>
              </a:solidFill>
              <a:latin typeface="+mn-lt"/>
            </a:endParaRPr>
          </a:p>
        </p:txBody>
      </p:sp>
      <p:sp>
        <p:nvSpPr>
          <p:cNvPr id="3" name="Content Placeholder 2"/>
          <p:cNvSpPr>
            <a:spLocks noGrp="1"/>
          </p:cNvSpPr>
          <p:nvPr>
            <p:ph idx="1"/>
          </p:nvPr>
        </p:nvSpPr>
        <p:spPr>
          <a:xfrm>
            <a:off x="628759" y="1828801"/>
            <a:ext cx="7888070" cy="4634752"/>
          </a:xfrm>
        </p:spPr>
        <p:txBody>
          <a:bodyPr>
            <a:noAutofit/>
          </a:bodyPr>
          <a:lstStyle/>
          <a:p>
            <a:pPr marL="0" indent="0" algn="ctr">
              <a:buNone/>
            </a:pPr>
            <a:r>
              <a:rPr lang="en-US" sz="3200" dirty="0"/>
              <a:t>A flexible system for managing people and resources.</a:t>
            </a:r>
          </a:p>
          <a:p>
            <a:pPr marL="0" indent="0" algn="ctr">
              <a:buNone/>
            </a:pPr>
            <a:endParaRPr lang="en-US" sz="3200" dirty="0"/>
          </a:p>
          <a:p>
            <a:pPr algn="just">
              <a:lnSpc>
                <a:spcPct val="100000"/>
              </a:lnSpc>
            </a:pPr>
            <a:r>
              <a:rPr lang="en-US" sz="3200" dirty="0"/>
              <a:t>One widely used plan for handling a multiple casualty incident is the Incident Command System. It provides a framework for all types of incidents. The ICS provides a command structure through which to manage multiple casualty incidents.</a:t>
            </a:r>
          </a:p>
          <a:p>
            <a:pPr algn="just"/>
            <a:endParaRPr lang="en-GB" sz="3200" dirty="0"/>
          </a:p>
        </p:txBody>
      </p:sp>
    </p:spTree>
    <p:extLst>
      <p:ext uri="{BB962C8B-B14F-4D97-AF65-F5344CB8AC3E}">
        <p14:creationId xmlns:p14="http://schemas.microsoft.com/office/powerpoint/2010/main" val="3892504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885825"/>
            <a:ext cx="7888070" cy="5291138"/>
          </a:xfrm>
        </p:spPr>
        <p:txBody>
          <a:bodyPr>
            <a:normAutofit fontScale="92500" lnSpcReduction="10000"/>
          </a:bodyPr>
          <a:lstStyle/>
          <a:p>
            <a:pPr algn="just">
              <a:lnSpc>
                <a:spcPct val="150000"/>
              </a:lnSpc>
            </a:pPr>
            <a:r>
              <a:rPr lang="en-US" sz="3200" dirty="0"/>
              <a:t>In the incident command system one component or part of the system will take care of triage, treatment, and transportation of the victims. This is common in many systems used to deal with multiple casualty incidents. The following method is a good way to divide or organize an incident to deal with triage, treatment, and transportation of the victims.</a:t>
            </a:r>
          </a:p>
          <a:p>
            <a:pPr marL="0" indent="0" algn="ctr">
              <a:buNone/>
            </a:pPr>
            <a:endParaRPr lang="en-US" dirty="0"/>
          </a:p>
          <a:p>
            <a:endParaRPr lang="en-GB" dirty="0"/>
          </a:p>
        </p:txBody>
      </p:sp>
    </p:spTree>
    <p:extLst>
      <p:ext uri="{BB962C8B-B14F-4D97-AF65-F5344CB8AC3E}">
        <p14:creationId xmlns:p14="http://schemas.microsoft.com/office/powerpoint/2010/main" val="46090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543318" y="1151740"/>
            <a:ext cx="1428998" cy="4572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Command</a:t>
            </a:r>
          </a:p>
        </p:txBody>
      </p:sp>
      <p:sp>
        <p:nvSpPr>
          <p:cNvPr id="4101" name="Oval 5"/>
          <p:cNvSpPr>
            <a:spLocks noChangeArrowheads="1"/>
          </p:cNvSpPr>
          <p:nvPr/>
        </p:nvSpPr>
        <p:spPr bwMode="auto">
          <a:xfrm>
            <a:off x="3658235" y="926890"/>
            <a:ext cx="1657638" cy="532150"/>
          </a:xfrm>
          <a:prstGeom prst="ellipse">
            <a:avLst/>
          </a:prstGeom>
          <a:solidFill>
            <a:srgbClr val="CCFFFF"/>
          </a:solidFill>
          <a:ln w="9525">
            <a:solidFill>
              <a:schemeClr val="tx1"/>
            </a:solidFill>
            <a:round/>
            <a:headEnd/>
            <a:tailEnd/>
          </a:ln>
          <a:effectLst/>
        </p:spPr>
        <p:txBody>
          <a:bodyPr wrap="none" anchor="ctr"/>
          <a:lstStyle/>
          <a:p>
            <a:pPr algn="ctr"/>
            <a:r>
              <a:rPr lang="en-US" b="1" dirty="0">
                <a:latin typeface="Verdana" pitchFamily="34" charset="0"/>
              </a:rPr>
              <a:t>Communication</a:t>
            </a:r>
          </a:p>
        </p:txBody>
      </p:sp>
      <p:sp>
        <p:nvSpPr>
          <p:cNvPr id="4102" name="Rectangle 6"/>
          <p:cNvSpPr>
            <a:spLocks noChangeArrowheads="1"/>
          </p:cNvSpPr>
          <p:nvPr/>
        </p:nvSpPr>
        <p:spPr bwMode="auto">
          <a:xfrm>
            <a:off x="3143796" y="1447800"/>
            <a:ext cx="4058355" cy="3124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4103" name="AutoShape 7"/>
          <p:cNvSpPr>
            <a:spLocks noChangeArrowheads="1"/>
          </p:cNvSpPr>
          <p:nvPr/>
        </p:nvSpPr>
        <p:spPr bwMode="auto">
          <a:xfrm>
            <a:off x="5715993" y="1687640"/>
            <a:ext cx="1428998" cy="1066800"/>
          </a:xfrm>
          <a:prstGeom prst="octagon">
            <a:avLst>
              <a:gd name="adj" fmla="val 29287"/>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Incident Area</a:t>
            </a:r>
          </a:p>
          <a:p>
            <a:pPr algn="ctr"/>
            <a:r>
              <a:rPr lang="en-US" b="1" dirty="0">
                <a:latin typeface="Verdana" pitchFamily="34" charset="0"/>
              </a:rPr>
              <a:t>(Triage)</a:t>
            </a:r>
          </a:p>
        </p:txBody>
      </p:sp>
      <p:sp>
        <p:nvSpPr>
          <p:cNvPr id="4104" name="Oval 8"/>
          <p:cNvSpPr>
            <a:spLocks noChangeArrowheads="1"/>
          </p:cNvSpPr>
          <p:nvPr/>
        </p:nvSpPr>
        <p:spPr bwMode="auto">
          <a:xfrm>
            <a:off x="3143796" y="2057400"/>
            <a:ext cx="2229237" cy="23622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sp>
        <p:nvSpPr>
          <p:cNvPr id="4105" name="Text Box 9"/>
          <p:cNvSpPr txBox="1">
            <a:spLocks noChangeArrowheads="1"/>
          </p:cNvSpPr>
          <p:nvPr/>
        </p:nvSpPr>
        <p:spPr bwMode="auto">
          <a:xfrm>
            <a:off x="3286696" y="1596450"/>
            <a:ext cx="1286098" cy="535531"/>
          </a:xfrm>
          <a:prstGeom prst="rect">
            <a:avLst/>
          </a:prstGeom>
          <a:noFill/>
          <a:ln w="9525">
            <a:noFill/>
            <a:miter lim="800000"/>
            <a:headEnd/>
            <a:tailEnd/>
          </a:ln>
          <a:effectLst/>
        </p:spPr>
        <p:txBody>
          <a:bodyPr>
            <a:spAutoFit/>
          </a:bodyPr>
          <a:lstStyle/>
          <a:p>
            <a:pPr>
              <a:lnSpc>
                <a:spcPct val="80000"/>
              </a:lnSpc>
              <a:spcBef>
                <a:spcPct val="50000"/>
              </a:spcBef>
            </a:pPr>
            <a:r>
              <a:rPr lang="en-US"/>
              <a:t>Inner Perimeter</a:t>
            </a:r>
          </a:p>
        </p:txBody>
      </p:sp>
      <p:sp>
        <p:nvSpPr>
          <p:cNvPr id="4106" name="Text Box 10"/>
          <p:cNvSpPr txBox="1">
            <a:spLocks noChangeArrowheads="1"/>
          </p:cNvSpPr>
          <p:nvPr/>
        </p:nvSpPr>
        <p:spPr bwMode="auto">
          <a:xfrm>
            <a:off x="5887472" y="914402"/>
            <a:ext cx="1600478" cy="646331"/>
          </a:xfrm>
          <a:prstGeom prst="rect">
            <a:avLst/>
          </a:prstGeom>
          <a:noFill/>
          <a:ln w="9525">
            <a:noFill/>
            <a:miter lim="800000"/>
            <a:headEnd/>
            <a:tailEnd/>
          </a:ln>
          <a:effectLst/>
        </p:spPr>
        <p:txBody>
          <a:bodyPr>
            <a:spAutoFit/>
          </a:bodyPr>
          <a:lstStyle/>
          <a:p>
            <a:pPr>
              <a:spcBef>
                <a:spcPct val="50000"/>
              </a:spcBef>
            </a:pPr>
            <a:r>
              <a:rPr lang="en-US"/>
              <a:t>Outer perimeter</a:t>
            </a:r>
          </a:p>
        </p:txBody>
      </p:sp>
      <p:sp>
        <p:nvSpPr>
          <p:cNvPr id="4110" name="Oval 14"/>
          <p:cNvSpPr>
            <a:spLocks noChangeArrowheads="1"/>
          </p:cNvSpPr>
          <p:nvPr/>
        </p:nvSpPr>
        <p:spPr bwMode="auto">
          <a:xfrm>
            <a:off x="5487353" y="4648200"/>
            <a:ext cx="2515037" cy="22098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pic>
        <p:nvPicPr>
          <p:cNvPr id="4111" name="Picture 15"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3658235" y="5926138"/>
            <a:ext cx="1829118" cy="931862"/>
          </a:xfrm>
          <a:prstGeom prst="rect">
            <a:avLst/>
          </a:prstGeom>
          <a:noFill/>
        </p:spPr>
      </p:pic>
      <p:pic>
        <p:nvPicPr>
          <p:cNvPr id="4113" name="Picture 17"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1143199" y="2155827"/>
            <a:ext cx="2000597" cy="1273175"/>
          </a:xfrm>
          <a:prstGeom prst="rect">
            <a:avLst/>
          </a:prstGeom>
          <a:solidFill>
            <a:srgbClr val="CCFFFF"/>
          </a:solidFill>
        </p:spPr>
      </p:pic>
      <p:sp>
        <p:nvSpPr>
          <p:cNvPr id="4115" name="Rectangle 19"/>
          <p:cNvSpPr>
            <a:spLocks noChangeArrowheads="1"/>
          </p:cNvSpPr>
          <p:nvPr/>
        </p:nvSpPr>
        <p:spPr bwMode="auto">
          <a:xfrm>
            <a:off x="1143198" y="3257550"/>
            <a:ext cx="1543318" cy="781050"/>
          </a:xfrm>
          <a:prstGeom prst="rect">
            <a:avLst/>
          </a:prstGeom>
          <a:solidFill>
            <a:srgbClr val="CCFFFF"/>
          </a:solidFill>
          <a:ln w="9525">
            <a:solidFill>
              <a:schemeClr val="tx1"/>
            </a:solidFill>
            <a:miter lim="800000"/>
            <a:headEnd/>
            <a:tailEnd/>
          </a:ln>
          <a:effectLst/>
        </p:spPr>
        <p:txBody>
          <a:bodyPr wrap="none" anchor="ctr"/>
          <a:lstStyle/>
          <a:p>
            <a:pPr algn="ctr">
              <a:lnSpc>
                <a:spcPct val="80000"/>
              </a:lnSpc>
            </a:pPr>
            <a:r>
              <a:rPr lang="en-US" b="1">
                <a:latin typeface="Verdana" pitchFamily="34" charset="0"/>
              </a:rPr>
              <a:t>Security &amp; </a:t>
            </a:r>
          </a:p>
          <a:p>
            <a:pPr algn="ctr">
              <a:lnSpc>
                <a:spcPct val="80000"/>
              </a:lnSpc>
            </a:pPr>
            <a:r>
              <a:rPr lang="en-US" b="1">
                <a:latin typeface="Verdana" pitchFamily="34" charset="0"/>
              </a:rPr>
              <a:t>Access Control</a:t>
            </a:r>
          </a:p>
        </p:txBody>
      </p:sp>
      <p:sp>
        <p:nvSpPr>
          <p:cNvPr id="4116" name="Rectangle 20"/>
          <p:cNvSpPr>
            <a:spLocks noChangeArrowheads="1"/>
          </p:cNvSpPr>
          <p:nvPr/>
        </p:nvSpPr>
        <p:spPr bwMode="auto">
          <a:xfrm>
            <a:off x="3829715" y="5105400"/>
            <a:ext cx="1486158" cy="609600"/>
          </a:xfrm>
          <a:prstGeom prst="rect">
            <a:avLst/>
          </a:prstGeom>
          <a:solidFill>
            <a:srgbClr val="CCFFFF"/>
          </a:solidFill>
          <a:ln w="9525">
            <a:solidFill>
              <a:schemeClr val="tx1"/>
            </a:solidFill>
            <a:miter lim="800000"/>
            <a:headEnd/>
            <a:tailEnd/>
          </a:ln>
          <a:effectLst/>
        </p:spPr>
        <p:txBody>
          <a:bodyPr wrap="none" anchor="ctr"/>
          <a:lstStyle/>
          <a:p>
            <a:pPr algn="ctr">
              <a:lnSpc>
                <a:spcPct val="70000"/>
              </a:lnSpc>
            </a:pPr>
            <a:r>
              <a:rPr lang="en-US" b="1">
                <a:latin typeface="Verdana" pitchFamily="34" charset="0"/>
              </a:rPr>
              <a:t>Logistics&amp;</a:t>
            </a:r>
          </a:p>
          <a:p>
            <a:pPr algn="ctr">
              <a:lnSpc>
                <a:spcPct val="70000"/>
              </a:lnSpc>
            </a:pPr>
            <a:r>
              <a:rPr lang="en-US" b="1">
                <a:latin typeface="Verdana" pitchFamily="34" charset="0"/>
              </a:rPr>
              <a:t> Staging Area</a:t>
            </a:r>
          </a:p>
        </p:txBody>
      </p:sp>
      <p:pic>
        <p:nvPicPr>
          <p:cNvPr id="4117" name="Picture 21" descr="C:\Documents and Settings\Administrator\My Documents\MFRCSSRCourse Material\ITBPmodified Course Materials\ITBP MFR\Lessons\Lesson 21\Graphics 21\AMB2.TIF"/>
          <p:cNvPicPr>
            <a:picLocks noChangeAspect="1" noChangeArrowheads="1"/>
          </p:cNvPicPr>
          <p:nvPr/>
        </p:nvPicPr>
        <p:blipFill>
          <a:blip r:embed="rId4" cstate="print"/>
          <a:srcRect/>
          <a:stretch>
            <a:fillRect/>
          </a:stretch>
        </p:blipFill>
        <p:spPr bwMode="auto">
          <a:xfrm>
            <a:off x="1428998" y="5621338"/>
            <a:ext cx="1657638" cy="1236662"/>
          </a:xfrm>
          <a:prstGeom prst="rect">
            <a:avLst/>
          </a:prstGeom>
          <a:noFill/>
        </p:spPr>
      </p:pic>
      <p:sp>
        <p:nvSpPr>
          <p:cNvPr id="4118" name="Rectangle 22"/>
          <p:cNvSpPr>
            <a:spLocks noChangeArrowheads="1"/>
          </p:cNvSpPr>
          <p:nvPr/>
        </p:nvSpPr>
        <p:spPr bwMode="auto">
          <a:xfrm>
            <a:off x="1314678" y="4953000"/>
            <a:ext cx="1486158" cy="5334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Transportation</a:t>
            </a:r>
          </a:p>
        </p:txBody>
      </p:sp>
      <p:pic>
        <p:nvPicPr>
          <p:cNvPr id="4119" name="Picture 23" descr="C:\Documents and Settings\Administrator\My Documents\MFRCSSRCourse Material\ITBPmodified Course Materials\ITBP MFR\Lessons\Lesson 21\Graphics 21\VICDN.TIF"/>
          <p:cNvPicPr>
            <a:picLocks noChangeAspect="1" noChangeArrowheads="1"/>
          </p:cNvPicPr>
          <p:nvPr/>
        </p:nvPicPr>
        <p:blipFill>
          <a:blip r:embed="rId5" cstate="print"/>
          <a:srcRect/>
          <a:stretch>
            <a:fillRect/>
          </a:stretch>
        </p:blipFill>
        <p:spPr bwMode="auto">
          <a:xfrm>
            <a:off x="3772555" y="2293938"/>
            <a:ext cx="1086039" cy="1135062"/>
          </a:xfrm>
          <a:prstGeom prst="rect">
            <a:avLst/>
          </a:prstGeom>
          <a:noFill/>
        </p:spPr>
      </p:pic>
      <p:sp>
        <p:nvSpPr>
          <p:cNvPr id="4120" name="Text Box 24"/>
          <p:cNvSpPr txBox="1">
            <a:spLocks noChangeArrowheads="1"/>
          </p:cNvSpPr>
          <p:nvPr/>
        </p:nvSpPr>
        <p:spPr bwMode="auto">
          <a:xfrm>
            <a:off x="3429595" y="3451227"/>
            <a:ext cx="1657638" cy="1089529"/>
          </a:xfrm>
          <a:prstGeom prst="rect">
            <a:avLst/>
          </a:prstGeom>
          <a:solidFill>
            <a:srgbClr val="CCFFFF"/>
          </a:solidFill>
          <a:ln w="9525">
            <a:noFill/>
            <a:miter lim="800000"/>
            <a:headEnd/>
            <a:tailEnd/>
          </a:ln>
          <a:effectLst/>
        </p:spPr>
        <p:txBody>
          <a:bodyPr>
            <a:spAutoFit/>
          </a:bodyPr>
          <a:lstStyle/>
          <a:p>
            <a:pPr algn="ctr">
              <a:lnSpc>
                <a:spcPct val="90000"/>
              </a:lnSpc>
            </a:pPr>
            <a:r>
              <a:rPr lang="en-US" b="1">
                <a:latin typeface="Verdana" pitchFamily="34" charset="0"/>
              </a:rPr>
              <a:t>Collection  &amp; </a:t>
            </a:r>
          </a:p>
          <a:p>
            <a:pPr algn="ctr">
              <a:lnSpc>
                <a:spcPct val="90000"/>
              </a:lnSpc>
            </a:pPr>
            <a:r>
              <a:rPr lang="en-US" b="1">
                <a:latin typeface="Verdana" pitchFamily="34" charset="0"/>
              </a:rPr>
              <a:t>Treatment Area</a:t>
            </a:r>
          </a:p>
        </p:txBody>
      </p:sp>
      <p:sp>
        <p:nvSpPr>
          <p:cNvPr id="4122" name="Line 26"/>
          <p:cNvSpPr>
            <a:spLocks noChangeShapeType="1"/>
          </p:cNvSpPr>
          <p:nvPr/>
        </p:nvSpPr>
        <p:spPr bwMode="auto">
          <a:xfrm flipV="1">
            <a:off x="5384277" y="2522093"/>
            <a:ext cx="342960" cy="533400"/>
          </a:xfrm>
          <a:prstGeom prst="line">
            <a:avLst/>
          </a:prstGeom>
          <a:noFill/>
          <a:ln w="57150">
            <a:solidFill>
              <a:schemeClr val="tx1"/>
            </a:solidFill>
            <a:round/>
            <a:headEnd type="triangle" w="med" len="med"/>
            <a:tailEnd type="triangle" w="med" len="med"/>
          </a:ln>
          <a:effectLst/>
        </p:spPr>
        <p:txBody>
          <a:bodyPr/>
          <a:lstStyle/>
          <a:p>
            <a:endParaRPr lang="en-US"/>
          </a:p>
        </p:txBody>
      </p:sp>
      <p:pic>
        <p:nvPicPr>
          <p:cNvPr id="4123" name="Picture 27" descr="C:\Documents and Settings\Administrator\My Documents\MFRCSSRCourse Material\ITBPmodified Course Materials\ITBP MFR\Lessons\Lesson 21\Graphics 21\SLING.TIF"/>
          <p:cNvPicPr>
            <a:picLocks noChangeAspect="1" noChangeArrowheads="1"/>
          </p:cNvPicPr>
          <p:nvPr/>
        </p:nvPicPr>
        <p:blipFill>
          <a:blip r:embed="rId6" cstate="print"/>
          <a:srcRect/>
          <a:stretch>
            <a:fillRect/>
          </a:stretch>
        </p:blipFill>
        <p:spPr bwMode="auto">
          <a:xfrm>
            <a:off x="6287592" y="4724400"/>
            <a:ext cx="914559" cy="1143000"/>
          </a:xfrm>
          <a:prstGeom prst="rect">
            <a:avLst/>
          </a:prstGeom>
          <a:noFill/>
        </p:spPr>
      </p:pic>
      <p:sp>
        <p:nvSpPr>
          <p:cNvPr id="4124" name="Text Box 28"/>
          <p:cNvSpPr txBox="1">
            <a:spLocks noChangeArrowheads="1"/>
          </p:cNvSpPr>
          <p:nvPr/>
        </p:nvSpPr>
        <p:spPr bwMode="auto">
          <a:xfrm>
            <a:off x="5830313" y="5867400"/>
            <a:ext cx="1943437" cy="1200329"/>
          </a:xfrm>
          <a:prstGeom prst="rect">
            <a:avLst/>
          </a:prstGeom>
          <a:solidFill>
            <a:srgbClr val="CCFFFF"/>
          </a:solidFill>
          <a:ln w="9525">
            <a:noFill/>
            <a:miter lim="800000"/>
            <a:headEnd/>
            <a:tailEnd/>
          </a:ln>
          <a:effectLst/>
        </p:spPr>
        <p:txBody>
          <a:bodyPr>
            <a:spAutoFit/>
          </a:bodyPr>
          <a:lstStyle/>
          <a:p>
            <a:pPr algn="ctr"/>
            <a:r>
              <a:rPr lang="en-US" b="1">
                <a:latin typeface="Verdana" pitchFamily="34" charset="0"/>
              </a:rPr>
              <a:t>Collection area for </a:t>
            </a:r>
          </a:p>
          <a:p>
            <a:pPr algn="ctr"/>
            <a:r>
              <a:rPr lang="en-US" b="1">
                <a:latin typeface="Verdana" pitchFamily="34" charset="0"/>
              </a:rPr>
              <a:t>Walking Wounded</a:t>
            </a:r>
          </a:p>
        </p:txBody>
      </p:sp>
      <p:sp>
        <p:nvSpPr>
          <p:cNvPr id="2" name="TextBox 1"/>
          <p:cNvSpPr txBox="1"/>
          <p:nvPr/>
        </p:nvSpPr>
        <p:spPr>
          <a:xfrm>
            <a:off x="0" y="99679"/>
            <a:ext cx="8169639" cy="1446550"/>
          </a:xfrm>
          <a:prstGeom prst="rect">
            <a:avLst/>
          </a:prstGeom>
          <a:noFill/>
        </p:spPr>
        <p:txBody>
          <a:bodyPr wrap="square" rtlCol="0">
            <a:spAutoFit/>
          </a:bodyPr>
          <a:lstStyle/>
          <a:p>
            <a:pPr algn="ctr"/>
            <a:r>
              <a:rPr lang="en-US" sz="4400" b="1" u="sng" dirty="0">
                <a:solidFill>
                  <a:srgbClr val="FF0000"/>
                </a:solidFill>
              </a:rPr>
              <a:t>INCIDENT COMMAND SYSTEM</a:t>
            </a:r>
          </a:p>
          <a:p>
            <a:endParaRPr lang="en-GB" sz="4400" dirty="0">
              <a:solidFill>
                <a:srgbClr val="FF0000"/>
              </a:solidFill>
            </a:endParaRPr>
          </a:p>
        </p:txBody>
      </p:sp>
    </p:spTree>
    <p:extLst>
      <p:ext uri="{BB962C8B-B14F-4D97-AF65-F5344CB8AC3E}">
        <p14:creationId xmlns:p14="http://schemas.microsoft.com/office/powerpoint/2010/main" val="111352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EMS SECTOR FUNCTIONS</a:t>
            </a:r>
            <a:endParaRPr lang="en-GB" dirty="0">
              <a:solidFill>
                <a:srgbClr val="FF0000"/>
              </a:solidFill>
              <a:latin typeface="+mn-lt"/>
            </a:endParaRPr>
          </a:p>
        </p:txBody>
      </p:sp>
      <p:sp>
        <p:nvSpPr>
          <p:cNvPr id="3" name="Content Placeholder 2"/>
          <p:cNvSpPr>
            <a:spLocks noGrp="1"/>
          </p:cNvSpPr>
          <p:nvPr>
            <p:ph idx="1"/>
          </p:nvPr>
        </p:nvSpPr>
        <p:spPr/>
        <p:txBody>
          <a:bodyPr>
            <a:normAutofit/>
          </a:bodyPr>
          <a:lstStyle/>
          <a:p>
            <a:pPr>
              <a:lnSpc>
                <a:spcPct val="150000"/>
              </a:lnSpc>
            </a:pPr>
            <a:r>
              <a:rPr lang="en-US" sz="3200" dirty="0"/>
              <a:t>Triage Sector</a:t>
            </a:r>
          </a:p>
          <a:p>
            <a:pPr>
              <a:lnSpc>
                <a:spcPct val="150000"/>
              </a:lnSpc>
            </a:pPr>
            <a:r>
              <a:rPr lang="en-US" sz="3200" dirty="0"/>
              <a:t>Treatment Sector</a:t>
            </a:r>
          </a:p>
          <a:p>
            <a:pPr>
              <a:lnSpc>
                <a:spcPct val="150000"/>
              </a:lnSpc>
            </a:pPr>
            <a:r>
              <a:rPr lang="en-US" sz="3200" dirty="0"/>
              <a:t>Transportation</a:t>
            </a:r>
          </a:p>
          <a:p>
            <a:pPr>
              <a:lnSpc>
                <a:spcPct val="150000"/>
              </a:lnSpc>
            </a:pPr>
            <a:r>
              <a:rPr lang="en-US" sz="3200" dirty="0"/>
              <a:t>Staging Sector </a:t>
            </a:r>
          </a:p>
          <a:p>
            <a:pPr>
              <a:lnSpc>
                <a:spcPct val="150000"/>
              </a:lnSpc>
            </a:pPr>
            <a:r>
              <a:rPr lang="en-US" sz="3200" dirty="0"/>
              <a:t>Safety Officer</a:t>
            </a:r>
          </a:p>
          <a:p>
            <a:pPr>
              <a:lnSpc>
                <a:spcPct val="150000"/>
              </a:lnSpc>
            </a:pPr>
            <a:endParaRPr lang="en-GB" sz="3200" dirty="0"/>
          </a:p>
        </p:txBody>
      </p:sp>
      <p:sp>
        <p:nvSpPr>
          <p:cNvPr id="4" name="TextBox 3"/>
          <p:cNvSpPr txBox="1"/>
          <p:nvPr/>
        </p:nvSpPr>
        <p:spPr>
          <a:xfrm>
            <a:off x="8231029" y="6386513"/>
            <a:ext cx="914559"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313038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57275"/>
            <a:ext cx="7888070" cy="5119688"/>
          </a:xfrm>
        </p:spPr>
        <p:txBody>
          <a:bodyPr>
            <a:normAutofit fontScale="92500" lnSpcReduction="10000"/>
          </a:bodyPr>
          <a:lstStyle/>
          <a:p>
            <a:pPr>
              <a:lnSpc>
                <a:spcPct val="100000"/>
              </a:lnSpc>
              <a:spcAft>
                <a:spcPts val="1200"/>
              </a:spcAft>
            </a:pPr>
            <a:r>
              <a:rPr lang="en-US" sz="3200" b="1" dirty="0"/>
              <a:t>Triage Sector </a:t>
            </a:r>
            <a:r>
              <a:rPr lang="en-US" sz="3200" dirty="0"/>
              <a:t>– provides patient assessment, tagging, and removal of patients to a designated treatment area.</a:t>
            </a:r>
          </a:p>
          <a:p>
            <a:pPr>
              <a:lnSpc>
                <a:spcPct val="100000"/>
              </a:lnSpc>
              <a:spcAft>
                <a:spcPts val="1200"/>
              </a:spcAft>
            </a:pPr>
            <a:r>
              <a:rPr lang="en-US" sz="3200" b="1" dirty="0"/>
              <a:t>Treatment Sector – </a:t>
            </a:r>
            <a:r>
              <a:rPr lang="en-US" sz="3200" dirty="0"/>
              <a:t>sets up a treatment area.</a:t>
            </a:r>
          </a:p>
          <a:p>
            <a:pPr>
              <a:lnSpc>
                <a:spcPct val="100000"/>
              </a:lnSpc>
              <a:spcAft>
                <a:spcPts val="1200"/>
              </a:spcAft>
            </a:pPr>
            <a:r>
              <a:rPr lang="en-US" sz="3200" b="1" dirty="0"/>
              <a:t>Transportation Sector – </a:t>
            </a:r>
            <a:r>
              <a:rPr lang="en-US" sz="3200" dirty="0"/>
              <a:t>arranges for ambulances and tracks patients.</a:t>
            </a:r>
          </a:p>
          <a:p>
            <a:pPr>
              <a:lnSpc>
                <a:spcPct val="100000"/>
              </a:lnSpc>
              <a:spcAft>
                <a:spcPts val="1200"/>
              </a:spcAft>
            </a:pPr>
            <a:r>
              <a:rPr lang="en-US" sz="3200" b="1" dirty="0"/>
              <a:t>Staging Sector – </a:t>
            </a:r>
            <a:r>
              <a:rPr lang="en-US" sz="3200" dirty="0"/>
              <a:t>releases and distributes resources when they are needed.</a:t>
            </a:r>
          </a:p>
          <a:p>
            <a:pPr>
              <a:lnSpc>
                <a:spcPct val="100000"/>
              </a:lnSpc>
            </a:pPr>
            <a:r>
              <a:rPr lang="en-US" sz="3200" b="1" dirty="0"/>
              <a:t>Safety Officer – </a:t>
            </a:r>
            <a:r>
              <a:rPr lang="en-US" sz="3200" dirty="0"/>
              <a:t>maintains scene safety.</a:t>
            </a:r>
          </a:p>
          <a:p>
            <a:endParaRPr lang="en-GB" dirty="0"/>
          </a:p>
        </p:txBody>
      </p:sp>
    </p:spTree>
    <p:extLst>
      <p:ext uri="{BB962C8B-B14F-4D97-AF65-F5344CB8AC3E}">
        <p14:creationId xmlns:p14="http://schemas.microsoft.com/office/powerpoint/2010/main" val="2572755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6"/>
            <a:ext cx="7888070" cy="804107"/>
          </a:xfrm>
        </p:spPr>
        <p:txBody>
          <a:bodyPr/>
          <a:lstStyle/>
          <a:p>
            <a:pPr algn="ctr"/>
            <a:r>
              <a:rPr lang="en-US" b="1" u="sng" dirty="0">
                <a:solidFill>
                  <a:srgbClr val="FF0000"/>
                </a:solidFill>
                <a:latin typeface="+mn-lt"/>
              </a:rPr>
              <a:t>ROLE OF MEDIC</a:t>
            </a:r>
            <a:endParaRPr lang="en-GB" u="sng" dirty="0">
              <a:solidFill>
                <a:srgbClr val="FF0000"/>
              </a:solidFill>
              <a:latin typeface="+mn-lt"/>
            </a:endParaRPr>
          </a:p>
        </p:txBody>
      </p:sp>
      <p:sp>
        <p:nvSpPr>
          <p:cNvPr id="3" name="Content Placeholder 2"/>
          <p:cNvSpPr>
            <a:spLocks noGrp="1"/>
          </p:cNvSpPr>
          <p:nvPr>
            <p:ph idx="1"/>
          </p:nvPr>
        </p:nvSpPr>
        <p:spPr/>
        <p:txBody>
          <a:bodyPr/>
          <a:lstStyle/>
          <a:p>
            <a:pPr>
              <a:lnSpc>
                <a:spcPct val="150000"/>
              </a:lnSpc>
            </a:pPr>
            <a:r>
              <a:rPr lang="en-US" sz="3200" dirty="0"/>
              <a:t>Establish command.</a:t>
            </a:r>
          </a:p>
          <a:p>
            <a:pPr>
              <a:lnSpc>
                <a:spcPct val="150000"/>
              </a:lnSpc>
            </a:pPr>
            <a:r>
              <a:rPr lang="en-US" sz="3200" dirty="0"/>
              <a:t>Assess the scene.</a:t>
            </a:r>
          </a:p>
          <a:p>
            <a:pPr>
              <a:lnSpc>
                <a:spcPct val="150000"/>
              </a:lnSpc>
            </a:pPr>
            <a:r>
              <a:rPr lang="en-US" sz="3200" dirty="0"/>
              <a:t>Request additional resources.</a:t>
            </a:r>
          </a:p>
          <a:p>
            <a:pPr>
              <a:lnSpc>
                <a:spcPct val="150000"/>
              </a:lnSpc>
            </a:pPr>
            <a:r>
              <a:rPr lang="en-US" sz="3200" dirty="0"/>
              <a:t>Begin triage.</a:t>
            </a:r>
          </a:p>
          <a:p>
            <a:endParaRPr lang="en-GB" dirty="0"/>
          </a:p>
        </p:txBody>
      </p:sp>
    </p:spTree>
    <p:extLst>
      <p:ext uri="{BB962C8B-B14F-4D97-AF65-F5344CB8AC3E}">
        <p14:creationId xmlns:p14="http://schemas.microsoft.com/office/powerpoint/2010/main" val="298494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1062</Words>
  <Application>Microsoft Office PowerPoint</Application>
  <PresentationFormat>Custom</PresentationFormat>
  <Paragraphs>158</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 Black</vt:lpstr>
      <vt:lpstr>Calibri</vt:lpstr>
      <vt:lpstr>Calibri Light</vt:lpstr>
      <vt:lpstr>Monotype Sorts</vt:lpstr>
      <vt:lpstr>Verdana</vt:lpstr>
      <vt:lpstr>Office Theme</vt:lpstr>
      <vt:lpstr>MASS CASUALTY  AND  TRIAGE</vt:lpstr>
      <vt:lpstr>OBJECTIVES</vt:lpstr>
      <vt:lpstr>MASS CASUALTY</vt:lpstr>
      <vt:lpstr>INCIDENT COMMAND SYSTEM (ICS)</vt:lpstr>
      <vt:lpstr>PowerPoint Presentation</vt:lpstr>
      <vt:lpstr>PowerPoint Presentation</vt:lpstr>
      <vt:lpstr>EMS SECTOR FUNCTIONS</vt:lpstr>
      <vt:lpstr>PowerPoint Presentation</vt:lpstr>
      <vt:lpstr>ROLE OF MEDIC</vt:lpstr>
      <vt:lpstr>SCENE ASSESSMENT</vt:lpstr>
      <vt:lpstr>PowerPoint Presentation</vt:lpstr>
      <vt:lpstr>PowerPoint Presentation</vt:lpstr>
      <vt:lpstr>TRIAGE</vt:lpstr>
      <vt:lpstr>“S.T.A.R.T.” METHOD OF TRIAGE</vt:lpstr>
      <vt:lpstr>PowerPoint Presentation</vt:lpstr>
      <vt:lpstr>PowerPoint Presentation</vt:lpstr>
      <vt:lpstr>TRIAGE RIBBONS AND TAGS</vt:lpstr>
      <vt:lpstr>THE S.T.A.R.T.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TRIAGE AND MULTIPLE CASUALTY INCIDENTS</dc:title>
  <dc:creator>dell</dc:creator>
  <cp:lastModifiedBy>MTI MTI</cp:lastModifiedBy>
  <cp:revision>22</cp:revision>
  <dcterms:created xsi:type="dcterms:W3CDTF">2019-01-09T05:50:05Z</dcterms:created>
  <dcterms:modified xsi:type="dcterms:W3CDTF">2025-12-18T12:23:54Z</dcterms:modified>
</cp:coreProperties>
</file>