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1" r:id="rId3"/>
    <p:sldId id="302" r:id="rId4"/>
    <p:sldId id="282" r:id="rId5"/>
    <p:sldId id="283" r:id="rId6"/>
    <p:sldId id="262"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278" r:id="rId24"/>
    <p:sldId id="300" r:id="rId25"/>
    <p:sldId id="301" r:id="rId26"/>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746" y="96"/>
      </p:cViewPr>
      <p:guideLst>
        <p:guide orient="horz" pos="2160"/>
        <p:guide pos="3840"/>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C503F5-946F-411A-BC52-F81F705F770E}" type="datetimeFigureOut">
              <a:rPr lang="en-GB" smtClean="0"/>
              <a:pPr/>
              <a:t>23/10/2025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EE157-A978-42DB-9EFD-3BE429D4C1A6}" type="slidenum">
              <a:rPr lang="en-GB" smtClean="0"/>
              <a:pPr/>
              <a:t>‹#›</a:t>
            </a:fld>
            <a:endParaRPr lang="en-GB"/>
          </a:p>
        </p:txBody>
      </p:sp>
    </p:spTree>
    <p:extLst>
      <p:ext uri="{BB962C8B-B14F-4D97-AF65-F5344CB8AC3E}">
        <p14:creationId xmlns:p14="http://schemas.microsoft.com/office/powerpoint/2010/main" val="2366711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6</a:t>
            </a:fld>
            <a:endParaRPr lang="en-US"/>
          </a:p>
        </p:txBody>
      </p:sp>
    </p:spTree>
    <p:extLst>
      <p:ext uri="{BB962C8B-B14F-4D97-AF65-F5344CB8AC3E}">
        <p14:creationId xmlns:p14="http://schemas.microsoft.com/office/powerpoint/2010/main" val="2334338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6BE1AA-C0D0-4C31-80A1-62E18184992C}" type="slidenum">
              <a:rPr lang="en-US" smtClean="0"/>
              <a:pPr/>
              <a:t>23</a:t>
            </a:fld>
            <a:endParaRPr lang="en-US"/>
          </a:p>
        </p:txBody>
      </p:sp>
    </p:spTree>
    <p:extLst>
      <p:ext uri="{BB962C8B-B14F-4D97-AF65-F5344CB8AC3E}">
        <p14:creationId xmlns:p14="http://schemas.microsoft.com/office/powerpoint/2010/main" val="758766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0926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23393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3155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475896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272729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412282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668087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107673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184943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65290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591684-2B0F-41B1-8B97-2C845D69CE8B}" type="datetimeFigureOut">
              <a:rPr lang="en-GB" smtClean="0"/>
              <a:pPr/>
              <a:t>23/10/2025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82FB3D-A8BB-4F57-B3CF-2C02B5E80A88}" type="slidenum">
              <a:rPr lang="en-GB" smtClean="0"/>
              <a:pPr/>
              <a:t>‹#›</a:t>
            </a:fld>
            <a:endParaRPr lang="en-GB"/>
          </a:p>
        </p:txBody>
      </p:sp>
    </p:spTree>
    <p:extLst>
      <p:ext uri="{BB962C8B-B14F-4D97-AF65-F5344CB8AC3E}">
        <p14:creationId xmlns:p14="http://schemas.microsoft.com/office/powerpoint/2010/main" val="391533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91684-2B0F-41B1-8B97-2C845D69CE8B}" type="datetimeFigureOut">
              <a:rPr lang="en-GB" smtClean="0"/>
              <a:pPr/>
              <a:t>23/10/2025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2FB3D-A8BB-4F57-B3CF-2C02B5E80A88}" type="slidenum">
              <a:rPr lang="en-GB" smtClean="0"/>
              <a:pPr/>
              <a:t>‹#›</a:t>
            </a:fld>
            <a:endParaRPr lang="en-GB"/>
          </a:p>
        </p:txBody>
      </p:sp>
      <p:pic>
        <p:nvPicPr>
          <p:cNvPr id="8" name="Picture 7">
            <a:extLst>
              <a:ext uri="{FF2B5EF4-FFF2-40B4-BE49-F238E27FC236}">
                <a16:creationId xmlns:a16="http://schemas.microsoft.com/office/drawing/2014/main" id="{7AB29088-A31C-F4C4-CBE4-9E13B29ABDD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15092" y="0"/>
            <a:ext cx="1230727" cy="1083305"/>
          </a:xfrm>
          <a:prstGeom prst="rect">
            <a:avLst/>
          </a:prstGeom>
        </p:spPr>
      </p:pic>
    </p:spTree>
    <p:extLst>
      <p:ext uri="{BB962C8B-B14F-4D97-AF65-F5344CB8AC3E}">
        <p14:creationId xmlns:p14="http://schemas.microsoft.com/office/powerpoint/2010/main" val="299990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0219" y="2095616"/>
            <a:ext cx="7585023" cy="2396080"/>
          </a:xfrm>
        </p:spPr>
        <p:txBody>
          <a:bodyPr>
            <a:noAutofit/>
          </a:bodyPr>
          <a:lstStyle/>
          <a:p>
            <a:r>
              <a:rPr lang="hi-IN" sz="4800" b="1" dirty="0">
                <a:solidFill>
                  <a:srgbClr val="002060"/>
                </a:solidFill>
                <a:latin typeface="+mn-lt"/>
              </a:rPr>
              <a:t>बड़े पैमाने पर हताहत और ट्राइएज</a:t>
            </a:r>
            <a:endParaRPr lang="en-GB" sz="4800" dirty="0">
              <a:solidFill>
                <a:srgbClr val="002060"/>
              </a:solidFill>
              <a:latin typeface="+mn-lt"/>
            </a:endParaRPr>
          </a:p>
        </p:txBody>
      </p:sp>
      <p:sp>
        <p:nvSpPr>
          <p:cNvPr id="3" name="TextBox 2">
            <a:extLst>
              <a:ext uri="{FF2B5EF4-FFF2-40B4-BE49-F238E27FC236}">
                <a16:creationId xmlns:a16="http://schemas.microsoft.com/office/drawing/2014/main" id="{E9B857E3-564D-003B-7A56-027565B88FD9}"/>
              </a:ext>
            </a:extLst>
          </p:cNvPr>
          <p:cNvSpPr txBox="1"/>
          <p:nvPr/>
        </p:nvSpPr>
        <p:spPr>
          <a:xfrm>
            <a:off x="3346493" y="1348856"/>
            <a:ext cx="156591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46</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428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दृश्य मूल्यांकन</a:t>
            </a:r>
            <a:endParaRPr lang="en-GB" u="sng" dirty="0">
              <a:solidFill>
                <a:srgbClr val="FF0000"/>
              </a:solidFill>
              <a:latin typeface="+mn-lt"/>
            </a:endParaRPr>
          </a:p>
        </p:txBody>
      </p:sp>
      <p:sp>
        <p:nvSpPr>
          <p:cNvPr id="3" name="Content Placeholder 2"/>
          <p:cNvSpPr>
            <a:spLocks noGrp="1"/>
          </p:cNvSpPr>
          <p:nvPr>
            <p:ph idx="1"/>
          </p:nvPr>
        </p:nvSpPr>
        <p:spPr>
          <a:xfrm>
            <a:off x="628759" y="2050713"/>
            <a:ext cx="7888070" cy="4351338"/>
          </a:xfrm>
        </p:spPr>
        <p:txBody>
          <a:bodyPr/>
          <a:lstStyle/>
          <a:p>
            <a:r>
              <a:rPr lang="hi-IN" sz="3200" dirty="0"/>
              <a:t>दृश्य सुरक्षा।
रोगियों की संख्या।
निकासी की जरूरत है।</a:t>
            </a:r>
            <a:endParaRPr lang="en-GB" dirty="0"/>
          </a:p>
        </p:txBody>
      </p:sp>
    </p:spTree>
    <p:extLst>
      <p:ext uri="{BB962C8B-B14F-4D97-AF65-F5344CB8AC3E}">
        <p14:creationId xmlns:p14="http://schemas.microsoft.com/office/powerpoint/2010/main" val="1656878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43141"/>
            <a:ext cx="7888070" cy="4351338"/>
          </a:xfrm>
        </p:spPr>
        <p:txBody>
          <a:bodyPr/>
          <a:lstStyle/>
          <a:p>
            <a:pPr>
              <a:lnSpc>
                <a:spcPct val="150000"/>
              </a:lnSpc>
            </a:pPr>
            <a:r>
              <a:rPr lang="hi-IN" sz="3200" dirty="0"/>
              <a:t>एम्बुलेंस की अनुमानित संख्या की जरूरत है।
दृश्य और संसाधनों को प्रभावित करने वाले अन्य कारक।
आवश्यक क्षेत्रों की संख्या।
क्षेत्र से मंच संसाधन</a:t>
            </a:r>
            <a:r>
              <a:rPr lang="en-US" sz="3200" dirty="0"/>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106105"/>
            <a:ext cx="7888070" cy="4351338"/>
          </a:xfrm>
        </p:spPr>
        <p:txBody>
          <a:bodyPr>
            <a:normAutofit fontScale="92500"/>
          </a:bodyPr>
          <a:lstStyle/>
          <a:p>
            <a:pPr algn="ctr">
              <a:lnSpc>
                <a:spcPct val="200000"/>
              </a:lnSpc>
              <a:buNone/>
            </a:pPr>
            <a:r>
              <a:rPr lang="hi-IN" sz="3200" b="1" dirty="0"/>
              <a:t>ईएमएस प्रेषण के लिए एक प्रारंभिक दृश्य रिपोर्ट बनाएं। इसे संक्षिप्त रखें। अन्य बचावकर्मियों को एमसीआई पर उचित प्रतिक्रिया देने के लिए आवश्यक सभी जानकारी दें</a:t>
            </a:r>
            <a:r>
              <a:rPr lang="en-US" sz="3200" b="1" dirty="0"/>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53" y="84409"/>
            <a:ext cx="7888070" cy="829991"/>
          </a:xfrm>
        </p:spPr>
        <p:txBody>
          <a:bodyPr/>
          <a:lstStyle/>
          <a:p>
            <a:pPr algn="ctr"/>
            <a:r>
              <a:rPr lang="hi-IN" b="1" u="sng" dirty="0">
                <a:solidFill>
                  <a:srgbClr val="FF0000"/>
                </a:solidFill>
                <a:latin typeface="+mn-lt"/>
              </a:rPr>
              <a:t>ट्राइएज</a:t>
            </a:r>
            <a:endParaRPr lang="en-US" u="sng" dirty="0">
              <a:latin typeface="+mn-lt"/>
            </a:endParaRPr>
          </a:p>
        </p:txBody>
      </p:sp>
      <p:sp>
        <p:nvSpPr>
          <p:cNvPr id="3" name="Content Placeholder 2"/>
          <p:cNvSpPr>
            <a:spLocks noGrp="1"/>
          </p:cNvSpPr>
          <p:nvPr>
            <p:ph idx="1"/>
          </p:nvPr>
        </p:nvSpPr>
        <p:spPr>
          <a:xfrm>
            <a:off x="628759" y="914400"/>
            <a:ext cx="7888070" cy="5681272"/>
          </a:xfrm>
        </p:spPr>
        <p:txBody>
          <a:bodyPr>
            <a:normAutofit fontScale="85000" lnSpcReduction="20000"/>
          </a:bodyPr>
          <a:lstStyle/>
          <a:p>
            <a:pPr>
              <a:lnSpc>
                <a:spcPct val="100000"/>
              </a:lnSpc>
              <a:buNone/>
            </a:pPr>
            <a:r>
              <a:rPr lang="hi-IN" sz="3500" dirty="0"/>
              <a:t>रोगियों को छांटने की प्रक्रिया यह निर्धारित करने के लिए कि उन्हें किस क्रम में देखभाल प्राप्त होगी</a:t>
            </a:r>
            <a:r>
              <a:rPr lang="en-US" sz="3500" dirty="0"/>
              <a:t>.</a:t>
            </a:r>
          </a:p>
          <a:p>
            <a:pPr>
              <a:lnSpc>
                <a:spcPct val="100000"/>
              </a:lnSpc>
              <a:buNone/>
            </a:pPr>
            <a:endParaRPr lang="en-US" sz="3000" dirty="0"/>
          </a:p>
          <a:p>
            <a:pPr algn="just">
              <a:lnSpc>
                <a:spcPct val="110000"/>
              </a:lnSpc>
            </a:pPr>
            <a:r>
              <a:rPr lang="hi-IN" sz="3500" dirty="0"/>
              <a:t>ट्राइएज एक फ्रांसीसी शब्द है जिसका अर्थ है "चुनें" या "क्रमबद्ध करें"। यह एक सामूहिक दुर्घटना की घटना में बीमार और घायल रोगियों को वर्गीकृत करने की एक प्रक्रिया है। ट्राइएज में, सबसे गंभीर लेकिन बचाव योग्य रोगियों का इलाज किया जाता है और पहले उन्हें ले जाया जाता है। यह आपका लक्ष्य है कि आप सबसे बड़ी संख्या में लोगों को जीवित रहने का सबसे बड़ा मौका दें</a:t>
            </a:r>
            <a:r>
              <a:rPr lang="en-US" sz="3500" dirty="0"/>
              <a:t>.</a:t>
            </a:r>
          </a:p>
          <a:p>
            <a:pPr>
              <a:buNone/>
            </a:pPr>
            <a:endParaRPr lang="en-US" sz="3200"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941" y="328180"/>
            <a:ext cx="7888070" cy="1325563"/>
          </a:xfrm>
        </p:spPr>
        <p:txBody>
          <a:bodyPr>
            <a:normAutofit/>
          </a:bodyPr>
          <a:lstStyle/>
          <a:p>
            <a:pPr algn="ctr"/>
            <a:r>
              <a:rPr lang="en-US" sz="4000" b="1" u="sng" dirty="0">
                <a:solidFill>
                  <a:srgbClr val="00B0F0"/>
                </a:solidFill>
                <a:latin typeface="+mn-lt"/>
              </a:rPr>
              <a:t>“</a:t>
            </a:r>
            <a:r>
              <a:rPr lang="hi-IN" sz="4000" b="1" u="sng" dirty="0">
                <a:solidFill>
                  <a:srgbClr val="00B0F0"/>
                </a:solidFill>
                <a:latin typeface="+mn-lt"/>
              </a:rPr>
              <a:t>एसटीएआरटी। ट्राइएज की विधि</a:t>
            </a:r>
            <a:endParaRPr lang="en-US" sz="4000" dirty="0">
              <a:solidFill>
                <a:srgbClr val="00B0F0"/>
              </a:solidFill>
              <a:latin typeface="+mn-lt"/>
            </a:endParaRPr>
          </a:p>
        </p:txBody>
      </p:sp>
      <p:sp>
        <p:nvSpPr>
          <p:cNvPr id="3" name="Content Placeholder 2"/>
          <p:cNvSpPr>
            <a:spLocks noGrp="1"/>
          </p:cNvSpPr>
          <p:nvPr>
            <p:ph idx="1"/>
          </p:nvPr>
        </p:nvSpPr>
        <p:spPr/>
        <p:txBody>
          <a:bodyPr>
            <a:normAutofit/>
          </a:bodyPr>
          <a:lstStyle/>
          <a:p>
            <a:r>
              <a:rPr lang="hi-IN" sz="3200" dirty="0">
                <a:solidFill>
                  <a:srgbClr val="FF0000"/>
                </a:solidFill>
              </a:rPr>
              <a:t>प्राथमिकता 1-लाल</a:t>
            </a:r>
            <a:endParaRPr lang="en-US" sz="3200" dirty="0"/>
          </a:p>
          <a:p>
            <a:r>
              <a:rPr lang="hi-IN" sz="3200" dirty="0">
                <a:solidFill>
                  <a:srgbClr val="FFFF00"/>
                </a:solidFill>
              </a:rPr>
              <a:t>प्राथमिकता 2-पीला</a:t>
            </a:r>
            <a:endParaRPr lang="en-US" sz="3200" dirty="0"/>
          </a:p>
          <a:p>
            <a:r>
              <a:rPr lang="hi-IN" sz="3200" dirty="0">
                <a:solidFill>
                  <a:srgbClr val="00B050"/>
                </a:solidFill>
              </a:rPr>
              <a:t>प्राथमिकता 3-हरा</a:t>
            </a:r>
            <a:endParaRPr lang="en-US" sz="3200" dirty="0"/>
          </a:p>
          <a:p>
            <a:r>
              <a:rPr lang="hi-IN" sz="3200" dirty="0"/>
              <a:t>प्राथमिकता 0-काला</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386982"/>
            <a:ext cx="7888070" cy="6163719"/>
          </a:xfrm>
        </p:spPr>
        <p:txBody>
          <a:bodyPr>
            <a:noAutofit/>
          </a:bodyPr>
          <a:lstStyle/>
          <a:p>
            <a:pPr>
              <a:lnSpc>
                <a:spcPct val="100000"/>
              </a:lnSpc>
            </a:pPr>
            <a:r>
              <a:rPr lang="hi-IN" sz="3200" b="1" u="sng" dirty="0">
                <a:solidFill>
                  <a:srgbClr val="7030A0"/>
                </a:solidFill>
              </a:rPr>
              <a:t>प्राथमिकता 1-</a:t>
            </a:r>
            <a:r>
              <a:rPr lang="hi-IN" sz="3200" b="1" u="sng" dirty="0">
                <a:solidFill>
                  <a:srgbClr val="FF0000"/>
                </a:solidFill>
              </a:rPr>
              <a:t>लाल</a:t>
            </a:r>
            <a:r>
              <a:rPr lang="en-US" sz="3200" dirty="0"/>
              <a:t>: </a:t>
            </a:r>
            <a:r>
              <a:rPr lang="hi-IN" sz="3200" dirty="0">
                <a:solidFill>
                  <a:srgbClr val="002060"/>
                </a:solidFill>
              </a:rPr>
              <a:t>सर्वोच्च प्राथमिकता, वायुमार्ग और सांस लेने में कठिनाई, अनियंत्रित या गंभीर रक्तस्राव और मानसिक स्थिति में कमी जैसी गंभीर स्थितियों वाले रोगियों को सौंपी गई है</a:t>
            </a:r>
            <a:r>
              <a:rPr lang="en-US" sz="3200" dirty="0">
                <a:solidFill>
                  <a:srgbClr val="002060"/>
                </a:solidFill>
              </a:rPr>
              <a:t>.</a:t>
            </a:r>
          </a:p>
          <a:p>
            <a:pPr>
              <a:lnSpc>
                <a:spcPct val="100000"/>
              </a:lnSpc>
            </a:pPr>
            <a:endParaRPr lang="en-US" sz="3200" dirty="0"/>
          </a:p>
          <a:p>
            <a:pPr>
              <a:lnSpc>
                <a:spcPct val="100000"/>
              </a:lnSpc>
            </a:pPr>
            <a:r>
              <a:rPr lang="hi-IN" sz="3200" b="1" u="sng" dirty="0">
                <a:solidFill>
                  <a:srgbClr val="7030A0"/>
                </a:solidFill>
              </a:rPr>
              <a:t>प्राथमिकता 2-</a:t>
            </a:r>
            <a:r>
              <a:rPr lang="hi-IN" sz="3200" b="1" u="sng" dirty="0">
                <a:solidFill>
                  <a:srgbClr val="FFFF00"/>
                </a:solidFill>
              </a:rPr>
              <a:t>पीला</a:t>
            </a:r>
            <a:r>
              <a:rPr lang="en-US" sz="3200" dirty="0"/>
              <a:t>: </a:t>
            </a:r>
            <a:r>
              <a:rPr lang="hi-IN" sz="3200" dirty="0">
                <a:solidFill>
                  <a:srgbClr val="002060"/>
                </a:solidFill>
              </a:rPr>
              <a:t>दूसरी प्राथमिकता या तत्काल देखभाल श्रेणी। वायुमार्ग की समस्याओं के बिना जलने और प्रमुख या कई दर्दनाक, सूजे हुए या विकृत छोरों जैसी स्थितियों वाले रोगियों को सौंपा गया; और पीठ की चोटें।</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681939"/>
            <a:ext cx="7888070" cy="5375105"/>
          </a:xfrm>
        </p:spPr>
        <p:txBody>
          <a:bodyPr>
            <a:normAutofit fontScale="92500" lnSpcReduction="10000"/>
          </a:bodyPr>
          <a:lstStyle/>
          <a:p>
            <a:pPr>
              <a:lnSpc>
                <a:spcPct val="100000"/>
              </a:lnSpc>
            </a:pPr>
            <a:r>
              <a:rPr lang="hi-IN" sz="3200" b="1" u="sng" dirty="0">
                <a:solidFill>
                  <a:srgbClr val="7030A0"/>
                </a:solidFill>
              </a:rPr>
              <a:t>प्राथमिकता 3-</a:t>
            </a:r>
            <a:r>
              <a:rPr lang="hi-IN" sz="3200" b="1" u="sng" dirty="0">
                <a:solidFill>
                  <a:srgbClr val="00B050"/>
                </a:solidFill>
              </a:rPr>
              <a:t>हरा</a:t>
            </a:r>
            <a:r>
              <a:rPr lang="en-US" sz="3200" b="1" dirty="0"/>
              <a:t>: </a:t>
            </a:r>
            <a:r>
              <a:rPr lang="hi-IN" sz="3200" dirty="0">
                <a:solidFill>
                  <a:srgbClr val="002060"/>
                </a:solidFill>
              </a:rPr>
              <a:t>सबसे कम प्राथमिकता या विलंबित देखभाल श्रेणी। उन रोगियों को सौंपा गया है जो गंभीर रूप से घायल नहीं हैं, न्यूनतम देखभाल की आवश्यकता है, और खराब हुए बिना उपचार की प्रतीक्षा कर सकते हैं। इसमें मामूली दर्दनाक, सूजे हुए या विकृत छोर-पांव, मामूली नरम-ऊतक चोटों वाले रोगी शामिल हैं</a:t>
            </a:r>
            <a:r>
              <a:rPr lang="en-US" sz="3200" dirty="0">
                <a:solidFill>
                  <a:srgbClr val="002060"/>
                </a:solidFill>
              </a:rPr>
              <a:t>.</a:t>
            </a:r>
          </a:p>
          <a:p>
            <a:pPr>
              <a:lnSpc>
                <a:spcPct val="100000"/>
              </a:lnSpc>
            </a:pPr>
            <a:endParaRPr lang="en-US" sz="3200" dirty="0"/>
          </a:p>
          <a:p>
            <a:pPr>
              <a:lnSpc>
                <a:spcPct val="100000"/>
              </a:lnSpc>
            </a:pPr>
            <a:r>
              <a:rPr lang="hi-IN" sz="3200" b="1" u="sng" dirty="0">
                <a:solidFill>
                  <a:srgbClr val="7030A0"/>
                </a:solidFill>
              </a:rPr>
              <a:t>प्राथमिकता 0-</a:t>
            </a:r>
            <a:r>
              <a:rPr lang="hi-IN" sz="3200" b="1" u="sng" dirty="0"/>
              <a:t>काला</a:t>
            </a:r>
            <a:r>
              <a:rPr lang="en-US" sz="3200" b="1" dirty="0"/>
              <a:t>: </a:t>
            </a:r>
            <a:r>
              <a:rPr lang="hi-IN" sz="3200" dirty="0">
                <a:solidFill>
                  <a:srgbClr val="002060"/>
                </a:solidFill>
              </a:rPr>
              <a:t>मृतकों या गंभीर रूप से घायल लोगों को सौंपा गया। जीवन के साथ असंगत चोटें शामिल हैं।</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6"/>
            <a:ext cx="7888070" cy="849077"/>
          </a:xfrm>
        </p:spPr>
        <p:txBody>
          <a:bodyPr/>
          <a:lstStyle/>
          <a:p>
            <a:pPr algn="ctr"/>
            <a:r>
              <a:rPr lang="hi-IN" b="1" u="sng" dirty="0">
                <a:solidFill>
                  <a:srgbClr val="FF0000"/>
                </a:solidFill>
                <a:latin typeface="+mn-lt"/>
              </a:rPr>
              <a:t>ट्राइएज रिबन और टैग</a:t>
            </a:r>
            <a:endParaRPr lang="en-US" u="sng" dirty="0">
              <a:solidFill>
                <a:srgbClr val="FF0000"/>
              </a:solidFill>
              <a:latin typeface="+mn-lt"/>
            </a:endParaRPr>
          </a:p>
        </p:txBody>
      </p:sp>
      <p:sp>
        <p:nvSpPr>
          <p:cNvPr id="3" name="Content Placeholder 2"/>
          <p:cNvSpPr>
            <a:spLocks noGrp="1"/>
          </p:cNvSpPr>
          <p:nvPr>
            <p:ph idx="1"/>
          </p:nvPr>
        </p:nvSpPr>
        <p:spPr>
          <a:xfrm>
            <a:off x="628758" y="1259174"/>
            <a:ext cx="8125497" cy="4917789"/>
          </a:xfrm>
        </p:spPr>
        <p:txBody>
          <a:bodyPr>
            <a:normAutofit fontScale="92500" lnSpcReduction="20000"/>
          </a:bodyPr>
          <a:lstStyle/>
          <a:p>
            <a:pPr>
              <a:lnSpc>
                <a:spcPct val="100000"/>
              </a:lnSpc>
            </a:pPr>
            <a:r>
              <a:rPr lang="hi-IN" sz="3200" dirty="0">
                <a:solidFill>
                  <a:srgbClr val="7030A0"/>
                </a:solidFill>
              </a:rPr>
              <a:t>रोगियों का मूल्यांकन और छांटा जाने के बाद, उन्हें तेजी से पहचान के लिए टैग किया जाना चाहिए</a:t>
            </a:r>
            <a:r>
              <a:rPr lang="en-US" sz="3200" dirty="0">
                <a:solidFill>
                  <a:srgbClr val="7030A0"/>
                </a:solidFill>
              </a:rPr>
              <a:t>. </a:t>
            </a:r>
          </a:p>
          <a:p>
            <a:pPr>
              <a:lnSpc>
                <a:spcPct val="100000"/>
              </a:lnSpc>
            </a:pPr>
            <a:r>
              <a:rPr lang="hi-IN" sz="3200" dirty="0">
                <a:solidFill>
                  <a:srgbClr val="002060"/>
                </a:solidFill>
              </a:rPr>
              <a:t>ट्राइएज रिबन और टैग विभिन्न आकारों, आकारों और रंगों में आते हैं</a:t>
            </a:r>
            <a:r>
              <a:rPr lang="en-US" sz="3200" dirty="0">
                <a:solidFill>
                  <a:srgbClr val="002060"/>
                </a:solidFill>
              </a:rPr>
              <a:t>.</a:t>
            </a:r>
          </a:p>
          <a:p>
            <a:pPr>
              <a:lnSpc>
                <a:spcPct val="100000"/>
              </a:lnSpc>
            </a:pPr>
            <a:r>
              <a:rPr lang="hi-IN" sz="3200" dirty="0"/>
              <a:t>एक बार जब किसी मरीज को टैग दिया जाता है, तो उसे न हटाएं</a:t>
            </a:r>
            <a:r>
              <a:rPr lang="en-US" sz="3200" dirty="0"/>
              <a:t>.</a:t>
            </a:r>
          </a:p>
          <a:p>
            <a:pPr>
              <a:lnSpc>
                <a:spcPct val="100000"/>
              </a:lnSpc>
            </a:pPr>
            <a:r>
              <a:rPr lang="en-US" sz="3200" dirty="0">
                <a:solidFill>
                  <a:srgbClr val="00B0F0"/>
                </a:solidFill>
              </a:rPr>
              <a:t> </a:t>
            </a:r>
            <a:r>
              <a:rPr lang="hi-IN" sz="3200" dirty="0">
                <a:solidFill>
                  <a:srgbClr val="00B0F0"/>
                </a:solidFill>
              </a:rPr>
              <a:t>यदि कोई रोगी इलाज से पहले स्थिति बदलता है, तो मूल टैग के माध्यम से एक बोल्ड रेखा खींचें, समय नोट करें और रोगी पर एक नया टैग लगाएं</a:t>
            </a:r>
            <a:r>
              <a:rPr lang="en-US" sz="3200" dirty="0">
                <a:solidFill>
                  <a:srgbClr val="00B0F0"/>
                </a:solidFill>
              </a:rPr>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24445"/>
            <a:ext cx="7888070" cy="1325563"/>
          </a:xfrm>
        </p:spPr>
        <p:txBody>
          <a:bodyPr/>
          <a:lstStyle/>
          <a:p>
            <a:pPr algn="ctr"/>
            <a:r>
              <a:rPr lang="en-US" b="1" u="sng" dirty="0">
                <a:solidFill>
                  <a:srgbClr val="FF0000"/>
                </a:solidFill>
                <a:latin typeface="+mn-lt"/>
              </a:rPr>
              <a:t>S.T.A.R.T. </a:t>
            </a:r>
            <a:r>
              <a:rPr lang="hi-IN" b="1" u="sng" dirty="0">
                <a:solidFill>
                  <a:srgbClr val="FF0000"/>
                </a:solidFill>
                <a:latin typeface="+mn-lt"/>
              </a:rPr>
              <a:t>प्रणाली</a:t>
            </a:r>
            <a:endParaRPr lang="en-US"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a:lnSpc>
                <a:spcPct val="100000"/>
              </a:lnSpc>
            </a:pPr>
            <a:r>
              <a:rPr lang="hi-IN" sz="3200" dirty="0">
                <a:solidFill>
                  <a:srgbClr val="92D050"/>
                </a:solidFill>
              </a:rPr>
              <a:t>श्वसन</a:t>
            </a:r>
            <a:endParaRPr lang="en-IN" sz="3200" dirty="0">
              <a:solidFill>
                <a:srgbClr val="92D050"/>
              </a:solidFill>
            </a:endParaRPr>
          </a:p>
          <a:p>
            <a:pPr>
              <a:lnSpc>
                <a:spcPct val="100000"/>
              </a:lnSpc>
            </a:pPr>
            <a:r>
              <a:rPr lang="hi-IN" sz="3200" dirty="0">
                <a:solidFill>
                  <a:srgbClr val="00B0F0"/>
                </a:solidFill>
              </a:rPr>
              <a:t>छिड़काव</a:t>
            </a:r>
            <a:endParaRPr lang="en-IN" sz="3200" dirty="0">
              <a:solidFill>
                <a:srgbClr val="00B0F0"/>
              </a:solidFill>
            </a:endParaRPr>
          </a:p>
          <a:p>
            <a:pPr>
              <a:lnSpc>
                <a:spcPct val="100000"/>
              </a:lnSpc>
            </a:pPr>
            <a:r>
              <a:rPr lang="hi-IN" sz="3200" dirty="0">
                <a:solidFill>
                  <a:srgbClr val="C00000"/>
                </a:solidFill>
              </a:rPr>
              <a:t>मानसिक स्थिति</a:t>
            </a:r>
            <a:endParaRPr lang="en-US" sz="3200" dirty="0"/>
          </a:p>
          <a:p>
            <a:pPr>
              <a:lnSpc>
                <a:spcPct val="100000"/>
              </a:lnSpc>
              <a:buNone/>
            </a:pPr>
            <a:endParaRPr lang="en-US" sz="3200" dirty="0"/>
          </a:p>
          <a:p>
            <a:pPr algn="ctr">
              <a:lnSpc>
                <a:spcPct val="100000"/>
              </a:lnSpc>
              <a:buNone/>
            </a:pPr>
            <a:r>
              <a:rPr lang="hi-IN" sz="3200" dirty="0">
                <a:solidFill>
                  <a:srgbClr val="00B050"/>
                </a:solidFill>
              </a:rPr>
              <a:t>एक बार जब आप किसी मरीज को टैग कर लेते हैं, तो आपका मूल्यांकन समाप्त हो जाता है</a:t>
            </a:r>
            <a:r>
              <a:rPr lang="en-US" sz="3200" dirty="0">
                <a:solidFill>
                  <a:srgbClr val="00B050"/>
                </a:solidFill>
              </a:rPr>
              <a:t>. </a:t>
            </a:r>
          </a:p>
          <a:p>
            <a:pPr algn="ctr">
              <a:lnSpc>
                <a:spcPct val="100000"/>
              </a:lnSpc>
              <a:buNone/>
            </a:pPr>
            <a:r>
              <a:rPr lang="hi-IN" sz="3200" dirty="0">
                <a:solidFill>
                  <a:schemeClr val="accent2">
                    <a:lumMod val="75000"/>
                  </a:schemeClr>
                </a:solidFill>
              </a:rPr>
              <a:t>अगले रोगी के पास जाएँ</a:t>
            </a:r>
            <a:r>
              <a:rPr lang="en-US" sz="3200" dirty="0">
                <a:solidFill>
                  <a:schemeClr val="accent2">
                    <a:lumMod val="75000"/>
                  </a:schemeClr>
                </a:solidFill>
              </a:rPr>
              <a:t>.</a:t>
            </a:r>
          </a:p>
          <a:p>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9"/>
            <a:ext cx="7888070" cy="5740865"/>
          </a:xfrm>
        </p:spPr>
        <p:txBody>
          <a:bodyPr>
            <a:normAutofit fontScale="92500" lnSpcReduction="20000"/>
          </a:bodyPr>
          <a:lstStyle/>
          <a:p>
            <a:pPr>
              <a:lnSpc>
                <a:spcPct val="150000"/>
              </a:lnSpc>
            </a:pPr>
            <a:r>
              <a:rPr lang="en-US" sz="3200" b="1" dirty="0">
                <a:solidFill>
                  <a:srgbClr val="00B0F0"/>
                </a:solidFill>
              </a:rPr>
              <a:t>S.T.A.R.T. </a:t>
            </a:r>
            <a:r>
              <a:rPr lang="hi-IN" sz="3200" b="1" dirty="0">
                <a:solidFill>
                  <a:srgbClr val="00B0F0"/>
                </a:solidFill>
              </a:rPr>
              <a:t>प्रणाली में</a:t>
            </a:r>
            <a:r>
              <a:rPr lang="en-US" sz="3200" dirty="0"/>
              <a:t>, </a:t>
            </a:r>
            <a:r>
              <a:rPr lang="hi-IN" sz="3200" dirty="0"/>
              <a:t>सबसे पहले उन सभी रोगियों को बताएं जो बिना किसी सहायता के एक निर्दिष्ट क्षेत्र में जाने के लिए चलने में सक्षम हैं। इन रोगियों को असाइन करें - "चलने वाले घायल" कहा जाता है</a:t>
            </a:r>
            <a:r>
              <a:rPr lang="en-US" sz="3200" dirty="0"/>
              <a:t> — a </a:t>
            </a:r>
            <a:r>
              <a:rPr lang="hi-IN" sz="3200" b="1" dirty="0">
                <a:solidFill>
                  <a:srgbClr val="00B050"/>
                </a:solidFill>
              </a:rPr>
              <a:t>प्राथमिकता 3-ग्रीन (विलंबित देखभाल)।</a:t>
            </a:r>
            <a:r>
              <a:rPr lang="en-US" sz="3200" b="1" dirty="0">
                <a:solidFill>
                  <a:srgbClr val="00B050"/>
                </a:solidFill>
              </a:rPr>
              <a:t> </a:t>
            </a:r>
            <a:r>
              <a:rPr lang="hi-IN" sz="3200" b="1" dirty="0"/>
              <a:t>फिर अपना ध्यान मोड़ें</a:t>
            </a:r>
            <a:r>
              <a:rPr lang="en-US" sz="3200" b="1" dirty="0"/>
              <a:t> </a:t>
            </a:r>
            <a:r>
              <a:rPr lang="hi-IN" sz="3200" dirty="0"/>
              <a:t>उन रोगियों के लिए जो दूर जाने में असमर्थ हैं। निम्नलिखित बेंचमार्क का उपयोग करके प्रारंभिक मूल्यांकन के साथ ट्राइएज शुरू करें</a:t>
            </a:r>
            <a:r>
              <a:rPr lang="en-US" sz="32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lstStyle/>
          <a:p>
            <a:pPr algn="ctr"/>
            <a:r>
              <a:rPr lang="hi-IN" b="1" u="sng" dirty="0">
                <a:solidFill>
                  <a:srgbClr val="FF0000"/>
                </a:solidFill>
                <a:latin typeface="+mn-lt"/>
              </a:rPr>
              <a:t>उद्देश्यों</a:t>
            </a:r>
            <a:endParaRPr lang="en-GB" u="sng" dirty="0">
              <a:solidFill>
                <a:srgbClr val="FF0000"/>
              </a:solidFill>
              <a:latin typeface="+mn-lt"/>
            </a:endParaRPr>
          </a:p>
        </p:txBody>
      </p:sp>
      <p:sp>
        <p:nvSpPr>
          <p:cNvPr id="3" name="Content Placeholder 2"/>
          <p:cNvSpPr>
            <a:spLocks noGrp="1"/>
          </p:cNvSpPr>
          <p:nvPr>
            <p:ph idx="1"/>
          </p:nvPr>
        </p:nvSpPr>
        <p:spPr>
          <a:xfrm>
            <a:off x="628759" y="2267735"/>
            <a:ext cx="7888070" cy="1689663"/>
          </a:xfrm>
        </p:spPr>
        <p:txBody>
          <a:bodyPr>
            <a:normAutofit/>
          </a:bodyPr>
          <a:lstStyle/>
          <a:p>
            <a:pPr marL="514350" indent="-514350">
              <a:buFont typeface="+mj-lt"/>
              <a:buAutoNum type="arabicPeriod"/>
            </a:pPr>
            <a:r>
              <a:rPr lang="hi-IN" sz="3200" dirty="0">
                <a:solidFill>
                  <a:srgbClr val="0070C0"/>
                </a:solidFill>
              </a:rPr>
              <a:t>कई हताहतों की घटनाओं और उनके प्रबंधन के बारे में जानने के लिए।
ट्राइएज की प्रणाली सीखने के लिए।</a:t>
            </a:r>
            <a:endParaRPr lang="en-GB" sz="3200" dirty="0"/>
          </a:p>
        </p:txBody>
      </p:sp>
    </p:spTree>
    <p:extLst>
      <p:ext uri="{BB962C8B-B14F-4D97-AF65-F5344CB8AC3E}">
        <p14:creationId xmlns:p14="http://schemas.microsoft.com/office/powerpoint/2010/main" val="26125516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45589"/>
            <a:ext cx="7888070" cy="5431375"/>
          </a:xfrm>
        </p:spPr>
        <p:txBody>
          <a:bodyPr>
            <a:normAutofit fontScale="85000" lnSpcReduction="20000"/>
          </a:bodyPr>
          <a:lstStyle/>
          <a:p>
            <a:pPr>
              <a:lnSpc>
                <a:spcPct val="120000"/>
              </a:lnSpc>
              <a:buNone/>
            </a:pPr>
            <a:r>
              <a:rPr lang="hi-IN" sz="3200" b="1" dirty="0">
                <a:solidFill>
                  <a:srgbClr val="00B0F0"/>
                </a:solidFill>
              </a:rPr>
              <a:t>श्वसन</a:t>
            </a:r>
            <a:r>
              <a:rPr lang="en-US" sz="3200" b="1" dirty="0">
                <a:solidFill>
                  <a:srgbClr val="00B0F0"/>
                </a:solidFill>
              </a:rPr>
              <a:t>:</a:t>
            </a:r>
          </a:p>
          <a:p>
            <a:pPr>
              <a:lnSpc>
                <a:spcPct val="120000"/>
              </a:lnSpc>
            </a:pPr>
            <a:r>
              <a:rPr lang="hi-IN" sz="3200" dirty="0"/>
              <a:t>यदि श्वास 30 से अधिक तेज है और प्रति मिनट 11 श्वसन से कम है, तो असाइन करें</a:t>
            </a:r>
            <a:r>
              <a:rPr lang="hi-IN" sz="3200" b="1" dirty="0">
                <a:solidFill>
                  <a:srgbClr val="FF0000"/>
                </a:solidFill>
              </a:rPr>
              <a:t>प्राथमिकता 1-लाल</a:t>
            </a:r>
            <a:r>
              <a:rPr lang="en-US" sz="3200" b="1" dirty="0"/>
              <a:t>.</a:t>
            </a:r>
          </a:p>
          <a:p>
            <a:pPr>
              <a:lnSpc>
                <a:spcPct val="120000"/>
              </a:lnSpc>
            </a:pPr>
            <a:r>
              <a:rPr lang="hi-IN" sz="3200" dirty="0"/>
              <a:t>यदि रोगी सांस नहीं ले रहा है, तो वायुमार्ग को खोलने और मुंह से बाहरी पदार्थ को साफ करने का एक प्रयास करें। यदि बिना सहायता वाली श्वास फिर से शुरू हो जाती है, तो असाइन करें</a:t>
            </a:r>
            <a:r>
              <a:rPr lang="hi-IN" sz="3200" b="1" dirty="0">
                <a:solidFill>
                  <a:srgbClr val="FF0000"/>
                </a:solidFill>
              </a:rPr>
              <a:t>प्राथमिकता 1-लाल</a:t>
            </a:r>
            <a:r>
              <a:rPr lang="en-US" sz="3200" b="1" dirty="0"/>
              <a:t>. </a:t>
            </a:r>
            <a:r>
              <a:rPr lang="hi-IN" sz="3200" dirty="0"/>
              <a:t>यदि श्वास फिर से शुरू नहीं होती है, तो असाइन करें</a:t>
            </a:r>
            <a:r>
              <a:rPr lang="en-IN" sz="3200" dirty="0"/>
              <a:t> </a:t>
            </a:r>
            <a:r>
              <a:rPr lang="hi-IN" sz="3200" b="1" dirty="0"/>
              <a:t>प्राथमिकता 0-काला</a:t>
            </a:r>
            <a:r>
              <a:rPr lang="en-US" sz="3200" b="1" dirty="0"/>
              <a:t>.</a:t>
            </a:r>
          </a:p>
          <a:p>
            <a:pPr>
              <a:lnSpc>
                <a:spcPct val="120000"/>
              </a:lnSpc>
            </a:pPr>
            <a:r>
              <a:rPr lang="hi-IN" sz="3200" dirty="0"/>
              <a:t>यदि श्वास 11-30 प्रति मिनट के बीच है, तो छिड़काव मूल्यांकन करें</a:t>
            </a:r>
            <a:r>
              <a:rPr lang="en-US" sz="3200" dirty="0"/>
              <a:t>.</a:t>
            </a:r>
          </a:p>
          <a:p>
            <a:endParaRPr lang="en-US" dirty="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787792"/>
            <a:ext cx="7888070" cy="5389172"/>
          </a:xfrm>
        </p:spPr>
        <p:txBody>
          <a:bodyPr>
            <a:normAutofit fontScale="92500" lnSpcReduction="20000"/>
          </a:bodyPr>
          <a:lstStyle/>
          <a:p>
            <a:pPr>
              <a:lnSpc>
                <a:spcPct val="100000"/>
              </a:lnSpc>
              <a:buNone/>
            </a:pPr>
            <a:r>
              <a:rPr lang="hi-IN" sz="3200" b="1" dirty="0">
                <a:solidFill>
                  <a:srgbClr val="00B0F0"/>
                </a:solidFill>
              </a:rPr>
              <a:t>छिड़काव</a:t>
            </a:r>
            <a:r>
              <a:rPr lang="en-US" sz="3200" b="1" dirty="0">
                <a:solidFill>
                  <a:srgbClr val="00B0F0"/>
                </a:solidFill>
              </a:rPr>
              <a:t>:</a:t>
            </a:r>
          </a:p>
          <a:p>
            <a:pPr>
              <a:lnSpc>
                <a:spcPct val="100000"/>
              </a:lnSpc>
            </a:pPr>
            <a:endParaRPr lang="en-US" sz="3200" dirty="0"/>
          </a:p>
          <a:p>
            <a:pPr>
              <a:lnSpc>
                <a:spcPct val="100000"/>
              </a:lnSpc>
            </a:pPr>
            <a:r>
              <a:rPr lang="hi-IN" sz="3200" dirty="0"/>
              <a:t>केशिका रिफिल का आकलन करें। 2 सेकंड से अधिक अपर्याप्त छिड़काव को इंगित करता है - </a:t>
            </a:r>
            <a:r>
              <a:rPr lang="hi-IN" sz="3200" dirty="0">
                <a:solidFill>
                  <a:srgbClr val="FF0000"/>
                </a:solidFill>
              </a:rPr>
              <a:t>प्राथमिकता 1-लाल </a:t>
            </a:r>
            <a:r>
              <a:rPr lang="hi-IN" sz="3200" dirty="0"/>
              <a:t>असाइन करें। सभी प्रमुख रक्तस्राव को नियंत्रित करें</a:t>
            </a:r>
            <a:r>
              <a:rPr lang="en-US" sz="3200" dirty="0"/>
              <a:t>.</a:t>
            </a:r>
          </a:p>
          <a:p>
            <a:pPr>
              <a:lnSpc>
                <a:spcPct val="100000"/>
              </a:lnSpc>
            </a:pPr>
            <a:r>
              <a:rPr lang="hi-IN" sz="3200" dirty="0">
                <a:solidFill>
                  <a:srgbClr val="7030A0"/>
                </a:solidFill>
              </a:rPr>
              <a:t>यदि केशिका रिफिल 2 सेकंड से कम है, तो मानसिक स्थिति का आकलन करें</a:t>
            </a:r>
            <a:r>
              <a:rPr lang="en-US" sz="3200" dirty="0"/>
              <a:t>.</a:t>
            </a:r>
          </a:p>
          <a:p>
            <a:pPr>
              <a:lnSpc>
                <a:spcPct val="100000"/>
              </a:lnSpc>
            </a:pPr>
            <a:r>
              <a:rPr lang="hi-IN" sz="3200" dirty="0"/>
              <a:t>खराब रोशनी के मामलों में, रेडियल पल्स की जांच करें। अनुपस्थित नाड़ी 80 </a:t>
            </a:r>
            <a:r>
              <a:rPr lang="en-US" sz="3200" dirty="0"/>
              <a:t>mmHg </a:t>
            </a:r>
            <a:r>
              <a:rPr lang="hi-IN" sz="3200" dirty="0"/>
              <a:t>से नीचे रक्तचाप और अपर्याप्त छिड़काव को इंगित करती है</a:t>
            </a:r>
            <a:r>
              <a:rPr lang="en-US" sz="3200" dirty="0"/>
              <a:t>.</a:t>
            </a:r>
          </a:p>
          <a:p>
            <a:pPr>
              <a:lnSpc>
                <a:spcPct val="100000"/>
              </a:lnSpc>
            </a:pPr>
            <a:endParaRPr lang="en-US"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1587" y="954087"/>
            <a:ext cx="7888070" cy="4351338"/>
          </a:xfrm>
        </p:spPr>
        <p:txBody>
          <a:bodyPr>
            <a:normAutofit fontScale="85000" lnSpcReduction="20000"/>
          </a:bodyPr>
          <a:lstStyle/>
          <a:p>
            <a:pPr marL="0" indent="0">
              <a:buNone/>
            </a:pPr>
            <a:r>
              <a:rPr lang="hi-IN" sz="3200" b="1" dirty="0">
                <a:solidFill>
                  <a:srgbClr val="00B0F0"/>
                </a:solidFill>
              </a:rPr>
              <a:t>मानसिक स्थिति (सरल आदेशों का पालन करने की क्षमता</a:t>
            </a:r>
            <a:r>
              <a:rPr lang="en-US" sz="3200" b="1" dirty="0">
                <a:solidFill>
                  <a:srgbClr val="00B0F0"/>
                </a:solidFill>
              </a:rPr>
              <a:t>):</a:t>
            </a:r>
          </a:p>
          <a:p>
            <a:pPr marL="0" indent="0">
              <a:buNone/>
            </a:pPr>
            <a:endParaRPr lang="en-US" sz="3200" dirty="0"/>
          </a:p>
          <a:p>
            <a:pPr>
              <a:lnSpc>
                <a:spcPct val="100000"/>
              </a:lnSpc>
            </a:pPr>
            <a:r>
              <a:rPr lang="hi-IN" sz="3200" dirty="0"/>
              <a:t>यदि रोगी "अपनी आँखें बंद करें" जैसे सरल आदेशों का जवाब देने में असमर्थ है, तो </a:t>
            </a:r>
            <a:r>
              <a:rPr lang="hi-IN" sz="3200" dirty="0">
                <a:solidFill>
                  <a:srgbClr val="FF0000"/>
                </a:solidFill>
              </a:rPr>
              <a:t>प्राथमिकता 1-लाल </a:t>
            </a:r>
            <a:r>
              <a:rPr lang="hi-IN" sz="3200" dirty="0"/>
              <a:t>असाइन करें</a:t>
            </a:r>
            <a:r>
              <a:rPr lang="en-US" sz="3200" b="1" dirty="0">
                <a:solidFill>
                  <a:srgbClr val="FF0000"/>
                </a:solidFill>
              </a:rPr>
              <a:t>.</a:t>
            </a:r>
          </a:p>
          <a:p>
            <a:pPr>
              <a:lnSpc>
                <a:spcPct val="100000"/>
              </a:lnSpc>
            </a:pPr>
            <a:r>
              <a:rPr lang="hi-IN" sz="3200" dirty="0"/>
              <a:t>यदि रोगी प्रतिक्रिया देने में सक्षम है, तो </a:t>
            </a:r>
            <a:r>
              <a:rPr lang="hi-IN" sz="3200" dirty="0">
                <a:solidFill>
                  <a:srgbClr val="FFC000"/>
                </a:solidFill>
              </a:rPr>
              <a:t>प्राथमिकता 2-पीला </a:t>
            </a:r>
            <a:r>
              <a:rPr lang="hi-IN" sz="3200" dirty="0"/>
              <a:t>असाइन करें</a:t>
            </a:r>
            <a:r>
              <a:rPr lang="en-US" sz="3200" b="1" dirty="0">
                <a:solidFill>
                  <a:srgbClr val="FFFF00"/>
                </a:solidFill>
              </a:rPr>
              <a:t>.</a:t>
            </a:r>
          </a:p>
          <a:p>
            <a:pPr marL="0" indent="0" algn="ctr">
              <a:lnSpc>
                <a:spcPct val="100000"/>
              </a:lnSpc>
              <a:buNone/>
            </a:pPr>
            <a:r>
              <a:rPr lang="hi-IN" sz="3200" b="1" dirty="0">
                <a:solidFill>
                  <a:srgbClr val="00B050"/>
                </a:solidFill>
              </a:rPr>
              <a:t>एक बार जब आप किसी मरीज को टैग कर लेते हैं, तो आपका मूल्यांकन समाप्त हो जाता है</a:t>
            </a:r>
            <a:r>
              <a:rPr lang="en-US" sz="3200" b="1" dirty="0"/>
              <a:t>. </a:t>
            </a:r>
          </a:p>
          <a:p>
            <a:pPr marL="0" indent="0" algn="ctr">
              <a:lnSpc>
                <a:spcPct val="100000"/>
              </a:lnSpc>
              <a:buNone/>
            </a:pPr>
            <a:r>
              <a:rPr lang="hi-IN" sz="3200" b="1" dirty="0"/>
              <a:t>अगले रोगी के पास जाएँ</a:t>
            </a:r>
            <a:r>
              <a:rPr lang="en-US" sz="3200" b="1" dirty="0"/>
              <a:t>.</a:t>
            </a:r>
            <a:endParaRPr lang="en-US" sz="3200"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 name="AutoShape 10"/>
          <p:cNvSpPr>
            <a:spLocks noChangeArrowheads="1"/>
          </p:cNvSpPr>
          <p:nvPr/>
        </p:nvSpPr>
        <p:spPr bwMode="auto">
          <a:xfrm>
            <a:off x="2953342" y="457200"/>
            <a:ext cx="2305370"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hi-IN" b="1" dirty="0">
                <a:latin typeface="Verdana" pitchFamily="34" charset="0"/>
              </a:rPr>
              <a:t>चल
रोगी</a:t>
            </a:r>
            <a:endParaRPr lang="en-US" b="1" dirty="0">
              <a:latin typeface="Verdana" pitchFamily="34" charset="0"/>
            </a:endParaRPr>
          </a:p>
        </p:txBody>
      </p:sp>
      <p:sp>
        <p:nvSpPr>
          <p:cNvPr id="6155" name="AutoShape 11"/>
          <p:cNvSpPr>
            <a:spLocks noChangeArrowheads="1"/>
          </p:cNvSpPr>
          <p:nvPr/>
        </p:nvSpPr>
        <p:spPr bwMode="auto">
          <a:xfrm>
            <a:off x="3315276" y="1600200"/>
            <a:ext cx="1600478" cy="8382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r>
              <a:rPr lang="hi-IN" b="1" dirty="0">
                <a:latin typeface="Verdana" pitchFamily="34" charset="0"/>
              </a:rPr>
              <a:t>रोगी
साँस लेना</a:t>
            </a:r>
            <a:endParaRPr lang="en-US" b="1" dirty="0">
              <a:latin typeface="Verdana" pitchFamily="34" charset="0"/>
            </a:endParaRPr>
          </a:p>
        </p:txBody>
      </p:sp>
      <p:sp>
        <p:nvSpPr>
          <p:cNvPr id="6156" name="AutoShape 12"/>
          <p:cNvSpPr>
            <a:spLocks noChangeArrowheads="1"/>
          </p:cNvSpPr>
          <p:nvPr/>
        </p:nvSpPr>
        <p:spPr bwMode="auto">
          <a:xfrm>
            <a:off x="5258713" y="2286000"/>
            <a:ext cx="1428998" cy="1143000"/>
          </a:xfrm>
          <a:prstGeom prst="diamond">
            <a:avLst/>
          </a:prstGeom>
          <a:solidFill>
            <a:srgbClr val="CCFFFF"/>
          </a:solidFill>
          <a:ln w="9525">
            <a:solidFill>
              <a:schemeClr val="tx1"/>
            </a:solidFill>
            <a:miter lim="800000"/>
            <a:headEnd/>
            <a:tailEnd/>
          </a:ln>
          <a:effectLst/>
        </p:spPr>
        <p:txBody>
          <a:bodyPr wrap="none" anchor="ctr"/>
          <a:lstStyle/>
          <a:p>
            <a:pPr algn="ctr">
              <a:lnSpc>
                <a:spcPct val="60000"/>
              </a:lnSpc>
            </a:pPr>
            <a:r>
              <a:rPr lang="hi-IN" b="1" dirty="0">
                <a:latin typeface="Verdana" pitchFamily="34" charset="0"/>
              </a:rPr>
              <a:t>स्‍वीकार्य
श्वसन</a:t>
            </a:r>
            <a:endParaRPr lang="en-US" b="1" dirty="0">
              <a:latin typeface="Verdana" pitchFamily="34" charset="0"/>
            </a:endParaRPr>
          </a:p>
        </p:txBody>
      </p:sp>
      <p:sp>
        <p:nvSpPr>
          <p:cNvPr id="6157" name="AutoShape 13"/>
          <p:cNvSpPr>
            <a:spLocks noChangeArrowheads="1"/>
          </p:cNvSpPr>
          <p:nvPr/>
        </p:nvSpPr>
        <p:spPr bwMode="auto">
          <a:xfrm>
            <a:off x="851925" y="2895600"/>
            <a:ext cx="2463351" cy="1676400"/>
          </a:xfrm>
          <a:prstGeom prst="diamond">
            <a:avLst/>
          </a:prstGeom>
          <a:solidFill>
            <a:srgbClr val="CCFFFF"/>
          </a:solidFill>
          <a:ln w="9525">
            <a:solidFill>
              <a:schemeClr val="tx1"/>
            </a:solidFill>
            <a:miter lim="800000"/>
            <a:headEnd/>
            <a:tailEnd/>
          </a:ln>
          <a:effectLst/>
        </p:spPr>
        <p:txBody>
          <a:bodyPr wrap="none" anchor="ctr"/>
          <a:lstStyle/>
          <a:p>
            <a:pPr algn="ctr">
              <a:lnSpc>
                <a:spcPct val="80000"/>
              </a:lnSpc>
            </a:pPr>
            <a:endParaRPr lang="en-US" b="1" dirty="0">
              <a:latin typeface="Verdana" pitchFamily="34" charset="0"/>
            </a:endParaRPr>
          </a:p>
          <a:p>
            <a:pPr algn="ctr">
              <a:lnSpc>
                <a:spcPct val="80000"/>
              </a:lnSpc>
            </a:pPr>
            <a:r>
              <a:rPr lang="hi-IN" b="1" dirty="0">
                <a:latin typeface="Verdana" pitchFamily="34" charset="0"/>
              </a:rPr>
              <a:t>रोगी
बाद में सांस लेना 
वायुमार्ग खोलना</a:t>
            </a:r>
            <a:endParaRPr lang="en-US" dirty="0"/>
          </a:p>
        </p:txBody>
      </p:sp>
      <p:sp>
        <p:nvSpPr>
          <p:cNvPr id="6158" name="AutoShape 14"/>
          <p:cNvSpPr>
            <a:spLocks noChangeArrowheads="1"/>
          </p:cNvSpPr>
          <p:nvPr/>
        </p:nvSpPr>
        <p:spPr bwMode="auto">
          <a:xfrm>
            <a:off x="6230431" y="4419600"/>
            <a:ext cx="2000595" cy="10668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endParaRPr lang="en-US" b="1" dirty="0">
              <a:latin typeface="Verdana" pitchFamily="34" charset="0"/>
            </a:endParaRPr>
          </a:p>
          <a:p>
            <a:pPr algn="ctr">
              <a:lnSpc>
                <a:spcPct val="70000"/>
              </a:lnSpc>
              <a:spcBef>
                <a:spcPct val="50000"/>
              </a:spcBef>
            </a:pPr>
            <a:r>
              <a:rPr lang="hi-IN" b="1" dirty="0">
                <a:latin typeface="Verdana" pitchFamily="34" charset="0"/>
              </a:rPr>
              <a:t>रेडियल पल्स 
उपस्थित</a:t>
            </a:r>
            <a:endParaRPr lang="en-US" dirty="0"/>
          </a:p>
        </p:txBody>
      </p:sp>
      <p:sp>
        <p:nvSpPr>
          <p:cNvPr id="6159" name="AutoShape 15"/>
          <p:cNvSpPr>
            <a:spLocks noChangeArrowheads="1"/>
          </p:cNvSpPr>
          <p:nvPr/>
        </p:nvSpPr>
        <p:spPr bwMode="auto">
          <a:xfrm>
            <a:off x="1829118" y="4953000"/>
            <a:ext cx="2000597" cy="1371600"/>
          </a:xfrm>
          <a:prstGeom prst="diamond">
            <a:avLst/>
          </a:prstGeom>
          <a:solidFill>
            <a:srgbClr val="CCFFFF"/>
          </a:solidFill>
          <a:ln w="9525">
            <a:solidFill>
              <a:schemeClr val="tx1"/>
            </a:solidFill>
            <a:miter lim="800000"/>
            <a:headEnd/>
            <a:tailEnd/>
          </a:ln>
          <a:effectLst/>
        </p:spPr>
        <p:txBody>
          <a:bodyPr wrap="none" anchor="ctr"/>
          <a:lstStyle/>
          <a:p>
            <a:pPr algn="ctr">
              <a:lnSpc>
                <a:spcPct val="70000"/>
              </a:lnSpc>
              <a:spcBef>
                <a:spcPct val="50000"/>
              </a:spcBef>
            </a:pPr>
            <a:r>
              <a:rPr lang="hi-IN" b="1" dirty="0">
                <a:latin typeface="Verdana" pitchFamily="34" charset="0"/>
              </a:rPr>
              <a:t>सकना
 रोगी का पालन करें 
सरल आदेश</a:t>
            </a:r>
            <a:endParaRPr lang="en-US" dirty="0"/>
          </a:p>
        </p:txBody>
      </p:sp>
      <p:sp>
        <p:nvSpPr>
          <p:cNvPr id="6160" name="AutoShape 16"/>
          <p:cNvSpPr>
            <a:spLocks noChangeArrowheads="1"/>
          </p:cNvSpPr>
          <p:nvPr/>
        </p:nvSpPr>
        <p:spPr bwMode="auto">
          <a:xfrm>
            <a:off x="5768656" y="571500"/>
            <a:ext cx="2068643" cy="762000"/>
          </a:xfrm>
          <a:prstGeom prst="roundRect">
            <a:avLst>
              <a:gd name="adj" fmla="val 16667"/>
            </a:avLst>
          </a:prstGeom>
          <a:solidFill>
            <a:srgbClr val="00B050"/>
          </a:solidFill>
          <a:ln w="9525">
            <a:solidFill>
              <a:schemeClr val="tx1"/>
            </a:solidFill>
            <a:round/>
            <a:headEnd/>
            <a:tailEnd/>
          </a:ln>
          <a:effectLst/>
        </p:spPr>
        <p:txBody>
          <a:bodyPr wrap="none" anchor="ctr"/>
          <a:lstStyle/>
          <a:p>
            <a:pPr algn="ctr">
              <a:lnSpc>
                <a:spcPct val="50000"/>
              </a:lnSpc>
              <a:spcBef>
                <a:spcPct val="50000"/>
              </a:spcBef>
            </a:pPr>
            <a:endParaRPr lang="en-US" sz="2000" b="1" dirty="0">
              <a:latin typeface="Verdana" pitchFamily="34" charset="0"/>
            </a:endParaRPr>
          </a:p>
          <a:p>
            <a:pPr algn="ctr">
              <a:lnSpc>
                <a:spcPct val="50000"/>
              </a:lnSpc>
              <a:spcBef>
                <a:spcPct val="50000"/>
              </a:spcBef>
            </a:pPr>
            <a:r>
              <a:rPr lang="hi-IN" sz="2000" b="1" dirty="0">
                <a:latin typeface="Verdana" pitchFamily="34" charset="0"/>
              </a:rPr>
              <a:t>मामूली चोटें
*हरा</a:t>
            </a:r>
            <a:r>
              <a:rPr lang="en-US" sz="2000" b="1" dirty="0">
                <a:latin typeface="Verdana" pitchFamily="34" charset="0"/>
              </a:rPr>
              <a:t>*</a:t>
            </a:r>
          </a:p>
          <a:p>
            <a:pPr algn="ctr">
              <a:lnSpc>
                <a:spcPct val="50000"/>
              </a:lnSpc>
            </a:pPr>
            <a:endParaRPr lang="en-US" dirty="0"/>
          </a:p>
        </p:txBody>
      </p:sp>
      <p:sp>
        <p:nvSpPr>
          <p:cNvPr id="6161" name="AutoShape 17"/>
          <p:cNvSpPr>
            <a:spLocks noChangeArrowheads="1"/>
          </p:cNvSpPr>
          <p:nvPr/>
        </p:nvSpPr>
        <p:spPr bwMode="auto">
          <a:xfrm>
            <a:off x="4058354" y="3429000"/>
            <a:ext cx="1143199" cy="914400"/>
          </a:xfrm>
          <a:prstGeom prst="roundRect">
            <a:avLst>
              <a:gd name="adj" fmla="val 16667"/>
            </a:avLst>
          </a:prstGeom>
          <a:solidFill>
            <a:srgbClr val="FF3300"/>
          </a:solidFill>
          <a:ln w="9525">
            <a:solidFill>
              <a:schemeClr val="tx1"/>
            </a:solidFill>
            <a:round/>
            <a:headEnd/>
            <a:tailEnd/>
          </a:ln>
          <a:effectLst/>
        </p:spPr>
        <p:txBody>
          <a:bodyPr wrap="none" anchor="ctr"/>
          <a:lstStyle/>
          <a:p>
            <a:pPr algn="ctr"/>
            <a:r>
              <a:rPr lang="en-US" b="1" dirty="0"/>
              <a:t>URGENT</a:t>
            </a:r>
          </a:p>
          <a:p>
            <a:pPr algn="ctr"/>
            <a:r>
              <a:rPr lang="en-US" b="1" dirty="0"/>
              <a:t>*RED*</a:t>
            </a:r>
          </a:p>
        </p:txBody>
      </p:sp>
      <p:sp>
        <p:nvSpPr>
          <p:cNvPr id="6162" name="AutoShape 18"/>
          <p:cNvSpPr>
            <a:spLocks noChangeArrowheads="1"/>
          </p:cNvSpPr>
          <p:nvPr/>
        </p:nvSpPr>
        <p:spPr bwMode="auto">
          <a:xfrm>
            <a:off x="1143198" y="4572000"/>
            <a:ext cx="1028879" cy="609600"/>
          </a:xfrm>
          <a:prstGeom prst="roundRect">
            <a:avLst>
              <a:gd name="adj" fmla="val 16667"/>
            </a:avLst>
          </a:prstGeom>
          <a:solidFill>
            <a:schemeClr val="tx1"/>
          </a:solidFill>
          <a:ln w="9525">
            <a:solidFill>
              <a:schemeClr val="tx1"/>
            </a:solidFill>
            <a:round/>
            <a:headEnd/>
            <a:tailEnd/>
          </a:ln>
          <a:effectLst/>
        </p:spPr>
        <p:txBody>
          <a:bodyPr wrap="none" anchor="ctr"/>
          <a:lstStyle/>
          <a:p>
            <a:pPr algn="ctr"/>
            <a:r>
              <a:rPr lang="en-US" sz="2000" b="1" dirty="0">
                <a:solidFill>
                  <a:schemeClr val="bg1"/>
                </a:solidFill>
                <a:latin typeface="Verdana" pitchFamily="34" charset="0"/>
              </a:rPr>
              <a:t>DEAD</a:t>
            </a:r>
          </a:p>
          <a:p>
            <a:pPr algn="ctr"/>
            <a:r>
              <a:rPr lang="en-US" sz="2000" b="1" dirty="0">
                <a:solidFill>
                  <a:schemeClr val="bg1"/>
                </a:solidFill>
                <a:latin typeface="Verdana" pitchFamily="34" charset="0"/>
              </a:rPr>
              <a:t>*BLACK*</a:t>
            </a:r>
          </a:p>
        </p:txBody>
      </p:sp>
      <p:sp>
        <p:nvSpPr>
          <p:cNvPr id="6164" name="AutoShape 20"/>
          <p:cNvSpPr>
            <a:spLocks noChangeArrowheads="1"/>
          </p:cNvSpPr>
          <p:nvPr/>
        </p:nvSpPr>
        <p:spPr bwMode="auto">
          <a:xfrm>
            <a:off x="1143199" y="6172200"/>
            <a:ext cx="1200358" cy="685800"/>
          </a:xfrm>
          <a:prstGeom prst="roundRect">
            <a:avLst>
              <a:gd name="adj" fmla="val 16667"/>
            </a:avLst>
          </a:prstGeom>
          <a:solidFill>
            <a:srgbClr val="FFFF66"/>
          </a:solidFill>
          <a:ln w="9525">
            <a:solidFill>
              <a:schemeClr val="tx1"/>
            </a:solidFill>
            <a:round/>
            <a:headEnd/>
            <a:tailEnd/>
          </a:ln>
          <a:effectLst/>
        </p:spPr>
        <p:txBody>
          <a:bodyPr wrap="none" anchor="ctr"/>
          <a:lstStyle/>
          <a:p>
            <a:pPr algn="ctr"/>
            <a:r>
              <a:rPr lang="en-US" sz="2000" b="1" dirty="0">
                <a:latin typeface="Verdana" pitchFamily="34" charset="0"/>
              </a:rPr>
              <a:t>DELAYED</a:t>
            </a:r>
          </a:p>
          <a:p>
            <a:pPr algn="ctr"/>
            <a:r>
              <a:rPr lang="en-US" sz="2000" b="1" dirty="0">
                <a:latin typeface="Verdana" pitchFamily="34" charset="0"/>
              </a:rPr>
              <a:t>*YELLOW*</a:t>
            </a:r>
          </a:p>
        </p:txBody>
      </p:sp>
      <p:sp>
        <p:nvSpPr>
          <p:cNvPr id="6165" name="Line 21"/>
          <p:cNvSpPr>
            <a:spLocks noChangeShapeType="1"/>
          </p:cNvSpPr>
          <p:nvPr/>
        </p:nvSpPr>
        <p:spPr bwMode="auto">
          <a:xfrm>
            <a:off x="4115515" y="1295400"/>
            <a:ext cx="0" cy="381000"/>
          </a:xfrm>
          <a:prstGeom prst="line">
            <a:avLst/>
          </a:prstGeom>
          <a:noFill/>
          <a:ln w="28575">
            <a:solidFill>
              <a:schemeClr val="tx1"/>
            </a:solidFill>
            <a:round/>
            <a:headEnd/>
            <a:tailEnd type="triangle" w="med" len="med"/>
          </a:ln>
          <a:effectLst/>
        </p:spPr>
        <p:txBody>
          <a:bodyPr/>
          <a:lstStyle/>
          <a:p>
            <a:endParaRPr lang="en-US"/>
          </a:p>
        </p:txBody>
      </p:sp>
      <p:sp>
        <p:nvSpPr>
          <p:cNvPr id="6168" name="Line 24"/>
          <p:cNvSpPr>
            <a:spLocks noChangeShapeType="1"/>
          </p:cNvSpPr>
          <p:nvPr/>
        </p:nvSpPr>
        <p:spPr bwMode="auto">
          <a:xfrm>
            <a:off x="4972913" y="914400"/>
            <a:ext cx="1028879" cy="0"/>
          </a:xfrm>
          <a:prstGeom prst="line">
            <a:avLst/>
          </a:prstGeom>
          <a:noFill/>
          <a:ln w="38100">
            <a:solidFill>
              <a:schemeClr val="tx1"/>
            </a:solidFill>
            <a:round/>
            <a:headEnd/>
            <a:tailEnd type="triangle" w="med" len="med"/>
          </a:ln>
          <a:effectLst/>
        </p:spPr>
        <p:txBody>
          <a:bodyPr/>
          <a:lstStyle/>
          <a:p>
            <a:endParaRPr lang="en-US"/>
          </a:p>
        </p:txBody>
      </p:sp>
      <p:sp>
        <p:nvSpPr>
          <p:cNvPr id="6170" name="Rectangle 26"/>
          <p:cNvSpPr>
            <a:spLocks noChangeArrowheads="1"/>
          </p:cNvSpPr>
          <p:nvPr/>
        </p:nvSpPr>
        <p:spPr bwMode="auto">
          <a:xfrm>
            <a:off x="5981075" y="3429000"/>
            <a:ext cx="2242845" cy="685800"/>
          </a:xfrm>
          <a:prstGeom prst="rect">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छिड़काव की जाँच करें/
रेडियल पल्स</a:t>
            </a:r>
            <a:endParaRPr lang="en-US" b="1" dirty="0">
              <a:latin typeface="Verdana" pitchFamily="34" charset="0"/>
            </a:endParaRPr>
          </a:p>
        </p:txBody>
      </p:sp>
      <p:sp>
        <p:nvSpPr>
          <p:cNvPr id="6171" name="Rectangle 27"/>
          <p:cNvSpPr>
            <a:spLocks noChangeArrowheads="1"/>
          </p:cNvSpPr>
          <p:nvPr/>
        </p:nvSpPr>
        <p:spPr bwMode="auto">
          <a:xfrm>
            <a:off x="4058355" y="5410200"/>
            <a:ext cx="2447376" cy="381000"/>
          </a:xfrm>
          <a:prstGeom prst="rect">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मानसिक स्थिति की जाँच करें</a:t>
            </a:r>
            <a:endParaRPr lang="en-US" b="1" dirty="0">
              <a:latin typeface="Verdana" pitchFamily="34" charset="0"/>
            </a:endParaRPr>
          </a:p>
        </p:txBody>
      </p:sp>
      <p:sp>
        <p:nvSpPr>
          <p:cNvPr id="6172" name="Rectangle 28"/>
          <p:cNvSpPr>
            <a:spLocks noChangeArrowheads="1"/>
          </p:cNvSpPr>
          <p:nvPr/>
        </p:nvSpPr>
        <p:spPr bwMode="auto">
          <a:xfrm>
            <a:off x="4915753" y="4572000"/>
            <a:ext cx="1028879" cy="609600"/>
          </a:xfrm>
          <a:prstGeom prst="rect">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नियंत्रण
रक्तस्राव</a:t>
            </a:r>
            <a:endParaRPr lang="en-US" b="1" dirty="0">
              <a:latin typeface="Verdana" pitchFamily="34" charset="0"/>
            </a:endParaRPr>
          </a:p>
        </p:txBody>
      </p:sp>
      <p:sp>
        <p:nvSpPr>
          <p:cNvPr id="6173" name="Rectangle 29"/>
          <p:cNvSpPr>
            <a:spLocks noChangeArrowheads="1"/>
          </p:cNvSpPr>
          <p:nvPr/>
        </p:nvSpPr>
        <p:spPr bwMode="auto">
          <a:xfrm>
            <a:off x="1221093" y="2297669"/>
            <a:ext cx="1494004" cy="369330"/>
          </a:xfrm>
          <a:prstGeom prst="rect">
            <a:avLst/>
          </a:prstGeom>
          <a:solidFill>
            <a:srgbClr val="CCFFFF"/>
          </a:solidFill>
          <a:ln w="9525">
            <a:solidFill>
              <a:schemeClr val="tx1"/>
            </a:solidFill>
            <a:miter lim="800000"/>
            <a:headEnd/>
            <a:tailEnd/>
          </a:ln>
          <a:effectLst/>
        </p:spPr>
        <p:txBody>
          <a:bodyPr wrap="none" anchor="ctr"/>
          <a:lstStyle/>
          <a:p>
            <a:pPr algn="ctr">
              <a:lnSpc>
                <a:spcPct val="50000"/>
              </a:lnSpc>
            </a:pPr>
            <a:endParaRPr lang="en-US" sz="1600" b="1" dirty="0">
              <a:latin typeface="Verdana" pitchFamily="34" charset="0"/>
            </a:endParaRPr>
          </a:p>
          <a:p>
            <a:pPr algn="ctr">
              <a:lnSpc>
                <a:spcPct val="50000"/>
              </a:lnSpc>
            </a:pPr>
            <a:r>
              <a:rPr lang="hi-IN" sz="1600" b="1" dirty="0">
                <a:latin typeface="Verdana" pitchFamily="34" charset="0"/>
              </a:rPr>
              <a:t>खुला वायुमार्ग</a:t>
            </a:r>
            <a:endParaRPr lang="en-US" sz="1600" b="1" dirty="0">
              <a:latin typeface="Verdana" pitchFamily="34" charset="0"/>
            </a:endParaRPr>
          </a:p>
        </p:txBody>
      </p:sp>
      <p:cxnSp>
        <p:nvCxnSpPr>
          <p:cNvPr id="6175" name="AutoShape 31"/>
          <p:cNvCxnSpPr>
            <a:cxnSpLocks noChangeShapeType="1"/>
            <a:stCxn id="6155" idx="3"/>
            <a:endCxn id="6156" idx="0"/>
          </p:cNvCxnSpPr>
          <p:nvPr/>
        </p:nvCxnSpPr>
        <p:spPr bwMode="auto">
          <a:xfrm>
            <a:off x="4915753" y="2019300"/>
            <a:ext cx="1057459" cy="266700"/>
          </a:xfrm>
          <a:prstGeom prst="bentConnector2">
            <a:avLst/>
          </a:prstGeom>
          <a:noFill/>
          <a:ln w="38100">
            <a:solidFill>
              <a:schemeClr val="tx1"/>
            </a:solidFill>
            <a:miter lim="800000"/>
            <a:headEnd/>
            <a:tailEnd type="triangle" w="med" len="med"/>
          </a:ln>
          <a:effectLst/>
        </p:spPr>
      </p:cxnSp>
      <p:cxnSp>
        <p:nvCxnSpPr>
          <p:cNvPr id="6180" name="AutoShape 36"/>
          <p:cNvCxnSpPr>
            <a:cxnSpLocks noChangeShapeType="1"/>
          </p:cNvCxnSpPr>
          <p:nvPr/>
        </p:nvCxnSpPr>
        <p:spPr bwMode="auto">
          <a:xfrm rot="10800000" flipV="1">
            <a:off x="2400717" y="2057400"/>
            <a:ext cx="943139" cy="228600"/>
          </a:xfrm>
          <a:prstGeom prst="bentConnector2">
            <a:avLst/>
          </a:prstGeom>
          <a:noFill/>
          <a:ln w="38100">
            <a:solidFill>
              <a:schemeClr val="tx1"/>
            </a:solidFill>
            <a:miter lim="800000"/>
            <a:headEnd/>
            <a:tailEnd type="triangle" w="med" len="med"/>
          </a:ln>
          <a:effectLst/>
        </p:spPr>
      </p:cxnSp>
      <p:sp>
        <p:nvSpPr>
          <p:cNvPr id="6181" name="Line 37"/>
          <p:cNvSpPr>
            <a:spLocks noChangeShapeType="1"/>
          </p:cNvSpPr>
          <p:nvPr/>
        </p:nvSpPr>
        <p:spPr bwMode="auto">
          <a:xfrm>
            <a:off x="2400717" y="2590800"/>
            <a:ext cx="0" cy="381000"/>
          </a:xfrm>
          <a:prstGeom prst="line">
            <a:avLst/>
          </a:prstGeom>
          <a:noFill/>
          <a:ln w="38100">
            <a:solidFill>
              <a:schemeClr val="tx1"/>
            </a:solidFill>
            <a:round/>
            <a:headEnd/>
            <a:tailEnd type="triangle" w="med" len="med"/>
          </a:ln>
          <a:effectLst/>
        </p:spPr>
        <p:txBody>
          <a:bodyPr/>
          <a:lstStyle/>
          <a:p>
            <a:endParaRPr lang="en-US"/>
          </a:p>
        </p:txBody>
      </p:sp>
      <p:sp>
        <p:nvSpPr>
          <p:cNvPr id="6182" name="Line 38"/>
          <p:cNvSpPr>
            <a:spLocks noChangeShapeType="1"/>
          </p:cNvSpPr>
          <p:nvPr/>
        </p:nvSpPr>
        <p:spPr bwMode="auto">
          <a:xfrm>
            <a:off x="7087831" y="4114800"/>
            <a:ext cx="0" cy="304800"/>
          </a:xfrm>
          <a:prstGeom prst="line">
            <a:avLst/>
          </a:prstGeom>
          <a:noFill/>
          <a:ln w="38100">
            <a:solidFill>
              <a:schemeClr val="tx1"/>
            </a:solidFill>
            <a:round/>
            <a:headEnd/>
            <a:tailEnd type="triangle" w="med" len="med"/>
          </a:ln>
          <a:effectLst/>
        </p:spPr>
        <p:txBody>
          <a:bodyPr/>
          <a:lstStyle/>
          <a:p>
            <a:endParaRPr lang="en-US"/>
          </a:p>
        </p:txBody>
      </p:sp>
      <p:cxnSp>
        <p:nvCxnSpPr>
          <p:cNvPr id="6183" name="AutoShape 39"/>
          <p:cNvCxnSpPr>
            <a:cxnSpLocks noChangeShapeType="1"/>
            <a:stCxn id="6156" idx="3"/>
            <a:endCxn id="6170" idx="0"/>
          </p:cNvCxnSpPr>
          <p:nvPr/>
        </p:nvCxnSpPr>
        <p:spPr bwMode="auto">
          <a:xfrm>
            <a:off x="6687711" y="2857500"/>
            <a:ext cx="414787" cy="571500"/>
          </a:xfrm>
          <a:prstGeom prst="bentConnector2">
            <a:avLst/>
          </a:prstGeom>
          <a:noFill/>
          <a:ln w="38100">
            <a:solidFill>
              <a:schemeClr val="tx1"/>
            </a:solidFill>
            <a:miter lim="800000"/>
            <a:headEnd/>
            <a:tailEnd type="triangle" w="med" len="med"/>
          </a:ln>
          <a:effectLst/>
        </p:spPr>
      </p:cxnSp>
      <p:sp>
        <p:nvSpPr>
          <p:cNvPr id="6186" name="Line 42"/>
          <p:cNvSpPr>
            <a:spLocks noChangeShapeType="1"/>
          </p:cNvSpPr>
          <p:nvPr/>
        </p:nvSpPr>
        <p:spPr bwMode="auto">
          <a:xfrm flipH="1">
            <a:off x="5944632" y="4953000"/>
            <a:ext cx="285800" cy="0"/>
          </a:xfrm>
          <a:prstGeom prst="line">
            <a:avLst/>
          </a:prstGeom>
          <a:noFill/>
          <a:ln w="38100">
            <a:solidFill>
              <a:schemeClr val="tx1"/>
            </a:solidFill>
            <a:round/>
            <a:headEnd/>
            <a:tailEnd type="triangle" w="med" len="med"/>
          </a:ln>
          <a:effectLst/>
        </p:spPr>
        <p:txBody>
          <a:bodyPr/>
          <a:lstStyle/>
          <a:p>
            <a:endParaRPr lang="en-US"/>
          </a:p>
        </p:txBody>
      </p:sp>
      <p:cxnSp>
        <p:nvCxnSpPr>
          <p:cNvPr id="6187" name="AutoShape 43"/>
          <p:cNvCxnSpPr>
            <a:cxnSpLocks noChangeShapeType="1"/>
            <a:stCxn id="6158" idx="2"/>
            <a:endCxn id="6203" idx="0"/>
          </p:cNvCxnSpPr>
          <p:nvPr/>
        </p:nvCxnSpPr>
        <p:spPr bwMode="auto">
          <a:xfrm rot="5400000">
            <a:off x="6890958" y="5283155"/>
            <a:ext cx="136527" cy="543017"/>
          </a:xfrm>
          <a:prstGeom prst="bentConnector3">
            <a:avLst>
              <a:gd name="adj1" fmla="val 50000"/>
            </a:avLst>
          </a:prstGeom>
          <a:noFill/>
          <a:ln w="38100">
            <a:solidFill>
              <a:schemeClr val="tx1"/>
            </a:solidFill>
            <a:miter lim="800000"/>
            <a:headEnd/>
            <a:tailEnd type="triangle" w="med" len="med"/>
          </a:ln>
          <a:effectLst/>
        </p:spPr>
      </p:cxnSp>
      <p:sp>
        <p:nvSpPr>
          <p:cNvPr id="6190" name="Line 46"/>
          <p:cNvSpPr>
            <a:spLocks noChangeShapeType="1"/>
          </p:cNvSpPr>
          <p:nvPr/>
        </p:nvSpPr>
        <p:spPr bwMode="auto">
          <a:xfrm flipH="1">
            <a:off x="3829715" y="5638800"/>
            <a:ext cx="228640" cy="0"/>
          </a:xfrm>
          <a:prstGeom prst="line">
            <a:avLst/>
          </a:prstGeom>
          <a:noFill/>
          <a:ln w="38100">
            <a:solidFill>
              <a:schemeClr val="tx1"/>
            </a:solidFill>
            <a:round/>
            <a:headEnd/>
            <a:tailEnd type="triangle" w="med" len="med"/>
          </a:ln>
          <a:effectLst/>
        </p:spPr>
        <p:txBody>
          <a:bodyPr/>
          <a:lstStyle/>
          <a:p>
            <a:endParaRPr lang="en-US"/>
          </a:p>
        </p:txBody>
      </p:sp>
      <p:cxnSp>
        <p:nvCxnSpPr>
          <p:cNvPr id="6191" name="AutoShape 47"/>
          <p:cNvCxnSpPr>
            <a:cxnSpLocks noChangeShapeType="1"/>
            <a:stCxn id="6159" idx="1"/>
          </p:cNvCxnSpPr>
          <p:nvPr/>
        </p:nvCxnSpPr>
        <p:spPr bwMode="auto">
          <a:xfrm rot="10800000" flipV="1">
            <a:off x="1600478" y="5638800"/>
            <a:ext cx="228640" cy="533400"/>
          </a:xfrm>
          <a:prstGeom prst="bentConnector2">
            <a:avLst/>
          </a:prstGeom>
          <a:noFill/>
          <a:ln w="38100">
            <a:solidFill>
              <a:schemeClr val="tx1"/>
            </a:solidFill>
            <a:miter lim="800000"/>
            <a:headEnd/>
            <a:tailEnd type="triangle" w="med" len="med"/>
          </a:ln>
          <a:effectLst/>
        </p:spPr>
      </p:cxnSp>
      <p:cxnSp>
        <p:nvCxnSpPr>
          <p:cNvPr id="6193" name="AutoShape 49"/>
          <p:cNvCxnSpPr>
            <a:cxnSpLocks noChangeShapeType="1"/>
          </p:cNvCxnSpPr>
          <p:nvPr/>
        </p:nvCxnSpPr>
        <p:spPr bwMode="auto">
          <a:xfrm rot="16200000">
            <a:off x="3034306" y="4033731"/>
            <a:ext cx="762000" cy="1228938"/>
          </a:xfrm>
          <a:prstGeom prst="bentConnector2">
            <a:avLst/>
          </a:prstGeom>
          <a:noFill/>
          <a:ln w="38100">
            <a:solidFill>
              <a:schemeClr val="tx1"/>
            </a:solidFill>
            <a:miter lim="800000"/>
            <a:headEnd/>
            <a:tailEnd type="triangle" w="med" len="med"/>
          </a:ln>
          <a:effectLst/>
        </p:spPr>
      </p:cxnSp>
      <p:cxnSp>
        <p:nvCxnSpPr>
          <p:cNvPr id="6194" name="AutoShape 50"/>
          <p:cNvCxnSpPr>
            <a:cxnSpLocks noChangeShapeType="1"/>
            <a:endCxn id="6161" idx="2"/>
          </p:cNvCxnSpPr>
          <p:nvPr/>
        </p:nvCxnSpPr>
        <p:spPr bwMode="auto">
          <a:xfrm rot="10800000">
            <a:off x="4629954" y="4343400"/>
            <a:ext cx="314380" cy="533400"/>
          </a:xfrm>
          <a:prstGeom prst="bentConnector2">
            <a:avLst/>
          </a:prstGeom>
          <a:noFill/>
          <a:ln w="38100">
            <a:solidFill>
              <a:schemeClr val="tx1"/>
            </a:solidFill>
            <a:miter lim="800000"/>
            <a:headEnd/>
            <a:tailEnd type="triangle" w="med" len="med"/>
          </a:ln>
          <a:effectLst/>
        </p:spPr>
      </p:cxnSp>
      <p:cxnSp>
        <p:nvCxnSpPr>
          <p:cNvPr id="6195" name="AutoShape 51"/>
          <p:cNvCxnSpPr>
            <a:cxnSpLocks noChangeShapeType="1"/>
            <a:stCxn id="6156" idx="1"/>
            <a:endCxn id="6161" idx="0"/>
          </p:cNvCxnSpPr>
          <p:nvPr/>
        </p:nvCxnSpPr>
        <p:spPr bwMode="auto">
          <a:xfrm rot="10800000" flipV="1">
            <a:off x="4629954" y="2857500"/>
            <a:ext cx="628759" cy="571500"/>
          </a:xfrm>
          <a:prstGeom prst="bentConnector2">
            <a:avLst/>
          </a:prstGeom>
          <a:noFill/>
          <a:ln w="38100">
            <a:solidFill>
              <a:schemeClr val="tx1"/>
            </a:solidFill>
            <a:miter lim="800000"/>
            <a:headEnd/>
            <a:tailEnd type="triangle" w="med" len="med"/>
          </a:ln>
          <a:effectLst/>
        </p:spPr>
      </p:cxnSp>
      <p:cxnSp>
        <p:nvCxnSpPr>
          <p:cNvPr id="6196" name="AutoShape 52"/>
          <p:cNvCxnSpPr>
            <a:cxnSpLocks noChangeShapeType="1"/>
            <a:stCxn id="6157" idx="1"/>
          </p:cNvCxnSpPr>
          <p:nvPr/>
        </p:nvCxnSpPr>
        <p:spPr bwMode="auto">
          <a:xfrm rot="10800000" flipH="1" flipV="1">
            <a:off x="851925" y="3733800"/>
            <a:ext cx="519912" cy="914400"/>
          </a:xfrm>
          <a:prstGeom prst="bentConnector4">
            <a:avLst>
              <a:gd name="adj1" fmla="val -43969"/>
              <a:gd name="adj2" fmla="val 95833"/>
            </a:avLst>
          </a:prstGeom>
          <a:noFill/>
          <a:ln w="38100">
            <a:solidFill>
              <a:schemeClr val="tx1"/>
            </a:solidFill>
            <a:miter lim="800000"/>
            <a:headEnd/>
            <a:tailEnd type="triangle" w="med" len="med"/>
          </a:ln>
          <a:effectLst/>
        </p:spPr>
      </p:cxnSp>
      <p:cxnSp>
        <p:nvCxnSpPr>
          <p:cNvPr id="6197" name="AutoShape 53"/>
          <p:cNvCxnSpPr>
            <a:cxnSpLocks noChangeShapeType="1"/>
            <a:stCxn id="6157" idx="3"/>
            <a:endCxn id="6161" idx="1"/>
          </p:cNvCxnSpPr>
          <p:nvPr/>
        </p:nvCxnSpPr>
        <p:spPr bwMode="auto">
          <a:xfrm>
            <a:off x="3315276" y="3733800"/>
            <a:ext cx="743078" cy="152400"/>
          </a:xfrm>
          <a:prstGeom prst="bentConnector3">
            <a:avLst>
              <a:gd name="adj1" fmla="val 50000"/>
            </a:avLst>
          </a:prstGeom>
          <a:noFill/>
          <a:ln w="38100">
            <a:solidFill>
              <a:schemeClr val="tx1"/>
            </a:solidFill>
            <a:miter lim="800000"/>
            <a:headEnd/>
            <a:tailEnd type="triangle" w="med" len="med"/>
          </a:ln>
          <a:effectLst/>
        </p:spPr>
      </p:cxnSp>
      <p:sp>
        <p:nvSpPr>
          <p:cNvPr id="6200" name="Text Box 56"/>
          <p:cNvSpPr txBox="1">
            <a:spLocks noChangeArrowheads="1"/>
          </p:cNvSpPr>
          <p:nvPr/>
        </p:nvSpPr>
        <p:spPr bwMode="auto">
          <a:xfrm>
            <a:off x="5258713" y="457202"/>
            <a:ext cx="571599" cy="396875"/>
          </a:xfrm>
          <a:prstGeom prst="rect">
            <a:avLst/>
          </a:prstGeom>
          <a:noFill/>
          <a:ln w="9525">
            <a:noFill/>
            <a:miter lim="800000"/>
            <a:headEnd/>
            <a:tailEnd/>
          </a:ln>
          <a:effectLst/>
        </p:spPr>
        <p:txBody>
          <a:bodyPr>
            <a:spAutoFit/>
          </a:bodyPr>
          <a:lstStyle/>
          <a:p>
            <a:pPr>
              <a:spcBef>
                <a:spcPct val="50000"/>
              </a:spcBef>
            </a:pPr>
            <a:r>
              <a:rPr lang="hi-IN" sz="2000" b="1" dirty="0">
                <a:solidFill>
                  <a:srgbClr val="000099"/>
                </a:solidFill>
              </a:rPr>
              <a:t>हाँ</a:t>
            </a:r>
            <a:endParaRPr lang="en-US" sz="2000" b="1" dirty="0">
              <a:solidFill>
                <a:srgbClr val="000099"/>
              </a:solidFill>
            </a:endParaRPr>
          </a:p>
        </p:txBody>
      </p:sp>
      <p:sp>
        <p:nvSpPr>
          <p:cNvPr id="6201" name="Text Box 57"/>
          <p:cNvSpPr txBox="1">
            <a:spLocks noChangeArrowheads="1"/>
          </p:cNvSpPr>
          <p:nvPr/>
        </p:nvSpPr>
        <p:spPr bwMode="auto">
          <a:xfrm>
            <a:off x="4172675" y="1219200"/>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02" name="Text Box 58"/>
          <p:cNvSpPr txBox="1">
            <a:spLocks noChangeArrowheads="1"/>
          </p:cNvSpPr>
          <p:nvPr/>
        </p:nvSpPr>
        <p:spPr bwMode="auto">
          <a:xfrm>
            <a:off x="5201553" y="1676402"/>
            <a:ext cx="571599" cy="396875"/>
          </a:xfrm>
          <a:prstGeom prst="rect">
            <a:avLst/>
          </a:prstGeom>
          <a:noFill/>
          <a:ln w="9525">
            <a:noFill/>
            <a:miter lim="800000"/>
            <a:headEnd/>
            <a:tailEnd/>
          </a:ln>
          <a:effectLst/>
        </p:spPr>
        <p:txBody>
          <a:bodyPr>
            <a:spAutoFit/>
          </a:bodyPr>
          <a:lstStyle/>
          <a:p>
            <a:pPr>
              <a:spcBef>
                <a:spcPct val="50000"/>
              </a:spcBef>
            </a:pPr>
            <a:r>
              <a:rPr lang="hi-IN" sz="2000" b="1" dirty="0">
                <a:solidFill>
                  <a:srgbClr val="000099"/>
                </a:solidFill>
              </a:rPr>
              <a:t>हाँ</a:t>
            </a:r>
            <a:endParaRPr lang="en-US" sz="2000" b="1" dirty="0">
              <a:solidFill>
                <a:srgbClr val="000099"/>
              </a:solidFill>
            </a:endParaRPr>
          </a:p>
        </p:txBody>
      </p:sp>
      <p:sp>
        <p:nvSpPr>
          <p:cNvPr id="6203" name="Text Box 59"/>
          <p:cNvSpPr txBox="1">
            <a:spLocks noChangeArrowheads="1"/>
          </p:cNvSpPr>
          <p:nvPr/>
        </p:nvSpPr>
        <p:spPr bwMode="auto">
          <a:xfrm>
            <a:off x="6401912" y="5622927"/>
            <a:ext cx="571599" cy="396875"/>
          </a:xfrm>
          <a:prstGeom prst="rect">
            <a:avLst/>
          </a:prstGeom>
          <a:noFill/>
          <a:ln w="9525">
            <a:noFill/>
            <a:miter lim="800000"/>
            <a:headEnd/>
            <a:tailEnd/>
          </a:ln>
          <a:effectLst/>
        </p:spPr>
        <p:txBody>
          <a:bodyPr>
            <a:spAutoFit/>
          </a:bodyPr>
          <a:lstStyle/>
          <a:p>
            <a:pPr>
              <a:spcBef>
                <a:spcPct val="50000"/>
              </a:spcBef>
            </a:pPr>
            <a:r>
              <a:rPr lang="hi-IN" sz="2000" b="1" dirty="0">
                <a:solidFill>
                  <a:srgbClr val="000099"/>
                </a:solidFill>
              </a:rPr>
              <a:t>हाँ</a:t>
            </a:r>
            <a:endParaRPr lang="en-US" sz="2000" b="1" dirty="0">
              <a:solidFill>
                <a:srgbClr val="000099"/>
              </a:solidFill>
            </a:endParaRPr>
          </a:p>
        </p:txBody>
      </p:sp>
      <p:sp>
        <p:nvSpPr>
          <p:cNvPr id="6204" name="Text Box 60"/>
          <p:cNvSpPr txBox="1">
            <a:spLocks noChangeArrowheads="1"/>
          </p:cNvSpPr>
          <p:nvPr/>
        </p:nvSpPr>
        <p:spPr bwMode="auto">
          <a:xfrm>
            <a:off x="1486158" y="5257802"/>
            <a:ext cx="571599" cy="396875"/>
          </a:xfrm>
          <a:prstGeom prst="rect">
            <a:avLst/>
          </a:prstGeom>
          <a:noFill/>
          <a:ln w="9525">
            <a:noFill/>
            <a:miter lim="800000"/>
            <a:headEnd/>
            <a:tailEnd/>
          </a:ln>
          <a:effectLst/>
        </p:spPr>
        <p:txBody>
          <a:bodyPr>
            <a:spAutoFit/>
          </a:bodyPr>
          <a:lstStyle/>
          <a:p>
            <a:pPr>
              <a:spcBef>
                <a:spcPct val="50000"/>
              </a:spcBef>
            </a:pPr>
            <a:r>
              <a:rPr lang="hi-IN" sz="2000" b="1" dirty="0">
                <a:solidFill>
                  <a:srgbClr val="000099"/>
                </a:solidFill>
              </a:rPr>
              <a:t>हाँ</a:t>
            </a:r>
            <a:endParaRPr lang="en-US" sz="2000" b="1" dirty="0">
              <a:solidFill>
                <a:srgbClr val="000099"/>
              </a:solidFill>
            </a:endParaRPr>
          </a:p>
        </p:txBody>
      </p:sp>
      <p:sp>
        <p:nvSpPr>
          <p:cNvPr id="6205" name="Text Box 61"/>
          <p:cNvSpPr txBox="1">
            <a:spLocks noChangeArrowheads="1"/>
          </p:cNvSpPr>
          <p:nvPr/>
        </p:nvSpPr>
        <p:spPr bwMode="auto">
          <a:xfrm>
            <a:off x="3200956" y="3429002"/>
            <a:ext cx="571599" cy="396875"/>
          </a:xfrm>
          <a:prstGeom prst="rect">
            <a:avLst/>
          </a:prstGeom>
          <a:noFill/>
          <a:ln w="9525">
            <a:noFill/>
            <a:miter lim="800000"/>
            <a:headEnd/>
            <a:tailEnd/>
          </a:ln>
          <a:effectLst/>
        </p:spPr>
        <p:txBody>
          <a:bodyPr>
            <a:spAutoFit/>
          </a:bodyPr>
          <a:lstStyle/>
          <a:p>
            <a:pPr>
              <a:spcBef>
                <a:spcPct val="50000"/>
              </a:spcBef>
            </a:pPr>
            <a:r>
              <a:rPr lang="en-US" sz="2000" b="1">
                <a:solidFill>
                  <a:srgbClr val="000099"/>
                </a:solidFill>
              </a:rPr>
              <a:t>YES</a:t>
            </a:r>
          </a:p>
        </p:txBody>
      </p:sp>
      <p:sp>
        <p:nvSpPr>
          <p:cNvPr id="6206" name="Text Box 62"/>
          <p:cNvSpPr txBox="1">
            <a:spLocks noChangeArrowheads="1"/>
          </p:cNvSpPr>
          <p:nvPr/>
        </p:nvSpPr>
        <p:spPr bwMode="auto">
          <a:xfrm>
            <a:off x="2515037" y="1676400"/>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07" name="Text Box 63"/>
          <p:cNvSpPr txBox="1">
            <a:spLocks noChangeArrowheads="1"/>
          </p:cNvSpPr>
          <p:nvPr/>
        </p:nvSpPr>
        <p:spPr bwMode="auto">
          <a:xfrm>
            <a:off x="1371838" y="4038600"/>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08" name="Text Box 64"/>
          <p:cNvSpPr txBox="1">
            <a:spLocks noChangeArrowheads="1"/>
          </p:cNvSpPr>
          <p:nvPr/>
        </p:nvSpPr>
        <p:spPr bwMode="auto">
          <a:xfrm>
            <a:off x="2800836" y="4419600"/>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09" name="Text Box 65"/>
          <p:cNvSpPr txBox="1">
            <a:spLocks noChangeArrowheads="1"/>
          </p:cNvSpPr>
          <p:nvPr/>
        </p:nvSpPr>
        <p:spPr bwMode="auto">
          <a:xfrm>
            <a:off x="5944632" y="4495800"/>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10" name="Text Box 66"/>
          <p:cNvSpPr txBox="1">
            <a:spLocks noChangeArrowheads="1"/>
          </p:cNvSpPr>
          <p:nvPr/>
        </p:nvSpPr>
        <p:spPr bwMode="auto">
          <a:xfrm>
            <a:off x="4514844" y="2307711"/>
            <a:ext cx="800239" cy="369332"/>
          </a:xfrm>
          <a:prstGeom prst="rect">
            <a:avLst/>
          </a:prstGeom>
          <a:noFill/>
          <a:ln w="9525">
            <a:noFill/>
            <a:miter lim="800000"/>
            <a:headEnd/>
            <a:tailEnd/>
          </a:ln>
          <a:effectLst/>
        </p:spPr>
        <p:txBody>
          <a:bodyPr>
            <a:spAutoFit/>
          </a:bodyPr>
          <a:lstStyle/>
          <a:p>
            <a:pPr>
              <a:spcBef>
                <a:spcPct val="50000"/>
              </a:spcBef>
            </a:pPr>
            <a:r>
              <a:rPr lang="hi-IN" b="1" dirty="0">
                <a:solidFill>
                  <a:srgbClr val="FF3300"/>
                </a:solidFill>
              </a:rPr>
              <a:t>नहीं</a:t>
            </a:r>
            <a:endParaRPr lang="en-US" b="1" dirty="0">
              <a:solidFill>
                <a:srgbClr val="FF3300"/>
              </a:solidFill>
            </a:endParaRPr>
          </a:p>
        </p:txBody>
      </p:sp>
      <p:sp>
        <p:nvSpPr>
          <p:cNvPr id="6211" name="Text Box 67"/>
          <p:cNvSpPr txBox="1">
            <a:spLocks noChangeArrowheads="1"/>
          </p:cNvSpPr>
          <p:nvPr/>
        </p:nvSpPr>
        <p:spPr bwMode="auto">
          <a:xfrm>
            <a:off x="6629761" y="2478605"/>
            <a:ext cx="571599" cy="396875"/>
          </a:xfrm>
          <a:prstGeom prst="rect">
            <a:avLst/>
          </a:prstGeom>
          <a:noFill/>
          <a:ln w="9525">
            <a:noFill/>
            <a:miter lim="800000"/>
            <a:headEnd/>
            <a:tailEnd/>
          </a:ln>
          <a:effectLst/>
        </p:spPr>
        <p:txBody>
          <a:bodyPr>
            <a:spAutoFit/>
          </a:bodyPr>
          <a:lstStyle/>
          <a:p>
            <a:pPr>
              <a:spcBef>
                <a:spcPct val="50000"/>
              </a:spcBef>
            </a:pPr>
            <a:r>
              <a:rPr lang="hi-IN" sz="2000" b="1" dirty="0">
                <a:solidFill>
                  <a:srgbClr val="000099"/>
                </a:solidFill>
              </a:rPr>
              <a:t>हाँ</a:t>
            </a:r>
            <a:endParaRPr lang="en-US" sz="2000" b="1" dirty="0">
              <a:solidFill>
                <a:srgbClr val="000099"/>
              </a:solidFill>
            </a:endParaRPr>
          </a:p>
        </p:txBody>
      </p:sp>
      <p:sp>
        <p:nvSpPr>
          <p:cNvPr id="2" name="TextBox 1"/>
          <p:cNvSpPr txBox="1"/>
          <p:nvPr/>
        </p:nvSpPr>
        <p:spPr>
          <a:xfrm>
            <a:off x="1409076" y="-59960"/>
            <a:ext cx="6460760" cy="584775"/>
          </a:xfrm>
          <a:prstGeom prst="rect">
            <a:avLst/>
          </a:prstGeom>
          <a:noFill/>
        </p:spPr>
        <p:txBody>
          <a:bodyPr wrap="square" rtlCol="0">
            <a:spAutoFit/>
          </a:bodyPr>
          <a:lstStyle/>
          <a:p>
            <a:r>
              <a:rPr lang="en-US" sz="3200" b="1" u="sng" dirty="0">
                <a:solidFill>
                  <a:srgbClr val="FF0000"/>
                </a:solidFill>
                <a:latin typeface="Verdana" pitchFamily="34" charset="0"/>
              </a:rPr>
              <a:t>S.T.A.R.T. </a:t>
            </a:r>
            <a:r>
              <a:rPr lang="hi-IN" sz="3200" b="1" u="sng" dirty="0">
                <a:solidFill>
                  <a:srgbClr val="FF0000"/>
                </a:solidFill>
                <a:latin typeface="Verdana" pitchFamily="34" charset="0"/>
              </a:rPr>
              <a:t>फ़्लोचार्ट</a:t>
            </a:r>
            <a:endParaRPr lang="en-GB" dirty="0"/>
          </a:p>
        </p:txBody>
      </p:sp>
    </p:spTree>
    <p:extLst>
      <p:ext uri="{BB962C8B-B14F-4D97-AF65-F5344CB8AC3E}">
        <p14:creationId xmlns:p14="http://schemas.microsoft.com/office/powerpoint/2010/main" val="1690956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753962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7" y="2686050"/>
            <a:ext cx="4629954" cy="1371600"/>
          </a:xfrm>
        </p:spPr>
        <p:txBody>
          <a:bodyPr>
            <a:normAutofit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634721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52716"/>
            <a:ext cx="7888070" cy="1325563"/>
          </a:xfrm>
        </p:spPr>
        <p:txBody>
          <a:bodyPr>
            <a:normAutofit/>
          </a:bodyPr>
          <a:lstStyle/>
          <a:p>
            <a:pPr algn="ctr"/>
            <a:r>
              <a:rPr lang="hi-IN" sz="3600" b="1" u="sng" dirty="0">
                <a:solidFill>
                  <a:srgbClr val="FF0000"/>
                </a:solidFill>
                <a:latin typeface="+mn-lt"/>
              </a:rPr>
              <a:t>सामूहिक हताहत</a:t>
            </a:r>
            <a:endParaRPr lang="en-GB" sz="3600" u="sng" dirty="0">
              <a:solidFill>
                <a:srgbClr val="FF0000"/>
              </a:solidFill>
              <a:latin typeface="+mn-lt"/>
            </a:endParaRPr>
          </a:p>
        </p:txBody>
      </p:sp>
      <p:sp>
        <p:nvSpPr>
          <p:cNvPr id="3" name="Content Placeholder 2"/>
          <p:cNvSpPr>
            <a:spLocks noGrp="1"/>
          </p:cNvSpPr>
          <p:nvPr>
            <p:ph idx="1"/>
          </p:nvPr>
        </p:nvSpPr>
        <p:spPr>
          <a:xfrm>
            <a:off x="628759" y="2267735"/>
            <a:ext cx="7888070" cy="2492524"/>
          </a:xfrm>
        </p:spPr>
        <p:txBody>
          <a:bodyPr>
            <a:noAutofit/>
          </a:bodyPr>
          <a:lstStyle/>
          <a:p>
            <a:r>
              <a:rPr lang="hi-IN" sz="3200" dirty="0">
                <a:solidFill>
                  <a:srgbClr val="002060"/>
                </a:solidFill>
              </a:rPr>
              <a:t>मास कैजुअल्टी (मल्टीपल कैजुअल्टी इंसिडेंट - एमसीआई) कोई भी घटना है जहां तीन या अधिक रोगी शामिल होते हैं या जब घायलों की संख्या पहले आने वाले चिकित्सकीय रूप से प्रशिक्षित कर्मियों की क्षमताओं से अधिक होती है</a:t>
            </a:r>
            <a:endParaRPr lang="en-US" sz="3200" dirty="0">
              <a:solidFill>
                <a:srgbClr val="002060"/>
              </a:solidFill>
            </a:endParaRPr>
          </a:p>
        </p:txBody>
      </p:sp>
    </p:spTree>
    <p:extLst>
      <p:ext uri="{BB962C8B-B14F-4D97-AF65-F5344CB8AC3E}">
        <p14:creationId xmlns:p14="http://schemas.microsoft.com/office/powerpoint/2010/main" val="261255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8613"/>
            <a:ext cx="7888070" cy="1285876"/>
          </a:xfrm>
        </p:spPr>
        <p:txBody>
          <a:bodyPr>
            <a:normAutofit/>
          </a:bodyPr>
          <a:lstStyle/>
          <a:p>
            <a:pPr algn="ctr"/>
            <a:r>
              <a:rPr lang="hi-IN" b="1" u="sng" dirty="0">
                <a:solidFill>
                  <a:srgbClr val="FF0000"/>
                </a:solidFill>
                <a:latin typeface="+mn-lt"/>
              </a:rPr>
              <a:t>घटना कमांड सिस्टम (आईसीएस)</a:t>
            </a:r>
            <a:endParaRPr lang="en-GB" u="sng" dirty="0">
              <a:solidFill>
                <a:srgbClr val="FF0000"/>
              </a:solidFill>
              <a:latin typeface="+mn-lt"/>
            </a:endParaRPr>
          </a:p>
        </p:txBody>
      </p:sp>
      <p:sp>
        <p:nvSpPr>
          <p:cNvPr id="3" name="Content Placeholder 2"/>
          <p:cNvSpPr>
            <a:spLocks noGrp="1"/>
          </p:cNvSpPr>
          <p:nvPr>
            <p:ph idx="1"/>
          </p:nvPr>
        </p:nvSpPr>
        <p:spPr>
          <a:xfrm>
            <a:off x="628759" y="1828801"/>
            <a:ext cx="7888070" cy="4634752"/>
          </a:xfrm>
        </p:spPr>
        <p:txBody>
          <a:bodyPr>
            <a:normAutofit lnSpcReduction="10000"/>
          </a:bodyPr>
          <a:lstStyle/>
          <a:p>
            <a:pPr marL="0" indent="0" algn="ctr">
              <a:buNone/>
            </a:pPr>
            <a:r>
              <a:rPr lang="hi-IN" sz="3200" dirty="0"/>
              <a:t>लोगों और संसाधनों के प्रबंधन के लिए एक लचीली प्रणाली</a:t>
            </a:r>
            <a:r>
              <a:rPr lang="en-US" sz="3200" dirty="0"/>
              <a:t>.</a:t>
            </a:r>
          </a:p>
          <a:p>
            <a:pPr algn="just">
              <a:lnSpc>
                <a:spcPct val="100000"/>
              </a:lnSpc>
            </a:pPr>
            <a:r>
              <a:rPr lang="hi-IN" sz="3200" dirty="0"/>
              <a:t>एक से अधिक हताहत घटना से निपटने के लिए व्यापक रूप से उपयोग की जाने वाली एक योजना इंसीडेंट कमांड सिस्टम है। यह सभी प्रकार की घटनाओं के लिए एक रूपरेखा प्रदान करता है। आईसीएस एक कमांड संरचना प्रदान करता है जिसके माध्यम से कई हताहत घटनाओं का प्रबंधन किया जा सकता है।</a:t>
            </a:r>
            <a:endParaRPr lang="en-GB" sz="3200" dirty="0"/>
          </a:p>
        </p:txBody>
      </p:sp>
    </p:spTree>
    <p:extLst>
      <p:ext uri="{BB962C8B-B14F-4D97-AF65-F5344CB8AC3E}">
        <p14:creationId xmlns:p14="http://schemas.microsoft.com/office/powerpoint/2010/main" val="3892504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885825"/>
            <a:ext cx="7888070" cy="5291138"/>
          </a:xfrm>
        </p:spPr>
        <p:txBody>
          <a:bodyPr>
            <a:normAutofit fontScale="85000" lnSpcReduction="10000"/>
          </a:bodyPr>
          <a:lstStyle/>
          <a:p>
            <a:pPr algn="just">
              <a:lnSpc>
                <a:spcPct val="150000"/>
              </a:lnSpc>
            </a:pPr>
            <a:r>
              <a:rPr lang="hi-IN" sz="3200" dirty="0"/>
              <a:t>घटना कमांड सिस्टम में सिस्टम का एक घटक या हिस्सा पीड़ितों के ट्राइएज, उपचार और परिवहन का ख्याल रखेगा। यह कई हताहत घटनाओं से निपटने के लिए उपयोग की जाने वाली कई प्रणालियों में आम है। पीड़ितों के ट्राइएज, उपचार और परिवहन से निपटने के लिए किसी घटना को विभाजित या व्यवस्थित करने का एक अच्छा तरीका निम्नलिखित विधि है</a:t>
            </a:r>
            <a:r>
              <a:rPr lang="en-US" sz="3200" dirty="0"/>
              <a:t>.</a:t>
            </a:r>
          </a:p>
          <a:p>
            <a:pPr marL="0" indent="0" algn="ctr">
              <a:buNone/>
            </a:pPr>
            <a:endParaRPr lang="en-US" dirty="0"/>
          </a:p>
          <a:p>
            <a:endParaRPr lang="en-GB" dirty="0"/>
          </a:p>
        </p:txBody>
      </p:sp>
    </p:spTree>
    <p:extLst>
      <p:ext uri="{BB962C8B-B14F-4D97-AF65-F5344CB8AC3E}">
        <p14:creationId xmlns:p14="http://schemas.microsoft.com/office/powerpoint/2010/main" val="46090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1543318" y="1151740"/>
            <a:ext cx="1428998" cy="457200"/>
          </a:xfrm>
          <a:prstGeom prst="rect">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कमान</a:t>
            </a:r>
            <a:endParaRPr lang="en-US" b="1" dirty="0">
              <a:latin typeface="Verdana" pitchFamily="34" charset="0"/>
            </a:endParaRPr>
          </a:p>
        </p:txBody>
      </p:sp>
      <p:sp>
        <p:nvSpPr>
          <p:cNvPr id="4101" name="Oval 5"/>
          <p:cNvSpPr>
            <a:spLocks noChangeArrowheads="1"/>
          </p:cNvSpPr>
          <p:nvPr/>
        </p:nvSpPr>
        <p:spPr bwMode="auto">
          <a:xfrm>
            <a:off x="3658235" y="926890"/>
            <a:ext cx="1657638" cy="532150"/>
          </a:xfrm>
          <a:prstGeom prst="ellipse">
            <a:avLst/>
          </a:prstGeom>
          <a:solidFill>
            <a:srgbClr val="CCFFFF"/>
          </a:solidFill>
          <a:ln w="9525">
            <a:solidFill>
              <a:schemeClr val="tx1"/>
            </a:solidFill>
            <a:round/>
            <a:headEnd/>
            <a:tailEnd/>
          </a:ln>
          <a:effectLst/>
        </p:spPr>
        <p:txBody>
          <a:bodyPr wrap="none" anchor="ctr"/>
          <a:lstStyle/>
          <a:p>
            <a:pPr algn="ctr"/>
            <a:r>
              <a:rPr lang="hi-IN" b="1" dirty="0">
                <a:latin typeface="Verdana" pitchFamily="34" charset="0"/>
              </a:rPr>
              <a:t>सूचना</a:t>
            </a:r>
            <a:endParaRPr lang="en-US" b="1" dirty="0">
              <a:latin typeface="Verdana" pitchFamily="34" charset="0"/>
            </a:endParaRPr>
          </a:p>
        </p:txBody>
      </p:sp>
      <p:sp>
        <p:nvSpPr>
          <p:cNvPr id="4102" name="Rectangle 6"/>
          <p:cNvSpPr>
            <a:spLocks noChangeArrowheads="1"/>
          </p:cNvSpPr>
          <p:nvPr/>
        </p:nvSpPr>
        <p:spPr bwMode="auto">
          <a:xfrm>
            <a:off x="3143796" y="1447800"/>
            <a:ext cx="4058355" cy="31242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4103" name="AutoShape 7"/>
          <p:cNvSpPr>
            <a:spLocks noChangeArrowheads="1"/>
          </p:cNvSpPr>
          <p:nvPr/>
        </p:nvSpPr>
        <p:spPr bwMode="auto">
          <a:xfrm>
            <a:off x="5715993" y="1687640"/>
            <a:ext cx="1428998" cy="1066800"/>
          </a:xfrm>
          <a:prstGeom prst="octagon">
            <a:avLst>
              <a:gd name="adj" fmla="val 29287"/>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घटना क्षेत्र
(ट्राइएज)</a:t>
            </a:r>
            <a:endParaRPr lang="en-US" b="1" dirty="0">
              <a:latin typeface="Verdana" pitchFamily="34" charset="0"/>
            </a:endParaRPr>
          </a:p>
        </p:txBody>
      </p:sp>
      <p:sp>
        <p:nvSpPr>
          <p:cNvPr id="4104" name="Oval 8"/>
          <p:cNvSpPr>
            <a:spLocks noChangeArrowheads="1"/>
          </p:cNvSpPr>
          <p:nvPr/>
        </p:nvSpPr>
        <p:spPr bwMode="auto">
          <a:xfrm>
            <a:off x="3143796" y="2057400"/>
            <a:ext cx="2229237" cy="23622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sp>
        <p:nvSpPr>
          <p:cNvPr id="4105" name="Text Box 9"/>
          <p:cNvSpPr txBox="1">
            <a:spLocks noChangeArrowheads="1"/>
          </p:cNvSpPr>
          <p:nvPr/>
        </p:nvSpPr>
        <p:spPr bwMode="auto">
          <a:xfrm>
            <a:off x="3286696" y="1596450"/>
            <a:ext cx="1286098" cy="549381"/>
          </a:xfrm>
          <a:prstGeom prst="rect">
            <a:avLst/>
          </a:prstGeom>
          <a:noFill/>
          <a:ln w="9525">
            <a:noFill/>
            <a:miter lim="800000"/>
            <a:headEnd/>
            <a:tailEnd/>
          </a:ln>
          <a:effectLst/>
        </p:spPr>
        <p:txBody>
          <a:bodyPr>
            <a:spAutoFit/>
          </a:bodyPr>
          <a:lstStyle/>
          <a:p>
            <a:pPr>
              <a:lnSpc>
                <a:spcPct val="80000"/>
              </a:lnSpc>
              <a:spcBef>
                <a:spcPct val="50000"/>
              </a:spcBef>
            </a:pPr>
            <a:r>
              <a:rPr lang="hi-IN" dirty="0"/>
              <a:t>भीतरी परिधि</a:t>
            </a:r>
            <a:endParaRPr lang="en-US" dirty="0"/>
          </a:p>
        </p:txBody>
      </p:sp>
      <p:sp>
        <p:nvSpPr>
          <p:cNvPr id="4106" name="Text Box 10"/>
          <p:cNvSpPr txBox="1">
            <a:spLocks noChangeArrowheads="1"/>
          </p:cNvSpPr>
          <p:nvPr/>
        </p:nvSpPr>
        <p:spPr bwMode="auto">
          <a:xfrm>
            <a:off x="5887472" y="914402"/>
            <a:ext cx="1600478" cy="369332"/>
          </a:xfrm>
          <a:prstGeom prst="rect">
            <a:avLst/>
          </a:prstGeom>
          <a:noFill/>
          <a:ln w="9525">
            <a:noFill/>
            <a:miter lim="800000"/>
            <a:headEnd/>
            <a:tailEnd/>
          </a:ln>
          <a:effectLst/>
        </p:spPr>
        <p:txBody>
          <a:bodyPr>
            <a:spAutoFit/>
          </a:bodyPr>
          <a:lstStyle/>
          <a:p>
            <a:pPr>
              <a:spcBef>
                <a:spcPct val="50000"/>
              </a:spcBef>
            </a:pPr>
            <a:r>
              <a:rPr lang="hi-IN" dirty="0"/>
              <a:t>बाहरी परिधि</a:t>
            </a:r>
            <a:endParaRPr lang="en-US" dirty="0"/>
          </a:p>
        </p:txBody>
      </p:sp>
      <p:sp>
        <p:nvSpPr>
          <p:cNvPr id="4110" name="Oval 14"/>
          <p:cNvSpPr>
            <a:spLocks noChangeArrowheads="1"/>
          </p:cNvSpPr>
          <p:nvPr/>
        </p:nvSpPr>
        <p:spPr bwMode="auto">
          <a:xfrm>
            <a:off x="5487353" y="4648200"/>
            <a:ext cx="2515037" cy="2209800"/>
          </a:xfrm>
          <a:prstGeom prst="ellipse">
            <a:avLst/>
          </a:prstGeom>
          <a:solidFill>
            <a:schemeClr val="accent1"/>
          </a:solidFill>
          <a:ln w="9525">
            <a:solidFill>
              <a:schemeClr val="tx1"/>
            </a:solidFill>
            <a:round/>
            <a:headEnd/>
            <a:tailEnd/>
          </a:ln>
          <a:effectLst/>
        </p:spPr>
        <p:txBody>
          <a:bodyPr wrap="none" anchor="ctr"/>
          <a:lstStyle/>
          <a:p>
            <a:pPr algn="ctr"/>
            <a:endParaRPr lang="en-US"/>
          </a:p>
        </p:txBody>
      </p:sp>
      <p:pic>
        <p:nvPicPr>
          <p:cNvPr id="4111" name="Picture 15"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3658235" y="5926138"/>
            <a:ext cx="1829118" cy="931862"/>
          </a:xfrm>
          <a:prstGeom prst="rect">
            <a:avLst/>
          </a:prstGeom>
          <a:noFill/>
        </p:spPr>
      </p:pic>
      <p:pic>
        <p:nvPicPr>
          <p:cNvPr id="4113" name="Picture 17" descr="C:\Documents and Settings\Administrator\My Documents\MFRCSSRCourse Material\ITBPmodified Course Materials\ITBP MFR\Lessons\Lesson 21\Graphics 21\PCAR.TIF"/>
          <p:cNvPicPr>
            <a:picLocks noChangeAspect="1" noChangeArrowheads="1"/>
          </p:cNvPicPr>
          <p:nvPr/>
        </p:nvPicPr>
        <p:blipFill>
          <a:blip r:embed="rId3" cstate="print"/>
          <a:srcRect/>
          <a:stretch>
            <a:fillRect/>
          </a:stretch>
        </p:blipFill>
        <p:spPr bwMode="auto">
          <a:xfrm>
            <a:off x="1143199" y="2155827"/>
            <a:ext cx="2000597" cy="1273175"/>
          </a:xfrm>
          <a:prstGeom prst="rect">
            <a:avLst/>
          </a:prstGeom>
          <a:solidFill>
            <a:srgbClr val="CCFFFF"/>
          </a:solidFill>
        </p:spPr>
      </p:pic>
      <p:sp>
        <p:nvSpPr>
          <p:cNvPr id="4115" name="Rectangle 19"/>
          <p:cNvSpPr>
            <a:spLocks noChangeArrowheads="1"/>
          </p:cNvSpPr>
          <p:nvPr/>
        </p:nvSpPr>
        <p:spPr bwMode="auto">
          <a:xfrm>
            <a:off x="1143198" y="3257550"/>
            <a:ext cx="1543318" cy="781050"/>
          </a:xfrm>
          <a:prstGeom prst="rect">
            <a:avLst/>
          </a:prstGeom>
          <a:solidFill>
            <a:srgbClr val="CCFFFF"/>
          </a:solidFill>
          <a:ln w="9525">
            <a:solidFill>
              <a:schemeClr val="tx1"/>
            </a:solidFill>
            <a:miter lim="800000"/>
            <a:headEnd/>
            <a:tailEnd/>
          </a:ln>
          <a:effectLst/>
        </p:spPr>
        <p:txBody>
          <a:bodyPr wrap="none" anchor="ctr"/>
          <a:lstStyle/>
          <a:p>
            <a:pPr algn="ctr">
              <a:lnSpc>
                <a:spcPct val="80000"/>
              </a:lnSpc>
            </a:pPr>
            <a:r>
              <a:rPr lang="hi-IN" b="1" dirty="0">
                <a:latin typeface="Verdana" pitchFamily="34" charset="0"/>
              </a:rPr>
              <a:t>सुरक्षा और 
अभिगम नियंत्रण</a:t>
            </a:r>
            <a:endParaRPr lang="en-US" b="1" dirty="0">
              <a:latin typeface="Verdana" pitchFamily="34" charset="0"/>
            </a:endParaRPr>
          </a:p>
        </p:txBody>
      </p:sp>
      <p:sp>
        <p:nvSpPr>
          <p:cNvPr id="4116" name="Rectangle 20"/>
          <p:cNvSpPr>
            <a:spLocks noChangeArrowheads="1"/>
          </p:cNvSpPr>
          <p:nvPr/>
        </p:nvSpPr>
        <p:spPr bwMode="auto">
          <a:xfrm>
            <a:off x="3829715" y="5105400"/>
            <a:ext cx="1486158" cy="609600"/>
          </a:xfrm>
          <a:prstGeom prst="rect">
            <a:avLst/>
          </a:prstGeom>
          <a:solidFill>
            <a:srgbClr val="CCFFFF"/>
          </a:solidFill>
          <a:ln w="9525">
            <a:solidFill>
              <a:schemeClr val="tx1"/>
            </a:solidFill>
            <a:miter lim="800000"/>
            <a:headEnd/>
            <a:tailEnd/>
          </a:ln>
          <a:effectLst/>
        </p:spPr>
        <p:txBody>
          <a:bodyPr wrap="none" anchor="ctr"/>
          <a:lstStyle/>
          <a:p>
            <a:pPr algn="ctr">
              <a:lnSpc>
                <a:spcPct val="70000"/>
              </a:lnSpc>
            </a:pPr>
            <a:r>
              <a:rPr lang="hi-IN" b="1" dirty="0">
                <a:latin typeface="Verdana" pitchFamily="34" charset="0"/>
              </a:rPr>
              <a:t>रसद और
 मंचन क्षेत्र</a:t>
            </a:r>
            <a:endParaRPr lang="en-US" b="1" dirty="0">
              <a:latin typeface="Verdana" pitchFamily="34" charset="0"/>
            </a:endParaRPr>
          </a:p>
        </p:txBody>
      </p:sp>
      <p:pic>
        <p:nvPicPr>
          <p:cNvPr id="4117" name="Picture 21" descr="C:\Documents and Settings\Administrator\My Documents\MFRCSSRCourse Material\ITBPmodified Course Materials\ITBP MFR\Lessons\Lesson 21\Graphics 21\AMB2.TIF"/>
          <p:cNvPicPr>
            <a:picLocks noChangeAspect="1" noChangeArrowheads="1"/>
          </p:cNvPicPr>
          <p:nvPr/>
        </p:nvPicPr>
        <p:blipFill>
          <a:blip r:embed="rId4" cstate="print"/>
          <a:srcRect/>
          <a:stretch>
            <a:fillRect/>
          </a:stretch>
        </p:blipFill>
        <p:spPr bwMode="auto">
          <a:xfrm>
            <a:off x="1428998" y="5621338"/>
            <a:ext cx="1657638" cy="1236662"/>
          </a:xfrm>
          <a:prstGeom prst="rect">
            <a:avLst/>
          </a:prstGeom>
          <a:noFill/>
        </p:spPr>
      </p:pic>
      <p:sp>
        <p:nvSpPr>
          <p:cNvPr id="4118" name="Rectangle 22"/>
          <p:cNvSpPr>
            <a:spLocks noChangeArrowheads="1"/>
          </p:cNvSpPr>
          <p:nvPr/>
        </p:nvSpPr>
        <p:spPr bwMode="auto">
          <a:xfrm>
            <a:off x="1314678" y="4953000"/>
            <a:ext cx="1486158" cy="533400"/>
          </a:xfrm>
          <a:prstGeom prst="rect">
            <a:avLst/>
          </a:prstGeom>
          <a:solidFill>
            <a:srgbClr val="CCFFFF"/>
          </a:solidFill>
          <a:ln w="9525">
            <a:solidFill>
              <a:schemeClr val="tx1"/>
            </a:solidFill>
            <a:miter lim="800000"/>
            <a:headEnd/>
            <a:tailEnd/>
          </a:ln>
          <a:effectLst/>
        </p:spPr>
        <p:txBody>
          <a:bodyPr wrap="none" anchor="ctr"/>
          <a:lstStyle/>
          <a:p>
            <a:pPr algn="ctr"/>
            <a:r>
              <a:rPr lang="hi-IN" b="1" dirty="0">
                <a:latin typeface="Verdana" pitchFamily="34" charset="0"/>
              </a:rPr>
              <a:t>परिवहन</a:t>
            </a:r>
            <a:endParaRPr lang="en-US" b="1" dirty="0">
              <a:latin typeface="Verdana" pitchFamily="34" charset="0"/>
            </a:endParaRPr>
          </a:p>
        </p:txBody>
      </p:sp>
      <p:pic>
        <p:nvPicPr>
          <p:cNvPr id="4119" name="Picture 23" descr="C:\Documents and Settings\Administrator\My Documents\MFRCSSRCourse Material\ITBPmodified Course Materials\ITBP MFR\Lessons\Lesson 21\Graphics 21\VICDN.TIF"/>
          <p:cNvPicPr>
            <a:picLocks noChangeAspect="1" noChangeArrowheads="1"/>
          </p:cNvPicPr>
          <p:nvPr/>
        </p:nvPicPr>
        <p:blipFill>
          <a:blip r:embed="rId5" cstate="print"/>
          <a:srcRect/>
          <a:stretch>
            <a:fillRect/>
          </a:stretch>
        </p:blipFill>
        <p:spPr bwMode="auto">
          <a:xfrm>
            <a:off x="3772555" y="2293938"/>
            <a:ext cx="1086039" cy="1135062"/>
          </a:xfrm>
          <a:prstGeom prst="rect">
            <a:avLst/>
          </a:prstGeom>
          <a:noFill/>
        </p:spPr>
      </p:pic>
      <p:sp>
        <p:nvSpPr>
          <p:cNvPr id="4120" name="Text Box 24"/>
          <p:cNvSpPr txBox="1">
            <a:spLocks noChangeArrowheads="1"/>
          </p:cNvSpPr>
          <p:nvPr/>
        </p:nvSpPr>
        <p:spPr bwMode="auto">
          <a:xfrm>
            <a:off x="3429595" y="3451227"/>
            <a:ext cx="1657638" cy="595035"/>
          </a:xfrm>
          <a:prstGeom prst="rect">
            <a:avLst/>
          </a:prstGeom>
          <a:solidFill>
            <a:srgbClr val="CCFFFF"/>
          </a:solidFill>
          <a:ln w="9525">
            <a:noFill/>
            <a:miter lim="800000"/>
            <a:headEnd/>
            <a:tailEnd/>
          </a:ln>
          <a:effectLst/>
        </p:spPr>
        <p:txBody>
          <a:bodyPr>
            <a:spAutoFit/>
          </a:bodyPr>
          <a:lstStyle/>
          <a:p>
            <a:pPr algn="ctr">
              <a:lnSpc>
                <a:spcPct val="90000"/>
              </a:lnSpc>
            </a:pPr>
            <a:r>
              <a:rPr lang="hi-IN" b="1" dirty="0">
                <a:latin typeface="Verdana" pitchFamily="34" charset="0"/>
              </a:rPr>
              <a:t>संग्रह और 
उपचार क्षेत्र</a:t>
            </a:r>
            <a:endParaRPr lang="en-US" b="1" dirty="0">
              <a:latin typeface="Verdana" pitchFamily="34" charset="0"/>
            </a:endParaRPr>
          </a:p>
        </p:txBody>
      </p:sp>
      <p:sp>
        <p:nvSpPr>
          <p:cNvPr id="4122" name="Line 26"/>
          <p:cNvSpPr>
            <a:spLocks noChangeShapeType="1"/>
          </p:cNvSpPr>
          <p:nvPr/>
        </p:nvSpPr>
        <p:spPr bwMode="auto">
          <a:xfrm flipV="1">
            <a:off x="5384277" y="2522093"/>
            <a:ext cx="342960" cy="533400"/>
          </a:xfrm>
          <a:prstGeom prst="line">
            <a:avLst/>
          </a:prstGeom>
          <a:noFill/>
          <a:ln w="57150">
            <a:solidFill>
              <a:schemeClr val="tx1"/>
            </a:solidFill>
            <a:round/>
            <a:headEnd type="triangle" w="med" len="med"/>
            <a:tailEnd type="triangle" w="med" len="med"/>
          </a:ln>
          <a:effectLst/>
        </p:spPr>
        <p:txBody>
          <a:bodyPr/>
          <a:lstStyle/>
          <a:p>
            <a:endParaRPr lang="en-US"/>
          </a:p>
        </p:txBody>
      </p:sp>
      <p:pic>
        <p:nvPicPr>
          <p:cNvPr id="4123" name="Picture 27" descr="C:\Documents and Settings\Administrator\My Documents\MFRCSSRCourse Material\ITBPmodified Course Materials\ITBP MFR\Lessons\Lesson 21\Graphics 21\SLING.TIF"/>
          <p:cNvPicPr>
            <a:picLocks noChangeAspect="1" noChangeArrowheads="1"/>
          </p:cNvPicPr>
          <p:nvPr/>
        </p:nvPicPr>
        <p:blipFill>
          <a:blip r:embed="rId6" cstate="print"/>
          <a:srcRect/>
          <a:stretch>
            <a:fillRect/>
          </a:stretch>
        </p:blipFill>
        <p:spPr bwMode="auto">
          <a:xfrm>
            <a:off x="6287592" y="4724400"/>
            <a:ext cx="914559" cy="1143000"/>
          </a:xfrm>
          <a:prstGeom prst="rect">
            <a:avLst/>
          </a:prstGeom>
          <a:noFill/>
        </p:spPr>
      </p:pic>
      <p:sp>
        <p:nvSpPr>
          <p:cNvPr id="4124" name="Text Box 28"/>
          <p:cNvSpPr txBox="1">
            <a:spLocks noChangeArrowheads="1"/>
          </p:cNvSpPr>
          <p:nvPr/>
        </p:nvSpPr>
        <p:spPr bwMode="auto">
          <a:xfrm>
            <a:off x="5830313" y="5867400"/>
            <a:ext cx="1943437" cy="646331"/>
          </a:xfrm>
          <a:prstGeom prst="rect">
            <a:avLst/>
          </a:prstGeom>
          <a:solidFill>
            <a:srgbClr val="CCFFFF"/>
          </a:solidFill>
          <a:ln w="9525">
            <a:noFill/>
            <a:miter lim="800000"/>
            <a:headEnd/>
            <a:tailEnd/>
          </a:ln>
          <a:effectLst/>
        </p:spPr>
        <p:txBody>
          <a:bodyPr>
            <a:spAutoFit/>
          </a:bodyPr>
          <a:lstStyle/>
          <a:p>
            <a:pPr algn="ctr"/>
            <a:r>
              <a:rPr lang="hi-IN" b="1" dirty="0">
                <a:latin typeface="Verdana" pitchFamily="34" charset="0"/>
              </a:rPr>
              <a:t>के लिए संग्रह क्षेत्र 
घायल चलना</a:t>
            </a:r>
            <a:endParaRPr lang="en-US" b="1" dirty="0">
              <a:latin typeface="Verdana" pitchFamily="34" charset="0"/>
            </a:endParaRPr>
          </a:p>
        </p:txBody>
      </p:sp>
      <p:sp>
        <p:nvSpPr>
          <p:cNvPr id="2" name="TextBox 1"/>
          <p:cNvSpPr txBox="1"/>
          <p:nvPr/>
        </p:nvSpPr>
        <p:spPr>
          <a:xfrm>
            <a:off x="614597" y="0"/>
            <a:ext cx="8169639" cy="769441"/>
          </a:xfrm>
          <a:prstGeom prst="rect">
            <a:avLst/>
          </a:prstGeom>
          <a:noFill/>
        </p:spPr>
        <p:txBody>
          <a:bodyPr wrap="square" rtlCol="0">
            <a:spAutoFit/>
          </a:bodyPr>
          <a:lstStyle/>
          <a:p>
            <a:pPr algn="ctr"/>
            <a:r>
              <a:rPr lang="hi-IN" sz="4400" b="1" u="sng" dirty="0">
                <a:solidFill>
                  <a:srgbClr val="FF0000"/>
                </a:solidFill>
              </a:rPr>
              <a:t>घटना कमांड सिस्टम</a:t>
            </a:r>
            <a:endParaRPr lang="en-GB" sz="4400" dirty="0">
              <a:solidFill>
                <a:srgbClr val="FF0000"/>
              </a:solidFill>
            </a:endParaRPr>
          </a:p>
        </p:txBody>
      </p:sp>
    </p:spTree>
    <p:extLst>
      <p:ext uri="{BB962C8B-B14F-4D97-AF65-F5344CB8AC3E}">
        <p14:creationId xmlns:p14="http://schemas.microsoft.com/office/powerpoint/2010/main" val="111352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rPr>
              <a:t>ईएमएस क्षेत्र कार्य करता है</a:t>
            </a:r>
            <a:endParaRPr lang="en-GB" dirty="0">
              <a:solidFill>
                <a:srgbClr val="FF0000"/>
              </a:solidFill>
              <a:latin typeface="+mn-lt"/>
            </a:endParaRPr>
          </a:p>
        </p:txBody>
      </p:sp>
      <p:sp>
        <p:nvSpPr>
          <p:cNvPr id="3" name="Content Placeholder 2"/>
          <p:cNvSpPr>
            <a:spLocks noGrp="1"/>
          </p:cNvSpPr>
          <p:nvPr>
            <p:ph idx="1"/>
          </p:nvPr>
        </p:nvSpPr>
        <p:spPr/>
        <p:txBody>
          <a:bodyPr>
            <a:normAutofit/>
          </a:bodyPr>
          <a:lstStyle/>
          <a:p>
            <a:pPr>
              <a:lnSpc>
                <a:spcPct val="150000"/>
              </a:lnSpc>
            </a:pPr>
            <a:r>
              <a:rPr lang="hi-IN" sz="3200" dirty="0"/>
              <a:t>ट्राइएज सेक्टर
उपचार क्षेत्र
परिवहन
स्टेजिंग सेक्टर 
सुरक्षा अधिकारी</a:t>
            </a:r>
            <a:endParaRPr lang="en-GB" sz="3200" dirty="0"/>
          </a:p>
        </p:txBody>
      </p:sp>
      <p:sp>
        <p:nvSpPr>
          <p:cNvPr id="4" name="TextBox 3"/>
          <p:cNvSpPr txBox="1"/>
          <p:nvPr/>
        </p:nvSpPr>
        <p:spPr>
          <a:xfrm>
            <a:off x="8231029" y="6386513"/>
            <a:ext cx="914559"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3130388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57275"/>
            <a:ext cx="7888070" cy="5119688"/>
          </a:xfrm>
        </p:spPr>
        <p:txBody>
          <a:bodyPr>
            <a:normAutofit fontScale="92500" lnSpcReduction="10000"/>
          </a:bodyPr>
          <a:lstStyle/>
          <a:p>
            <a:pPr>
              <a:lnSpc>
                <a:spcPct val="100000"/>
              </a:lnSpc>
              <a:spcAft>
                <a:spcPts val="1200"/>
              </a:spcAft>
            </a:pPr>
            <a:r>
              <a:rPr lang="hi-IN" sz="3200" b="1" dirty="0"/>
              <a:t>ट्राइएज सेक्टर</a:t>
            </a:r>
            <a:r>
              <a:rPr lang="en-US" sz="3200" dirty="0"/>
              <a:t>– </a:t>
            </a:r>
            <a:r>
              <a:rPr lang="hi-IN" sz="3200" dirty="0"/>
              <a:t>रोगी मूल्यांकन, टैगिंग, और एक निर्दिष्ट उपचार क्षेत्र के लिए रोगियों को हटाने प्रदान करता है</a:t>
            </a:r>
            <a:r>
              <a:rPr lang="en-US" sz="3200" dirty="0"/>
              <a:t>.</a:t>
            </a:r>
          </a:p>
          <a:p>
            <a:pPr>
              <a:lnSpc>
                <a:spcPct val="100000"/>
              </a:lnSpc>
              <a:spcAft>
                <a:spcPts val="1200"/>
              </a:spcAft>
            </a:pPr>
            <a:r>
              <a:rPr lang="hi-IN" sz="3200" b="1" dirty="0"/>
              <a:t>उपचार क्षेत्र</a:t>
            </a:r>
            <a:r>
              <a:rPr lang="en-US" sz="3200" b="1" dirty="0"/>
              <a:t>– </a:t>
            </a:r>
            <a:r>
              <a:rPr lang="hi-IN" sz="3200" dirty="0"/>
              <a:t>एक उपचार क्षेत्र स्थापित करता है</a:t>
            </a:r>
            <a:r>
              <a:rPr lang="en-US" sz="3200" dirty="0"/>
              <a:t>.</a:t>
            </a:r>
          </a:p>
          <a:p>
            <a:pPr>
              <a:lnSpc>
                <a:spcPct val="100000"/>
              </a:lnSpc>
              <a:spcAft>
                <a:spcPts val="1200"/>
              </a:spcAft>
            </a:pPr>
            <a:r>
              <a:rPr lang="hi-IN" sz="3200" b="1" dirty="0"/>
              <a:t>परिवहन क्षेत्र</a:t>
            </a:r>
            <a:r>
              <a:rPr lang="en-US" sz="3200" b="1" dirty="0"/>
              <a:t>– </a:t>
            </a:r>
            <a:r>
              <a:rPr lang="hi-IN" sz="3200" dirty="0"/>
              <a:t>एम्बुलेंस की व्यवस्था करता है और मरीजों को ट्रैक करता है</a:t>
            </a:r>
            <a:r>
              <a:rPr lang="en-US" sz="3200" dirty="0"/>
              <a:t>.</a:t>
            </a:r>
          </a:p>
          <a:p>
            <a:pPr>
              <a:lnSpc>
                <a:spcPct val="100000"/>
              </a:lnSpc>
              <a:spcAft>
                <a:spcPts val="1200"/>
              </a:spcAft>
            </a:pPr>
            <a:r>
              <a:rPr lang="hi-IN" sz="3200" b="1" dirty="0"/>
              <a:t>स्टेजिंग सेक्टर</a:t>
            </a:r>
            <a:r>
              <a:rPr lang="en-US" sz="3200" b="1" dirty="0"/>
              <a:t>– </a:t>
            </a:r>
            <a:r>
              <a:rPr lang="hi-IN" sz="3200" dirty="0"/>
              <a:t>जरूरत पड़ने पर संसाधनों को जारी और वितरित करता है</a:t>
            </a:r>
            <a:r>
              <a:rPr lang="en-US" sz="3200" dirty="0"/>
              <a:t>.</a:t>
            </a:r>
          </a:p>
          <a:p>
            <a:pPr>
              <a:lnSpc>
                <a:spcPct val="100000"/>
              </a:lnSpc>
            </a:pPr>
            <a:r>
              <a:rPr lang="hi-IN" sz="3200" b="1" dirty="0"/>
              <a:t>सुरक्षा अधिकारी - </a:t>
            </a:r>
            <a:r>
              <a:rPr lang="hi-IN" sz="3200" dirty="0"/>
              <a:t>दृश्य सुरक्षा बनाए रखता है।</a:t>
            </a:r>
            <a:endParaRPr lang="en-GB" dirty="0"/>
          </a:p>
        </p:txBody>
      </p:sp>
    </p:spTree>
    <p:extLst>
      <p:ext uri="{BB962C8B-B14F-4D97-AF65-F5344CB8AC3E}">
        <p14:creationId xmlns:p14="http://schemas.microsoft.com/office/powerpoint/2010/main" val="2572755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65126"/>
            <a:ext cx="7888070" cy="804107"/>
          </a:xfrm>
        </p:spPr>
        <p:txBody>
          <a:bodyPr/>
          <a:lstStyle/>
          <a:p>
            <a:pPr algn="ctr"/>
            <a:r>
              <a:rPr lang="hi-IN" b="1" u="sng" dirty="0">
                <a:solidFill>
                  <a:srgbClr val="FF0000"/>
                </a:solidFill>
                <a:latin typeface="+mn-lt"/>
              </a:rPr>
              <a:t>चिकित्सक की भूमिका</a:t>
            </a:r>
            <a:endParaRPr lang="en-GB" u="sng" dirty="0">
              <a:solidFill>
                <a:srgbClr val="FF0000"/>
              </a:solidFill>
              <a:latin typeface="+mn-lt"/>
            </a:endParaRPr>
          </a:p>
        </p:txBody>
      </p:sp>
      <p:sp>
        <p:nvSpPr>
          <p:cNvPr id="3" name="Content Placeholder 2"/>
          <p:cNvSpPr>
            <a:spLocks noGrp="1"/>
          </p:cNvSpPr>
          <p:nvPr>
            <p:ph idx="1"/>
          </p:nvPr>
        </p:nvSpPr>
        <p:spPr/>
        <p:txBody>
          <a:bodyPr/>
          <a:lstStyle/>
          <a:p>
            <a:pPr>
              <a:lnSpc>
                <a:spcPct val="150000"/>
              </a:lnSpc>
            </a:pPr>
            <a:r>
              <a:rPr lang="hi-IN" sz="3200" dirty="0"/>
              <a:t>कमांड स्थापित करें।
दृश्य का आकलन करें।
अतिरिक्त संसाधनों का अनुरोध करें।
ट्राइएज शुरू करें।</a:t>
            </a:r>
            <a:endParaRPr lang="en-GB" dirty="0"/>
          </a:p>
        </p:txBody>
      </p:sp>
    </p:spTree>
    <p:extLst>
      <p:ext uri="{BB962C8B-B14F-4D97-AF65-F5344CB8AC3E}">
        <p14:creationId xmlns:p14="http://schemas.microsoft.com/office/powerpoint/2010/main" val="298494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1263</Words>
  <Application>Microsoft Office PowerPoint</Application>
  <PresentationFormat>Custom</PresentationFormat>
  <Paragraphs>118</Paragraphs>
  <Slides>25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 Black</vt:lpstr>
      <vt:lpstr>Calibri</vt:lpstr>
      <vt:lpstr>Calibri Light</vt:lpstr>
      <vt:lpstr>Monotype Sorts</vt:lpstr>
      <vt:lpstr>Verdana</vt:lpstr>
      <vt:lpstr>Office Theme</vt:lpstr>
      <vt:lpstr>बड़े पैमाने पर हताहत और ट्राइएज</vt:lpstr>
      <vt:lpstr>उद्देश्यों</vt:lpstr>
      <vt:lpstr>सामूहिक हताहत</vt:lpstr>
      <vt:lpstr>घटना कमांड सिस्टम (आईसीएस)</vt:lpstr>
      <vt:lpstr>PowerPoint Presentation</vt:lpstr>
      <vt:lpstr>PowerPoint Presentation</vt:lpstr>
      <vt:lpstr>ईएमएस क्षेत्र कार्य करता है</vt:lpstr>
      <vt:lpstr>PowerPoint Presentation</vt:lpstr>
      <vt:lpstr>चिकित्सक की भूमिका</vt:lpstr>
      <vt:lpstr>दृश्य मूल्यांकन</vt:lpstr>
      <vt:lpstr>PowerPoint Presentation</vt:lpstr>
      <vt:lpstr>PowerPoint Presentation</vt:lpstr>
      <vt:lpstr>ट्राइएज</vt:lpstr>
      <vt:lpstr>“एसटीएआरटी। ट्राइएज की विधि</vt:lpstr>
      <vt:lpstr>PowerPoint Presentation</vt:lpstr>
      <vt:lpstr>PowerPoint Presentation</vt:lpstr>
      <vt:lpstr>ट्राइएज रिबन और टैग</vt:lpstr>
      <vt:lpstr>S.T.A.R.T. प्रणाली</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TRIAGE AND MULTIPLE CASUALTY INCIDENTS</dc:title>
  <dc:creator>dell</dc:creator>
  <cp:lastModifiedBy>MTI MTI</cp:lastModifiedBy>
  <cp:revision>24</cp:revision>
  <dcterms:created xsi:type="dcterms:W3CDTF">2019-01-09T05:50:05Z</dcterms:created>
  <dcterms:modified xsi:type="dcterms:W3CDTF">2025-10-23T12:07:14Z</dcterms:modified>
</cp:coreProperties>
</file>