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4" r:id="rId3"/>
    <p:sldId id="262" r:id="rId4"/>
    <p:sldId id="276" r:id="rId5"/>
    <p:sldId id="260" r:id="rId6"/>
    <p:sldId id="265" r:id="rId7"/>
    <p:sldId id="277" r:id="rId8"/>
    <p:sldId id="266" r:id="rId9"/>
    <p:sldId id="261" r:id="rId10"/>
    <p:sldId id="270" r:id="rId11"/>
    <p:sldId id="271" r:id="rId12"/>
    <p:sldId id="268" r:id="rId13"/>
    <p:sldId id="272" r:id="rId14"/>
    <p:sldId id="267" r:id="rId15"/>
    <p:sldId id="278" r:id="rId16"/>
    <p:sldId id="27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3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-180" y="-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DBC323A-5D11-54F4-CCE8-0A41435422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53E5A577-DE91-83CD-EFF9-8F23402961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4CAC220-6B87-81DA-FFF8-D637E382F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B4276E3-1AF9-9310-C4C8-EB014B31C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D72F95-2D66-45F8-CC11-5979E3F940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14981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6BB6986-3E27-72B3-0115-D7BB7FF2A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53A89871-01C7-6902-B714-7DF9FC148C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E2B0D30-922F-49BF-3A1E-C67942E638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91D40BA-5817-8839-81B6-80262CCE1F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29BA3C3-47B5-9B15-66E7-B1B8180C1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1418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1718AC3A-3A0C-DDC2-3EA4-D44D421F13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15DE4890-5B3E-2384-F11B-73A15829B3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89BE8C-32E6-0B1C-0244-77C8BD2B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16DF648-4407-A462-39E1-BB8BD3E38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405EF24-6FED-8F03-12E6-F7CD1DB2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98236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ED5D05-C5DA-5BA9-C4E6-1AC110AE95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A4D05B8-4615-FA86-AAA6-1F9832112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842BB77-A8AC-B6FE-F9C7-3BC93FFB76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DBC5235F-F03C-5964-EE11-B86C29F64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E20641D-1B52-E7A4-521D-6A7751873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26738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A5C5B52-36BB-EB11-33BB-97764524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495D640C-E6B7-0CE6-6CC1-00A9D5E7ED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51C8E54-3E5D-DC0E-9C5B-F859DFD48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5CD5F5-BD31-986E-E31F-24F87B1AB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777CE76-03DD-9A9D-3DE7-D291D964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576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1AD591DD-EBD7-77F7-8969-E903A95663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3FBE225-A24B-80B7-124F-F26DF6DCD9B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7522B488-7499-8132-82BA-4DEB0FF145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C7DDB2A-7515-C67F-2D72-66E9CE5D3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D4C9EA7-F775-1000-90FC-B812B560E9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1F9F0AC-1AB4-0FE1-ECC2-A073BD556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924582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3A82FAC-1565-D237-E36A-548B8F9E9A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D9660E1-E5DD-6F99-D6AC-182208060D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533AA72D-E1BA-EAEE-C83F-FE376A1E23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8B9C55A-E2D8-786E-87C4-83B57590DD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648EF8F1-14CB-D602-6DC3-2F047CAA1D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EE1D8F3D-3983-8536-CBD5-56D74E9BB7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1CB93483-8AD8-A810-CFFA-CFCAE75865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E2B3AF36-7197-A281-7104-5510BBB910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86743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9FB73B10-6BE1-75C4-0421-74EDE71F7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C9A36E-8648-8161-2DD3-DE54CC715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9A3397F9-161E-D9EA-DC2D-69868CF5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F4439ABC-5A57-3B95-8CF8-52DFEDD619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82369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BF19A4FA-6B28-2347-B00D-30A042080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4E2C272-D18E-7134-EBFC-230416CEC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0A3C2257-707C-9DE6-3665-1BD14D5B9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596365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7E1A8D-39CF-CC77-F14F-E59EB6871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0C943C5-CF3A-E106-BBE8-AD6BA07518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13072EE4-360A-580A-7D99-D6C1E06853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E88970-715C-696F-D8D1-C9853D872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AB9F596-2910-B49D-87C9-7651D411DE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29A6D47-3E9C-578D-7C45-6E2FD7C4C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00539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D5CD4F7-7A19-23C3-D8E3-5418CFA865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D39003D6-1B5E-7187-8D62-E54587EDD1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3FDB46E1-9F41-2A33-5D26-DFC3D292FD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60F34130-42EF-3998-E2FF-DD749183F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811BB49-3C15-02B1-2DD6-4AFC9BFAE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36C257D9-64A7-8F6E-87F9-933C06866A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8979412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A735C92-EBA3-BEA2-A539-DDC6D674EC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75C1CC9-3830-96EB-943D-DE25F8AB29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22E7F4B-0C7D-AD82-81FD-5877A37224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94688A-3EE3-43A8-9009-DD13356511BA}" type="datetimeFigureOut">
              <a:rPr lang="en-IN" smtClean="0"/>
              <a:t>19-12-2025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C68943D-5E2C-888E-6DC5-67FF5AEE6C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85D20BCD-358A-1DE8-E3F6-C6D0E577E2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9A1DC6-4CAF-4CB1-9B7A-14575146C04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054BC0EA-AC93-A788-0CC6-BF14B069A1A3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3825" y="42623"/>
            <a:ext cx="1299329" cy="1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8561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B48BEBB-547C-4EFC-07C3-B2699099C0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1045" y="1518012"/>
            <a:ext cx="9144000" cy="746761"/>
          </a:xfrm>
        </p:spPr>
        <p:txBody>
          <a:bodyPr>
            <a:normAutofit/>
          </a:bodyPr>
          <a:lstStyle/>
          <a:p>
            <a:r>
              <a:rPr lang="hi-IN" sz="4400" b="1" dirty="0">
                <a:solidFill>
                  <a:srgbClr val="002060"/>
                </a:solidFill>
              </a:rPr>
              <a:t>टांके लगाने की तकनीक और सामग्री</a:t>
            </a:r>
            <a:endParaRPr lang="en-IN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B4642411-9E92-6822-A133-B8C2BF6A9D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735" y="2446867"/>
            <a:ext cx="6936260" cy="360173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95E5C0B1-95EF-8AA1-4897-E192C44E28E7}"/>
              </a:ext>
            </a:extLst>
          </p:cNvPr>
          <p:cNvSpPr txBox="1"/>
          <p:nvPr/>
        </p:nvSpPr>
        <p:spPr>
          <a:xfrm>
            <a:off x="4530090" y="648425"/>
            <a:ext cx="1565910" cy="74676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hi-IN" sz="3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Mangal" panose="02040503050203030202" pitchFamily="18" charset="0"/>
              </a:rPr>
              <a:t>पाठ-</a:t>
            </a:r>
            <a:r>
              <a:rPr lang="en-IN" sz="3600" b="1" kern="12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</a:t>
            </a:r>
            <a:endParaRPr lang="en-IN" sz="11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244667" y="5667605"/>
            <a:ext cx="16256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32500" lnSpcReduction="20000"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)</a:t>
            </a:r>
            <a:r>
              <a:rPr lang="en-IN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kjk</a:t>
            </a:r>
            <a:endParaRPr lang="en-IN" sz="4000" b="1" dirty="0" smtClean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  <a:p>
            <a:r>
              <a:rPr lang="en-IN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l0m0fu0@,0,u0,e0</a:t>
            </a:r>
          </a:p>
          <a:p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veunhi</a:t>
            </a:r>
            <a:r>
              <a:rPr lang="en-US" sz="4000" b="1" dirty="0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Kruti Dev 011" pitchFamily="2" charset="0"/>
                <a:cs typeface="Arial" pitchFamily="34" charset="0"/>
              </a:rPr>
              <a:t>dkSj</a:t>
            </a:r>
            <a:endParaRPr lang="en-US" sz="4000" b="1" dirty="0">
              <a:solidFill>
                <a:srgbClr val="002060"/>
              </a:solidFill>
              <a:latin typeface="Kruti Dev 011" pitchFamily="2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2594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urgical Instruments: best practices">
            <a:extLst>
              <a:ext uri="{FF2B5EF4-FFF2-40B4-BE49-F238E27FC236}">
                <a16:creationId xmlns="" xmlns:a16="http://schemas.microsoft.com/office/drawing/2014/main" id="{02DB6F5A-6A7A-F961-8970-614991CFB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383" y="1754659"/>
            <a:ext cx="5857103" cy="403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34902FF-C55B-4A8D-578F-9E10791439C7}"/>
              </a:ext>
            </a:extLst>
          </p:cNvPr>
          <p:cNvSpPr txBox="1"/>
          <p:nvPr/>
        </p:nvSpPr>
        <p:spPr>
          <a:xfrm>
            <a:off x="3080950" y="420469"/>
            <a:ext cx="70515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HOLDING  OF NEEDLE HOLDER</a:t>
            </a:r>
            <a:endParaRPr lang="en-IN" sz="3600" b="1" dirty="0"/>
          </a:p>
        </p:txBody>
      </p:sp>
    </p:spTree>
    <p:extLst>
      <p:ext uri="{BB962C8B-B14F-4D97-AF65-F5344CB8AC3E}">
        <p14:creationId xmlns:p14="http://schemas.microsoft.com/office/powerpoint/2010/main" val="4107607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BE84FA-03C6-220A-8E6A-F379613EAB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0291" y="1944130"/>
            <a:ext cx="6647935" cy="3599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9499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turing - How to Suture a Wound">
            <a:extLst>
              <a:ext uri="{FF2B5EF4-FFF2-40B4-BE49-F238E27FC236}">
                <a16:creationId xmlns="" xmlns:a16="http://schemas.microsoft.com/office/drawing/2014/main" id="{62CB71DD-1F50-8489-FD44-EBC5B308FF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519" y="2486025"/>
            <a:ext cx="7149156" cy="1885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asic surgical skills SCRUBS. - ppt video online download">
            <a:extLst>
              <a:ext uri="{FF2B5EF4-FFF2-40B4-BE49-F238E27FC236}">
                <a16:creationId xmlns="" xmlns:a16="http://schemas.microsoft.com/office/drawing/2014/main" id="{BC84ECE3-DE50-C4FB-3AE6-46DC79D244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5373" y="0"/>
            <a:ext cx="1092337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3676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580F5C8-B6BB-1984-92F1-08AE516C43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874" y="-368301"/>
            <a:ext cx="89462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3916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FA3F8175-92B8-7710-B2B8-C8BA33377B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48281" y="0"/>
            <a:ext cx="108946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950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07380FB0-FC67-EB6D-019A-4AC470987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7F3AF6AF-CE72-8C62-A4F7-C0DBBD59B1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744"/>
            <a:ext cx="10515600" cy="5554174"/>
          </a:xfrm>
        </p:spPr>
        <p:txBody>
          <a:bodyPr>
            <a:noAutofit/>
          </a:bodyPr>
          <a:lstStyle/>
          <a:p>
            <a:r>
              <a:rPr lang="hi-IN" dirty="0">
                <a:solidFill>
                  <a:srgbClr val="002060"/>
                </a:solidFill>
              </a:rPr>
              <a:t>रोगी को तैयार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वातावरण तैयार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उपकरण तैयार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स्वयं तैयारी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जितना संभव हो सके त्वचा के करीब सिलाई 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काटेंकारणों पर चर्चा करें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उपकरणों का निपटान - सभी स्टिच कटरों को उपयोग के समय कूड़ेदान में डाल देना चाहिए।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मूल्यांकन करें कि ड्रेसिंग की आवश्यकता है या नहीं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प्रलेखन</a:t>
            </a:r>
            <a:endParaRPr lang="en-IN" dirty="0">
              <a:solidFill>
                <a:srgbClr val="002060"/>
              </a:solidFill>
            </a:endParaRPr>
          </a:p>
          <a:p>
            <a:r>
              <a:rPr lang="hi-IN" dirty="0">
                <a:solidFill>
                  <a:srgbClr val="002060"/>
                </a:solidFill>
              </a:rPr>
              <a:t>त्वचा की देखभाल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989F023-5C0F-11B2-C580-F3D7CC8761E3}"/>
              </a:ext>
            </a:extLst>
          </p:cNvPr>
          <p:cNvSpPr txBox="1"/>
          <p:nvPr/>
        </p:nvSpPr>
        <p:spPr>
          <a:xfrm>
            <a:off x="2765368" y="399303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solidFill>
                  <a:srgbClr val="FF0000"/>
                </a:solidFill>
              </a:rPr>
              <a:t>टांके हटाना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6313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F2CBE60-0E5F-7B50-0B32-01835558C681}"/>
              </a:ext>
            </a:extLst>
          </p:cNvPr>
          <p:cNvSpPr txBox="1">
            <a:spLocks/>
          </p:cNvSpPr>
          <p:nvPr/>
        </p:nvSpPr>
        <p:spPr>
          <a:xfrm>
            <a:off x="1540885" y="2701637"/>
            <a:ext cx="9110230" cy="2530186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hi-IN" sz="9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धन्यवाद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060877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23707C0-1C0B-A822-13F3-ECDD56DEA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i-IN" b="1" dirty="0">
                <a:solidFill>
                  <a:srgbClr val="FF0000"/>
                </a:solidFill>
              </a:rPr>
              <a:t>सिवनी क्या है?</a:t>
            </a:r>
            <a:endParaRPr lang="en-IN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908A5CC2-392D-0179-8235-31BC962EC6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i-IN" sz="3600" dirty="0">
                <a:solidFill>
                  <a:srgbClr val="00B0F0"/>
                </a:solidFill>
              </a:rPr>
              <a:t>"शरीर के अंगों को एक साथ जोड़ने के कार्य में प्रयुक्त धागा, तार या अन्य सामग्री“</a:t>
            </a:r>
            <a:endParaRPr lang="en-IN" sz="3600" dirty="0">
              <a:solidFill>
                <a:srgbClr val="00B0F0"/>
              </a:solidFill>
            </a:endParaRPr>
          </a:p>
          <a:p>
            <a:r>
              <a:rPr lang="hi-IN" sz="3600" dirty="0">
                <a:solidFill>
                  <a:srgbClr val="7030A0"/>
                </a:solidFill>
              </a:rPr>
              <a:t>"सिवनी लगाना का अर्थ है घाव भरने तक सिलाई करके जोड़ना“</a:t>
            </a:r>
            <a:endParaRPr lang="en-IN" sz="3600" dirty="0">
              <a:solidFill>
                <a:srgbClr val="7030A0"/>
              </a:solidFill>
            </a:endParaRPr>
          </a:p>
          <a:p>
            <a:r>
              <a:rPr lang="hi-IN" sz="3600" dirty="0">
                <a:solidFill>
                  <a:srgbClr val="FF0000"/>
                </a:solidFill>
              </a:rPr>
              <a:t>उद्देश्य-रक्तस्राव वाहिकाओं को बांधना, आंतरिक संरचनाओं को सिलना, घाव को बंद करना और वापस खींचना</a:t>
            </a:r>
            <a:endParaRPr lang="en-IN" sz="3600" dirty="0">
              <a:solidFill>
                <a:srgbClr val="FF0000"/>
              </a:solidFill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20536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A73DFEB-087C-5F63-D38E-E081E0E76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1772"/>
            <a:ext cx="12192000" cy="419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00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BB18665B-61EF-1C5C-B71E-EB016EB51A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E5070DB-ACD8-ECED-3799-A380C0E0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335"/>
            <a:ext cx="10515600" cy="4930720"/>
          </a:xfrm>
        </p:spPr>
        <p:txBody>
          <a:bodyPr>
            <a:noAutofit/>
          </a:bodyPr>
          <a:lstStyle/>
          <a:p>
            <a:r>
              <a:rPr lang="hi-IN" dirty="0">
                <a:solidFill>
                  <a:srgbClr val="002060"/>
                </a:solidFill>
              </a:rPr>
              <a:t>अच्छी हैंडलिंग विशेषताएँ हों</a:t>
            </a:r>
          </a:p>
          <a:p>
            <a:r>
              <a:rPr lang="hi-IN" dirty="0">
                <a:solidFill>
                  <a:srgbClr val="002060"/>
                </a:solidFill>
              </a:rPr>
              <a:t>ऊतकों में कोई गंभीर प्रतिक्रिया उत्पन्न न करें</a:t>
            </a:r>
          </a:p>
          <a:p>
            <a:r>
              <a:rPr lang="hi-IN" dirty="0">
                <a:solidFill>
                  <a:srgbClr val="002060"/>
                </a:solidFill>
              </a:rPr>
              <a:t>गाँठों को सुरक्षित रखने दें</a:t>
            </a:r>
          </a:p>
          <a:p>
            <a:r>
              <a:rPr lang="hi-IN" dirty="0">
                <a:solidFill>
                  <a:srgbClr val="002060"/>
                </a:solidFill>
              </a:rPr>
              <a:t>पर्याप्त तन्य शक्ति रखें</a:t>
            </a:r>
          </a:p>
          <a:p>
            <a:r>
              <a:rPr lang="hi-IN" dirty="0">
                <a:solidFill>
                  <a:srgbClr val="002060"/>
                </a:solidFill>
              </a:rPr>
              <a:t>ऊतकों को न काटें</a:t>
            </a:r>
          </a:p>
          <a:p>
            <a:r>
              <a:rPr lang="hi-IN" dirty="0">
                <a:solidFill>
                  <a:srgbClr val="002060"/>
                </a:solidFill>
              </a:rPr>
              <a:t>जीवाणुरहित हों, जीवाणु वृद्धि को बढ़ावा न दें</a:t>
            </a:r>
          </a:p>
          <a:p>
            <a:r>
              <a:rPr lang="hi-IN" dirty="0">
                <a:solidFill>
                  <a:srgbClr val="002060"/>
                </a:solidFill>
              </a:rPr>
              <a:t>गैर-इलेक्ट्रोलाइटिक हों</a:t>
            </a:r>
          </a:p>
          <a:p>
            <a:r>
              <a:rPr lang="hi-IN" dirty="0">
                <a:solidFill>
                  <a:srgbClr val="002060"/>
                </a:solidFill>
              </a:rPr>
              <a:t>गैर-एलर्जेनिक/कैंसरकारी हों</a:t>
            </a:r>
          </a:p>
          <a:p>
            <a:r>
              <a:rPr lang="hi-IN" dirty="0">
                <a:solidFill>
                  <a:srgbClr val="002060"/>
                </a:solidFill>
              </a:rPr>
              <a:t>सस्ता</a:t>
            </a:r>
            <a:r>
              <a:rPr lang="en-IN" dirty="0">
                <a:solidFill>
                  <a:srgbClr val="002060"/>
                </a:solidFill>
              </a:rPr>
              <a:t>, </a:t>
            </a:r>
            <a:r>
              <a:rPr lang="hi-IN" dirty="0">
                <a:solidFill>
                  <a:srgbClr val="002060"/>
                </a:solidFill>
              </a:rPr>
              <a:t>आसान स्टरलाइज़ेशन</a:t>
            </a:r>
            <a:endParaRPr lang="en-IN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37CCFBB9-DCD3-803E-DC17-97C392F0D7D7}"/>
              </a:ext>
            </a:extLst>
          </p:cNvPr>
          <p:cNvSpPr txBox="1"/>
          <p:nvPr/>
        </p:nvSpPr>
        <p:spPr>
          <a:xfrm>
            <a:off x="2682240" y="86689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dirty="0">
                <a:solidFill>
                  <a:srgbClr val="FF0000"/>
                </a:solidFill>
              </a:rPr>
              <a:t>आदर्श सिवनी सामग्री</a:t>
            </a:r>
            <a:endParaRPr lang="en-IN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7400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249E82CD-1CE6-105A-3663-98124FF1A0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9566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44270343-4DDE-7274-15BE-DAFD5A875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6941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471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64352ECB-5833-D0E3-CE07-969FA28342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D30663-7B84-B40F-0C33-8EDFA6B67F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36335"/>
            <a:ext cx="10515600" cy="49307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i-IN" dirty="0">
                <a:solidFill>
                  <a:srgbClr val="002060"/>
                </a:solidFill>
              </a:rPr>
              <a:t>1- </a:t>
            </a:r>
            <a:r>
              <a:rPr lang="hi-IN" sz="3200" dirty="0">
                <a:solidFill>
                  <a:srgbClr val="002060"/>
                </a:solidFill>
              </a:rPr>
              <a:t>सुई को उसकी वक्रता के 2\3 भाग पर सुई धारक से पकड़ा जाता है। इसे कभी भी आँख या बिंदु से नहीं पकड़ा जाता है।</a:t>
            </a:r>
            <a:endParaRPr lang="en-IN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</a:rPr>
              <a:t>2- जिस क्षेत्र को टांका लगाना है उसे चूसने वाले या रूई के फाहे से सुखाया जाता है ताकि कटे हुए किनारे स्पष्ट रूप से दिखाई दें।</a:t>
            </a:r>
            <a:endParaRPr lang="en-IN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</a:rPr>
              <a:t>3- चल घाव के किनारे से स्थिर घाव के किनारे तक टांका लगानाफ्लैप को पकड़ने और उसे स्थिर करने के लिए </a:t>
            </a:r>
            <a:endParaRPr lang="en-IN" sz="3200" dirty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hi-IN" sz="3200" dirty="0">
                <a:solidFill>
                  <a:srgbClr val="002060"/>
                </a:solidFill>
              </a:rPr>
              <a:t>4-दांतेदार विच्छेदन चिमटी का उपयोग किया जाता है।</a:t>
            </a:r>
            <a:endParaRPr lang="en-IN" sz="3200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59F92CF3-3C5E-D416-87FB-C5DB6BBB2D2F}"/>
              </a:ext>
            </a:extLst>
          </p:cNvPr>
          <p:cNvSpPr txBox="1"/>
          <p:nvPr/>
        </p:nvSpPr>
        <p:spPr>
          <a:xfrm>
            <a:off x="2682240" y="866894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i-IN" sz="4400" b="1" dirty="0">
                <a:solidFill>
                  <a:srgbClr val="FF0000"/>
                </a:solidFill>
              </a:rPr>
              <a:t>टांका लगाने के सिद्धांत</a:t>
            </a:r>
            <a:endParaRPr lang="en-IN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75873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Suturing techniques involved in dental surgery">
            <a:extLst>
              <a:ext uri="{FF2B5EF4-FFF2-40B4-BE49-F238E27FC236}">
                <a16:creationId xmlns="" xmlns:a16="http://schemas.microsoft.com/office/drawing/2014/main" id="{79D68000-364C-2F39-DAE4-00E46ADC3F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670" y="724930"/>
            <a:ext cx="9094573" cy="5692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5699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Suturing Instrument Kit – Simulab Corporation">
            <a:extLst>
              <a:ext uri="{FF2B5EF4-FFF2-40B4-BE49-F238E27FC236}">
                <a16:creationId xmlns="" xmlns:a16="http://schemas.microsoft.com/office/drawing/2014/main" id="{730DCCEA-F3EB-DB74-635F-1595A6AA49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1276" y="0"/>
            <a:ext cx="1111478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173373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265</Words>
  <Application>Microsoft Office PowerPoint</Application>
  <PresentationFormat>Custom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टांके लगाने की तकनीक और सामग्री</vt:lpstr>
      <vt:lpstr>सिवनी क्या है?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Suturing technique &amp; material</dc:title>
  <dc:creator>MTI MTI</dc:creator>
  <cp:lastModifiedBy>NDRF MEDICAL</cp:lastModifiedBy>
  <cp:revision>9</cp:revision>
  <dcterms:created xsi:type="dcterms:W3CDTF">2023-02-03T06:43:34Z</dcterms:created>
  <dcterms:modified xsi:type="dcterms:W3CDTF">2025-12-19T11:56:43Z</dcterms:modified>
</cp:coreProperties>
</file>