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7"/>
  </p:notesMasterIdLst>
  <p:sldIdLst>
    <p:sldId id="295" r:id="rId2"/>
    <p:sldId id="347" r:id="rId3"/>
    <p:sldId id="348" r:id="rId4"/>
    <p:sldId id="349" r:id="rId5"/>
    <p:sldId id="350" r:id="rId6"/>
    <p:sldId id="351" r:id="rId7"/>
    <p:sldId id="293" r:id="rId8"/>
    <p:sldId id="261" r:id="rId9"/>
    <p:sldId id="263" r:id="rId10"/>
    <p:sldId id="264" r:id="rId11"/>
    <p:sldId id="265" r:id="rId12"/>
    <p:sldId id="352" r:id="rId13"/>
    <p:sldId id="267" r:id="rId14"/>
    <p:sldId id="268"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280" r:id="rId29"/>
    <p:sldId id="281" r:id="rId30"/>
    <p:sldId id="282" r:id="rId31"/>
    <p:sldId id="283" r:id="rId32"/>
    <p:sldId id="285" r:id="rId33"/>
    <p:sldId id="284" r:id="rId34"/>
    <p:sldId id="287" r:id="rId35"/>
    <p:sldId id="288" r:id="rId36"/>
    <p:sldId id="346" r:id="rId37"/>
    <p:sldId id="289" r:id="rId38"/>
    <p:sldId id="290" r:id="rId39"/>
    <p:sldId id="291" r:id="rId40"/>
    <p:sldId id="292" r:id="rId41"/>
    <p:sldId id="298" r:id="rId42"/>
    <p:sldId id="299" r:id="rId43"/>
    <p:sldId id="296" r:id="rId44"/>
    <p:sldId id="297" r:id="rId45"/>
    <p:sldId id="366" r:id="rId46"/>
    <p:sldId id="300" r:id="rId47"/>
    <p:sldId id="301" r:id="rId48"/>
    <p:sldId id="302" r:id="rId49"/>
    <p:sldId id="303" r:id="rId50"/>
    <p:sldId id="304" r:id="rId51"/>
    <p:sldId id="305" r:id="rId52"/>
    <p:sldId id="306" r:id="rId53"/>
    <p:sldId id="307" r:id="rId54"/>
    <p:sldId id="343" r:id="rId55"/>
    <p:sldId id="34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7" d="100"/>
          <a:sy n="97" d="100"/>
        </p:scale>
        <p:origin x="1926" y="7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18-12-2025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597447-18BE-4171-87A1-A214BEB15DE1}" type="slidenum">
              <a:rPr lang="en-IN" smtClean="0"/>
              <a:t>30</a:t>
            </a:fld>
            <a:endParaRPr lang="en-IN"/>
          </a:p>
        </p:txBody>
      </p:sp>
    </p:spTree>
    <p:extLst>
      <p:ext uri="{BB962C8B-B14F-4D97-AF65-F5344CB8AC3E}">
        <p14:creationId xmlns:p14="http://schemas.microsoft.com/office/powerpoint/2010/main" val="3783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12/18/2025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12/18/2025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id="{FE18A01D-1538-2DDE-1E8E-5E63DB32609E}"/>
              </a:ext>
            </a:extLst>
          </p:cNvPr>
          <p:cNvPicPr>
            <a:picLocks noChangeAspect="1"/>
          </p:cNvPicPr>
          <p:nvPr userDrawn="1"/>
        </p:nvPicPr>
        <p:blipFill>
          <a:blip r:embed="rId13"/>
          <a:stretch>
            <a:fillRect/>
          </a:stretch>
        </p:blipFill>
        <p:spPr>
          <a:xfrm>
            <a:off x="7806635" y="27317"/>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Portmanteau" TargetMode="External"/><Relationship Id="rId2" Type="http://schemas.openxmlformats.org/officeDocument/2006/relationships/hyperlink" Target="https://en.m.wikipedia.org/wiki/Electronic_taggi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en.m.wikipedia.org/wiki/Blood_alcohol_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search?sca_esv=f2828ca2c140f3c0&amp;cs=0&amp;sxsrf=AE3TifODMwHTMrYolZxckJ5GEIy5-1Lq2A%3A1754916132634&amp;q=tracheostomy+ventilators&amp;sa=X&amp;ved=2ahUKEwi75pmF5IKPAxXxXWwGHQ0ZJkUQxccNegQIBBAC&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 Id="rId2" Type="http://schemas.openxmlformats.org/officeDocument/2006/relationships/hyperlink" Target="https://www.google.com/search?sca_esv=f2828ca2c140f3c0&amp;cs=0&amp;sxsrf=AE3TifODMwHTMrYolZxckJ5GEIy5-1Lq2A%3A1754916132634&amp;q=mechanical+ventilators&amp;sa=X&amp;ved=2ahUKEwi75pmF5IKPAxXxXWwGHQ0ZJkUQxccNegQIBBAB&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 Id="rId1" Type="http://schemas.openxmlformats.org/officeDocument/2006/relationships/slideLayout" Target="../slideLayouts/slideLayout7.xml"/><Relationship Id="rId4" Type="http://schemas.openxmlformats.org/officeDocument/2006/relationships/hyperlink" Target="https://www.google.com/search?sca_esv=f2828ca2c140f3c0&amp;cs=0&amp;sxsrf=AE3TifODMwHTMrYolZxckJ5GEIy5-1Lq2A%3A1754916132634&amp;q=face+mask+ventilators&amp;sa=X&amp;ved=2ahUKEwi75pmF5IKPAxXxXWwGHQ0ZJkUQxccNegQIBhAB&amp;mstk=AUtExfChzh3pT3sBZhb_7gAGT2aFrSa9wg7OOruxp3Q-TxWP2rurjUBsfAgLId0SeAwp_lYS7ljGsTLbeTlBrcNzL4steRPxATTp8jRQlq21dXNqCf3FTd-A8gxEITa4kpg-eNGD2VbvQGNGOXCkgfsf0fDoRVLdbHJdPgNHhUXDmPYSodJBrqAcs3xGUpC3arCIYZiiP8HPhMr5g9HAIIoCTiknv6tvkTUp9aVf9qpJJ5Tt8DIVVtTHyb3xDjwwQcgkVTPMjGongBigHIJ9UgzJCK64&amp;csui=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a:bodyPr>
          <a:lstStyle/>
          <a:p>
            <a:pPr algn="ctr"/>
            <a:r>
              <a:rPr lang="en-GB" sz="4400" b="1" dirty="0">
                <a:solidFill>
                  <a:srgbClr val="FF0000"/>
                </a:solidFill>
                <a:latin typeface="Arial" pitchFamily="34" charset="0"/>
                <a:cs typeface="Arial" pitchFamily="34" charset="0"/>
              </a:rPr>
              <a:t>MEDICAL EQUIPMENTS </a:t>
            </a:r>
            <a:endParaRPr lang="en-US" sz="4400" dirty="0">
              <a:solidFill>
                <a:srgbClr val="FF0000"/>
              </a:solidFill>
              <a:latin typeface="Arial" pitchFamily="34" charset="0"/>
              <a:cs typeface="Arial" pitchFamily="34" charset="0"/>
            </a:endParaRPr>
          </a:p>
        </p:txBody>
      </p:sp>
      <p:sp>
        <p:nvSpPr>
          <p:cNvPr id="4" name="Title 1">
            <a:extLst>
              <a:ext uri="{FF2B5EF4-FFF2-40B4-BE49-F238E27FC236}">
                <a16:creationId xmlns:a16="http://schemas.microsoft.com/office/drawing/2014/main" id="{5E5401B5-576A-32E8-FC0A-E56AA48EDC91}"/>
              </a:ext>
            </a:extLst>
          </p:cNvPr>
          <p:cNvSpPr>
            <a:spLocks noGrp="1"/>
          </p:cNvSpPr>
          <p:nvPr/>
        </p:nvSpPr>
        <p:spPr>
          <a:xfrm>
            <a:off x="2057400" y="914400"/>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-43</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3B69F47A-239E-285A-C792-C375AD8955DA}"/>
              </a:ext>
            </a:extLst>
          </p:cNvPr>
          <p:cNvSpPr txBox="1">
            <a:spLocks/>
          </p:cNvSpPr>
          <p:nvPr/>
        </p:nvSpPr>
        <p:spPr>
          <a:xfrm>
            <a:off x="6019800" y="4953000"/>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0433-5F18-3C54-A123-6B3FC86DF490}"/>
              </a:ext>
            </a:extLst>
          </p:cNvPr>
          <p:cNvSpPr>
            <a:spLocks noGrp="1"/>
          </p:cNvSpPr>
          <p:nvPr>
            <p:ph type="title"/>
          </p:nvPr>
        </p:nvSpPr>
        <p:spPr>
          <a:xfrm>
            <a:off x="2438400" y="152400"/>
            <a:ext cx="4962823" cy="762000"/>
          </a:xfrm>
        </p:spPr>
        <p:txBody>
          <a:bodyPr/>
          <a:lstStyle/>
          <a:p>
            <a:r>
              <a:rPr lang="en-GB" b="1" dirty="0"/>
              <a:t>    </a:t>
            </a:r>
            <a:r>
              <a:rPr lang="en-GB" b="1" dirty="0">
                <a:solidFill>
                  <a:srgbClr val="00B0F0"/>
                </a:solidFill>
              </a:rPr>
              <a:t>Glucometer</a:t>
            </a:r>
            <a:r>
              <a:rPr lang="en-GB" b="1" dirty="0"/>
              <a:t> </a:t>
            </a:r>
            <a:endParaRPr lang="en-US" b="1" dirty="0"/>
          </a:p>
        </p:txBody>
      </p:sp>
      <p:pic>
        <p:nvPicPr>
          <p:cNvPr id="4" name="Picture 4">
            <a:extLst>
              <a:ext uri="{FF2B5EF4-FFF2-40B4-BE49-F238E27FC236}">
                <a16:creationId xmlns:a16="http://schemas.microsoft.com/office/drawing/2014/main" id="{6C1D4864-CD91-2BBC-43FB-D58A200AC4CF}"/>
              </a:ext>
            </a:extLst>
          </p:cNvPr>
          <p:cNvPicPr>
            <a:picLocks noGrp="1" noChangeAspect="1"/>
          </p:cNvPicPr>
          <p:nvPr>
            <p:ph sz="quarter" idx="1"/>
          </p:nvPr>
        </p:nvPicPr>
        <p:blipFill>
          <a:blip r:embed="rId2"/>
          <a:stretch>
            <a:fillRect/>
          </a:stretch>
        </p:blipFill>
        <p:spPr>
          <a:xfrm>
            <a:off x="193822" y="959646"/>
            <a:ext cx="8721578" cy="5669754"/>
          </a:xfrm>
        </p:spPr>
      </p:pic>
      <p:sp>
        <p:nvSpPr>
          <p:cNvPr id="3" name="TextBox 2"/>
          <p:cNvSpPr txBox="1"/>
          <p:nvPr/>
        </p:nvSpPr>
        <p:spPr>
          <a:xfrm>
            <a:off x="228600" y="914400"/>
            <a:ext cx="8719131" cy="430887"/>
          </a:xfrm>
          <a:prstGeom prst="rect">
            <a:avLst/>
          </a:prstGeom>
          <a:solidFill>
            <a:schemeClr val="bg1"/>
          </a:solidFill>
        </p:spPr>
        <p:txBody>
          <a:bodyPr wrap="square" rtlCol="0">
            <a:spAutoFit/>
          </a:bodyPr>
          <a:lstStyle/>
          <a:p>
            <a:endParaRPr lang="en-IN" dirty="0"/>
          </a:p>
          <a:p>
            <a:endParaRPr lang="en-IN" sz="400" dirty="0"/>
          </a:p>
        </p:txBody>
      </p:sp>
    </p:spTree>
    <p:extLst>
      <p:ext uri="{BB962C8B-B14F-4D97-AF65-F5344CB8AC3E}">
        <p14:creationId xmlns:p14="http://schemas.microsoft.com/office/powerpoint/2010/main" val="21670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5DDB-F871-DAAF-8613-3A501CFCC4AA}"/>
              </a:ext>
            </a:extLst>
          </p:cNvPr>
          <p:cNvSpPr>
            <a:spLocks noGrp="1"/>
          </p:cNvSpPr>
          <p:nvPr>
            <p:ph type="title"/>
          </p:nvPr>
        </p:nvSpPr>
        <p:spPr>
          <a:xfrm>
            <a:off x="2914651" y="0"/>
            <a:ext cx="4205882" cy="1066800"/>
          </a:xfrm>
        </p:spPr>
        <p:txBody>
          <a:bodyPr/>
          <a:lstStyle/>
          <a:p>
            <a:r>
              <a:rPr lang="en-GB" b="1" dirty="0">
                <a:solidFill>
                  <a:srgbClr val="FF0000"/>
                </a:solidFill>
              </a:rPr>
              <a:t>Suction machine</a:t>
            </a:r>
            <a:endParaRPr lang="en-US" b="1" dirty="0">
              <a:solidFill>
                <a:srgbClr val="FF0000"/>
              </a:solidFill>
            </a:endParaRPr>
          </a:p>
        </p:txBody>
      </p:sp>
      <p:sp>
        <p:nvSpPr>
          <p:cNvPr id="3" name="Content Placeholder 2">
            <a:extLst>
              <a:ext uri="{FF2B5EF4-FFF2-40B4-BE49-F238E27FC236}">
                <a16:creationId xmlns:a16="http://schemas.microsoft.com/office/drawing/2014/main" id="{184557A2-BF56-0B3B-CEE1-34A79A8A7CA8}"/>
              </a:ext>
            </a:extLst>
          </p:cNvPr>
          <p:cNvSpPr>
            <a:spLocks noGrp="1"/>
          </p:cNvSpPr>
          <p:nvPr>
            <p:ph sz="quarter" idx="1"/>
          </p:nvPr>
        </p:nvSpPr>
        <p:spPr>
          <a:xfrm>
            <a:off x="815876" y="2057400"/>
            <a:ext cx="7429499" cy="3124200"/>
          </a:xfrm>
        </p:spPr>
        <p:txBody>
          <a:bodyPr>
            <a:normAutofit fontScale="92500"/>
          </a:bodyPr>
          <a:lstStyle/>
          <a:p>
            <a:r>
              <a:rPr lang="en-GB" sz="3200" b="1" i="0" dirty="0">
                <a:solidFill>
                  <a:srgbClr val="002060"/>
                </a:solidFill>
                <a:effectLst/>
                <a:latin typeface="Arial" pitchFamily="34" charset="0"/>
                <a:cs typeface="Arial" pitchFamily="34" charset="0"/>
              </a:rPr>
              <a:t>Suction machines are appliances that are used to remove substances such as blood, saliva, mucus, and vomit from a person's airway. A portable suction unit can prevent pulmonary aspiration and facilitate breathing.</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49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64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206"/>
            <a:ext cx="42672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18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id="{92FF0636-4359-3B6F-5E68-2DA1749FA916}"/>
              </a:ext>
            </a:extLst>
          </p:cNvPr>
          <p:cNvPicPr>
            <a:picLocks noGrp="1" noChangeAspect="1"/>
          </p:cNvPicPr>
          <p:nvPr>
            <p:ph sz="quarter" idx="1"/>
          </p:nvPr>
        </p:nvPicPr>
        <p:blipFill>
          <a:blip r:embed="rId2"/>
          <a:stretch>
            <a:fillRect/>
          </a:stretch>
        </p:blipFill>
        <p:spPr>
          <a:xfrm>
            <a:off x="1" y="1143000"/>
            <a:ext cx="9067799" cy="5589985"/>
          </a:xfrm>
        </p:spPr>
      </p:pic>
    </p:spTree>
    <p:extLst>
      <p:ext uri="{BB962C8B-B14F-4D97-AF65-F5344CB8AC3E}">
        <p14:creationId xmlns:p14="http://schemas.microsoft.com/office/powerpoint/2010/main" val="245767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EEC5-6190-A57E-D333-4A8330F65CEC}"/>
              </a:ext>
            </a:extLst>
          </p:cNvPr>
          <p:cNvSpPr>
            <a:spLocks noGrp="1"/>
          </p:cNvSpPr>
          <p:nvPr>
            <p:ph type="title"/>
          </p:nvPr>
        </p:nvSpPr>
        <p:spPr>
          <a:xfrm>
            <a:off x="152400" y="-228600"/>
            <a:ext cx="7810500" cy="1313260"/>
          </a:xfrm>
        </p:spPr>
        <p:txBody>
          <a:bodyPr>
            <a:noAutofit/>
          </a:bodyPr>
          <a:lstStyle/>
          <a:p>
            <a:r>
              <a:rPr lang="en-GB" sz="4000" b="1" dirty="0">
                <a:solidFill>
                  <a:srgbClr val="00B0F0"/>
                </a:solidFill>
                <a:latin typeface="Arial" pitchFamily="34" charset="0"/>
                <a:cs typeface="Arial" pitchFamily="34" charset="0"/>
              </a:rPr>
              <a:t>Precautions  during suctioning</a:t>
            </a:r>
            <a:endParaRPr lang="en-US" sz="40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906AE286-1400-1E4F-4936-8198E1F8E2AA}"/>
              </a:ext>
            </a:extLst>
          </p:cNvPr>
          <p:cNvSpPr>
            <a:spLocks noGrp="1"/>
          </p:cNvSpPr>
          <p:nvPr>
            <p:ph sz="quarter" idx="1"/>
          </p:nvPr>
        </p:nvSpPr>
        <p:spPr>
          <a:xfrm>
            <a:off x="514351" y="1600200"/>
            <a:ext cx="8286749" cy="4343400"/>
          </a:xfrm>
        </p:spPr>
        <p:txBody>
          <a:bodyPr>
            <a:noAutofit/>
          </a:bodyPr>
          <a:lstStyle/>
          <a:p>
            <a:r>
              <a:rPr lang="en-GB" sz="3200" b="1" i="0" dirty="0">
                <a:solidFill>
                  <a:srgbClr val="202124"/>
                </a:solidFill>
                <a:effectLst/>
                <a:latin typeface="Arial" pitchFamily="34" charset="0"/>
                <a:cs typeface="Arial" pitchFamily="34" charset="0"/>
              </a:rPr>
              <a:t>Conduct a Risk Assessment.</a:t>
            </a:r>
          </a:p>
          <a:p>
            <a:r>
              <a:rPr lang="en-GB" sz="3200" b="1" i="0" dirty="0">
                <a:solidFill>
                  <a:srgbClr val="202124"/>
                </a:solidFill>
                <a:effectLst/>
                <a:latin typeface="Arial" pitchFamily="34" charset="0"/>
                <a:cs typeface="Arial" pitchFamily="34" charset="0"/>
              </a:rPr>
              <a:t>Prepare the Patient.</a:t>
            </a:r>
          </a:p>
          <a:p>
            <a:r>
              <a:rPr lang="en-GB" sz="3200" b="1" i="0" dirty="0">
                <a:solidFill>
                  <a:srgbClr val="202124"/>
                </a:solidFill>
                <a:effectLst/>
                <a:latin typeface="Arial" pitchFamily="34" charset="0"/>
                <a:cs typeface="Arial" pitchFamily="34" charset="0"/>
              </a:rPr>
              <a:t>Do Not Suction Too Long.</a:t>
            </a:r>
          </a:p>
          <a:p>
            <a:r>
              <a:rPr lang="en-GB" sz="3200" b="1" i="0" dirty="0">
                <a:solidFill>
                  <a:srgbClr val="202124"/>
                </a:solidFill>
                <a:effectLst/>
                <a:latin typeface="Arial" pitchFamily="34" charset="0"/>
                <a:cs typeface="Arial" pitchFamily="34" charset="0"/>
              </a:rPr>
              <a:t>Avoid Forcing the Catheter.</a:t>
            </a:r>
          </a:p>
          <a:p>
            <a:r>
              <a:rPr lang="en-GB" sz="3200" b="1" i="0" dirty="0">
                <a:solidFill>
                  <a:srgbClr val="202124"/>
                </a:solidFill>
                <a:effectLst/>
                <a:latin typeface="Arial" pitchFamily="34" charset="0"/>
                <a:cs typeface="Arial" pitchFamily="34" charset="0"/>
              </a:rPr>
              <a:t>Monitor for Complications.</a:t>
            </a:r>
          </a:p>
          <a:p>
            <a:r>
              <a:rPr lang="en-GB" sz="3200" b="1" i="0" dirty="0">
                <a:solidFill>
                  <a:srgbClr val="202124"/>
                </a:solidFill>
                <a:effectLst/>
                <a:latin typeface="Arial" pitchFamily="34" charset="0"/>
                <a:cs typeface="Arial" pitchFamily="34" charset="0"/>
              </a:rPr>
              <a:t>Choose the Right Equipment.</a:t>
            </a:r>
          </a:p>
          <a:p>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8651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959D-997F-3223-4D43-15FC0D066D97}"/>
              </a:ext>
            </a:extLst>
          </p:cNvPr>
          <p:cNvSpPr>
            <a:spLocks noGrp="1"/>
          </p:cNvSpPr>
          <p:nvPr>
            <p:ph type="title"/>
          </p:nvPr>
        </p:nvSpPr>
        <p:spPr>
          <a:xfrm>
            <a:off x="1714501" y="0"/>
            <a:ext cx="5611757" cy="1295400"/>
          </a:xfrm>
        </p:spPr>
        <p:txBody>
          <a:bodyPr>
            <a:normAutofit fontScale="90000"/>
          </a:bodyPr>
          <a:lstStyle/>
          <a:p>
            <a:pPr algn="ctr"/>
            <a:r>
              <a:rPr lang="en-GB" b="1" dirty="0">
                <a:solidFill>
                  <a:srgbClr val="FF0000"/>
                </a:solidFill>
                <a:latin typeface="Arial" pitchFamily="34" charset="0"/>
                <a:cs typeface="Arial" pitchFamily="34" charset="0"/>
              </a:rPr>
              <a:t>Alcohol </a:t>
            </a:r>
            <a:r>
              <a:rPr lang="en-GB" b="1" dirty="0" err="1">
                <a:solidFill>
                  <a:srgbClr val="FF0000"/>
                </a:solidFill>
                <a:latin typeface="Arial" pitchFamily="34" charset="0"/>
                <a:cs typeface="Arial" pitchFamily="34" charset="0"/>
              </a:rPr>
              <a:t>breathanalyzer</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E52CDF05-A0D1-D33F-D2BA-97776A5FE662}"/>
              </a:ext>
            </a:extLst>
          </p:cNvPr>
          <p:cNvSpPr>
            <a:spLocks noGrp="1"/>
          </p:cNvSpPr>
          <p:nvPr>
            <p:ph sz="quarter" idx="1"/>
          </p:nvPr>
        </p:nvSpPr>
        <p:spPr>
          <a:xfrm>
            <a:off x="856060" y="2106612"/>
            <a:ext cx="7429499" cy="3541714"/>
          </a:xfrm>
        </p:spPr>
        <p:txBody>
          <a:bodyPr>
            <a:normAutofit lnSpcReduction="10000"/>
          </a:bodyPr>
          <a:lstStyle/>
          <a:p>
            <a:pPr fontAlgn="base"/>
            <a:r>
              <a:rPr lang="en-GB" sz="3200" b="1" i="1" u="sng" dirty="0">
                <a:solidFill>
                  <a:srgbClr val="3366CC"/>
                </a:solidFill>
                <a:effectLst/>
                <a:latin typeface="Arial" pitchFamily="34" charset="0"/>
                <a:cs typeface="Arial" pitchFamily="34" charset="0"/>
                <a:hlinkClick r:id="rId2" tooltip="Electronic tagging"/>
              </a:rPr>
              <a:t>monitor</a:t>
            </a:r>
            <a:endParaRPr lang="en-GB" sz="3200" b="1" i="1" dirty="0">
              <a:solidFill>
                <a:srgbClr val="54595D"/>
              </a:solidFill>
              <a:effectLst/>
              <a:latin typeface="Arial" pitchFamily="34" charset="0"/>
              <a:cs typeface="Arial" pitchFamily="34" charset="0"/>
            </a:endParaRPr>
          </a:p>
          <a:p>
            <a:pPr fontAlgn="base"/>
            <a:r>
              <a:rPr lang="en-GB" sz="3200" b="1" i="0" dirty="0">
                <a:solidFill>
                  <a:srgbClr val="202122"/>
                </a:solidFill>
                <a:effectLst/>
                <a:latin typeface="Arial" pitchFamily="34" charset="0"/>
                <a:cs typeface="Arial" pitchFamily="34" charset="0"/>
              </a:rPr>
              <a:t>A breathalyzer or breathalyser (a </a:t>
            </a:r>
            <a:r>
              <a:rPr lang="en-GB" sz="3200" b="1" i="0" u="none" strike="noStrike" dirty="0">
                <a:solidFill>
                  <a:srgbClr val="3366CC"/>
                </a:solidFill>
                <a:effectLst/>
                <a:latin typeface="Arial" pitchFamily="34" charset="0"/>
                <a:cs typeface="Arial" pitchFamily="34" charset="0"/>
                <a:hlinkClick r:id="rId3" tooltip="Portmanteau"/>
              </a:rPr>
              <a:t>portmanteau</a:t>
            </a:r>
            <a:r>
              <a:rPr lang="en-GB" sz="3200" b="1" i="0" dirty="0">
                <a:solidFill>
                  <a:srgbClr val="202122"/>
                </a:solidFill>
                <a:effectLst/>
                <a:latin typeface="Arial" pitchFamily="34" charset="0"/>
                <a:cs typeface="Arial" pitchFamily="34" charset="0"/>
              </a:rPr>
              <a:t> of </a:t>
            </a:r>
            <a:r>
              <a:rPr lang="en-GB" sz="3200" b="1" i="1" dirty="0">
                <a:solidFill>
                  <a:srgbClr val="202122"/>
                </a:solidFill>
                <a:effectLst/>
                <a:latin typeface="Arial" pitchFamily="34" charset="0"/>
                <a:cs typeface="Arial" pitchFamily="34" charset="0"/>
              </a:rPr>
              <a:t>breath</a:t>
            </a:r>
            <a:r>
              <a:rPr lang="en-GB" sz="3200" b="1" i="0" dirty="0">
                <a:solidFill>
                  <a:srgbClr val="202122"/>
                </a:solidFill>
                <a:effectLst/>
                <a:latin typeface="Arial" pitchFamily="34" charset="0"/>
                <a:cs typeface="Arial" pitchFamily="34" charset="0"/>
              </a:rPr>
              <a:t> and </a:t>
            </a:r>
            <a:r>
              <a:rPr lang="en-GB" sz="3200" b="1" i="1" dirty="0">
                <a:solidFill>
                  <a:srgbClr val="202122"/>
                </a:solidFill>
                <a:effectLst/>
                <a:latin typeface="Arial" pitchFamily="34" charset="0"/>
                <a:cs typeface="Arial" pitchFamily="34" charset="0"/>
              </a:rPr>
              <a:t>analyzer/analyser</a:t>
            </a:r>
            <a:r>
              <a:rPr lang="en-GB" sz="3200" b="1" i="0" dirty="0">
                <a:solidFill>
                  <a:srgbClr val="202122"/>
                </a:solidFill>
                <a:effectLst/>
                <a:latin typeface="Arial" pitchFamily="34" charset="0"/>
                <a:cs typeface="Arial" pitchFamily="34" charset="0"/>
              </a:rPr>
              <a:t>) is a device for estimating </a:t>
            </a:r>
            <a:r>
              <a:rPr lang="en-GB" sz="3200" b="1" i="0" u="none" strike="noStrike" dirty="0">
                <a:solidFill>
                  <a:srgbClr val="3366CC"/>
                </a:solidFill>
                <a:effectLst/>
                <a:latin typeface="Arial" pitchFamily="34" charset="0"/>
                <a:cs typeface="Arial" pitchFamily="34" charset="0"/>
                <a:hlinkClick r:id="rId4" tooltip="Blood alcohol content"/>
              </a:rPr>
              <a:t>blood alcohol content</a:t>
            </a:r>
            <a:r>
              <a:rPr lang="en-GB" sz="3200" b="1" i="0" dirty="0">
                <a:solidFill>
                  <a:srgbClr val="202122"/>
                </a:solidFill>
                <a:effectLst/>
                <a:latin typeface="Arial" pitchFamily="34" charset="0"/>
                <a:cs typeface="Arial" pitchFamily="34" charset="0"/>
              </a:rPr>
              <a:t> (BAC), or to detect viruses or diseases from a breath sample.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239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20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1447800"/>
            <a:ext cx="7315200" cy="4031873"/>
          </a:xfrm>
          <a:prstGeom prst="rect">
            <a:avLst/>
          </a:prstGeom>
        </p:spPr>
        <p:txBody>
          <a:bodyPr wrap="square">
            <a:spAutoFit/>
          </a:bodyPr>
          <a:lstStyle/>
          <a:p>
            <a:r>
              <a:rPr lang="en-US" sz="3200" b="1" dirty="0">
                <a:solidFill>
                  <a:srgbClr val="001D35"/>
                </a:solidFill>
                <a:latin typeface="Calibri" pitchFamily="34" charset="0"/>
                <a:ea typeface="Calibri" pitchFamily="34" charset="0"/>
                <a:cs typeface="Calibri" pitchFamily="34" charset="0"/>
              </a:rPr>
              <a:t>A breathalyzer, or alcohol test machine, measures the concentration of alcohol in a person's breath, which is then used to estimate their blood alcohol content (BAC). The "normal" or legal range for BAC in most places is 0.00% to 0.08%, with anything above 0.08% considered legally impaired for driving</a:t>
            </a:r>
            <a:endParaRPr lang="en-IN" sz="3200" b="1" dirty="0">
              <a:latin typeface="Calibri" pitchFamily="34" charset="0"/>
              <a:ea typeface="Calibri" pitchFamily="34" charset="0"/>
              <a:cs typeface="Calibri" pitchFamily="34" charset="0"/>
            </a:endParaRPr>
          </a:p>
        </p:txBody>
      </p:sp>
      <p:sp>
        <p:nvSpPr>
          <p:cNvPr id="8" name="Rectangle 7"/>
          <p:cNvSpPr/>
          <p:nvPr/>
        </p:nvSpPr>
        <p:spPr>
          <a:xfrm>
            <a:off x="3200400" y="482025"/>
            <a:ext cx="3065647" cy="646331"/>
          </a:xfrm>
          <a:prstGeom prst="rect">
            <a:avLst/>
          </a:prstGeom>
        </p:spPr>
        <p:txBody>
          <a:bodyPr wrap="none">
            <a:spAutoFit/>
          </a:bodyPr>
          <a:lstStyle/>
          <a:p>
            <a:r>
              <a:rPr lang="en-US" sz="3600" b="1" dirty="0">
                <a:solidFill>
                  <a:srgbClr val="00B0F0"/>
                </a:solidFill>
                <a:latin typeface="Calibri" pitchFamily="34" charset="0"/>
                <a:ea typeface="Calibri" pitchFamily="34" charset="0"/>
                <a:cs typeface="Calibri" pitchFamily="34" charset="0"/>
              </a:rPr>
              <a:t>BREATHALYZER</a:t>
            </a:r>
            <a:endParaRPr lang="en-IN" sz="3600" b="1" dirty="0">
              <a:solidFill>
                <a:srgbClr val="00B0F0"/>
              </a:solidFill>
            </a:endParaRPr>
          </a:p>
        </p:txBody>
      </p:sp>
    </p:spTree>
    <p:extLst>
      <p:ext uri="{BB962C8B-B14F-4D97-AF65-F5344CB8AC3E}">
        <p14:creationId xmlns:p14="http://schemas.microsoft.com/office/powerpoint/2010/main" val="420480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0D03-D8E6-4709-416F-916A85AF9483}"/>
              </a:ext>
            </a:extLst>
          </p:cNvPr>
          <p:cNvSpPr>
            <a:spLocks noGrp="1"/>
          </p:cNvSpPr>
          <p:nvPr>
            <p:ph type="title"/>
          </p:nvPr>
        </p:nvSpPr>
        <p:spPr>
          <a:xfrm>
            <a:off x="971550" y="-1"/>
            <a:ext cx="7602437" cy="1143001"/>
          </a:xfrm>
        </p:spPr>
        <p:txBody>
          <a:bodyPr/>
          <a:lstStyle/>
          <a:p>
            <a:pPr algn="ctr"/>
            <a:r>
              <a:rPr lang="en-GB" b="1" dirty="0">
                <a:solidFill>
                  <a:srgbClr val="FF0000"/>
                </a:solidFill>
                <a:latin typeface="Arial" pitchFamily="34" charset="0"/>
                <a:cs typeface="Arial" pitchFamily="34" charset="0"/>
              </a:rPr>
              <a:t>Accuracy</a:t>
            </a:r>
            <a:r>
              <a:rPr lang="en-GB" dirty="0"/>
              <a:t> </a:t>
            </a:r>
            <a:endParaRPr lang="en-US" dirty="0"/>
          </a:p>
        </p:txBody>
      </p:sp>
      <p:sp>
        <p:nvSpPr>
          <p:cNvPr id="3" name="Content Placeholder 2">
            <a:extLst>
              <a:ext uri="{FF2B5EF4-FFF2-40B4-BE49-F238E27FC236}">
                <a16:creationId xmlns:a16="http://schemas.microsoft.com/office/drawing/2014/main" id="{F127C914-F975-15F5-A699-05597D386F11}"/>
              </a:ext>
            </a:extLst>
          </p:cNvPr>
          <p:cNvSpPr>
            <a:spLocks noGrp="1"/>
          </p:cNvSpPr>
          <p:nvPr>
            <p:ph sz="quarter" idx="1"/>
          </p:nvPr>
        </p:nvSpPr>
        <p:spPr>
          <a:xfrm>
            <a:off x="400050" y="1447801"/>
            <a:ext cx="8343900" cy="4343401"/>
          </a:xfrm>
        </p:spPr>
        <p:txBody>
          <a:bodyPr>
            <a:noAutofit/>
          </a:bodyPr>
          <a:lstStyle/>
          <a:p>
            <a:r>
              <a:rPr lang="en-GB" sz="3200" b="1" i="0" dirty="0">
                <a:solidFill>
                  <a:srgbClr val="4D5156"/>
                </a:solidFill>
                <a:effectLst/>
                <a:latin typeface="Arial" pitchFamily="34" charset="0"/>
                <a:cs typeface="Arial" pitchFamily="34" charset="0"/>
              </a:rPr>
              <a:t>There is indeed a margin of error when it comes to Breathalyzers. This margin of error can be up to 15%. Around 20% of people charged with a DUI can end up being victims and an inaccurate Breathalyzer test. The best and most accurate way to accurately test a person's BAC is by doing a blood test.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693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3D59BC-28CF-9045-6A26-A0BC9C16AE72}"/>
              </a:ext>
            </a:extLst>
          </p:cNvPr>
          <p:cNvSpPr>
            <a:spLocks noGrp="1"/>
          </p:cNvSpPr>
          <p:nvPr>
            <p:ph sz="quarter" idx="1"/>
          </p:nvPr>
        </p:nvSpPr>
        <p:spPr>
          <a:xfrm>
            <a:off x="457200" y="1295400"/>
            <a:ext cx="8343900" cy="5257799"/>
          </a:xfrm>
        </p:spPr>
        <p:txBody>
          <a:bodyPr>
            <a:normAutofit/>
          </a:bodyPr>
          <a:lstStyle/>
          <a:p>
            <a:r>
              <a:rPr lang="en-GB" sz="3200" b="1" i="0" dirty="0">
                <a:solidFill>
                  <a:srgbClr val="3C4043"/>
                </a:solidFill>
                <a:effectLst/>
                <a:latin typeface="Calibri" pitchFamily="34" charset="0"/>
                <a:ea typeface="Calibri" pitchFamily="34" charset="0"/>
                <a:cs typeface="Calibri" pitchFamily="34" charset="0"/>
              </a:rPr>
              <a:t>How does alcohol breath Analyser work?
Accuracy depends on the sample of breath being deep lung air (alveolar air). As the driver breathes out, the device continuously monitors the expired air using an infrared cell. The concentration of ethanol climbs as expiration continues, and when the level of ethanol stabilises, the sample of breath is analysed How does alcohol breath Analyser work?</a:t>
            </a:r>
            <a:endParaRPr lang="en-GB" sz="3200" b="1" i="0" dirty="0">
              <a:solidFill>
                <a:srgbClr val="4D5156"/>
              </a:solidFill>
              <a:effectLst/>
              <a:latin typeface="Calibri" pitchFamily="34" charset="0"/>
              <a:ea typeface="Calibri" pitchFamily="34" charset="0"/>
              <a:cs typeface="Calibri" pitchFamily="34" charset="0"/>
            </a:endParaRPr>
          </a:p>
          <a:p>
            <a:endParaRPr lang="en-US" sz="2000" dirty="0"/>
          </a:p>
        </p:txBody>
      </p:sp>
    </p:spTree>
    <p:extLst>
      <p:ext uri="{BB962C8B-B14F-4D97-AF65-F5344CB8AC3E}">
        <p14:creationId xmlns:p14="http://schemas.microsoft.com/office/powerpoint/2010/main" val="218653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377-124D-EAA6-112D-FC3C4BD1F2D2}"/>
              </a:ext>
            </a:extLst>
          </p:cNvPr>
          <p:cNvSpPr>
            <a:spLocks noGrp="1"/>
          </p:cNvSpPr>
          <p:nvPr>
            <p:ph type="title"/>
          </p:nvPr>
        </p:nvSpPr>
        <p:spPr>
          <a:xfrm>
            <a:off x="342901" y="381000"/>
            <a:ext cx="8515349" cy="829282"/>
          </a:xfrm>
        </p:spPr>
        <p:txBody>
          <a:bodyPr>
            <a:normAutofit/>
          </a:bodyPr>
          <a:lstStyle/>
          <a:p>
            <a:pPr algn="ctr"/>
            <a:r>
              <a:rPr lang="en-GB" sz="3200" b="1" dirty="0">
                <a:solidFill>
                  <a:srgbClr val="00B0F0"/>
                </a:solidFill>
                <a:latin typeface="Arial" pitchFamily="34" charset="0"/>
                <a:cs typeface="Arial" pitchFamily="34" charset="0"/>
              </a:rPr>
              <a:t>FACTOR WHICH CAN AFFECT ALCO TEST</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CE8794C1-D9DF-D2C8-2BA3-ED1B476AE3DC}"/>
              </a:ext>
            </a:extLst>
          </p:cNvPr>
          <p:cNvSpPr>
            <a:spLocks noGrp="1"/>
          </p:cNvSpPr>
          <p:nvPr>
            <p:ph sz="quarter" idx="1"/>
          </p:nvPr>
        </p:nvSpPr>
        <p:spPr>
          <a:xfrm>
            <a:off x="228601" y="1752600"/>
            <a:ext cx="8686799" cy="3962400"/>
          </a:xfrm>
        </p:spPr>
        <p:txBody>
          <a:bodyPr>
            <a:noAutofit/>
          </a:bodyPr>
          <a:lstStyle/>
          <a:p>
            <a:r>
              <a:rPr lang="en-GB" sz="3200" b="1" i="0" dirty="0">
                <a:solidFill>
                  <a:srgbClr val="202124"/>
                </a:solidFill>
                <a:effectLst/>
                <a:latin typeface="Calibri" pitchFamily="34" charset="0"/>
                <a:ea typeface="Calibri" pitchFamily="34" charset="0"/>
                <a:cs typeface="Calibri" pitchFamily="34" charset="0"/>
              </a:rPr>
              <a:t>DRINKING | The Body</a:t>
            </a:r>
          </a:p>
          <a:p>
            <a:r>
              <a:rPr lang="en-GB" sz="3200" b="1" i="0" dirty="0">
                <a:solidFill>
                  <a:srgbClr val="202124"/>
                </a:solidFill>
                <a:effectLst/>
                <a:latin typeface="Calibri" pitchFamily="34" charset="0"/>
                <a:ea typeface="Calibri" pitchFamily="34" charset="0"/>
                <a:cs typeface="Calibri" pitchFamily="34" charset="0"/>
              </a:rPr>
              <a:t>Amount of Alcohol &amp; Speed of Consumption. The more alcohol and/or the shorter the time period, the higher the Blood Alcohol Content (BAC).</a:t>
            </a:r>
          </a:p>
          <a:p>
            <a:r>
              <a:rPr lang="en-GB" sz="3200" b="1" i="0" dirty="0">
                <a:solidFill>
                  <a:srgbClr val="202124"/>
                </a:solidFill>
                <a:effectLst/>
                <a:latin typeface="Calibri" pitchFamily="34" charset="0"/>
                <a:ea typeface="Calibri" pitchFamily="34" charset="0"/>
                <a:cs typeface="Calibri" pitchFamily="34" charset="0"/>
              </a:rPr>
              <a:t>Biological / Genetic Risk. ... </a:t>
            </a:r>
          </a:p>
          <a:p>
            <a:r>
              <a:rPr lang="en-GB" sz="3200" b="1" i="0" dirty="0">
                <a:solidFill>
                  <a:srgbClr val="202124"/>
                </a:solidFill>
                <a:effectLst/>
                <a:latin typeface="Calibri" pitchFamily="34" charset="0"/>
                <a:ea typeface="Calibri" pitchFamily="34" charset="0"/>
                <a:cs typeface="Calibri" pitchFamily="34" charset="0"/>
              </a:rPr>
              <a:t>Ethnicity. ... </a:t>
            </a:r>
          </a:p>
        </p:txBody>
      </p:sp>
    </p:spTree>
    <p:extLst>
      <p:ext uri="{BB962C8B-B14F-4D97-AF65-F5344CB8AC3E}">
        <p14:creationId xmlns:p14="http://schemas.microsoft.com/office/powerpoint/2010/main" val="1628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003042"/>
            <a:ext cx="7715250" cy="5509200"/>
          </a:xfrm>
          <a:prstGeom prst="rect">
            <a:avLst/>
          </a:prstGeom>
          <a:noFill/>
        </p:spPr>
        <p:txBody>
          <a:bodyPr wrap="square" rtlCol="0">
            <a:spAutoFit/>
          </a:bodyPr>
          <a:lstStyle/>
          <a:p>
            <a:pPr marL="622300" indent="-622300">
              <a:buAutoNum type="arabicPeriod"/>
            </a:pPr>
            <a:r>
              <a:rPr lang="en-IN" sz="3200" dirty="0">
                <a:latin typeface="Calibri" pitchFamily="34" charset="0"/>
                <a:ea typeface="Calibri" pitchFamily="34" charset="0"/>
                <a:cs typeface="Calibri" pitchFamily="34" charset="0"/>
              </a:rPr>
              <a:t>Thermometer – </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Digital Thermometer</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IR Thermometer</a:t>
            </a:r>
          </a:p>
          <a:p>
            <a:pPr marL="622300" indent="-622300">
              <a:buAutoNum type="arabicPeriod"/>
            </a:pPr>
            <a:r>
              <a:rPr lang="en-IN" sz="3200" dirty="0">
                <a:latin typeface="Calibri" pitchFamily="34" charset="0"/>
                <a:ea typeface="Calibri" pitchFamily="34" charset="0"/>
                <a:cs typeface="Calibri" pitchFamily="34" charset="0"/>
              </a:rPr>
              <a:t>Stethoscope</a:t>
            </a:r>
          </a:p>
          <a:p>
            <a:pPr marL="622300" indent="-622300">
              <a:buAutoNum type="arabicPeriod"/>
            </a:pPr>
            <a:r>
              <a:rPr lang="en-IN" sz="3200" dirty="0">
                <a:latin typeface="Calibri" pitchFamily="34" charset="0"/>
                <a:ea typeface="Calibri" pitchFamily="34" charset="0"/>
                <a:cs typeface="Calibri" pitchFamily="34" charset="0"/>
              </a:rPr>
              <a:t>Fully Automated B.P. Instrument Aneroid  </a:t>
            </a:r>
          </a:p>
          <a:p>
            <a:pPr marL="622300" indent="-622300">
              <a:buAutoNum type="arabicPeriod"/>
            </a:pPr>
            <a:r>
              <a:rPr lang="en-IN" sz="3200" dirty="0">
                <a:latin typeface="Calibri" pitchFamily="34" charset="0"/>
                <a:ea typeface="Calibri" pitchFamily="34" charset="0"/>
                <a:cs typeface="Calibri" pitchFamily="34" charset="0"/>
              </a:rPr>
              <a:t>Glucometer</a:t>
            </a:r>
          </a:p>
          <a:p>
            <a:pPr marL="622300" indent="-622300">
              <a:buAutoNum type="arabicPeriod"/>
            </a:pPr>
            <a:r>
              <a:rPr lang="en-IN" sz="3200" dirty="0">
                <a:latin typeface="Calibri" pitchFamily="34" charset="0"/>
                <a:ea typeface="Calibri" pitchFamily="34" charset="0"/>
                <a:cs typeface="Calibri" pitchFamily="34" charset="0"/>
              </a:rPr>
              <a:t>Suction Machine Portable</a:t>
            </a:r>
          </a:p>
          <a:p>
            <a:pPr marL="622300" indent="-622300">
              <a:buAutoNum type="arabicPeriod"/>
            </a:pPr>
            <a:r>
              <a:rPr lang="en-IN" sz="3200" dirty="0">
                <a:latin typeface="Calibri" pitchFamily="34" charset="0"/>
                <a:ea typeface="Calibri" pitchFamily="34" charset="0"/>
                <a:cs typeface="Calibri" pitchFamily="34" charset="0"/>
              </a:rPr>
              <a:t>Finger Tip Pulse </a:t>
            </a:r>
            <a:r>
              <a:rPr lang="en-IN" sz="3200" dirty="0" err="1">
                <a:latin typeface="Calibri" pitchFamily="34" charset="0"/>
                <a:ea typeface="Calibri" pitchFamily="34" charset="0"/>
                <a:cs typeface="Calibri" pitchFamily="34" charset="0"/>
              </a:rPr>
              <a:t>Oximeter</a:t>
            </a:r>
            <a:endParaRPr lang="en-IN" sz="3200" dirty="0">
              <a:latin typeface="Calibri" pitchFamily="34" charset="0"/>
              <a:ea typeface="Calibri" pitchFamily="34" charset="0"/>
              <a:cs typeface="Calibri" pitchFamily="34" charset="0"/>
            </a:endParaRPr>
          </a:p>
          <a:p>
            <a:pPr marL="622300" indent="-622300">
              <a:buAutoNum type="arabicPeriod"/>
            </a:pPr>
            <a:r>
              <a:rPr lang="en-IN" sz="3200" dirty="0">
                <a:latin typeface="Calibri" pitchFamily="34" charset="0"/>
                <a:ea typeface="Calibri" pitchFamily="34" charset="0"/>
                <a:cs typeface="Calibri" pitchFamily="34" charset="0"/>
              </a:rPr>
              <a:t>Breath </a:t>
            </a:r>
            <a:r>
              <a:rPr lang="en-IN" sz="3200" dirty="0" err="1">
                <a:latin typeface="Calibri" pitchFamily="34" charset="0"/>
                <a:ea typeface="Calibri" pitchFamily="34" charset="0"/>
                <a:cs typeface="Calibri" pitchFamily="34" charset="0"/>
              </a:rPr>
              <a:t>Analyzer</a:t>
            </a:r>
            <a:endParaRPr lang="en-IN" sz="3200" dirty="0">
              <a:latin typeface="Calibri" pitchFamily="34" charset="0"/>
              <a:ea typeface="Calibri" pitchFamily="34" charset="0"/>
              <a:cs typeface="Calibri" pitchFamily="34" charset="0"/>
            </a:endParaRPr>
          </a:p>
          <a:p>
            <a:pPr marL="622300" indent="-622300">
              <a:buAutoNum type="arabicPeriod"/>
            </a:pPr>
            <a:r>
              <a:rPr lang="en-IN" sz="3200" dirty="0">
                <a:latin typeface="Calibri" pitchFamily="34" charset="0"/>
                <a:ea typeface="Calibri" pitchFamily="34" charset="0"/>
                <a:cs typeface="Calibri" pitchFamily="34" charset="0"/>
              </a:rPr>
              <a:t>ECG Machine </a:t>
            </a:r>
          </a:p>
          <a:p>
            <a:pPr marL="622300" indent="-622300">
              <a:buAutoNum type="arabicPeriod"/>
            </a:pPr>
            <a:r>
              <a:rPr lang="en-IN" sz="3200" dirty="0">
                <a:latin typeface="Calibri" pitchFamily="34" charset="0"/>
                <a:ea typeface="Calibri" pitchFamily="34" charset="0"/>
                <a:cs typeface="Calibri" pitchFamily="34" charset="0"/>
              </a:rPr>
              <a:t>Infusion Warmer </a:t>
            </a:r>
          </a:p>
        </p:txBody>
      </p:sp>
    </p:spTree>
    <p:extLst>
      <p:ext uri="{BB962C8B-B14F-4D97-AF65-F5344CB8AC3E}">
        <p14:creationId xmlns:p14="http://schemas.microsoft.com/office/powerpoint/2010/main" val="78981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4377-124D-EAA6-112D-FC3C4BD1F2D2}"/>
              </a:ext>
            </a:extLst>
          </p:cNvPr>
          <p:cNvSpPr>
            <a:spLocks noGrp="1"/>
          </p:cNvSpPr>
          <p:nvPr>
            <p:ph type="title"/>
          </p:nvPr>
        </p:nvSpPr>
        <p:spPr>
          <a:xfrm>
            <a:off x="0" y="914400"/>
            <a:ext cx="8515349" cy="829282"/>
          </a:xfrm>
        </p:spPr>
        <p:txBody>
          <a:bodyPr>
            <a:normAutofit/>
          </a:bodyPr>
          <a:lstStyle/>
          <a:p>
            <a:pPr algn="ctr"/>
            <a:r>
              <a:rPr lang="en-GB" sz="3200" b="1" dirty="0">
                <a:solidFill>
                  <a:srgbClr val="00B0F0"/>
                </a:solidFill>
                <a:latin typeface="Arial" pitchFamily="34" charset="0"/>
                <a:cs typeface="Arial" pitchFamily="34" charset="0"/>
              </a:rPr>
              <a:t>FACTOR WHICH CAN AFFECT ALCO TEST</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CE8794C1-D9DF-D2C8-2BA3-ED1B476AE3DC}"/>
              </a:ext>
            </a:extLst>
          </p:cNvPr>
          <p:cNvSpPr>
            <a:spLocks noGrp="1"/>
          </p:cNvSpPr>
          <p:nvPr>
            <p:ph sz="quarter" idx="1"/>
          </p:nvPr>
        </p:nvSpPr>
        <p:spPr>
          <a:xfrm>
            <a:off x="228601" y="1600200"/>
            <a:ext cx="8686799" cy="3505200"/>
          </a:xfrm>
        </p:spPr>
        <p:txBody>
          <a:bodyPr>
            <a:noAutofit/>
          </a:bodyPr>
          <a:lstStyle/>
          <a:p>
            <a:r>
              <a:rPr lang="en-GB" sz="3200" b="1" i="0" dirty="0">
                <a:solidFill>
                  <a:srgbClr val="202124"/>
                </a:solidFill>
                <a:effectLst/>
                <a:latin typeface="Calibri" pitchFamily="34" charset="0"/>
                <a:ea typeface="Calibri" pitchFamily="34" charset="0"/>
                <a:cs typeface="Calibri" pitchFamily="34" charset="0"/>
              </a:rPr>
              <a:t>Gender. ... </a:t>
            </a:r>
          </a:p>
          <a:p>
            <a:r>
              <a:rPr lang="en-GB" sz="3200" b="1" i="0" dirty="0">
                <a:solidFill>
                  <a:srgbClr val="202124"/>
                </a:solidFill>
                <a:effectLst/>
                <a:latin typeface="Calibri" pitchFamily="34" charset="0"/>
                <a:ea typeface="Calibri" pitchFamily="34" charset="0"/>
                <a:cs typeface="Calibri" pitchFamily="34" charset="0"/>
              </a:rPr>
              <a:t>Body Size and Composition. ... </a:t>
            </a:r>
          </a:p>
          <a:p>
            <a:r>
              <a:rPr lang="en-GB" sz="3200" b="1" i="0" dirty="0">
                <a:solidFill>
                  <a:srgbClr val="202124"/>
                </a:solidFill>
                <a:effectLst/>
                <a:latin typeface="Calibri" pitchFamily="34" charset="0"/>
                <a:ea typeface="Calibri" pitchFamily="34" charset="0"/>
                <a:cs typeface="Calibri" pitchFamily="34" charset="0"/>
              </a:rPr>
              <a:t>Stomach Content. ... </a:t>
            </a:r>
          </a:p>
          <a:p>
            <a:r>
              <a:rPr lang="en-GB" sz="3200" b="1" i="0" dirty="0">
                <a:solidFill>
                  <a:srgbClr val="202124"/>
                </a:solidFill>
                <a:effectLst/>
                <a:latin typeface="Calibri" pitchFamily="34" charset="0"/>
                <a:ea typeface="Calibri" pitchFamily="34" charset="0"/>
                <a:cs typeface="Calibri" pitchFamily="34" charset="0"/>
              </a:rPr>
              <a:t>Dehydration. ... </a:t>
            </a:r>
          </a:p>
          <a:p>
            <a:r>
              <a:rPr lang="en-GB" sz="3200" b="1" i="0" dirty="0">
                <a:solidFill>
                  <a:srgbClr val="202124"/>
                </a:solidFill>
                <a:effectLst/>
                <a:latin typeface="Calibri" pitchFamily="34" charset="0"/>
                <a:ea typeface="Calibri" pitchFamily="34" charset="0"/>
                <a:cs typeface="Calibri" pitchFamily="34" charset="0"/>
              </a:rPr>
              <a:t>Carbonated Beverages.</a:t>
            </a:r>
          </a:p>
        </p:txBody>
      </p:sp>
    </p:spTree>
    <p:extLst>
      <p:ext uri="{BB962C8B-B14F-4D97-AF65-F5344CB8AC3E}">
        <p14:creationId xmlns:p14="http://schemas.microsoft.com/office/powerpoint/2010/main" val="86479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3CF2-BB85-32CD-4A36-6CD2F78B17DC}"/>
              </a:ext>
            </a:extLst>
          </p:cNvPr>
          <p:cNvSpPr>
            <a:spLocks noGrp="1"/>
          </p:cNvSpPr>
          <p:nvPr>
            <p:ph type="title"/>
          </p:nvPr>
        </p:nvSpPr>
        <p:spPr>
          <a:xfrm>
            <a:off x="2971800" y="-76200"/>
            <a:ext cx="2819400" cy="985837"/>
          </a:xfrm>
        </p:spPr>
        <p:txBody>
          <a:bodyPr>
            <a:normAutofit/>
          </a:bodyPr>
          <a:lstStyle/>
          <a:p>
            <a:r>
              <a:rPr lang="en-GB" sz="3600" b="1" dirty="0">
                <a:solidFill>
                  <a:srgbClr val="00B0F0"/>
                </a:solidFill>
                <a:latin typeface="Calibri" pitchFamily="34" charset="0"/>
                <a:ea typeface="Calibri" pitchFamily="34" charset="0"/>
                <a:cs typeface="Calibri" pitchFamily="34" charset="0"/>
              </a:rPr>
              <a:t>STEAMER</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id="{7AB91CB1-DF7D-5A63-864F-B24A3E541961}"/>
              </a:ext>
            </a:extLst>
          </p:cNvPr>
          <p:cNvPicPr>
            <a:picLocks noGrp="1" noChangeAspect="1"/>
          </p:cNvPicPr>
          <p:nvPr>
            <p:ph sz="quarter" idx="1"/>
          </p:nvPr>
        </p:nvPicPr>
        <p:blipFill>
          <a:blip r:embed="rId2"/>
          <a:stretch>
            <a:fillRect/>
          </a:stretch>
        </p:blipFill>
        <p:spPr>
          <a:xfrm>
            <a:off x="228600" y="1295400"/>
            <a:ext cx="8659640" cy="5562601"/>
          </a:xfrm>
        </p:spPr>
      </p:pic>
    </p:spTree>
    <p:extLst>
      <p:ext uri="{BB962C8B-B14F-4D97-AF65-F5344CB8AC3E}">
        <p14:creationId xmlns:p14="http://schemas.microsoft.com/office/powerpoint/2010/main" val="25802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F0BC-CB3B-7899-DCE7-84EE0F483E94}"/>
              </a:ext>
            </a:extLst>
          </p:cNvPr>
          <p:cNvSpPr>
            <a:spLocks noGrp="1"/>
          </p:cNvSpPr>
          <p:nvPr>
            <p:ph type="title"/>
          </p:nvPr>
        </p:nvSpPr>
        <p:spPr>
          <a:xfrm>
            <a:off x="1543050" y="-152400"/>
            <a:ext cx="5787628" cy="1030288"/>
          </a:xfrm>
        </p:spPr>
        <p:txBody>
          <a:bodyPr>
            <a:normAutofit/>
          </a:bodyPr>
          <a:lstStyle/>
          <a:p>
            <a:pPr algn="ctr"/>
            <a:r>
              <a:rPr lang="en-GB" sz="3600" b="1" dirty="0">
                <a:solidFill>
                  <a:srgbClr val="00B0F0"/>
                </a:solidFill>
                <a:latin typeface="Calibri" pitchFamily="34" charset="0"/>
                <a:ea typeface="Calibri" pitchFamily="34" charset="0"/>
                <a:cs typeface="Calibri" pitchFamily="34" charset="0"/>
              </a:rPr>
              <a:t>ECG MACHINE </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id="{48E94982-77E7-19F3-6BBB-BF2311A367B0}"/>
              </a:ext>
            </a:extLst>
          </p:cNvPr>
          <p:cNvPicPr>
            <a:picLocks noGrp="1" noChangeAspect="1"/>
          </p:cNvPicPr>
          <p:nvPr>
            <p:ph sz="quarter" idx="1"/>
          </p:nvPr>
        </p:nvPicPr>
        <p:blipFill>
          <a:blip r:embed="rId2"/>
          <a:stretch>
            <a:fillRect/>
          </a:stretch>
        </p:blipFill>
        <p:spPr>
          <a:xfrm>
            <a:off x="0" y="990600"/>
            <a:ext cx="9144000" cy="5867400"/>
          </a:xfrm>
        </p:spPr>
      </p:pic>
    </p:spTree>
    <p:extLst>
      <p:ext uri="{BB962C8B-B14F-4D97-AF65-F5344CB8AC3E}">
        <p14:creationId xmlns:p14="http://schemas.microsoft.com/office/powerpoint/2010/main" val="158286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00"/>
            <a:ext cx="5181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5791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0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F49C-4088-E5B7-8D53-DA2CDC44B81C}"/>
              </a:ext>
            </a:extLst>
          </p:cNvPr>
          <p:cNvSpPr>
            <a:spLocks noGrp="1"/>
          </p:cNvSpPr>
          <p:nvPr>
            <p:ph type="title"/>
          </p:nvPr>
        </p:nvSpPr>
        <p:spPr>
          <a:xfrm>
            <a:off x="856060" y="45430"/>
            <a:ext cx="7429499" cy="1021370"/>
          </a:xfrm>
        </p:spPr>
        <p:txBody>
          <a:bodyPr>
            <a:normAutofit/>
          </a:bodyPr>
          <a:lstStyle/>
          <a:p>
            <a:pPr algn="ctr"/>
            <a:r>
              <a:rPr lang="en-GB" sz="3200" b="1" dirty="0">
                <a:solidFill>
                  <a:srgbClr val="00B0F0"/>
                </a:solidFill>
                <a:latin typeface="Calibri" pitchFamily="34" charset="0"/>
                <a:ea typeface="Calibri" pitchFamily="34" charset="0"/>
                <a:cs typeface="Calibri" pitchFamily="34" charset="0"/>
              </a:rPr>
              <a:t>ELECTROCARDIOGRAM (ECG)</a:t>
            </a:r>
            <a:endParaRPr lang="en-US" sz="3200" dirty="0">
              <a:solidFill>
                <a:srgbClr val="00B0F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1798365-C389-BC5B-C07A-6747FB587A0A}"/>
              </a:ext>
            </a:extLst>
          </p:cNvPr>
          <p:cNvSpPr>
            <a:spLocks noGrp="1"/>
          </p:cNvSpPr>
          <p:nvPr>
            <p:ph sz="quarter" idx="1"/>
          </p:nvPr>
        </p:nvSpPr>
        <p:spPr>
          <a:xfrm>
            <a:off x="775693" y="1621630"/>
            <a:ext cx="7758707" cy="4245770"/>
          </a:xfrm>
        </p:spPr>
        <p:txBody>
          <a:bodyPr>
            <a:normAutofit/>
          </a:bodyPr>
          <a:lstStyle/>
          <a:p>
            <a:r>
              <a:rPr lang="en-GB" sz="3200" b="1" i="0" dirty="0">
                <a:solidFill>
                  <a:srgbClr val="4D5156"/>
                </a:solidFill>
                <a:effectLst/>
                <a:latin typeface="Calibri" pitchFamily="34" charset="0"/>
                <a:ea typeface="Calibri" pitchFamily="34" charset="0"/>
                <a:cs typeface="Calibri" pitchFamily="34" charset="0"/>
              </a:rPr>
              <a:t>An electrocardiogram (ECG or EKG) records the electrical signal from the heart to check for different heart conditions. Electrodes are placed on the chest to record the heart's electrical signals, which cause the heart to beat. The signals are shown as waves on an attached computer monitor or printer.</a:t>
            </a:r>
            <a:r>
              <a:rPr lang="en-GB" sz="3200" b="1" i="0" dirty="0">
                <a:solidFill>
                  <a:srgbClr val="70757A"/>
                </a:solidFill>
                <a:effectLst/>
                <a:latin typeface="Calibri" pitchFamily="34" charset="0"/>
                <a:ea typeface="Calibri" pitchFamily="34" charset="0"/>
                <a:cs typeface="Calibri" pitchFamily="34" charset="0"/>
              </a:rPr>
              <a:t> </a:t>
            </a:r>
            <a:endParaRPr lang="en-US" sz="32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06825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DEF49C-4088-E5B7-8D53-DA2CDC44B81C}"/>
              </a:ext>
            </a:extLst>
          </p:cNvPr>
          <p:cNvSpPr>
            <a:spLocks noGrp="1"/>
          </p:cNvSpPr>
          <p:nvPr>
            <p:ph type="title"/>
          </p:nvPr>
        </p:nvSpPr>
        <p:spPr>
          <a:xfrm>
            <a:off x="457200" y="0"/>
            <a:ext cx="7429499" cy="914400"/>
          </a:xfrm>
        </p:spPr>
        <p:txBody>
          <a:bodyPr>
            <a:normAutofit fontScale="90000"/>
          </a:bodyPr>
          <a:lstStyle/>
          <a:p>
            <a:pPr algn="ctr"/>
            <a:r>
              <a:rPr lang="en-GB" b="1" dirty="0">
                <a:solidFill>
                  <a:srgbClr val="FF0000"/>
                </a:solidFill>
                <a:latin typeface="Arial" pitchFamily="34" charset="0"/>
                <a:cs typeface="Arial" pitchFamily="34" charset="0"/>
              </a:rPr>
              <a:t>ELECTROCARDIOGRAM (ECG)</a:t>
            </a:r>
            <a:endParaRPr lang="en-US" dirty="0">
              <a:solidFill>
                <a:srgbClr val="FF0000"/>
              </a:solidFill>
            </a:endParaRPr>
          </a:p>
        </p:txBody>
      </p:sp>
      <p:pic>
        <p:nvPicPr>
          <p:cNvPr id="4" name="Picture 4">
            <a:extLst>
              <a:ext uri="{FF2B5EF4-FFF2-40B4-BE49-F238E27FC236}">
                <a16:creationId xmlns:a16="http://schemas.microsoft.com/office/drawing/2014/main" id="{6AAACACA-AD40-B9A3-ACBB-96A8390A66C1}"/>
              </a:ext>
            </a:extLst>
          </p:cNvPr>
          <p:cNvPicPr>
            <a:picLocks noGrp="1" noChangeAspect="1"/>
          </p:cNvPicPr>
          <p:nvPr>
            <p:ph sz="quarter" idx="1"/>
          </p:nvPr>
        </p:nvPicPr>
        <p:blipFill>
          <a:blip r:embed="rId2"/>
          <a:stretch>
            <a:fillRect/>
          </a:stretch>
        </p:blipFill>
        <p:spPr>
          <a:xfrm>
            <a:off x="228600" y="1219200"/>
            <a:ext cx="8629650" cy="5370910"/>
          </a:xfrm>
        </p:spPr>
      </p:pic>
    </p:spTree>
    <p:extLst>
      <p:ext uri="{BB962C8B-B14F-4D97-AF65-F5344CB8AC3E}">
        <p14:creationId xmlns:p14="http://schemas.microsoft.com/office/powerpoint/2010/main" val="304540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8FC25E2-1700-E8E4-608E-5F900C33FCDC}"/>
              </a:ext>
            </a:extLst>
          </p:cNvPr>
          <p:cNvPicPr>
            <a:picLocks noGrp="1" noChangeAspect="1"/>
          </p:cNvPicPr>
          <p:nvPr>
            <p:ph sz="quarter" idx="1"/>
          </p:nvPr>
        </p:nvPicPr>
        <p:blipFill>
          <a:blip r:embed="rId2"/>
          <a:stretch>
            <a:fillRect/>
          </a:stretch>
        </p:blipFill>
        <p:spPr>
          <a:xfrm>
            <a:off x="0" y="267892"/>
            <a:ext cx="7772400" cy="6250780"/>
          </a:xfrm>
        </p:spPr>
      </p:pic>
    </p:spTree>
    <p:extLst>
      <p:ext uri="{BB962C8B-B14F-4D97-AF65-F5344CB8AC3E}">
        <p14:creationId xmlns:p14="http://schemas.microsoft.com/office/powerpoint/2010/main" val="101309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DEF49C-4088-E5B7-8D53-DA2CDC44B81C}"/>
              </a:ext>
            </a:extLst>
          </p:cNvPr>
          <p:cNvSpPr>
            <a:spLocks noGrp="1"/>
          </p:cNvSpPr>
          <p:nvPr>
            <p:ph type="title"/>
          </p:nvPr>
        </p:nvSpPr>
        <p:spPr>
          <a:xfrm>
            <a:off x="609600" y="58994"/>
            <a:ext cx="7429499" cy="838200"/>
          </a:xfrm>
        </p:spPr>
        <p:txBody>
          <a:bodyPr>
            <a:normAutofit fontScale="90000"/>
          </a:bodyPr>
          <a:lstStyle/>
          <a:p>
            <a:pPr algn="ctr"/>
            <a:r>
              <a:rPr lang="en-GB" b="1" dirty="0">
                <a:solidFill>
                  <a:srgbClr val="00B0F0"/>
                </a:solidFill>
                <a:latin typeface="Arial" pitchFamily="34" charset="0"/>
                <a:cs typeface="Arial" pitchFamily="34" charset="0"/>
              </a:rPr>
              <a:t>ELECTROCARDIOGRAM (ECG)</a:t>
            </a:r>
            <a:endParaRPr lang="en-US" dirty="0">
              <a:solidFill>
                <a:srgbClr val="00B0F0"/>
              </a:solidFill>
            </a:endParaRPr>
          </a:p>
        </p:txBody>
      </p:sp>
      <p:pic>
        <p:nvPicPr>
          <p:cNvPr id="4" name="Picture 4">
            <a:extLst>
              <a:ext uri="{FF2B5EF4-FFF2-40B4-BE49-F238E27FC236}">
                <a16:creationId xmlns:a16="http://schemas.microsoft.com/office/drawing/2014/main" id="{19C8CCB9-FC3D-7FF7-11E5-6F1D3B598786}"/>
              </a:ext>
            </a:extLst>
          </p:cNvPr>
          <p:cNvPicPr>
            <a:picLocks noGrp="1" noChangeAspect="1"/>
          </p:cNvPicPr>
          <p:nvPr>
            <p:ph sz="quarter" idx="1"/>
          </p:nvPr>
        </p:nvPicPr>
        <p:blipFill>
          <a:blip r:embed="rId2"/>
          <a:stretch>
            <a:fillRect/>
          </a:stretch>
        </p:blipFill>
        <p:spPr>
          <a:xfrm>
            <a:off x="228600" y="1219200"/>
            <a:ext cx="8743950" cy="5410200"/>
          </a:xfrm>
        </p:spPr>
      </p:pic>
    </p:spTree>
    <p:extLst>
      <p:ext uri="{BB962C8B-B14F-4D97-AF65-F5344CB8AC3E}">
        <p14:creationId xmlns:p14="http://schemas.microsoft.com/office/powerpoint/2010/main" val="290288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B0C6-04D4-AAB5-853F-1078BEC268C6}"/>
              </a:ext>
            </a:extLst>
          </p:cNvPr>
          <p:cNvSpPr>
            <a:spLocks noGrp="1"/>
          </p:cNvSpPr>
          <p:nvPr>
            <p:ph type="title"/>
          </p:nvPr>
        </p:nvSpPr>
        <p:spPr>
          <a:xfrm>
            <a:off x="856060" y="228600"/>
            <a:ext cx="7429499" cy="762000"/>
          </a:xfrm>
        </p:spPr>
        <p:txBody>
          <a:bodyPr>
            <a:normAutofit/>
          </a:bodyPr>
          <a:lstStyle/>
          <a:p>
            <a:pPr algn="ctr"/>
            <a:r>
              <a:rPr lang="en-GB" sz="4000" b="1" dirty="0">
                <a:solidFill>
                  <a:srgbClr val="FF0000"/>
                </a:solidFill>
                <a:latin typeface="Arial" pitchFamily="34" charset="0"/>
                <a:cs typeface="Arial" pitchFamily="34" charset="0"/>
              </a:rPr>
              <a:t>Infusion warmer </a:t>
            </a:r>
            <a:endParaRPr lang="en-US" sz="4000"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id="{9BC17B25-51DF-000D-6E11-B48586984DB9}"/>
              </a:ext>
            </a:extLst>
          </p:cNvPr>
          <p:cNvPicPr>
            <a:picLocks noGrp="1" noChangeAspect="1"/>
          </p:cNvPicPr>
          <p:nvPr>
            <p:ph sz="quarter" idx="1"/>
          </p:nvPr>
        </p:nvPicPr>
        <p:blipFill>
          <a:blip r:embed="rId2"/>
          <a:stretch>
            <a:fillRect/>
          </a:stretch>
        </p:blipFill>
        <p:spPr>
          <a:xfrm>
            <a:off x="228601" y="1295400"/>
            <a:ext cx="8686799" cy="5562600"/>
          </a:xfrm>
        </p:spPr>
      </p:pic>
    </p:spTree>
    <p:extLst>
      <p:ext uri="{BB962C8B-B14F-4D97-AF65-F5344CB8AC3E}">
        <p14:creationId xmlns:p14="http://schemas.microsoft.com/office/powerpoint/2010/main" val="2181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96C0B9-E5EC-6F97-9B78-241A5EAE48E1}"/>
              </a:ext>
            </a:extLst>
          </p:cNvPr>
          <p:cNvSpPr>
            <a:spLocks noGrp="1"/>
          </p:cNvSpPr>
          <p:nvPr>
            <p:ph sz="quarter" idx="1"/>
          </p:nvPr>
        </p:nvSpPr>
        <p:spPr>
          <a:xfrm>
            <a:off x="856060" y="1676401"/>
            <a:ext cx="7429499" cy="4114801"/>
          </a:xfrm>
        </p:spPr>
        <p:txBody>
          <a:bodyPr>
            <a:noAutofit/>
          </a:bodyPr>
          <a:lstStyle/>
          <a:p>
            <a:r>
              <a:rPr lang="en-GB" sz="3200" b="1" dirty="0">
                <a:latin typeface="Arial" pitchFamily="34" charset="0"/>
                <a:cs typeface="Arial" pitchFamily="34" charset="0"/>
              </a:rPr>
              <a:t>Most current evidence surrounds the use of warmed IV fluids in the </a:t>
            </a:r>
            <a:r>
              <a:rPr lang="en-GB" sz="3200" b="1" dirty="0" err="1">
                <a:latin typeface="Arial" pitchFamily="34" charset="0"/>
                <a:cs typeface="Arial" pitchFamily="34" charset="0"/>
              </a:rPr>
              <a:t>perioperative</a:t>
            </a:r>
            <a:r>
              <a:rPr lang="en-GB" sz="3200" b="1" dirty="0">
                <a:latin typeface="Arial" pitchFamily="34" charset="0"/>
                <a:cs typeface="Arial" pitchFamily="34" charset="0"/>
              </a:rPr>
              <a:t> and </a:t>
            </a:r>
            <a:r>
              <a:rPr lang="en-GB" sz="3200" b="1" dirty="0" err="1">
                <a:latin typeface="Arial" pitchFamily="34" charset="0"/>
                <a:cs typeface="Arial" pitchFamily="34" charset="0"/>
              </a:rPr>
              <a:t>intraoperative</a:t>
            </a:r>
            <a:r>
              <a:rPr lang="en-GB" sz="3200" b="1" dirty="0">
                <a:latin typeface="Arial" pitchFamily="34" charset="0"/>
                <a:cs typeface="Arial" pitchFamily="34" charset="0"/>
              </a:rPr>
              <a:t> periods (1). In these studies, it has been recommended that the fluid be warmed to at least 37°C. Warming to this point allows the core body temperature to be kept at the normal</a:t>
            </a:r>
            <a:endParaRPr lang="en-US" sz="3200" b="1" dirty="0">
              <a:latin typeface="Arial" pitchFamily="34" charset="0"/>
              <a:cs typeface="Arial" pitchFamily="34" charset="0"/>
            </a:endParaRPr>
          </a:p>
        </p:txBody>
      </p:sp>
      <p:sp>
        <p:nvSpPr>
          <p:cNvPr id="4" name="Title 1">
            <a:extLst>
              <a:ext uri="{FF2B5EF4-FFF2-40B4-BE49-F238E27FC236}">
                <a16:creationId xmlns:a16="http://schemas.microsoft.com/office/drawing/2014/main" id="{CB4AB0C6-04D4-AAB5-853F-1078BEC268C6}"/>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601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560255"/>
            <a:ext cx="7715250" cy="5016758"/>
          </a:xfrm>
          <a:prstGeom prst="rect">
            <a:avLst/>
          </a:prstGeom>
          <a:noFill/>
        </p:spPr>
        <p:txBody>
          <a:bodyPr wrap="square" rtlCol="0">
            <a:spAutoFit/>
          </a:bodyPr>
          <a:lstStyle/>
          <a:p>
            <a:r>
              <a:rPr lang="en-IN" sz="3200" dirty="0">
                <a:latin typeface="Calibri" pitchFamily="34" charset="0"/>
                <a:ea typeface="Calibri" pitchFamily="34" charset="0"/>
                <a:cs typeface="Calibri" pitchFamily="34" charset="0"/>
              </a:rPr>
              <a:t>8.  Oxygen Concentrator</a:t>
            </a:r>
          </a:p>
          <a:p>
            <a:r>
              <a:rPr lang="en-IN" sz="3200" dirty="0">
                <a:latin typeface="Calibri" pitchFamily="34" charset="0"/>
                <a:ea typeface="Calibri" pitchFamily="34" charset="0"/>
                <a:cs typeface="Calibri" pitchFamily="34" charset="0"/>
              </a:rPr>
              <a:t>9.  Nebulizer</a:t>
            </a:r>
          </a:p>
          <a:p>
            <a:r>
              <a:rPr lang="en-IN" sz="3200" dirty="0">
                <a:latin typeface="Calibri" pitchFamily="34" charset="0"/>
                <a:ea typeface="Calibri" pitchFamily="34" charset="0"/>
                <a:cs typeface="Calibri" pitchFamily="34" charset="0"/>
              </a:rPr>
              <a:t>10. Ventilator</a:t>
            </a:r>
          </a:p>
          <a:p>
            <a:r>
              <a:rPr lang="en-IN" sz="3200" dirty="0">
                <a:latin typeface="Calibri" pitchFamily="34" charset="0"/>
                <a:ea typeface="Calibri" pitchFamily="34" charset="0"/>
                <a:cs typeface="Calibri" pitchFamily="34" charset="0"/>
              </a:rPr>
              <a:t>11. Video Laryngoscope</a:t>
            </a:r>
          </a:p>
          <a:p>
            <a:r>
              <a:rPr lang="en-IN" sz="3200" dirty="0">
                <a:latin typeface="Calibri" pitchFamily="34" charset="0"/>
                <a:ea typeface="Calibri" pitchFamily="34" charset="0"/>
                <a:cs typeface="Calibri" pitchFamily="34" charset="0"/>
              </a:rPr>
              <a:t>12. Multipara Monitor with ECG Electrode </a:t>
            </a:r>
          </a:p>
          <a:p>
            <a:r>
              <a:rPr lang="en-IN" sz="3200" dirty="0">
                <a:latin typeface="Calibri" pitchFamily="34" charset="0"/>
                <a:ea typeface="Calibri" pitchFamily="34" charset="0"/>
                <a:cs typeface="Calibri" pitchFamily="34" charset="0"/>
              </a:rPr>
              <a:t>13. Infusion Pump </a:t>
            </a:r>
          </a:p>
          <a:p>
            <a:r>
              <a:rPr lang="en-IN" sz="3200" dirty="0">
                <a:latin typeface="Calibri" pitchFamily="34" charset="0"/>
                <a:ea typeface="Calibri" pitchFamily="34" charset="0"/>
                <a:cs typeface="Calibri" pitchFamily="34" charset="0"/>
              </a:rPr>
              <a:t>14. Electric Portable Suction Aspirator with    </a:t>
            </a:r>
          </a:p>
          <a:p>
            <a:r>
              <a:rPr lang="en-IN" sz="3200" dirty="0">
                <a:latin typeface="Calibri" pitchFamily="34" charset="0"/>
                <a:ea typeface="Calibri" pitchFamily="34" charset="0"/>
                <a:cs typeface="Calibri" pitchFamily="34" charset="0"/>
              </a:rPr>
              <a:t>       Airflow of at least 30L/min.</a:t>
            </a:r>
          </a:p>
          <a:p>
            <a:r>
              <a:rPr lang="en-IN" sz="3200" dirty="0">
                <a:latin typeface="Calibri" pitchFamily="34" charset="0"/>
                <a:ea typeface="Calibri" pitchFamily="34" charset="0"/>
                <a:cs typeface="Calibri" pitchFamily="34" charset="0"/>
              </a:rPr>
              <a:t>15. Steam Inhaler</a:t>
            </a:r>
          </a:p>
          <a:p>
            <a:r>
              <a:rPr lang="en-IN" sz="3200" dirty="0">
                <a:latin typeface="Calibri" pitchFamily="34" charset="0"/>
                <a:ea typeface="Calibri" pitchFamily="34" charset="0"/>
                <a:cs typeface="Calibri" pitchFamily="34" charset="0"/>
              </a:rPr>
              <a:t>16. </a:t>
            </a:r>
          </a:p>
        </p:txBody>
      </p:sp>
    </p:spTree>
    <p:extLst>
      <p:ext uri="{BB962C8B-B14F-4D97-AF65-F5344CB8AC3E}">
        <p14:creationId xmlns:p14="http://schemas.microsoft.com/office/powerpoint/2010/main" val="26659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77425-68F3-078D-EACD-684373FD27DD}"/>
              </a:ext>
            </a:extLst>
          </p:cNvPr>
          <p:cNvSpPr>
            <a:spLocks noGrp="1"/>
          </p:cNvSpPr>
          <p:nvPr>
            <p:ph idx="4294967295"/>
          </p:nvPr>
        </p:nvSpPr>
        <p:spPr>
          <a:xfrm>
            <a:off x="171450" y="1143000"/>
            <a:ext cx="8801100" cy="5486400"/>
          </a:xfrm>
        </p:spPr>
        <p:txBody>
          <a:bodyPr>
            <a:noAutofit/>
          </a:bodyPr>
          <a:lstStyle/>
          <a:p>
            <a:r>
              <a:rPr lang="en-GB" sz="2800" b="1" i="0" dirty="0">
                <a:solidFill>
                  <a:srgbClr val="3C4043"/>
                </a:solidFill>
                <a:effectLst/>
                <a:latin typeface="Arial" pitchFamily="34" charset="0"/>
                <a:cs typeface="Arial" pitchFamily="34" charset="0"/>
              </a:rPr>
              <a:t>What temperature should IV fluids be warmed to?</a:t>
            </a:r>
            <a:endParaRPr lang="en-GB" sz="2800" b="1" i="0" dirty="0">
              <a:solidFill>
                <a:srgbClr val="4D5156"/>
              </a:solidFill>
              <a:effectLst/>
              <a:latin typeface="Arial" pitchFamily="34" charset="0"/>
              <a:cs typeface="Arial" pitchFamily="34" charset="0"/>
            </a:endParaRPr>
          </a:p>
          <a:p>
            <a:r>
              <a:rPr lang="en-GB" sz="2800" b="1" i="0" dirty="0">
                <a:solidFill>
                  <a:srgbClr val="4D5156"/>
                </a:solidFill>
                <a:effectLst/>
                <a:latin typeface="Arial" pitchFamily="34" charset="0"/>
                <a:cs typeface="Arial" pitchFamily="34" charset="0"/>
              </a:rPr>
              <a:t>Most current evidence surrounds the use of warmed IV fluids in the </a:t>
            </a:r>
            <a:r>
              <a:rPr lang="en-GB" sz="2800" b="1" i="0" dirty="0" err="1">
                <a:solidFill>
                  <a:srgbClr val="4D5156"/>
                </a:solidFill>
                <a:effectLst/>
                <a:latin typeface="Arial" pitchFamily="34" charset="0"/>
                <a:cs typeface="Arial" pitchFamily="34" charset="0"/>
              </a:rPr>
              <a:t>prioperative</a:t>
            </a:r>
            <a:r>
              <a:rPr lang="en-GB" sz="2800" b="1" i="0" dirty="0">
                <a:solidFill>
                  <a:srgbClr val="4D5156"/>
                </a:solidFill>
                <a:effectLst/>
                <a:latin typeface="Arial" pitchFamily="34" charset="0"/>
                <a:cs typeface="Arial" pitchFamily="34" charset="0"/>
              </a:rPr>
              <a:t> and intra-operative periods (1). In these studies, it has been recommended that the fluid be warmed to at least 37°C. Warming to this point allows the core body temperature to be kept at the normal range of 36.5-37.5°C</a:t>
            </a:r>
          </a:p>
          <a:p>
            <a:r>
              <a:rPr lang="en-GB" sz="2800" b="1" i="0" dirty="0">
                <a:solidFill>
                  <a:srgbClr val="3C4043"/>
                </a:solidFill>
                <a:effectLst/>
                <a:latin typeface="Arial" pitchFamily="34" charset="0"/>
                <a:cs typeface="Arial" pitchFamily="34" charset="0"/>
              </a:rPr>
              <a:t>What is the purpose of fluid warmer?</a:t>
            </a:r>
            <a:endParaRPr lang="en-GB" sz="2800" b="1" i="0" dirty="0">
              <a:solidFill>
                <a:srgbClr val="4D5156"/>
              </a:solidFill>
              <a:effectLst/>
              <a:latin typeface="Arial" pitchFamily="34" charset="0"/>
              <a:cs typeface="Arial" pitchFamily="34" charset="0"/>
            </a:endParaRPr>
          </a:p>
          <a:p>
            <a:r>
              <a:rPr lang="en-GB" sz="2800" b="1" i="0" dirty="0">
                <a:solidFill>
                  <a:srgbClr val="4D5156"/>
                </a:solidFill>
                <a:effectLst/>
                <a:latin typeface="Arial" pitchFamily="34" charset="0"/>
                <a:cs typeface="Arial" pitchFamily="34" charset="0"/>
              </a:rPr>
              <a:t>A fluid warmer is a medical device used in healthcare facilities for warming fluids, crystalloid, colloid, or blood product, prior to being administered (intravenously or by other </a:t>
            </a:r>
            <a:r>
              <a:rPr lang="en-GB" sz="2800" b="1" i="0" dirty="0" err="1">
                <a:solidFill>
                  <a:srgbClr val="4D5156"/>
                </a:solidFill>
                <a:effectLst/>
                <a:latin typeface="Arial" pitchFamily="34" charset="0"/>
                <a:cs typeface="Arial" pitchFamily="34" charset="0"/>
              </a:rPr>
              <a:t>parenteral</a:t>
            </a:r>
            <a:r>
              <a:rPr lang="en-GB" sz="2800" b="1" i="0" dirty="0">
                <a:solidFill>
                  <a:srgbClr val="4D5156"/>
                </a:solidFill>
                <a:effectLst/>
                <a:latin typeface="Arial" pitchFamily="34" charset="0"/>
                <a:cs typeface="Arial" pitchFamily="34" charset="0"/>
              </a:rPr>
              <a:t> routes) to body temperature levels in order to prevent hypothermia in physically traumatized or surgical patients.</a:t>
            </a:r>
          </a:p>
        </p:txBody>
      </p:sp>
      <p:sp>
        <p:nvSpPr>
          <p:cNvPr id="4" name="Title 1">
            <a:extLst>
              <a:ext uri="{FF2B5EF4-FFF2-40B4-BE49-F238E27FC236}">
                <a16:creationId xmlns:a16="http://schemas.microsoft.com/office/drawing/2014/main" id="{349F021B-20AF-A0D2-77E9-471BFA23CC49}"/>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5212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B195-A719-32BB-C521-0B8196693AC4}"/>
              </a:ext>
            </a:extLst>
          </p:cNvPr>
          <p:cNvSpPr>
            <a:spLocks noGrp="1"/>
          </p:cNvSpPr>
          <p:nvPr>
            <p:ph type="title"/>
          </p:nvPr>
        </p:nvSpPr>
        <p:spPr>
          <a:xfrm>
            <a:off x="400050" y="533400"/>
            <a:ext cx="8591550" cy="712601"/>
          </a:xfrm>
        </p:spPr>
        <p:txBody>
          <a:bodyPr>
            <a:noAutofit/>
          </a:bodyPr>
          <a:lstStyle/>
          <a:p>
            <a:pPr algn="ctr"/>
            <a:r>
              <a:rPr lang="en-GB" sz="3200" b="1" dirty="0">
                <a:solidFill>
                  <a:srgbClr val="00B0F0"/>
                </a:solidFill>
                <a:latin typeface="Arial" pitchFamily="34" charset="0"/>
                <a:cs typeface="Arial" pitchFamily="34" charset="0"/>
              </a:rPr>
              <a:t>AUTOMATED EXTERNAL DEFIBRILLATOR (AED)</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168C95F3-C013-F119-2AB0-70EB2A2EB96D}"/>
              </a:ext>
            </a:extLst>
          </p:cNvPr>
          <p:cNvSpPr>
            <a:spLocks noGrp="1"/>
          </p:cNvSpPr>
          <p:nvPr>
            <p:ph sz="quarter" idx="1"/>
          </p:nvPr>
        </p:nvSpPr>
        <p:spPr>
          <a:xfrm>
            <a:off x="400050" y="1676401"/>
            <a:ext cx="8328125" cy="4518423"/>
          </a:xfrm>
        </p:spPr>
        <p:txBody>
          <a:bodyPr>
            <a:normAutofit lnSpcReduction="10000"/>
          </a:bodyPr>
          <a:lstStyle/>
          <a:p>
            <a:r>
              <a:rPr lang="en-GB" sz="3200" b="1" i="0" dirty="0">
                <a:solidFill>
                  <a:srgbClr val="3C4043"/>
                </a:solidFill>
                <a:effectLst/>
                <a:latin typeface="Arial" pitchFamily="34" charset="0"/>
                <a:cs typeface="Arial" pitchFamily="34" charset="0"/>
              </a:rPr>
              <a:t>What is a AED used for?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An automated external defibrillator (AED) is a medical device designed to analyze the heart rhythm and deliver an electric shock to victims of ventricular fibrillation to restore the heart rhythm to normal. Ventricular fibrillation is the uncoordinated heart rhythm most often responsible for sudden cardiac arrest.</a:t>
            </a:r>
          </a:p>
          <a:p>
            <a:endParaRPr lang="en-US" dirty="0"/>
          </a:p>
        </p:txBody>
      </p:sp>
    </p:spTree>
    <p:extLst>
      <p:ext uri="{BB962C8B-B14F-4D97-AF65-F5344CB8AC3E}">
        <p14:creationId xmlns:p14="http://schemas.microsoft.com/office/powerpoint/2010/main" val="302283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52B195-A719-32BB-C521-0B8196693AC4}"/>
              </a:ext>
            </a:extLst>
          </p:cNvPr>
          <p:cNvSpPr>
            <a:spLocks noGrp="1"/>
          </p:cNvSpPr>
          <p:nvPr>
            <p:ph type="title"/>
          </p:nvPr>
        </p:nvSpPr>
        <p:spPr>
          <a:xfrm>
            <a:off x="-228600" y="381000"/>
            <a:ext cx="8458199" cy="685800"/>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id="{D4B84159-B7E4-0C0A-877E-14CA631FF4B3}"/>
              </a:ext>
            </a:extLst>
          </p:cNvPr>
          <p:cNvPicPr>
            <a:picLocks noGrp="1" noChangeAspect="1"/>
          </p:cNvPicPr>
          <p:nvPr>
            <p:ph sz="quarter" idx="1"/>
          </p:nvPr>
        </p:nvPicPr>
        <p:blipFill>
          <a:blip r:embed="rId2"/>
          <a:stretch>
            <a:fillRect/>
          </a:stretch>
        </p:blipFill>
        <p:spPr>
          <a:xfrm>
            <a:off x="171451" y="1295399"/>
            <a:ext cx="8801099" cy="5419725"/>
          </a:xfrm>
        </p:spPr>
      </p:pic>
    </p:spTree>
    <p:extLst>
      <p:ext uri="{BB962C8B-B14F-4D97-AF65-F5344CB8AC3E}">
        <p14:creationId xmlns:p14="http://schemas.microsoft.com/office/powerpoint/2010/main" val="36261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52B195-A719-32BB-C521-0B8196693AC4}"/>
              </a:ext>
            </a:extLst>
          </p:cNvPr>
          <p:cNvSpPr>
            <a:spLocks noGrp="1"/>
          </p:cNvSpPr>
          <p:nvPr>
            <p:ph type="title"/>
          </p:nvPr>
        </p:nvSpPr>
        <p:spPr>
          <a:xfrm>
            <a:off x="0" y="237518"/>
            <a:ext cx="8458200" cy="98168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7EB2D2E4-3D0A-FFBB-CD44-3514D4733F66}"/>
              </a:ext>
            </a:extLst>
          </p:cNvPr>
          <p:cNvSpPr>
            <a:spLocks noGrp="1"/>
          </p:cNvSpPr>
          <p:nvPr>
            <p:ph sz="quarter" idx="1"/>
          </p:nvPr>
        </p:nvSpPr>
        <p:spPr>
          <a:xfrm>
            <a:off x="228601" y="1219200"/>
            <a:ext cx="8629649" cy="5410200"/>
          </a:xfrm>
        </p:spPr>
        <p:txBody>
          <a:bodyPr>
            <a:normAutofit/>
          </a:bodyPr>
          <a:lstStyle/>
          <a:p>
            <a:r>
              <a:rPr lang="en-GB" sz="3100" b="1" i="0" dirty="0">
                <a:solidFill>
                  <a:srgbClr val="202124"/>
                </a:solidFill>
                <a:effectLst/>
                <a:latin typeface="Arial" pitchFamily="34" charset="0"/>
                <a:cs typeface="Arial" pitchFamily="34" charset="0"/>
              </a:rPr>
              <a:t>Check unresponsiveness.</a:t>
            </a:r>
          </a:p>
          <a:p>
            <a:r>
              <a:rPr lang="en-GB" sz="3100" b="1" i="0" dirty="0">
                <a:solidFill>
                  <a:srgbClr val="202124"/>
                </a:solidFill>
                <a:effectLst/>
                <a:latin typeface="Arial" pitchFamily="34" charset="0"/>
                <a:cs typeface="Arial" pitchFamily="34" charset="0"/>
              </a:rPr>
              <a:t>Call 9-1-1 or the local emergency number (if applicable) and retrieve the AED.</a:t>
            </a:r>
          </a:p>
          <a:p>
            <a:r>
              <a:rPr lang="en-GB" sz="3100" b="1" i="0" dirty="0">
                <a:solidFill>
                  <a:srgbClr val="202124"/>
                </a:solidFill>
                <a:effectLst/>
                <a:latin typeface="Arial" pitchFamily="34" charset="0"/>
                <a:cs typeface="Arial" pitchFamily="34" charset="0"/>
              </a:rPr>
              <a:t>Open the airway and check for breathing. ... </a:t>
            </a:r>
          </a:p>
          <a:p>
            <a:r>
              <a:rPr lang="en-GB" sz="3100" b="1" i="0" dirty="0">
                <a:solidFill>
                  <a:srgbClr val="202124"/>
                </a:solidFill>
                <a:effectLst/>
                <a:latin typeface="Arial" pitchFamily="34" charset="0"/>
                <a:cs typeface="Arial" pitchFamily="34" charset="0"/>
              </a:rPr>
              <a:t>Check for a pulse. ... </a:t>
            </a:r>
          </a:p>
          <a:p>
            <a:r>
              <a:rPr lang="en-GB" sz="3100" b="1" i="0" dirty="0">
                <a:solidFill>
                  <a:srgbClr val="202124"/>
                </a:solidFill>
                <a:effectLst/>
                <a:latin typeface="Arial" pitchFamily="34" charset="0"/>
                <a:cs typeface="Arial" pitchFamily="34" charset="0"/>
              </a:rPr>
              <a:t>Attach the AED electrode pads.</a:t>
            </a:r>
          </a:p>
          <a:p>
            <a:r>
              <a:rPr lang="en-GB" sz="3100" b="1" i="0" dirty="0">
                <a:solidFill>
                  <a:srgbClr val="202124"/>
                </a:solidFill>
                <a:effectLst/>
                <a:latin typeface="Arial" pitchFamily="34" charset="0"/>
                <a:cs typeface="Arial" pitchFamily="34" charset="0"/>
              </a:rPr>
              <a:t>Analyze the heart rhythm. ... </a:t>
            </a:r>
          </a:p>
          <a:p>
            <a:r>
              <a:rPr lang="en-GB" sz="3100" b="1" i="0" dirty="0">
                <a:solidFill>
                  <a:srgbClr val="202124"/>
                </a:solidFill>
                <a:effectLst/>
                <a:latin typeface="Arial" pitchFamily="34" charset="0"/>
                <a:cs typeface="Arial" pitchFamily="34" charset="0"/>
              </a:rPr>
              <a:t>Press the "shock" button, if advised.</a:t>
            </a:r>
          </a:p>
          <a:p>
            <a:endParaRPr lang="en-US" dirty="0"/>
          </a:p>
        </p:txBody>
      </p:sp>
    </p:spTree>
    <p:extLst>
      <p:ext uri="{BB962C8B-B14F-4D97-AF65-F5344CB8AC3E}">
        <p14:creationId xmlns:p14="http://schemas.microsoft.com/office/powerpoint/2010/main" val="4278363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B906A-4783-B5A9-030C-E2518C29BF23}"/>
              </a:ext>
            </a:extLst>
          </p:cNvPr>
          <p:cNvSpPr>
            <a:spLocks noGrp="1"/>
          </p:cNvSpPr>
          <p:nvPr>
            <p:ph sz="quarter" idx="1"/>
          </p:nvPr>
        </p:nvSpPr>
        <p:spPr>
          <a:xfrm>
            <a:off x="856060" y="2142331"/>
            <a:ext cx="7429499" cy="3541714"/>
          </a:xfrm>
        </p:spPr>
        <p:txBody>
          <a:bodyPr>
            <a:normAutofit fontScale="92500"/>
          </a:bodyPr>
          <a:lstStyle/>
          <a:p>
            <a:r>
              <a:rPr lang="en-GB" sz="3200" i="0" dirty="0">
                <a:solidFill>
                  <a:srgbClr val="4D5156"/>
                </a:solidFill>
                <a:effectLst/>
                <a:latin typeface="Arial" pitchFamily="34" charset="0"/>
                <a:cs typeface="Arial" pitchFamily="34" charset="0"/>
              </a:rPr>
              <a:t>Two pads will need to be placed on the chest of the person. The first is placed on the right-hand side of the chest below the collar bone. The second is placed on the left-hand side, below the armpit. The AED you use will indicate which pad is the first and second.</a:t>
            </a:r>
            <a:endParaRPr lang="en-US" sz="3200" dirty="0">
              <a:latin typeface="Arial" pitchFamily="34" charset="0"/>
              <a:cs typeface="Arial" pitchFamily="34" charset="0"/>
            </a:endParaRPr>
          </a:p>
        </p:txBody>
      </p:sp>
      <p:sp>
        <p:nvSpPr>
          <p:cNvPr id="4" name="Title 1">
            <a:extLst>
              <a:ext uri="{FF2B5EF4-FFF2-40B4-BE49-F238E27FC236}">
                <a16:creationId xmlns:a16="http://schemas.microsoft.com/office/drawing/2014/main" id="{0352B195-A719-32BB-C521-0B8196693AC4}"/>
              </a:ext>
            </a:extLst>
          </p:cNvPr>
          <p:cNvSpPr>
            <a:spLocks noGrp="1"/>
          </p:cNvSpPr>
          <p:nvPr>
            <p:ph type="title"/>
          </p:nvPr>
        </p:nvSpPr>
        <p:spPr>
          <a:xfrm>
            <a:off x="381000" y="503238"/>
            <a:ext cx="8610600" cy="868362"/>
          </a:xfrm>
        </p:spPr>
        <p:txBody>
          <a:bodyPr>
            <a:noAutofit/>
          </a:bodyPr>
          <a:lstStyle/>
          <a:p>
            <a:pPr algn="ctr"/>
            <a:r>
              <a:rPr lang="en-GB" sz="3200" b="1" dirty="0">
                <a:solidFill>
                  <a:srgbClr val="00B0F0"/>
                </a:solidFill>
                <a:latin typeface="Arial" pitchFamily="34" charset="0"/>
                <a:cs typeface="Arial" pitchFamily="34" charset="0"/>
              </a:rPr>
              <a:t>AUTOMATED EXTERNAL</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 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37662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AD08D18-8ABC-3A35-AC3C-FF788A75ED45}"/>
              </a:ext>
            </a:extLst>
          </p:cNvPr>
          <p:cNvPicPr>
            <a:picLocks noGrp="1" noChangeAspect="1"/>
          </p:cNvPicPr>
          <p:nvPr>
            <p:ph sz="quarter" idx="1"/>
          </p:nvPr>
        </p:nvPicPr>
        <p:blipFill>
          <a:blip r:embed="rId2"/>
          <a:stretch>
            <a:fillRect/>
          </a:stretch>
        </p:blipFill>
        <p:spPr>
          <a:xfrm>
            <a:off x="628650" y="1143000"/>
            <a:ext cx="8058150" cy="5715000"/>
          </a:xfrm>
        </p:spPr>
      </p:pic>
      <p:sp>
        <p:nvSpPr>
          <p:cNvPr id="5" name="Title 1">
            <a:extLst>
              <a:ext uri="{FF2B5EF4-FFF2-40B4-BE49-F238E27FC236}">
                <a16:creationId xmlns:a16="http://schemas.microsoft.com/office/drawing/2014/main" id="{0352B195-A719-32BB-C521-0B8196693AC4}"/>
              </a:ext>
            </a:extLst>
          </p:cNvPr>
          <p:cNvSpPr>
            <a:spLocks noGrp="1"/>
          </p:cNvSpPr>
          <p:nvPr>
            <p:ph type="title"/>
          </p:nvPr>
        </p:nvSpPr>
        <p:spPr>
          <a:xfrm>
            <a:off x="228600" y="427038"/>
            <a:ext cx="8686800" cy="79216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6702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448DFD-0238-0961-2D56-DC39342A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2999"/>
            <a:ext cx="7962900" cy="5562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C1DBD91-555F-921D-9AD9-6629514E5E50}"/>
              </a:ext>
            </a:extLst>
          </p:cNvPr>
          <p:cNvSpPr>
            <a:spLocks noGrp="1"/>
          </p:cNvSpPr>
          <p:nvPr>
            <p:ph type="title"/>
          </p:nvPr>
        </p:nvSpPr>
        <p:spPr>
          <a:xfrm>
            <a:off x="228600" y="0"/>
            <a:ext cx="8458200" cy="1143000"/>
          </a:xfrm>
        </p:spPr>
        <p:txBody>
          <a:bodyPr>
            <a:norm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5161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4BFDA-9924-5FB8-EC05-8A4A5523B822}"/>
              </a:ext>
            </a:extLst>
          </p:cNvPr>
          <p:cNvSpPr>
            <a:spLocks noGrp="1"/>
          </p:cNvSpPr>
          <p:nvPr>
            <p:ph sz="quarter" idx="1"/>
          </p:nvPr>
        </p:nvSpPr>
        <p:spPr>
          <a:xfrm>
            <a:off x="668536" y="1371600"/>
            <a:ext cx="7429499" cy="4876800"/>
          </a:xfrm>
        </p:spPr>
        <p:txBody>
          <a:bodyPr>
            <a:normAutofit fontScale="92500" lnSpcReduction="20000"/>
          </a:bodyPr>
          <a:lstStyle/>
          <a:p>
            <a:r>
              <a:rPr lang="en-GB" sz="3200" b="1" i="0" dirty="0">
                <a:solidFill>
                  <a:srgbClr val="3C4043"/>
                </a:solidFill>
                <a:effectLst/>
                <a:latin typeface="Arial" pitchFamily="34" charset="0"/>
                <a:cs typeface="Arial" pitchFamily="34" charset="0"/>
              </a:rPr>
              <a:t>What precautions should you take for using an AED on someone with a pacemaker?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Pacemakers and Implanted Defibrillators – Someone with an internal device still can be shocked with an AED. In fact, if their internal device does not save them immediately, it is crucial an AED is used as quickly as possible. It is important to remember, do not place the pads directly over the meta</a:t>
            </a:r>
          </a:p>
          <a:p>
            <a:endParaRPr lang="en-US" sz="2400" dirty="0"/>
          </a:p>
        </p:txBody>
      </p:sp>
      <p:sp>
        <p:nvSpPr>
          <p:cNvPr id="4" name="Title 1">
            <a:extLst>
              <a:ext uri="{FF2B5EF4-FFF2-40B4-BE49-F238E27FC236}">
                <a16:creationId xmlns:a16="http://schemas.microsoft.com/office/drawing/2014/main" id="{0352B195-A719-32BB-C521-0B8196693AC4}"/>
              </a:ext>
            </a:extLst>
          </p:cNvPr>
          <p:cNvSpPr>
            <a:spLocks noGrp="1"/>
          </p:cNvSpPr>
          <p:nvPr>
            <p:ph type="title"/>
          </p:nvPr>
        </p:nvSpPr>
        <p:spPr>
          <a:xfrm>
            <a:off x="152400" y="350838"/>
            <a:ext cx="8839200" cy="868362"/>
          </a:xfrm>
        </p:spPr>
        <p:txBody>
          <a:bodyPr>
            <a:noAutofit/>
          </a:bodyPr>
          <a:lstStyle/>
          <a:p>
            <a:pPr algn="ctr"/>
            <a:r>
              <a:rPr lang="en-GB" sz="3200" b="1" dirty="0">
                <a:solidFill>
                  <a:srgbClr val="00B0F0"/>
                </a:solidFill>
                <a:latin typeface="Arial" pitchFamily="34" charset="0"/>
                <a:cs typeface="Arial" pitchFamily="34" charset="0"/>
              </a:rPr>
              <a:t>AUTOMATED EXTERNAL </a:t>
            </a:r>
            <a:br>
              <a:rPr lang="en-GB" sz="3200" b="1" dirty="0">
                <a:solidFill>
                  <a:srgbClr val="00B0F0"/>
                </a:solidFill>
                <a:latin typeface="Arial" pitchFamily="34" charset="0"/>
                <a:cs typeface="Arial" pitchFamily="34" charset="0"/>
              </a:rPr>
            </a:br>
            <a:r>
              <a:rPr lang="en-GB" sz="3200" b="1" dirty="0">
                <a:solidFill>
                  <a:srgbClr val="00B0F0"/>
                </a:solidFill>
                <a:latin typeface="Arial" pitchFamily="34" charset="0"/>
                <a:cs typeface="Arial" pitchFamily="34" charset="0"/>
              </a:rPr>
              <a:t>DEFIBRILLATOR (AED)</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32372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CA1475D-5FFE-22FE-31F1-952908E4EC4B}"/>
              </a:ext>
            </a:extLst>
          </p:cNvPr>
          <p:cNvPicPr>
            <a:picLocks noGrp="1" noChangeAspect="1"/>
          </p:cNvPicPr>
          <p:nvPr>
            <p:ph sz="quarter" idx="1"/>
          </p:nvPr>
        </p:nvPicPr>
        <p:blipFill>
          <a:blip r:embed="rId2"/>
          <a:stretch>
            <a:fillRect/>
          </a:stretch>
        </p:blipFill>
        <p:spPr>
          <a:xfrm>
            <a:off x="228600" y="0"/>
            <a:ext cx="7467600" cy="6858000"/>
          </a:xfrm>
        </p:spPr>
      </p:pic>
    </p:spTree>
    <p:extLst>
      <p:ext uri="{BB962C8B-B14F-4D97-AF65-F5344CB8AC3E}">
        <p14:creationId xmlns:p14="http://schemas.microsoft.com/office/powerpoint/2010/main" val="203221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08D55D6-4DA2-5FC1-9060-25DCB8DCCDDF}"/>
              </a:ext>
            </a:extLst>
          </p:cNvPr>
          <p:cNvPicPr>
            <a:picLocks noGrp="1" noChangeAspect="1"/>
          </p:cNvPicPr>
          <p:nvPr>
            <p:ph sz="quarter" idx="1"/>
          </p:nvPr>
        </p:nvPicPr>
        <p:blipFill>
          <a:blip r:embed="rId2"/>
          <a:stretch>
            <a:fillRect/>
          </a:stretch>
        </p:blipFill>
        <p:spPr>
          <a:xfrm>
            <a:off x="152400" y="1"/>
            <a:ext cx="7620000" cy="6858000"/>
          </a:xfrm>
        </p:spPr>
      </p:pic>
    </p:spTree>
    <p:extLst>
      <p:ext uri="{BB962C8B-B14F-4D97-AF65-F5344CB8AC3E}">
        <p14:creationId xmlns:p14="http://schemas.microsoft.com/office/powerpoint/2010/main" val="8841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BA73-A2F7-B5FF-1BDB-BE4B22A39DE1}"/>
              </a:ext>
            </a:extLst>
          </p:cNvPr>
          <p:cNvSpPr>
            <a:spLocks noGrp="1"/>
          </p:cNvSpPr>
          <p:nvPr>
            <p:ph type="title"/>
          </p:nvPr>
        </p:nvSpPr>
        <p:spPr>
          <a:xfrm>
            <a:off x="800100" y="152400"/>
            <a:ext cx="6905623" cy="838200"/>
          </a:xfrm>
        </p:spPr>
        <p:txBody>
          <a:bodyPr/>
          <a:lstStyle/>
          <a:p>
            <a:pPr marL="742950" indent="-742950">
              <a:buFont typeface="+mj-lt"/>
              <a:buAutoNum type="arabicPeriod"/>
            </a:pPr>
            <a:r>
              <a:rPr lang="en-GB" b="1" dirty="0">
                <a:solidFill>
                  <a:srgbClr val="00B0F0"/>
                </a:solidFill>
              </a:rPr>
              <a:t>Clinical thermometer </a:t>
            </a:r>
            <a:endParaRPr lang="en-US" b="1" dirty="0">
              <a:solidFill>
                <a:srgbClr val="00B0F0"/>
              </a:solidFill>
            </a:endParaRPr>
          </a:p>
        </p:txBody>
      </p:sp>
      <p:pic>
        <p:nvPicPr>
          <p:cNvPr id="4" name="Picture 4">
            <a:extLst>
              <a:ext uri="{FF2B5EF4-FFF2-40B4-BE49-F238E27FC236}">
                <a16:creationId xmlns:a16="http://schemas.microsoft.com/office/drawing/2014/main" id="{8ECC942A-773E-45C3-20B3-6CF73A123114}"/>
              </a:ext>
            </a:extLst>
          </p:cNvPr>
          <p:cNvPicPr>
            <a:picLocks noGrp="1" noChangeAspect="1"/>
          </p:cNvPicPr>
          <p:nvPr>
            <p:ph sz="quarter" idx="1"/>
          </p:nvPr>
        </p:nvPicPr>
        <p:blipFill>
          <a:blip r:embed="rId2"/>
          <a:stretch>
            <a:fillRect/>
          </a:stretch>
        </p:blipFill>
        <p:spPr>
          <a:xfrm>
            <a:off x="400050" y="1119187"/>
            <a:ext cx="8286750" cy="5281613"/>
          </a:xfrm>
        </p:spPr>
      </p:pic>
      <p:sp>
        <p:nvSpPr>
          <p:cNvPr id="3" name="TextBox 2"/>
          <p:cNvSpPr txBox="1"/>
          <p:nvPr/>
        </p:nvSpPr>
        <p:spPr>
          <a:xfrm>
            <a:off x="228600" y="1066800"/>
            <a:ext cx="8534400"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42371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561D-2F26-4B4C-68AD-AF339B227CCE}"/>
              </a:ext>
            </a:extLst>
          </p:cNvPr>
          <p:cNvSpPr>
            <a:spLocks noGrp="1"/>
          </p:cNvSpPr>
          <p:nvPr>
            <p:ph type="title"/>
          </p:nvPr>
        </p:nvSpPr>
        <p:spPr>
          <a:xfrm>
            <a:off x="2057400" y="-396"/>
            <a:ext cx="5638800" cy="990996"/>
          </a:xfrm>
        </p:spPr>
        <p:txBody>
          <a:bodyPr>
            <a:normAutofit/>
          </a:bodyPr>
          <a:lstStyle/>
          <a:p>
            <a:r>
              <a:rPr lang="en-GB" sz="3200" b="1" dirty="0">
                <a:solidFill>
                  <a:srgbClr val="FF0000"/>
                </a:solidFill>
                <a:latin typeface="Arial" panose="020B0604020202020204" pitchFamily="34" charset="0"/>
                <a:cs typeface="Arial" panose="020B0604020202020204" pitchFamily="34" charset="0"/>
              </a:rPr>
              <a:t>OXYGEN CONCENTRATER</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80A365-5C8D-77B2-FC59-89E9B62E82F0}"/>
              </a:ext>
            </a:extLst>
          </p:cNvPr>
          <p:cNvSpPr>
            <a:spLocks noGrp="1"/>
          </p:cNvSpPr>
          <p:nvPr>
            <p:ph sz="quarter" idx="1"/>
          </p:nvPr>
        </p:nvSpPr>
        <p:spPr>
          <a:xfrm>
            <a:off x="512564" y="1358503"/>
            <a:ext cx="7945636" cy="3213497"/>
          </a:xfrm>
        </p:spPr>
        <p:txBody>
          <a:bodyPr>
            <a:normAutofit/>
          </a:bodyPr>
          <a:lstStyle/>
          <a:p>
            <a:r>
              <a:rPr lang="en-GB" sz="3200" b="0" i="0" dirty="0">
                <a:solidFill>
                  <a:srgbClr val="4D5156"/>
                </a:solidFill>
                <a:effectLst/>
                <a:latin typeface="Calibri" pitchFamily="34" charset="0"/>
                <a:ea typeface="Calibri" pitchFamily="34" charset="0"/>
                <a:cs typeface="Calibri" pitchFamily="34" charset="0"/>
              </a:rPr>
              <a:t>An oxygen concentrator is </a:t>
            </a:r>
            <a:r>
              <a:rPr lang="en-GB" sz="3200" b="1" i="0" dirty="0">
                <a:solidFill>
                  <a:srgbClr val="4D5156"/>
                </a:solidFill>
                <a:effectLst/>
                <a:latin typeface="Calibri" pitchFamily="34" charset="0"/>
                <a:ea typeface="Calibri" pitchFamily="34" charset="0"/>
                <a:cs typeface="Calibri" pitchFamily="34" charset="0"/>
              </a:rPr>
              <a:t>a medical device that utilises environmental air, concentrates it, and delivers oxygen from it to individuals who require supplemental oxygen due to decreased concentration of oxygen in their blood</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5193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88B202-7A17-BF5B-7E8D-1DEAA909520D}"/>
              </a:ext>
            </a:extLst>
          </p:cNvPr>
          <p:cNvPicPr>
            <a:picLocks noGrp="1" noChangeAspect="1"/>
          </p:cNvPicPr>
          <p:nvPr>
            <p:ph sz="quarter" idx="1"/>
          </p:nvPr>
        </p:nvPicPr>
        <p:blipFill>
          <a:blip r:embed="rId2"/>
          <a:stretch>
            <a:fillRect/>
          </a:stretch>
        </p:blipFill>
        <p:spPr>
          <a:xfrm>
            <a:off x="2286000" y="1447800"/>
            <a:ext cx="5334000" cy="5410200"/>
          </a:xfrm>
        </p:spPr>
      </p:pic>
      <p:sp>
        <p:nvSpPr>
          <p:cNvPr id="5" name="Title 1">
            <a:extLst>
              <a:ext uri="{FF2B5EF4-FFF2-40B4-BE49-F238E27FC236}">
                <a16:creationId xmlns:a16="http://schemas.microsoft.com/office/drawing/2014/main" id="{E4BBDF6C-D9C5-3238-756C-3996B2C23941}"/>
              </a:ext>
            </a:extLst>
          </p:cNvPr>
          <p:cNvSpPr>
            <a:spLocks noGrp="1"/>
          </p:cNvSpPr>
          <p:nvPr>
            <p:ph type="title"/>
          </p:nvPr>
        </p:nvSpPr>
        <p:spPr>
          <a:xfrm>
            <a:off x="914400" y="-3048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3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92098CA-302F-445E-4005-79FA52EBDEDF}"/>
              </a:ext>
            </a:extLst>
          </p:cNvPr>
          <p:cNvPicPr>
            <a:picLocks noGrp="1" noChangeAspect="1"/>
          </p:cNvPicPr>
          <p:nvPr>
            <p:ph sz="quarter" idx="1"/>
          </p:nvPr>
        </p:nvPicPr>
        <p:blipFill>
          <a:blip r:embed="rId2"/>
          <a:stretch>
            <a:fillRect/>
          </a:stretch>
        </p:blipFill>
        <p:spPr>
          <a:xfrm>
            <a:off x="2853534" y="1447800"/>
            <a:ext cx="3894132" cy="4572000"/>
          </a:xfrm>
        </p:spPr>
      </p:pic>
      <p:sp>
        <p:nvSpPr>
          <p:cNvPr id="5" name="Title 1">
            <a:extLst>
              <a:ext uri="{FF2B5EF4-FFF2-40B4-BE49-F238E27FC236}">
                <a16:creationId xmlns:a16="http://schemas.microsoft.com/office/drawing/2014/main" id="{2A733576-6AEF-6F1B-72D7-38168FF87940}"/>
              </a:ext>
            </a:extLst>
          </p:cNvPr>
          <p:cNvSpPr>
            <a:spLocks noGrp="1"/>
          </p:cNvSpPr>
          <p:nvPr>
            <p:ph type="title"/>
          </p:nvPr>
        </p:nvSpPr>
        <p:spPr>
          <a:xfrm>
            <a:off x="914400" y="-1524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0E64E-F3C6-6460-FC8E-E535CB6CFF3D}"/>
              </a:ext>
            </a:extLst>
          </p:cNvPr>
          <p:cNvSpPr>
            <a:spLocks noGrp="1"/>
          </p:cNvSpPr>
          <p:nvPr>
            <p:ph sz="quarter" idx="1"/>
          </p:nvPr>
        </p:nvSpPr>
        <p:spPr>
          <a:xfrm>
            <a:off x="914400" y="1537097"/>
            <a:ext cx="7772400" cy="4572000"/>
          </a:xfrm>
        </p:spPr>
        <p:txBody>
          <a:bodyPr>
            <a:normAutofit/>
          </a:bodyPr>
          <a:lstStyle/>
          <a:p>
            <a:r>
              <a:rPr lang="en-GB" sz="3200" b="1" i="0" dirty="0">
                <a:solidFill>
                  <a:srgbClr val="202124"/>
                </a:solidFill>
                <a:effectLst/>
                <a:latin typeface="Calibri" pitchFamily="34" charset="0"/>
                <a:ea typeface="Calibri" pitchFamily="34" charset="0"/>
                <a:cs typeface="Calibri" pitchFamily="34" charset="0"/>
              </a:rPr>
              <a:t>Advantages of Oxygen Concentrators</a:t>
            </a:r>
            <a:endParaRPr lang="en-GB" sz="3200" b="0" i="0" dirty="0">
              <a:solidFill>
                <a:srgbClr val="202124"/>
              </a:solidFill>
              <a:effectLst/>
              <a:latin typeface="Calibri" pitchFamily="34" charset="0"/>
              <a:ea typeface="Calibri" pitchFamily="34" charset="0"/>
              <a:cs typeface="Calibri" pitchFamily="34" charset="0"/>
            </a:endParaRPr>
          </a:p>
          <a:p>
            <a:r>
              <a:rPr lang="en-GB" sz="3200" b="0" i="0" dirty="0">
                <a:solidFill>
                  <a:srgbClr val="202124"/>
                </a:solidFill>
                <a:effectLst/>
                <a:latin typeface="Calibri" pitchFamily="34" charset="0"/>
                <a:ea typeface="Calibri" pitchFamily="34" charset="0"/>
                <a:cs typeface="Calibri" pitchFamily="34" charset="0"/>
              </a:rPr>
              <a:t>Portable.</a:t>
            </a:r>
          </a:p>
          <a:p>
            <a:r>
              <a:rPr lang="en-GB" sz="3200" b="0" i="0" dirty="0">
                <a:solidFill>
                  <a:srgbClr val="202124"/>
                </a:solidFill>
                <a:effectLst/>
                <a:latin typeface="Calibri" pitchFamily="34" charset="0"/>
                <a:ea typeface="Calibri" pitchFamily="34" charset="0"/>
                <a:cs typeface="Calibri" pitchFamily="34" charset="0"/>
              </a:rPr>
              <a:t>Cost-Effective.</a:t>
            </a:r>
          </a:p>
          <a:p>
            <a:r>
              <a:rPr lang="en-GB" sz="3200" b="0" i="0" dirty="0">
                <a:solidFill>
                  <a:srgbClr val="202124"/>
                </a:solidFill>
                <a:effectLst/>
                <a:latin typeface="Calibri" pitchFamily="34" charset="0"/>
                <a:ea typeface="Calibri" pitchFamily="34" charset="0"/>
                <a:cs typeface="Calibri" pitchFamily="34" charset="0"/>
              </a:rPr>
              <a:t>Easy to operate.</a:t>
            </a:r>
          </a:p>
          <a:p>
            <a:r>
              <a:rPr lang="en-GB" sz="3200" b="0" i="0" dirty="0">
                <a:solidFill>
                  <a:srgbClr val="202124"/>
                </a:solidFill>
                <a:effectLst/>
                <a:latin typeface="Calibri" pitchFamily="34" charset="0"/>
                <a:ea typeface="Calibri" pitchFamily="34" charset="0"/>
                <a:cs typeface="Calibri" pitchFamily="34" charset="0"/>
              </a:rPr>
              <a:t>Useful for Home &amp; Hospitals.</a:t>
            </a:r>
          </a:p>
          <a:p>
            <a:r>
              <a:rPr lang="en-GB" sz="3200" b="0" i="0" dirty="0">
                <a:solidFill>
                  <a:srgbClr val="202124"/>
                </a:solidFill>
                <a:effectLst/>
                <a:latin typeface="Calibri" pitchFamily="34" charset="0"/>
                <a:ea typeface="Calibri" pitchFamily="34" charset="0"/>
                <a:cs typeface="Calibri" pitchFamily="34" charset="0"/>
              </a:rPr>
              <a:t>Helpful in emergency.</a:t>
            </a:r>
          </a:p>
        </p:txBody>
      </p:sp>
      <p:sp>
        <p:nvSpPr>
          <p:cNvPr id="4" name="Title 1">
            <a:extLst>
              <a:ext uri="{FF2B5EF4-FFF2-40B4-BE49-F238E27FC236}">
                <a16:creationId xmlns:a16="http://schemas.microsoft.com/office/drawing/2014/main" id="{8960CAAF-86F3-DFE4-9E2B-FA3B3983454E}"/>
              </a:ext>
            </a:extLst>
          </p:cNvPr>
          <p:cNvSpPr>
            <a:spLocks noGrp="1"/>
          </p:cNvSpPr>
          <p:nvPr>
            <p:ph type="title"/>
          </p:nvPr>
        </p:nvSpPr>
        <p:spPr>
          <a:xfrm>
            <a:off x="914400" y="228600"/>
            <a:ext cx="7772400" cy="819705"/>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OXYGEN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4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7B0-F10B-1AF3-388E-850AA0B36535}"/>
              </a:ext>
            </a:extLst>
          </p:cNvPr>
          <p:cNvSpPr>
            <a:spLocks noGrp="1"/>
          </p:cNvSpPr>
          <p:nvPr>
            <p:ph type="title"/>
          </p:nvPr>
        </p:nvSpPr>
        <p:spPr>
          <a:xfrm>
            <a:off x="381000" y="304800"/>
            <a:ext cx="7772400" cy="792162"/>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DISADVANTAGES OF CONCENTRATER</a:t>
            </a:r>
            <a:endParaRPr lang="en-US" sz="3600" b="1"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B2B4F171-FA3A-BC3F-4C43-FFF94DD583CE}"/>
              </a:ext>
            </a:extLst>
          </p:cNvPr>
          <p:cNvSpPr>
            <a:spLocks noGrp="1"/>
          </p:cNvSpPr>
          <p:nvPr>
            <p:ph sz="quarter" idx="1"/>
          </p:nvPr>
        </p:nvSpPr>
        <p:spPr>
          <a:xfrm>
            <a:off x="914400" y="1828800"/>
            <a:ext cx="7772400" cy="4191000"/>
          </a:xfrm>
        </p:spPr>
        <p:txBody>
          <a:bodyPr/>
          <a:lstStyle/>
          <a:p>
            <a:r>
              <a:rPr lang="en-GB" b="0" i="0" dirty="0">
                <a:solidFill>
                  <a:srgbClr val="4D5156"/>
                </a:solidFill>
                <a:effectLst/>
                <a:latin typeface="Roboto" panose="02000000000000000000" pitchFamily="2" charset="0"/>
              </a:rPr>
              <a:t>Cons. </a:t>
            </a:r>
            <a:r>
              <a:rPr lang="en-GB" b="1" i="0" dirty="0">
                <a:solidFill>
                  <a:srgbClr val="4D5156"/>
                </a:solidFill>
                <a:effectLst/>
                <a:latin typeface="Roboto" panose="02000000000000000000" pitchFamily="2" charset="0"/>
              </a:rPr>
              <a:t>Batteries required</a:t>
            </a:r>
            <a:r>
              <a:rPr lang="en-GB" b="0" i="0" dirty="0">
                <a:solidFill>
                  <a:srgbClr val="4D5156"/>
                </a:solidFill>
                <a:effectLst/>
                <a:latin typeface="Roboto" panose="02000000000000000000" pitchFamily="2" charset="0"/>
              </a:rPr>
              <a:t>: Because they do not use pressurized oxygen within a tank, oxygen concentrators must rely on battery or electric power to perform their air filtering and oxygen flow. Noisy. Oxygen concentrators collect oxygen from the air and then filter and compress it for the user</a:t>
            </a:r>
            <a:endParaRPr lang="en-US" dirty="0"/>
          </a:p>
        </p:txBody>
      </p:sp>
    </p:spTree>
    <p:extLst>
      <p:ext uri="{BB962C8B-B14F-4D97-AF65-F5344CB8AC3E}">
        <p14:creationId xmlns:p14="http://schemas.microsoft.com/office/powerpoint/2010/main" val="264348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52400"/>
            <a:ext cx="2300823" cy="584775"/>
          </a:xfrm>
          <a:prstGeom prst="rect">
            <a:avLst/>
          </a:prstGeom>
        </p:spPr>
        <p:txBody>
          <a:bodyPr wrap="none">
            <a:spAutoFit/>
          </a:bodyPr>
          <a:lstStyle/>
          <a:p>
            <a:r>
              <a:rPr lang="en-IN" sz="3200" b="1" dirty="0">
                <a:solidFill>
                  <a:srgbClr val="00B0F0"/>
                </a:solidFill>
                <a:latin typeface="Calibri" pitchFamily="34" charset="0"/>
                <a:ea typeface="Calibri" pitchFamily="34" charset="0"/>
                <a:cs typeface="Calibri" pitchFamily="34" charset="0"/>
              </a:rPr>
              <a:t>VENTILATOR</a:t>
            </a:r>
          </a:p>
        </p:txBody>
      </p:sp>
      <p:sp>
        <p:nvSpPr>
          <p:cNvPr id="3" name="Rectangle 2"/>
          <p:cNvSpPr/>
          <p:nvPr/>
        </p:nvSpPr>
        <p:spPr>
          <a:xfrm>
            <a:off x="914400" y="1219200"/>
            <a:ext cx="7543800" cy="5016758"/>
          </a:xfrm>
          <a:prstGeom prst="rect">
            <a:avLst/>
          </a:prstGeom>
        </p:spPr>
        <p:txBody>
          <a:bodyPr wrap="square">
            <a:spAutoFit/>
          </a:bodyPr>
          <a:lstStyle/>
          <a:p>
            <a:r>
              <a:rPr lang="en-US" sz="3200" dirty="0">
                <a:latin typeface="Calibri" pitchFamily="34" charset="0"/>
                <a:ea typeface="Calibri" pitchFamily="34" charset="0"/>
                <a:cs typeface="Calibri" pitchFamily="34" charset="0"/>
              </a:rPr>
              <a:t>In an ICU setting, ventilators are broadly classified into invasive and non-invasive types. Invasive ventilators, like </a:t>
            </a:r>
            <a:r>
              <a:rPr lang="en-US" sz="3200" dirty="0">
                <a:latin typeface="Calibri" pitchFamily="34" charset="0"/>
                <a:ea typeface="Calibri" pitchFamily="34" charset="0"/>
                <a:cs typeface="Calibri" pitchFamily="34" charset="0"/>
                <a:hlinkClick r:id="rId2"/>
              </a:rPr>
              <a:t>mechanical ventilators</a:t>
            </a:r>
            <a:r>
              <a:rPr lang="en-US" sz="3200" dirty="0">
                <a:latin typeface="Calibri" pitchFamily="34" charset="0"/>
                <a:ea typeface="Calibri" pitchFamily="34" charset="0"/>
                <a:cs typeface="Calibri" pitchFamily="34" charset="0"/>
              </a:rPr>
              <a:t> and </a:t>
            </a:r>
            <a:r>
              <a:rPr lang="en-US" sz="3200" dirty="0">
                <a:latin typeface="Calibri" pitchFamily="34" charset="0"/>
                <a:ea typeface="Calibri" pitchFamily="34" charset="0"/>
                <a:cs typeface="Calibri" pitchFamily="34" charset="0"/>
                <a:hlinkClick r:id="rId3"/>
              </a:rPr>
              <a:t>tracheostomy ventilators</a:t>
            </a:r>
            <a:r>
              <a:rPr lang="en-US" sz="3200" dirty="0">
                <a:latin typeface="Calibri" pitchFamily="34" charset="0"/>
                <a:ea typeface="Calibri" pitchFamily="34" charset="0"/>
                <a:cs typeface="Calibri" pitchFamily="34" charset="0"/>
              </a:rPr>
              <a:t>, deliver air through tubes inserted into the patient's airway (either via the mouth/nose or a surgical opening in the neck). Non-invasive ventilators, such as </a:t>
            </a:r>
            <a:r>
              <a:rPr lang="en-US" sz="3200" dirty="0">
                <a:latin typeface="Calibri" pitchFamily="34" charset="0"/>
                <a:ea typeface="Calibri" pitchFamily="34" charset="0"/>
                <a:cs typeface="Calibri" pitchFamily="34" charset="0"/>
                <a:hlinkClick r:id="rId4"/>
              </a:rPr>
              <a:t>face mask ventilators</a:t>
            </a:r>
            <a:r>
              <a:rPr lang="en-US" sz="3200" dirty="0">
                <a:latin typeface="Calibri" pitchFamily="34" charset="0"/>
                <a:ea typeface="Calibri" pitchFamily="34" charset="0"/>
                <a:cs typeface="Calibri" pitchFamily="34" charset="0"/>
              </a:rPr>
              <a:t>, use masks to provide air or oxygen</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163886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A68C-F674-6B65-E2CF-C788DC4DD78D}"/>
              </a:ext>
            </a:extLst>
          </p:cNvPr>
          <p:cNvSpPr>
            <a:spLocks noGrp="1"/>
          </p:cNvSpPr>
          <p:nvPr>
            <p:ph type="title"/>
          </p:nvPr>
        </p:nvSpPr>
        <p:spPr>
          <a:xfrm>
            <a:off x="914400" y="-152400"/>
            <a:ext cx="7772400" cy="1143000"/>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NEBULIZER</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F8E77314-815E-624B-0871-B0D52C46E792}"/>
              </a:ext>
            </a:extLst>
          </p:cNvPr>
          <p:cNvSpPr>
            <a:spLocks noGrp="1"/>
          </p:cNvSpPr>
          <p:nvPr>
            <p:ph sz="quarter" idx="1"/>
          </p:nvPr>
        </p:nvSpPr>
        <p:spPr>
          <a:xfrm>
            <a:off x="914400" y="1752600"/>
            <a:ext cx="7772400" cy="4267200"/>
          </a:xfrm>
        </p:spPr>
        <p:txBody>
          <a:bodyPr/>
          <a:lstStyle/>
          <a:p>
            <a:r>
              <a:rPr lang="en-GB" b="0" i="0" dirty="0">
                <a:solidFill>
                  <a:srgbClr val="4D5156"/>
                </a:solidFill>
                <a:effectLst/>
                <a:latin typeface="Roboto" panose="02000000000000000000" pitchFamily="2" charset="0"/>
              </a:rPr>
              <a:t>A nebulizer is </a:t>
            </a:r>
            <a:r>
              <a:rPr lang="en-GB" b="1" i="0" dirty="0">
                <a:solidFill>
                  <a:srgbClr val="4D5156"/>
                </a:solidFill>
                <a:effectLst/>
                <a:latin typeface="Roboto" panose="02000000000000000000" pitchFamily="2" charset="0"/>
              </a:rPr>
              <a:t>a small machine that turns liquid medicine into a mist</a:t>
            </a:r>
            <a:r>
              <a:rPr lang="en-GB" b="0" i="0" dirty="0">
                <a:solidFill>
                  <a:srgbClr val="4D5156"/>
                </a:solidFill>
                <a:effectLst/>
                <a:latin typeface="Roboto" panose="02000000000000000000" pitchFamily="2" charset="0"/>
              </a:rPr>
              <a:t>. You sit with the machine and breathe in through a connected mouthpiece. Medicine goes into your lungs as you take slow, deep breaths for 10 to 15 minutes. It is easy and pleasant to breathe the medicine into your lungs this way</a:t>
            </a:r>
            <a:endParaRPr lang="en-US" dirty="0"/>
          </a:p>
        </p:txBody>
      </p:sp>
    </p:spTree>
    <p:extLst>
      <p:ext uri="{BB962C8B-B14F-4D97-AF65-F5344CB8AC3E}">
        <p14:creationId xmlns:p14="http://schemas.microsoft.com/office/powerpoint/2010/main" val="259008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B693515-4E52-7DDC-B4C8-77F07FC38446}"/>
              </a:ext>
            </a:extLst>
          </p:cNvPr>
          <p:cNvPicPr>
            <a:picLocks noGrp="1" noChangeAspect="1"/>
          </p:cNvPicPr>
          <p:nvPr>
            <p:ph sz="quarter" idx="1"/>
          </p:nvPr>
        </p:nvPicPr>
        <p:blipFill>
          <a:blip r:embed="rId2"/>
          <a:stretch>
            <a:fillRect/>
          </a:stretch>
        </p:blipFill>
        <p:spPr>
          <a:xfrm>
            <a:off x="457201" y="1295400"/>
            <a:ext cx="8401049" cy="5498018"/>
          </a:xfrm>
        </p:spPr>
      </p:pic>
      <p:sp>
        <p:nvSpPr>
          <p:cNvPr id="5" name="Title 1">
            <a:extLst>
              <a:ext uri="{FF2B5EF4-FFF2-40B4-BE49-F238E27FC236}">
                <a16:creationId xmlns:a16="http://schemas.microsoft.com/office/drawing/2014/main" id="{7EA9F4E6-9CC1-1A2E-F01B-0ED74667351C}"/>
              </a:ext>
            </a:extLst>
          </p:cNvPr>
          <p:cNvSpPr>
            <a:spLocks noGrp="1"/>
          </p:cNvSpPr>
          <p:nvPr>
            <p:ph type="title"/>
          </p:nvPr>
        </p:nvSpPr>
        <p:spPr>
          <a:xfrm>
            <a:off x="914400" y="-304800"/>
            <a:ext cx="7772400" cy="1143000"/>
          </a:xfrm>
        </p:spPr>
        <p:txBody>
          <a:bodyPr/>
          <a:lstStyle/>
          <a:p>
            <a:pPr algn="ctr"/>
            <a:r>
              <a:rPr lang="en-GB" sz="3600" b="1" dirty="0">
                <a:solidFill>
                  <a:srgbClr val="FF0000"/>
                </a:solidFill>
              </a:rPr>
              <a:t>NEBULIZER</a:t>
            </a:r>
            <a:r>
              <a:rPr lang="en-GB" dirty="0"/>
              <a:t> </a:t>
            </a:r>
            <a:endParaRPr lang="en-US" dirty="0"/>
          </a:p>
        </p:txBody>
      </p:sp>
    </p:spTree>
    <p:extLst>
      <p:ext uri="{BB962C8B-B14F-4D97-AF65-F5344CB8AC3E}">
        <p14:creationId xmlns:p14="http://schemas.microsoft.com/office/powerpoint/2010/main" val="961130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A46CA-CF15-6DE2-F4AF-F0289F7113DD}"/>
              </a:ext>
            </a:extLst>
          </p:cNvPr>
          <p:cNvSpPr>
            <a:spLocks noGrp="1"/>
          </p:cNvSpPr>
          <p:nvPr>
            <p:ph sz="quarter" idx="1"/>
          </p:nvPr>
        </p:nvSpPr>
        <p:spPr>
          <a:xfrm>
            <a:off x="838200" y="1483519"/>
            <a:ext cx="7772400" cy="3621881"/>
          </a:xfrm>
        </p:spPr>
        <p:txBody>
          <a:bodyPr>
            <a:noAutofit/>
          </a:bodyPr>
          <a:lstStyle/>
          <a:p>
            <a:r>
              <a:rPr lang="en-GB" sz="3200" b="0" i="0" dirty="0">
                <a:solidFill>
                  <a:srgbClr val="4D5156"/>
                </a:solidFill>
                <a:effectLst/>
                <a:latin typeface="Calibri" pitchFamily="34" charset="0"/>
                <a:ea typeface="Calibri" pitchFamily="34" charset="0"/>
                <a:cs typeface="Calibri" pitchFamily="34" charset="0"/>
              </a:rPr>
              <a:t>Nebulizers are primarily used for - asthma, COPD, and other severe breathing problems. However, </a:t>
            </a:r>
            <a:r>
              <a:rPr lang="en-GB" sz="3200" b="1" i="0" dirty="0">
                <a:solidFill>
                  <a:srgbClr val="4D5156"/>
                </a:solidFill>
                <a:effectLst/>
                <a:latin typeface="Calibri" pitchFamily="34" charset="0"/>
                <a:ea typeface="Calibri" pitchFamily="34" charset="0"/>
                <a:cs typeface="Calibri" pitchFamily="34" charset="0"/>
              </a:rPr>
              <a:t>it is also used for severe cases of nasal and chest congestion</a:t>
            </a:r>
            <a:r>
              <a:rPr lang="en-GB" sz="3200" b="0" i="0" dirty="0">
                <a:solidFill>
                  <a:srgbClr val="4D5156"/>
                </a:solidFill>
                <a:effectLst/>
                <a:latin typeface="Calibri" pitchFamily="34" charset="0"/>
                <a:ea typeface="Calibri" pitchFamily="34" charset="0"/>
                <a:cs typeface="Calibri" pitchFamily="34" charset="0"/>
              </a:rPr>
              <a:t>. It provides immediate relief by the opening of airways</a:t>
            </a:r>
            <a:endParaRPr lang="en-US" sz="3200"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id="{C4A05B5E-E59E-B748-E04C-86041DEB0D16}"/>
              </a:ext>
            </a:extLst>
          </p:cNvPr>
          <p:cNvSpPr>
            <a:spLocks noGrp="1"/>
          </p:cNvSpPr>
          <p:nvPr>
            <p:ph type="title"/>
          </p:nvPr>
        </p:nvSpPr>
        <p:spPr>
          <a:xfrm>
            <a:off x="914400" y="0"/>
            <a:ext cx="7772400" cy="1143000"/>
          </a:xfrm>
        </p:spPr>
        <p:txBody>
          <a:bodyPr>
            <a:normAutofit/>
          </a:bodyPr>
          <a:lstStyle/>
          <a:p>
            <a:pPr algn="ctr"/>
            <a:r>
              <a:rPr lang="en-GB" sz="3600" b="1" dirty="0">
                <a:solidFill>
                  <a:srgbClr val="FF0000"/>
                </a:solidFill>
                <a:latin typeface="Calibri" pitchFamily="34" charset="0"/>
                <a:ea typeface="Calibri" pitchFamily="34" charset="0"/>
                <a:cs typeface="Calibri" pitchFamily="34" charset="0"/>
              </a:rPr>
              <a:t>NEBULIZER</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5821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2E9F-A97D-7A38-872B-641577BE32D2}"/>
              </a:ext>
            </a:extLst>
          </p:cNvPr>
          <p:cNvSpPr>
            <a:spLocks noGrp="1"/>
          </p:cNvSpPr>
          <p:nvPr>
            <p:ph type="title"/>
          </p:nvPr>
        </p:nvSpPr>
        <p:spPr>
          <a:xfrm>
            <a:off x="914400" y="-76200"/>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
        <p:nvSpPr>
          <p:cNvPr id="3" name="Content Placeholder 2">
            <a:extLst>
              <a:ext uri="{FF2B5EF4-FFF2-40B4-BE49-F238E27FC236}">
                <a16:creationId xmlns:a16="http://schemas.microsoft.com/office/drawing/2014/main" id="{7EFDF1E6-0106-9B5B-CCA3-1CEDD7597275}"/>
              </a:ext>
            </a:extLst>
          </p:cNvPr>
          <p:cNvSpPr>
            <a:spLocks noGrp="1"/>
          </p:cNvSpPr>
          <p:nvPr>
            <p:ph sz="quarter" idx="1"/>
          </p:nvPr>
        </p:nvSpPr>
        <p:spPr>
          <a:xfrm>
            <a:off x="533400" y="1295400"/>
            <a:ext cx="8153400" cy="4572000"/>
          </a:xfrm>
        </p:spPr>
        <p:txBody>
          <a:bodyPr>
            <a:normAutofit/>
          </a:bodyPr>
          <a:lstStyle/>
          <a:p>
            <a:r>
              <a:rPr lang="en-GB" sz="3200" b="0" i="0" dirty="0">
                <a:solidFill>
                  <a:srgbClr val="4D5156"/>
                </a:solidFill>
                <a:effectLst/>
                <a:latin typeface="Calibri" pitchFamily="34" charset="0"/>
                <a:ea typeface="Calibri" pitchFamily="34" charset="0"/>
                <a:cs typeface="Calibri" pitchFamily="34" charset="0"/>
              </a:rPr>
              <a:t>Video laryngoscopy is a relatively new technology developed </a:t>
            </a:r>
            <a:r>
              <a:rPr lang="en-GB" sz="3200" b="1" i="0" dirty="0">
                <a:solidFill>
                  <a:srgbClr val="4D5156"/>
                </a:solidFill>
                <a:effectLst/>
                <a:latin typeface="Calibri" pitchFamily="34" charset="0"/>
                <a:ea typeface="Calibri" pitchFamily="34" charset="0"/>
                <a:cs typeface="Calibri" pitchFamily="34" charset="0"/>
              </a:rPr>
              <a:t>to improve the success rate of tracheal intubation</a:t>
            </a:r>
            <a:r>
              <a:rPr lang="en-GB" sz="3200" b="0" i="0" dirty="0">
                <a:solidFill>
                  <a:srgbClr val="4D5156"/>
                </a:solidFill>
                <a:effectLst/>
                <a:latin typeface="Calibri" pitchFamily="34" charset="0"/>
                <a:ea typeface="Calibri" pitchFamily="34" charset="0"/>
                <a:cs typeface="Calibri" pitchFamily="34" charset="0"/>
              </a:rPr>
              <a:t>. A high-resolution micro camera mounted on the tip of a curved blade connected to small portable digital monitor improves the view of the vocal cords and subsequently the success rate of direct laryngoscopy</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816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D08F-D000-416F-216D-C32BE12BC4C6}"/>
              </a:ext>
            </a:extLst>
          </p:cNvPr>
          <p:cNvSpPr>
            <a:spLocks noGrp="1"/>
          </p:cNvSpPr>
          <p:nvPr>
            <p:ph type="title"/>
          </p:nvPr>
        </p:nvSpPr>
        <p:spPr>
          <a:xfrm>
            <a:off x="1828800" y="-228600"/>
            <a:ext cx="5562600" cy="1066799"/>
          </a:xfrm>
        </p:spPr>
        <p:txBody>
          <a:bodyPr>
            <a:normAutofit/>
          </a:bodyPr>
          <a:lstStyle/>
          <a:p>
            <a:r>
              <a:rPr lang="en-GB" b="1" dirty="0">
                <a:solidFill>
                  <a:srgbClr val="00B0F0"/>
                </a:solidFill>
                <a:latin typeface="Calibri" pitchFamily="34" charset="0"/>
                <a:ea typeface="Calibri" pitchFamily="34" charset="0"/>
                <a:cs typeface="Calibri" pitchFamily="34" charset="0"/>
              </a:rPr>
              <a:t>DIGITAL THERMOMETER </a:t>
            </a:r>
            <a:endParaRPr lang="en-US"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id="{D362602D-EEFC-13AA-EE84-D1D20279B8AB}"/>
              </a:ext>
            </a:extLst>
          </p:cNvPr>
          <p:cNvPicPr>
            <a:picLocks noGrp="1" noChangeAspect="1"/>
          </p:cNvPicPr>
          <p:nvPr>
            <p:ph sz="quarter" idx="1"/>
          </p:nvPr>
        </p:nvPicPr>
        <p:blipFill>
          <a:blip r:embed="rId2"/>
          <a:stretch>
            <a:fillRect/>
          </a:stretch>
        </p:blipFill>
        <p:spPr>
          <a:xfrm>
            <a:off x="228600" y="1207532"/>
            <a:ext cx="8572500" cy="5421868"/>
          </a:xfrm>
        </p:spPr>
      </p:pic>
      <p:sp>
        <p:nvSpPr>
          <p:cNvPr id="3" name="TextBox 2"/>
          <p:cNvSpPr txBox="1"/>
          <p:nvPr/>
        </p:nvSpPr>
        <p:spPr>
          <a:xfrm>
            <a:off x="381000" y="1207532"/>
            <a:ext cx="914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190858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0D2ABFE-1F8E-B8DE-9697-C6080A939AE0}"/>
              </a:ext>
            </a:extLst>
          </p:cNvPr>
          <p:cNvPicPr>
            <a:picLocks noGrp="1" noChangeAspect="1"/>
          </p:cNvPicPr>
          <p:nvPr>
            <p:ph sz="quarter" idx="1"/>
          </p:nvPr>
        </p:nvPicPr>
        <p:blipFill>
          <a:blip r:embed="rId2"/>
          <a:stretch>
            <a:fillRect/>
          </a:stretch>
        </p:blipFill>
        <p:spPr>
          <a:xfrm>
            <a:off x="267892" y="1143000"/>
            <a:ext cx="8746628" cy="5820440"/>
          </a:xfrm>
        </p:spPr>
      </p:pic>
      <p:sp>
        <p:nvSpPr>
          <p:cNvPr id="3" name="Title 1">
            <a:extLst>
              <a:ext uri="{FF2B5EF4-FFF2-40B4-BE49-F238E27FC236}">
                <a16:creationId xmlns:a16="http://schemas.microsoft.com/office/drawing/2014/main" id="{DDB86882-D099-FFAD-1ADE-B22579014F0C}"/>
              </a:ext>
            </a:extLst>
          </p:cNvPr>
          <p:cNvSpPr>
            <a:spLocks noGrp="1"/>
          </p:cNvSpPr>
          <p:nvPr>
            <p:ph type="title"/>
          </p:nvPr>
        </p:nvSpPr>
        <p:spPr>
          <a:xfrm>
            <a:off x="267892" y="2458"/>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Tree>
    <p:extLst>
      <p:ext uri="{BB962C8B-B14F-4D97-AF65-F5344CB8AC3E}">
        <p14:creationId xmlns:p14="http://schemas.microsoft.com/office/powerpoint/2010/main" val="851578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672B-20A6-E5D6-9033-12487395A6A8}"/>
              </a:ext>
            </a:extLst>
          </p:cNvPr>
          <p:cNvSpPr>
            <a:spLocks noGrp="1"/>
          </p:cNvSpPr>
          <p:nvPr>
            <p:ph type="title"/>
          </p:nvPr>
        </p:nvSpPr>
        <p:spPr>
          <a:xfrm>
            <a:off x="914400" y="-228600"/>
            <a:ext cx="7772400" cy="1143000"/>
          </a:xfrm>
        </p:spPr>
        <p:txBody>
          <a:bodyPr>
            <a:normAutofit/>
          </a:bodyPr>
          <a:lstStyle/>
          <a:p>
            <a:pPr algn="ctr"/>
            <a:r>
              <a:rPr lang="en-US" sz="3600" b="1" dirty="0">
                <a:solidFill>
                  <a:srgbClr val="FF0000"/>
                </a:solidFill>
              </a:rPr>
              <a:t>5-PARAMONITOR </a:t>
            </a:r>
          </a:p>
        </p:txBody>
      </p:sp>
      <p:pic>
        <p:nvPicPr>
          <p:cNvPr id="1030" name="Picture 6" descr="Mintvest 5 Para Vital Signs Monitor">
            <a:extLst>
              <a:ext uri="{FF2B5EF4-FFF2-40B4-BE49-F238E27FC236}">
                <a16:creationId xmlns:a16="http://schemas.microsoft.com/office/drawing/2014/main"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914400"/>
            <a:ext cx="69723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8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3D117-B839-E05A-5EBB-5FC2A9FA5BFF}"/>
              </a:ext>
            </a:extLst>
          </p:cNvPr>
          <p:cNvSpPr txBox="1"/>
          <p:nvPr/>
        </p:nvSpPr>
        <p:spPr>
          <a:xfrm>
            <a:off x="400051" y="914400"/>
            <a:ext cx="8629650" cy="6001643"/>
          </a:xfrm>
          <a:prstGeom prst="rect">
            <a:avLst/>
          </a:prstGeom>
          <a:noFill/>
        </p:spPr>
        <p:txBody>
          <a:bodyPr wrap="square" rtlCol="0">
            <a:spAutoFit/>
          </a:bodyPr>
          <a:lstStyle/>
          <a:p>
            <a:r>
              <a:rPr lang="en-US" sz="3200" b="0" i="0" dirty="0">
                <a:solidFill>
                  <a:srgbClr val="202124"/>
                </a:solidFill>
                <a:effectLst/>
                <a:latin typeface="Calibri" pitchFamily="34" charset="0"/>
                <a:ea typeface="Calibri" pitchFamily="34" charset="0"/>
                <a:cs typeface="Calibri" pitchFamily="34" charset="0"/>
              </a:rPr>
              <a:t>A lightweight, compact and portable 5 Para Patient Monitor  (8") (5 Para) features high-resolution color TFT display and is  </a:t>
            </a:r>
            <a:r>
              <a:rPr lang="en-US" sz="3200" b="1" i="0" dirty="0">
                <a:solidFill>
                  <a:srgbClr val="202124"/>
                </a:solidFill>
                <a:effectLst/>
                <a:latin typeface="Calibri" pitchFamily="34" charset="0"/>
                <a:ea typeface="Calibri" pitchFamily="34" charset="0"/>
                <a:cs typeface="Calibri" pitchFamily="34" charset="0"/>
              </a:rPr>
              <a:t>suitable for Arrhythmia analysis and S-T segment analysis in neonatal, pediatric and adult patients</a:t>
            </a:r>
            <a:r>
              <a:rPr lang="en-US" sz="3200" b="0" i="0" dirty="0">
                <a:solidFill>
                  <a:srgbClr val="202124"/>
                </a:solidFill>
                <a:effectLst/>
                <a:latin typeface="Calibri" pitchFamily="34" charset="0"/>
                <a:ea typeface="Calibri" pitchFamily="34" charset="0"/>
                <a:cs typeface="Calibri" pitchFamily="34" charset="0"/>
              </a:rPr>
              <a:t>. </a:t>
            </a:r>
          </a:p>
          <a:p>
            <a:r>
              <a:rPr lang="en-US" sz="3200" dirty="0">
                <a:solidFill>
                  <a:srgbClr val="202124"/>
                </a:solidFill>
                <a:latin typeface="Calibri" pitchFamily="34" charset="0"/>
                <a:ea typeface="Calibri" pitchFamily="34" charset="0"/>
                <a:cs typeface="Calibri" pitchFamily="34" charset="0"/>
              </a:rPr>
              <a:t>	</a:t>
            </a:r>
            <a:r>
              <a:rPr lang="en-US" sz="3200" b="0" i="0" dirty="0">
                <a:solidFill>
                  <a:srgbClr val="202124"/>
                </a:solidFill>
                <a:effectLst/>
                <a:latin typeface="Calibri" pitchFamily="34" charset="0"/>
                <a:ea typeface="Calibri" pitchFamily="34" charset="0"/>
                <a:cs typeface="Calibri" pitchFamily="34" charset="0"/>
              </a:rPr>
              <a:t>The multiparameter monitors are </a:t>
            </a:r>
            <a:r>
              <a:rPr lang="en-US" sz="3200" b="1" i="0" dirty="0">
                <a:solidFill>
                  <a:srgbClr val="202124"/>
                </a:solidFill>
                <a:effectLst/>
                <a:latin typeface="Calibri" pitchFamily="34" charset="0"/>
                <a:ea typeface="Calibri" pitchFamily="34" charset="0"/>
                <a:cs typeface="Calibri" pitchFamily="34" charset="0"/>
              </a:rPr>
              <a:t>designed to give number of information on one screen and hence provides multiple </a:t>
            </a:r>
            <a:r>
              <a:rPr lang="en-US" sz="3200" b="1" i="0" dirty="0">
                <a:solidFill>
                  <a:srgbClr val="202124"/>
                </a:solidFill>
                <a:effectLst/>
                <a:latin typeface="arial" panose="020B0604020202020204" pitchFamily="34" charset="0"/>
              </a:rPr>
              <a:t>information that is needed to understand the patient </a:t>
            </a:r>
          </a:p>
          <a:p>
            <a:r>
              <a:rPr lang="en-US" sz="3200" b="1" i="0" dirty="0">
                <a:solidFill>
                  <a:srgbClr val="202124"/>
                </a:solidFill>
                <a:effectLst/>
                <a:latin typeface="arial" panose="020B0604020202020204" pitchFamily="34" charset="0"/>
              </a:rPr>
              <a:t>condition</a:t>
            </a:r>
            <a:r>
              <a:rPr lang="en-US" sz="3200" b="0" i="0" dirty="0">
                <a:solidFill>
                  <a:srgbClr val="202124"/>
                </a:solidFill>
                <a:effectLst/>
                <a:latin typeface="arial" panose="020B0604020202020204" pitchFamily="34" charset="0"/>
              </a:rPr>
              <a:t>. It has emerged as a monitor to offer flexible solution for varying critical care need.</a:t>
            </a:r>
            <a:endParaRPr lang="en-IN" sz="3200" dirty="0"/>
          </a:p>
        </p:txBody>
      </p:sp>
      <p:sp>
        <p:nvSpPr>
          <p:cNvPr id="4" name="Title 1">
            <a:extLst>
              <a:ext uri="{FF2B5EF4-FFF2-40B4-BE49-F238E27FC236}">
                <a16:creationId xmlns:a16="http://schemas.microsoft.com/office/drawing/2014/main" id="{88BFF995-D24D-C393-3BE1-8E8286499589}"/>
              </a:ext>
            </a:extLst>
          </p:cNvPr>
          <p:cNvSpPr>
            <a:spLocks noGrp="1"/>
          </p:cNvSpPr>
          <p:nvPr>
            <p:ph type="title"/>
          </p:nvPr>
        </p:nvSpPr>
        <p:spPr>
          <a:xfrm>
            <a:off x="914400" y="274638"/>
            <a:ext cx="7772400" cy="715962"/>
          </a:xfrm>
        </p:spPr>
        <p:txBody>
          <a:bodyPr>
            <a:normAutofit/>
          </a:bodyPr>
          <a:lstStyle/>
          <a:p>
            <a:pPr algn="ctr"/>
            <a:r>
              <a:rPr lang="en-US" sz="3600" b="1" dirty="0">
                <a:solidFill>
                  <a:srgbClr val="FF0000"/>
                </a:solidFill>
                <a:latin typeface="Calibri" pitchFamily="34" charset="0"/>
                <a:ea typeface="Calibri" pitchFamily="34" charset="0"/>
                <a:cs typeface="Calibri" pitchFamily="34" charset="0"/>
              </a:rPr>
              <a:t>5-PARAMONITOR </a:t>
            </a:r>
          </a:p>
        </p:txBody>
      </p:sp>
    </p:spTree>
    <p:extLst>
      <p:ext uri="{BB962C8B-B14F-4D97-AF65-F5344CB8AC3E}">
        <p14:creationId xmlns:p14="http://schemas.microsoft.com/office/powerpoint/2010/main" val="33421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5D882-2DFE-1305-B15D-62E930FDDC3F}"/>
              </a:ext>
            </a:extLst>
          </p:cNvPr>
          <p:cNvSpPr txBox="1"/>
          <p:nvPr/>
        </p:nvSpPr>
        <p:spPr>
          <a:xfrm>
            <a:off x="520249" y="1143000"/>
            <a:ext cx="8395151" cy="3539430"/>
          </a:xfrm>
          <a:prstGeom prst="rect">
            <a:avLst/>
          </a:prstGeom>
          <a:noFill/>
        </p:spPr>
        <p:txBody>
          <a:bodyPr wrap="square" rtlCol="0">
            <a:spAutoFit/>
          </a:bodyPr>
          <a:lstStyle/>
          <a:p>
            <a:r>
              <a:rPr lang="en-US" sz="3200" b="0" i="0" dirty="0">
                <a:solidFill>
                  <a:srgbClr val="202124"/>
                </a:solidFill>
                <a:effectLst/>
                <a:latin typeface="Calibri" pitchFamily="34" charset="0"/>
                <a:ea typeface="Calibri" pitchFamily="34" charset="0"/>
                <a:cs typeface="Calibri" pitchFamily="34" charset="0"/>
              </a:rPr>
              <a:t>A cardiac event monitor is a device that you control </a:t>
            </a:r>
            <a:r>
              <a:rPr lang="en-US" sz="3200" b="1" i="0" dirty="0">
                <a:solidFill>
                  <a:srgbClr val="202124"/>
                </a:solidFill>
                <a:effectLst/>
                <a:latin typeface="Calibri" pitchFamily="34" charset="0"/>
                <a:ea typeface="Calibri" pitchFamily="34" charset="0"/>
                <a:cs typeface="Calibri" pitchFamily="34" charset="0"/>
              </a:rPr>
              <a:t>to record  the electrical activity of your heart (ECG)</a:t>
            </a:r>
            <a:r>
              <a:rPr lang="en-US" sz="3200" b="0" i="0" dirty="0">
                <a:solidFill>
                  <a:srgbClr val="202124"/>
                </a:solidFill>
                <a:effectLst/>
                <a:latin typeface="Calibri" pitchFamily="34" charset="0"/>
                <a:ea typeface="Calibri" pitchFamily="34" charset="0"/>
                <a:cs typeface="Calibri" pitchFamily="34" charset="0"/>
              </a:rPr>
              <a:t>. This device is about the size of a pager. It records your heart rate and rhythm. Cardiac event monitors are used when you need </a:t>
            </a:r>
          </a:p>
          <a:p>
            <a:r>
              <a:rPr lang="en-US" sz="3200" b="0" i="0" dirty="0">
                <a:solidFill>
                  <a:srgbClr val="202124"/>
                </a:solidFill>
                <a:effectLst/>
                <a:latin typeface="Calibri" pitchFamily="34" charset="0"/>
                <a:ea typeface="Calibri" pitchFamily="34" charset="0"/>
                <a:cs typeface="Calibri" pitchFamily="34" charset="0"/>
              </a:rPr>
              <a:t>long-term monitoring of symptoms that occur less than daily</a:t>
            </a:r>
            <a:endParaRPr lang="en-IN"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id="{52AAC3B3-3381-C5BB-AA0E-1DE6C79A0EA7}"/>
              </a:ext>
            </a:extLst>
          </p:cNvPr>
          <p:cNvSpPr>
            <a:spLocks noGrp="1"/>
          </p:cNvSpPr>
          <p:nvPr>
            <p:ph type="title"/>
          </p:nvPr>
        </p:nvSpPr>
        <p:spPr>
          <a:xfrm>
            <a:off x="914400" y="274638"/>
            <a:ext cx="7772400" cy="715962"/>
          </a:xfrm>
        </p:spPr>
        <p:txBody>
          <a:bodyPr>
            <a:normAutofit/>
          </a:bodyPr>
          <a:lstStyle/>
          <a:p>
            <a:pPr algn="ctr"/>
            <a:r>
              <a:rPr lang="en-US" sz="3200" b="1" dirty="0">
                <a:solidFill>
                  <a:srgbClr val="FF0000"/>
                </a:solidFill>
                <a:latin typeface="Calibri" pitchFamily="34" charset="0"/>
                <a:ea typeface="Calibri" pitchFamily="34" charset="0"/>
                <a:cs typeface="Calibri" pitchFamily="34" charset="0"/>
              </a:rPr>
              <a:t>5-PARAMONITOR</a:t>
            </a:r>
            <a:r>
              <a:rPr lang="en-US" sz="3600" b="1" dirty="0">
                <a:solidFill>
                  <a:srgbClr val="FF0000"/>
                </a:solidFill>
              </a:rPr>
              <a:t> </a:t>
            </a:r>
          </a:p>
        </p:txBody>
      </p:sp>
    </p:spTree>
    <p:extLst>
      <p:ext uri="{BB962C8B-B14F-4D97-AF65-F5344CB8AC3E}">
        <p14:creationId xmlns:p14="http://schemas.microsoft.com/office/powerpoint/2010/main" val="914475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284583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62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5377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B335-0AFF-5436-645C-9AB0B0F9966F}"/>
              </a:ext>
            </a:extLst>
          </p:cNvPr>
          <p:cNvSpPr>
            <a:spLocks noGrp="1"/>
          </p:cNvSpPr>
          <p:nvPr>
            <p:ph type="title"/>
          </p:nvPr>
        </p:nvSpPr>
        <p:spPr>
          <a:xfrm>
            <a:off x="2155330" y="76200"/>
            <a:ext cx="5412581" cy="807443"/>
          </a:xfrm>
        </p:spPr>
        <p:txBody>
          <a:bodyPr/>
          <a:lstStyle/>
          <a:p>
            <a:pPr algn="ctr"/>
            <a:r>
              <a:rPr lang="en-GB" b="1" dirty="0">
                <a:solidFill>
                  <a:srgbClr val="FF0000"/>
                </a:solidFill>
                <a:latin typeface="Arial" pitchFamily="34" charset="0"/>
                <a:cs typeface="Arial" pitchFamily="34" charset="0"/>
              </a:rPr>
              <a:t>Infrared thermometer </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id="{E400B1A5-33B0-BAB8-D317-010FA558DA4D}"/>
              </a:ext>
            </a:extLst>
          </p:cNvPr>
          <p:cNvPicPr>
            <a:picLocks noGrp="1" noChangeAspect="1"/>
          </p:cNvPicPr>
          <p:nvPr>
            <p:ph sz="quarter" idx="1"/>
          </p:nvPr>
        </p:nvPicPr>
        <p:blipFill>
          <a:blip r:embed="rId2"/>
          <a:stretch>
            <a:fillRect/>
          </a:stretch>
        </p:blipFill>
        <p:spPr>
          <a:xfrm>
            <a:off x="152400" y="914400"/>
            <a:ext cx="8686799" cy="5943600"/>
          </a:xfrm>
        </p:spPr>
      </p:pic>
      <p:sp>
        <p:nvSpPr>
          <p:cNvPr id="5" name="TextBox 4"/>
          <p:cNvSpPr txBox="1"/>
          <p:nvPr/>
        </p:nvSpPr>
        <p:spPr>
          <a:xfrm>
            <a:off x="304800" y="990600"/>
            <a:ext cx="914400" cy="646331"/>
          </a:xfrm>
          <a:prstGeom prst="rect">
            <a:avLst/>
          </a:prstGeom>
          <a:solidFill>
            <a:schemeClr val="bg1"/>
          </a:solidFill>
        </p:spPr>
        <p:txBody>
          <a:bodyPr wrap="square" rtlCol="0">
            <a:spAutoFit/>
          </a:bodyPr>
          <a:lstStyle/>
          <a:p>
            <a:endParaRPr lang="en-IN" dirty="0"/>
          </a:p>
          <a:p>
            <a:endParaRPr lang="en-IN" dirty="0"/>
          </a:p>
        </p:txBody>
      </p:sp>
      <p:sp>
        <p:nvSpPr>
          <p:cNvPr id="6" name="TextBox 5"/>
          <p:cNvSpPr txBox="1"/>
          <p:nvPr/>
        </p:nvSpPr>
        <p:spPr>
          <a:xfrm>
            <a:off x="6705600" y="990600"/>
            <a:ext cx="2057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8630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06E4A-C43D-B680-08E4-96D207FE915C}"/>
              </a:ext>
            </a:extLst>
          </p:cNvPr>
          <p:cNvPicPr>
            <a:picLocks noGrp="1" noChangeAspect="1"/>
          </p:cNvPicPr>
          <p:nvPr/>
        </p:nvPicPr>
        <p:blipFill>
          <a:blip r:embed="rId2"/>
          <a:stretch>
            <a:fillRect/>
          </a:stretch>
        </p:blipFill>
        <p:spPr>
          <a:xfrm>
            <a:off x="228600" y="1295400"/>
            <a:ext cx="8743950" cy="5379704"/>
          </a:xfrm>
          <a:prstGeom prst="rect">
            <a:avLst/>
          </a:prstGeom>
        </p:spPr>
      </p:pic>
      <p:sp>
        <p:nvSpPr>
          <p:cNvPr id="4" name="Title 1">
            <a:extLst>
              <a:ext uri="{FF2B5EF4-FFF2-40B4-BE49-F238E27FC236}">
                <a16:creationId xmlns:a16="http://schemas.microsoft.com/office/drawing/2014/main" id="{B7E3F6D7-0B84-0918-1350-F9A97D699E65}"/>
              </a:ext>
            </a:extLst>
          </p:cNvPr>
          <p:cNvSpPr>
            <a:spLocks noGrp="1"/>
          </p:cNvSpPr>
          <p:nvPr>
            <p:ph type="title"/>
          </p:nvPr>
        </p:nvSpPr>
        <p:spPr>
          <a:xfrm>
            <a:off x="856060" y="76200"/>
            <a:ext cx="7429499" cy="753082"/>
          </a:xfrm>
        </p:spPr>
        <p:txBody>
          <a:bodyPr/>
          <a:lstStyle/>
          <a:p>
            <a:pPr algn="ctr"/>
            <a:r>
              <a:rPr lang="en-GB" b="1" dirty="0">
                <a:solidFill>
                  <a:srgbClr val="FF0000"/>
                </a:solidFill>
              </a:rPr>
              <a:t>Stethoscope</a:t>
            </a:r>
            <a:r>
              <a:rPr lang="en-GB" dirty="0">
                <a:solidFill>
                  <a:srgbClr val="FF0000"/>
                </a:solidFill>
              </a:rPr>
              <a:t> </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B8C7-9849-8A8F-82FE-8026AB338576}"/>
              </a:ext>
            </a:extLst>
          </p:cNvPr>
          <p:cNvSpPr>
            <a:spLocks noGrp="1"/>
          </p:cNvSpPr>
          <p:nvPr>
            <p:ph type="title"/>
          </p:nvPr>
        </p:nvSpPr>
        <p:spPr>
          <a:xfrm>
            <a:off x="1771650" y="-76200"/>
            <a:ext cx="5566469" cy="940011"/>
          </a:xfrm>
        </p:spPr>
        <p:txBody>
          <a:bodyPr/>
          <a:lstStyle/>
          <a:p>
            <a:pPr algn="ctr"/>
            <a:r>
              <a:rPr lang="en-GB" b="1" dirty="0">
                <a:solidFill>
                  <a:srgbClr val="FF0000"/>
                </a:solidFill>
              </a:rPr>
              <a:t>BP </a:t>
            </a:r>
            <a:r>
              <a:rPr lang="en-GB" b="1" dirty="0" err="1">
                <a:solidFill>
                  <a:srgbClr val="FF0000"/>
                </a:solidFill>
              </a:rPr>
              <a:t>appratus</a:t>
            </a:r>
            <a:endParaRPr lang="en-US" b="1" dirty="0">
              <a:solidFill>
                <a:srgbClr val="FF0000"/>
              </a:solidFill>
            </a:endParaRPr>
          </a:p>
        </p:txBody>
      </p:sp>
      <p:pic>
        <p:nvPicPr>
          <p:cNvPr id="4" name="Picture 4">
            <a:extLst>
              <a:ext uri="{FF2B5EF4-FFF2-40B4-BE49-F238E27FC236}">
                <a16:creationId xmlns:a16="http://schemas.microsoft.com/office/drawing/2014/main" id="{B7277624-96BD-5CE5-27DC-2DFF50BFFACC}"/>
              </a:ext>
            </a:extLst>
          </p:cNvPr>
          <p:cNvPicPr>
            <a:picLocks noGrp="1" noChangeAspect="1"/>
          </p:cNvPicPr>
          <p:nvPr>
            <p:ph sz="quarter" idx="1"/>
          </p:nvPr>
        </p:nvPicPr>
        <p:blipFill>
          <a:blip r:embed="rId2"/>
          <a:stretch>
            <a:fillRect/>
          </a:stretch>
        </p:blipFill>
        <p:spPr>
          <a:xfrm>
            <a:off x="114300" y="1295400"/>
            <a:ext cx="8873431" cy="5486400"/>
          </a:xfrm>
        </p:spPr>
      </p:pic>
    </p:spTree>
    <p:extLst>
      <p:ext uri="{BB962C8B-B14F-4D97-AF65-F5344CB8AC3E}">
        <p14:creationId xmlns:p14="http://schemas.microsoft.com/office/powerpoint/2010/main" val="30361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2C1DCCA-56F0-34A2-80E5-812B6A3BE5A2}"/>
              </a:ext>
            </a:extLst>
          </p:cNvPr>
          <p:cNvPicPr>
            <a:picLocks noGrp="1" noChangeAspect="1"/>
          </p:cNvPicPr>
          <p:nvPr>
            <p:ph sz="quarter" idx="1"/>
          </p:nvPr>
        </p:nvPicPr>
        <p:blipFill>
          <a:blip r:embed="rId2"/>
          <a:stretch>
            <a:fillRect/>
          </a:stretch>
        </p:blipFill>
        <p:spPr>
          <a:xfrm>
            <a:off x="0" y="1143000"/>
            <a:ext cx="9144000" cy="6018609"/>
          </a:xfrm>
        </p:spPr>
      </p:pic>
    </p:spTree>
    <p:extLst>
      <p:ext uri="{BB962C8B-B14F-4D97-AF65-F5344CB8AC3E}">
        <p14:creationId xmlns:p14="http://schemas.microsoft.com/office/powerpoint/2010/main" val="23816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236</TotalTime>
  <Words>1527</Words>
  <Application>Microsoft Office PowerPoint</Application>
  <PresentationFormat>On-screen Show (4:3)</PresentationFormat>
  <Paragraphs>133</Paragraphs>
  <Slides>55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vt:lpstr>
      <vt:lpstr>Arial Black</vt:lpstr>
      <vt:lpstr>Calibri</vt:lpstr>
      <vt:lpstr>Franklin Gothic Book</vt:lpstr>
      <vt:lpstr>Monotype Sorts</vt:lpstr>
      <vt:lpstr>Perpetua</vt:lpstr>
      <vt:lpstr>Roboto</vt:lpstr>
      <vt:lpstr>Wingdings 2</vt:lpstr>
      <vt:lpstr>Equity</vt:lpstr>
      <vt:lpstr>MEDICAL EQUIPMENTS </vt:lpstr>
      <vt:lpstr>EQUIPMENTS OF ALS AMBULANCE:-</vt:lpstr>
      <vt:lpstr>EQUIPMENTS OF ALS AMBULANCE:-</vt:lpstr>
      <vt:lpstr>Clinical thermometer </vt:lpstr>
      <vt:lpstr>DIGITAL THERMOMETER </vt:lpstr>
      <vt:lpstr>Infrared thermometer </vt:lpstr>
      <vt:lpstr>Stethoscope </vt:lpstr>
      <vt:lpstr>BP appratus</vt:lpstr>
      <vt:lpstr>PowerPoint Presentation</vt:lpstr>
      <vt:lpstr>    Glucometer </vt:lpstr>
      <vt:lpstr>Suction machine</vt:lpstr>
      <vt:lpstr>PowerPoint Presentation</vt:lpstr>
      <vt:lpstr>Preparation for suction </vt:lpstr>
      <vt:lpstr>Precautions  during suctioning</vt:lpstr>
      <vt:lpstr>Alcohol breathanalyzer</vt:lpstr>
      <vt:lpstr>PowerPoint Presentation</vt:lpstr>
      <vt:lpstr>Accuracy </vt:lpstr>
      <vt:lpstr>PowerPoint Presentation</vt:lpstr>
      <vt:lpstr>FACTOR WHICH CAN AFFECT ALCO TEST</vt:lpstr>
      <vt:lpstr>FACTOR WHICH CAN AFFECT ALCO TEST</vt:lpstr>
      <vt:lpstr>STEAMER</vt:lpstr>
      <vt:lpstr>ECG MACHINE </vt:lpstr>
      <vt:lpstr>PowerPoint Presentation</vt:lpstr>
      <vt:lpstr>ELECTROCARDIOGRAM (ECG)</vt:lpstr>
      <vt:lpstr>ELECTROCARDIOGRAM (ECG)</vt:lpstr>
      <vt:lpstr>PowerPoint Presentation</vt:lpstr>
      <vt:lpstr>ELECTROCARDIOGRAM (ECG)</vt:lpstr>
      <vt:lpstr>Infusion warmer </vt:lpstr>
      <vt:lpstr>PowerPoint Presentation</vt:lpstr>
      <vt:lpstr>PowerPoint Presentation</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PowerPoint Presentation</vt:lpstr>
      <vt:lpstr>PowerPoint Presentation</vt:lpstr>
      <vt:lpstr>OXYGEN CONCENTRATER</vt:lpstr>
      <vt:lpstr>O2 CONCENTRATER</vt:lpstr>
      <vt:lpstr>O2 CONCENTRATER</vt:lpstr>
      <vt:lpstr>OXYGEN CONCENTRATER</vt:lpstr>
      <vt:lpstr>DISADVANTAGES OF CONCENTRATER</vt:lpstr>
      <vt:lpstr>PowerPoint Presentation</vt:lpstr>
      <vt:lpstr>NEBULIZER </vt:lpstr>
      <vt:lpstr>NEBULIZER </vt:lpstr>
      <vt:lpstr>NEBULIZER </vt:lpstr>
      <vt:lpstr>VIDEOLARYNGOSCOPE</vt:lpstr>
      <vt:lpstr>VIDEOLARYNGOSCOPE</vt:lpstr>
      <vt:lpstr>5-PARAMONITOR </vt:lpstr>
      <vt:lpstr>5-PARAMONITOR </vt:lpstr>
      <vt:lpstr>5-PARAMONITOR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MTI MTI</cp:lastModifiedBy>
  <cp:revision>32</cp:revision>
  <dcterms:created xsi:type="dcterms:W3CDTF">2022-05-23T06:49:07Z</dcterms:created>
  <dcterms:modified xsi:type="dcterms:W3CDTF">2025-12-18T12:23:42Z</dcterms:modified>
</cp:coreProperties>
</file>