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7"/>
  </p:notesMasterIdLst>
  <p:sldIdLst>
    <p:sldId id="295" r:id="rId2"/>
    <p:sldId id="347" r:id="rId3"/>
    <p:sldId id="348" r:id="rId4"/>
    <p:sldId id="349" r:id="rId5"/>
    <p:sldId id="350" r:id="rId6"/>
    <p:sldId id="351" r:id="rId7"/>
    <p:sldId id="293" r:id="rId8"/>
    <p:sldId id="261" r:id="rId9"/>
    <p:sldId id="263" r:id="rId10"/>
    <p:sldId id="264" r:id="rId11"/>
    <p:sldId id="265" r:id="rId12"/>
    <p:sldId id="352" r:id="rId13"/>
    <p:sldId id="267" r:id="rId14"/>
    <p:sldId id="268"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280" r:id="rId29"/>
    <p:sldId id="281" r:id="rId30"/>
    <p:sldId id="282" r:id="rId31"/>
    <p:sldId id="283" r:id="rId32"/>
    <p:sldId id="285" r:id="rId33"/>
    <p:sldId id="284" r:id="rId34"/>
    <p:sldId id="287" r:id="rId35"/>
    <p:sldId id="288" r:id="rId36"/>
    <p:sldId id="346" r:id="rId37"/>
    <p:sldId id="289" r:id="rId38"/>
    <p:sldId id="368" r:id="rId39"/>
    <p:sldId id="291" r:id="rId40"/>
    <p:sldId id="292" r:id="rId41"/>
    <p:sldId id="298" r:id="rId42"/>
    <p:sldId id="299" r:id="rId43"/>
    <p:sldId id="296" r:id="rId44"/>
    <p:sldId id="297" r:id="rId45"/>
    <p:sldId id="366" r:id="rId46"/>
    <p:sldId id="300" r:id="rId47"/>
    <p:sldId id="301" r:id="rId48"/>
    <p:sldId id="302" r:id="rId49"/>
    <p:sldId id="303" r:id="rId50"/>
    <p:sldId id="304" r:id="rId51"/>
    <p:sldId id="305" r:id="rId52"/>
    <p:sldId id="306" r:id="rId53"/>
    <p:sldId id="307" r:id="rId54"/>
    <p:sldId id="343" r:id="rId55"/>
    <p:sldId id="344"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55" autoAdjust="0"/>
  </p:normalViewPr>
  <p:slideViewPr>
    <p:cSldViewPr>
      <p:cViewPr varScale="1">
        <p:scale>
          <a:sx n="98" d="100"/>
          <a:sy n="98" d="100"/>
        </p:scale>
        <p:origin x="-1920" y="-108"/>
      </p:cViewPr>
      <p:guideLst>
        <p:guide orient="horz" pos="2160"/>
        <p:guide pos="384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323EC-DC06-4E7D-93BC-D6A80A5190DA}" type="datetimeFigureOut">
              <a:rPr lang="en-IN" smtClean="0"/>
              <a:t>19-12-2025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97447-18BE-4171-87A1-A214BEB15DE1}" type="slidenum">
              <a:rPr lang="en-IN" smtClean="0"/>
              <a:t>‹#›</a:t>
            </a:fld>
            <a:endParaRPr lang="en-IN"/>
          </a:p>
        </p:txBody>
      </p:sp>
    </p:spTree>
    <p:extLst>
      <p:ext uri="{BB962C8B-B14F-4D97-AF65-F5344CB8AC3E}">
        <p14:creationId xmlns:p14="http://schemas.microsoft.com/office/powerpoint/2010/main" val="217703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0597447-18BE-4171-87A1-A214BEB15DE1}" type="slidenum">
              <a:rPr lang="en-IN" smtClean="0"/>
              <a:t>30</a:t>
            </a:fld>
            <a:endParaRPr lang="en-IN"/>
          </a:p>
        </p:txBody>
      </p:sp>
    </p:spTree>
    <p:extLst>
      <p:ext uri="{BB962C8B-B14F-4D97-AF65-F5344CB8AC3E}">
        <p14:creationId xmlns:p14="http://schemas.microsoft.com/office/powerpoint/2010/main" val="378392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D22F896-40B5-4ADD-8801-0D06FADFA095}" type="slidenum">
              <a:rPr lang="en-US" smtClean="0"/>
              <a:pPr/>
              <a:t>‹#›</a:t>
            </a:fld>
            <a:endParaRPr lang="en-US" dirty="0"/>
          </a:p>
        </p:txBody>
      </p:sp>
      <p:sp>
        <p:nvSpPr>
          <p:cNvPr id="7" name="Rectangle 6"/>
          <p:cNvSpPr/>
          <p:nvPr/>
        </p:nvSpPr>
        <p:spPr>
          <a:xfrm>
            <a:off x="62932"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2"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2"/>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6D22F896-40B5-4ADD-8801-0D06FADFA095}"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8A87A34-81AB-432B-8DAE-1953F412C126}" type="datetimeFigureOut">
              <a:rPr lang="en-US" smtClean="0"/>
              <a:pPr/>
              <a:t>12/19/2025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D22F896-40B5-4ADD-8801-0D06FADFA095}" type="slidenum">
              <a:rPr lang="en-US" smtClean="0"/>
              <a:pPr/>
              <a:t>‹#›</a:t>
            </a:fld>
            <a:endParaRPr lang="en-US" dirty="0"/>
          </a:p>
        </p:txBody>
      </p:sp>
      <p:pic>
        <p:nvPicPr>
          <p:cNvPr id="4" name="Picture 3">
            <a:extLst>
              <a:ext uri="{FF2B5EF4-FFF2-40B4-BE49-F238E27FC236}">
                <a16:creationId xmlns:a16="http://schemas.microsoft.com/office/drawing/2014/main" xmlns="" id="{2B0784B9-54AF-5E24-71B9-716980E6F332}"/>
              </a:ext>
            </a:extLst>
          </p:cNvPr>
          <p:cNvPicPr>
            <a:picLocks noChangeAspect="1"/>
          </p:cNvPicPr>
          <p:nvPr userDrawn="1"/>
        </p:nvPicPr>
        <p:blipFill>
          <a:blip r:embed="rId13"/>
          <a:stretch>
            <a:fillRect/>
          </a:stretch>
        </p:blipFill>
        <p:spPr>
          <a:xfrm>
            <a:off x="7696200" y="58253"/>
            <a:ext cx="1298546" cy="11430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m.wikipedia.org/wiki/Portmanteau" TargetMode="External"/><Relationship Id="rId2" Type="http://schemas.openxmlformats.org/officeDocument/2006/relationships/hyperlink" Target="https://en.m.wikipedia.org/wiki/Electronic_tagging"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en.m.wikipedia.org/wiki/Blood_alcohol_conte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1200"/>
            <a:ext cx="7772400" cy="1143000"/>
          </a:xfrm>
        </p:spPr>
        <p:txBody>
          <a:bodyPr>
            <a:normAutofit/>
          </a:bodyPr>
          <a:lstStyle/>
          <a:p>
            <a:pPr algn="ctr"/>
            <a:r>
              <a:rPr lang="hi-IN" sz="4400" b="1" dirty="0">
                <a:solidFill>
                  <a:srgbClr val="FF0000"/>
                </a:solidFill>
                <a:latin typeface="Arial" pitchFamily="34" charset="0"/>
                <a:cs typeface="Arial" pitchFamily="34" charset="0"/>
              </a:rPr>
              <a:t>चिकित्सा उपकरण</a:t>
            </a:r>
            <a:endParaRPr lang="en-US" sz="4400" dirty="0">
              <a:solidFill>
                <a:srgbClr val="FF0000"/>
              </a:solidFill>
              <a:latin typeface="Arial" pitchFamily="34" charset="0"/>
              <a:cs typeface="Arial" pitchFamily="34" charset="0"/>
            </a:endParaRPr>
          </a:p>
        </p:txBody>
      </p:sp>
      <p:sp>
        <p:nvSpPr>
          <p:cNvPr id="3" name="TextBox 2">
            <a:extLst>
              <a:ext uri="{FF2B5EF4-FFF2-40B4-BE49-F238E27FC236}">
                <a16:creationId xmlns:a16="http://schemas.microsoft.com/office/drawing/2014/main" xmlns="" id="{B5CB96D3-3B07-DC70-AA53-C7043E32B830}"/>
              </a:ext>
            </a:extLst>
          </p:cNvPr>
          <p:cNvSpPr txBox="1"/>
          <p:nvPr/>
        </p:nvSpPr>
        <p:spPr>
          <a:xfrm>
            <a:off x="3429000" y="1234440"/>
            <a:ext cx="2286000" cy="746760"/>
          </a:xfrm>
          <a:prstGeom prst="rect">
            <a:avLst/>
          </a:prstGeom>
          <a:noFill/>
        </p:spPr>
        <p:txBody>
          <a:bodyPr wrap="square" rtlCol="0">
            <a:noAutofit/>
          </a:bodyPr>
          <a:lstStyle/>
          <a:p>
            <a:pPr algn="ctr">
              <a:lnSpc>
                <a:spcPct val="107000"/>
              </a:lnSpc>
              <a:spcAft>
                <a:spcPts val="800"/>
              </a:spcAft>
              <a:buNone/>
            </a:pPr>
            <a:r>
              <a:rPr lang="hi-IN" sz="3600" b="1" kern="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पाठ-</a:t>
            </a:r>
            <a:r>
              <a:rPr lang="en-IN" sz="3600" b="1" kern="12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43</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6781800" y="5638800"/>
            <a:ext cx="1689848"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ftrsanz</a:t>
            </a:r>
            <a:r>
              <a:rPr lang="en-US" sz="4000" b="1" dirty="0" smtClean="0">
                <a:solidFill>
                  <a:srgbClr val="002060"/>
                </a:solidFill>
                <a:latin typeface="Kruti Dev 011" pitchFamily="2" charset="0"/>
                <a:cs typeface="Arial" pitchFamily="34" charset="0"/>
              </a:rPr>
              <a:t> flag ;</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F30433-5F18-3C54-A123-6B3FC86DF490}"/>
              </a:ext>
            </a:extLst>
          </p:cNvPr>
          <p:cNvSpPr>
            <a:spLocks noGrp="1"/>
          </p:cNvSpPr>
          <p:nvPr>
            <p:ph type="title"/>
          </p:nvPr>
        </p:nvSpPr>
        <p:spPr>
          <a:xfrm>
            <a:off x="2438400" y="152400"/>
            <a:ext cx="4962823" cy="762000"/>
          </a:xfrm>
        </p:spPr>
        <p:txBody>
          <a:bodyPr/>
          <a:lstStyle/>
          <a:p>
            <a:r>
              <a:rPr lang="en-GB" b="1" dirty="0"/>
              <a:t> </a:t>
            </a:r>
            <a:r>
              <a:rPr lang="hi-IN" b="1" dirty="0"/>
              <a:t>ग्लूकोमीटर</a:t>
            </a:r>
            <a:r>
              <a:rPr lang="en-GB" b="1" dirty="0"/>
              <a:t> </a:t>
            </a:r>
            <a:endParaRPr lang="en-US" b="1" dirty="0"/>
          </a:p>
        </p:txBody>
      </p:sp>
      <p:pic>
        <p:nvPicPr>
          <p:cNvPr id="4" name="Picture 4">
            <a:extLst>
              <a:ext uri="{FF2B5EF4-FFF2-40B4-BE49-F238E27FC236}">
                <a16:creationId xmlns:a16="http://schemas.microsoft.com/office/drawing/2014/main" xmlns="" id="{6C1D4864-CD91-2BBC-43FB-D58A200AC4CF}"/>
              </a:ext>
            </a:extLst>
          </p:cNvPr>
          <p:cNvPicPr>
            <a:picLocks noGrp="1" noChangeAspect="1"/>
          </p:cNvPicPr>
          <p:nvPr>
            <p:ph sz="quarter" idx="1"/>
          </p:nvPr>
        </p:nvPicPr>
        <p:blipFill>
          <a:blip r:embed="rId2"/>
          <a:stretch>
            <a:fillRect/>
          </a:stretch>
        </p:blipFill>
        <p:spPr>
          <a:xfrm>
            <a:off x="193822" y="959646"/>
            <a:ext cx="8721578" cy="5669754"/>
          </a:xfrm>
        </p:spPr>
      </p:pic>
      <p:sp>
        <p:nvSpPr>
          <p:cNvPr id="3" name="TextBox 2"/>
          <p:cNvSpPr txBox="1"/>
          <p:nvPr/>
        </p:nvSpPr>
        <p:spPr>
          <a:xfrm>
            <a:off x="228600" y="914400"/>
            <a:ext cx="8719131" cy="430887"/>
          </a:xfrm>
          <a:prstGeom prst="rect">
            <a:avLst/>
          </a:prstGeom>
          <a:solidFill>
            <a:schemeClr val="bg1"/>
          </a:solidFill>
        </p:spPr>
        <p:txBody>
          <a:bodyPr wrap="square" rtlCol="0">
            <a:spAutoFit/>
          </a:bodyPr>
          <a:lstStyle/>
          <a:p>
            <a:endParaRPr lang="en-IN" dirty="0"/>
          </a:p>
          <a:p>
            <a:endParaRPr lang="en-IN" sz="400" dirty="0"/>
          </a:p>
        </p:txBody>
      </p:sp>
    </p:spTree>
    <p:extLst>
      <p:ext uri="{BB962C8B-B14F-4D97-AF65-F5344CB8AC3E}">
        <p14:creationId xmlns:p14="http://schemas.microsoft.com/office/powerpoint/2010/main" val="216702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B5DDB-F871-DAAF-8613-3A501CFCC4AA}"/>
              </a:ext>
            </a:extLst>
          </p:cNvPr>
          <p:cNvSpPr>
            <a:spLocks noGrp="1"/>
          </p:cNvSpPr>
          <p:nvPr>
            <p:ph type="title"/>
          </p:nvPr>
        </p:nvSpPr>
        <p:spPr>
          <a:xfrm>
            <a:off x="2914651" y="0"/>
            <a:ext cx="4205882" cy="1066800"/>
          </a:xfrm>
        </p:spPr>
        <p:txBody>
          <a:bodyPr/>
          <a:lstStyle/>
          <a:p>
            <a:r>
              <a:rPr lang="hi-IN" b="1" dirty="0">
                <a:solidFill>
                  <a:srgbClr val="FF0000"/>
                </a:solidFill>
              </a:rPr>
              <a:t>सक्शन मशीन</a:t>
            </a:r>
            <a:endParaRPr lang="en-US" b="1" dirty="0">
              <a:solidFill>
                <a:srgbClr val="FF0000"/>
              </a:solidFill>
            </a:endParaRPr>
          </a:p>
        </p:txBody>
      </p:sp>
      <p:sp>
        <p:nvSpPr>
          <p:cNvPr id="3" name="Content Placeholder 2">
            <a:extLst>
              <a:ext uri="{FF2B5EF4-FFF2-40B4-BE49-F238E27FC236}">
                <a16:creationId xmlns:a16="http://schemas.microsoft.com/office/drawing/2014/main" xmlns="" id="{184557A2-BF56-0B3B-CEE1-34A79A8A7CA8}"/>
              </a:ext>
            </a:extLst>
          </p:cNvPr>
          <p:cNvSpPr>
            <a:spLocks noGrp="1"/>
          </p:cNvSpPr>
          <p:nvPr>
            <p:ph sz="quarter" idx="1"/>
          </p:nvPr>
        </p:nvSpPr>
        <p:spPr>
          <a:xfrm>
            <a:off x="815876" y="2057400"/>
            <a:ext cx="7429499" cy="3124200"/>
          </a:xfrm>
        </p:spPr>
        <p:txBody>
          <a:bodyPr>
            <a:normAutofit fontScale="92500"/>
          </a:bodyPr>
          <a:lstStyle/>
          <a:p>
            <a:r>
              <a:rPr lang="hi-IN" sz="3200" b="1" dirty="0">
                <a:solidFill>
                  <a:srgbClr val="002060"/>
                </a:solidFill>
                <a:latin typeface="Arial" pitchFamily="34" charset="0"/>
                <a:cs typeface="Arial" pitchFamily="34" charset="0"/>
              </a:rPr>
              <a:t>सक्शन मशीनें ऐसे उपकरण हैं जिनका उपयोग किसी व्यक्ति के वायुमार्ग से रक्त, लार, बलगम और उल्टी जैसे पदार्थों को निकालने के लिए किया जाता है। एक पोर्टेबल सक्शन यूनिट फुफ्फुसीय आकांक्षा को रोक सकती है और साँस लेने में सुविधा प्रदान कर सकती है।</a:t>
            </a:r>
            <a:endParaRPr lang="en-US" sz="32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74929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76600"/>
            <a:ext cx="4648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44283"/>
            <a:ext cx="4267200" cy="290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85800"/>
            <a:ext cx="4495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189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254F6-262C-E61A-5C75-EA2E54AF3685}"/>
              </a:ext>
            </a:extLst>
          </p:cNvPr>
          <p:cNvSpPr>
            <a:spLocks noGrp="1"/>
          </p:cNvSpPr>
          <p:nvPr>
            <p:ph type="title"/>
          </p:nvPr>
        </p:nvSpPr>
        <p:spPr>
          <a:xfrm>
            <a:off x="2302669" y="-2178844"/>
            <a:ext cx="5680472" cy="5204619"/>
          </a:xfrm>
        </p:spPr>
        <p:txBody>
          <a:bodyPr/>
          <a:lstStyle/>
          <a:p>
            <a:r>
              <a:rPr lang="en-GB"/>
              <a:t>Preparation for suction </a:t>
            </a:r>
            <a:endParaRPr lang="en-US"/>
          </a:p>
        </p:txBody>
      </p:sp>
      <p:pic>
        <p:nvPicPr>
          <p:cNvPr id="4" name="Picture 4">
            <a:extLst>
              <a:ext uri="{FF2B5EF4-FFF2-40B4-BE49-F238E27FC236}">
                <a16:creationId xmlns:a16="http://schemas.microsoft.com/office/drawing/2014/main" xmlns="" id="{92FF0636-4359-3B6F-5E68-2DA1749FA916}"/>
              </a:ext>
            </a:extLst>
          </p:cNvPr>
          <p:cNvPicPr>
            <a:picLocks noGrp="1" noChangeAspect="1"/>
          </p:cNvPicPr>
          <p:nvPr>
            <p:ph sz="quarter" idx="1"/>
          </p:nvPr>
        </p:nvPicPr>
        <p:blipFill>
          <a:blip r:embed="rId2"/>
          <a:stretch>
            <a:fillRect/>
          </a:stretch>
        </p:blipFill>
        <p:spPr>
          <a:xfrm>
            <a:off x="1" y="1273973"/>
            <a:ext cx="8458199" cy="5459012"/>
          </a:xfrm>
        </p:spPr>
      </p:pic>
    </p:spTree>
    <p:extLst>
      <p:ext uri="{BB962C8B-B14F-4D97-AF65-F5344CB8AC3E}">
        <p14:creationId xmlns:p14="http://schemas.microsoft.com/office/powerpoint/2010/main" val="245767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8EEC5-6190-A57E-D333-4A8330F65CEC}"/>
              </a:ext>
            </a:extLst>
          </p:cNvPr>
          <p:cNvSpPr>
            <a:spLocks noGrp="1"/>
          </p:cNvSpPr>
          <p:nvPr>
            <p:ph type="title"/>
          </p:nvPr>
        </p:nvSpPr>
        <p:spPr>
          <a:xfrm>
            <a:off x="762000" y="-304800"/>
            <a:ext cx="7810500" cy="1313260"/>
          </a:xfrm>
        </p:spPr>
        <p:txBody>
          <a:bodyPr>
            <a:noAutofit/>
          </a:bodyPr>
          <a:lstStyle/>
          <a:p>
            <a:r>
              <a:rPr lang="hi-IN" b="1" dirty="0">
                <a:solidFill>
                  <a:srgbClr val="00B0F0"/>
                </a:solidFill>
                <a:latin typeface="Arial" pitchFamily="34" charset="0"/>
                <a:cs typeface="Arial" pitchFamily="34" charset="0"/>
              </a:rPr>
              <a:t>सक्शनिंग के दौरान सावधानियां</a:t>
            </a:r>
            <a:endParaRPr lang="en-US" sz="40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906AE286-1400-1E4F-4936-8198E1F8E2AA}"/>
              </a:ext>
            </a:extLst>
          </p:cNvPr>
          <p:cNvSpPr>
            <a:spLocks noGrp="1"/>
          </p:cNvSpPr>
          <p:nvPr>
            <p:ph sz="quarter" idx="1"/>
          </p:nvPr>
        </p:nvSpPr>
        <p:spPr>
          <a:xfrm>
            <a:off x="514351" y="1600200"/>
            <a:ext cx="8286749" cy="4343400"/>
          </a:xfrm>
        </p:spPr>
        <p:txBody>
          <a:bodyPr>
            <a:noAutofit/>
          </a:bodyPr>
          <a:lstStyle/>
          <a:p>
            <a:r>
              <a:rPr lang="hi-IN" sz="3200" b="1" dirty="0">
                <a:solidFill>
                  <a:srgbClr val="202124"/>
                </a:solidFill>
                <a:latin typeface="Arial" pitchFamily="34" charset="0"/>
                <a:cs typeface="Arial" pitchFamily="34" charset="0"/>
              </a:rPr>
              <a:t>जोखिम का आकलन करें।</a:t>
            </a:r>
          </a:p>
          <a:p>
            <a:r>
              <a:rPr lang="hi-IN" sz="3200" b="1" dirty="0">
                <a:solidFill>
                  <a:srgbClr val="202124"/>
                </a:solidFill>
                <a:latin typeface="Arial" pitchFamily="34" charset="0"/>
                <a:cs typeface="Arial" pitchFamily="34" charset="0"/>
              </a:rPr>
              <a:t>मरीज़ को तैयार करें।</a:t>
            </a:r>
          </a:p>
          <a:p>
            <a:r>
              <a:rPr lang="hi-IN" sz="3200" b="1" dirty="0">
                <a:solidFill>
                  <a:srgbClr val="202124"/>
                </a:solidFill>
                <a:latin typeface="Arial" pitchFamily="34" charset="0"/>
                <a:cs typeface="Arial" pitchFamily="34" charset="0"/>
              </a:rPr>
              <a:t>ज़्यादा देर तक सक्शन न करें।</a:t>
            </a:r>
          </a:p>
          <a:p>
            <a:r>
              <a:rPr lang="hi-IN" sz="3200" b="1" dirty="0">
                <a:solidFill>
                  <a:srgbClr val="202124"/>
                </a:solidFill>
                <a:latin typeface="Arial" pitchFamily="34" charset="0"/>
                <a:cs typeface="Arial" pitchFamily="34" charset="0"/>
              </a:rPr>
              <a:t>कैथेटर पर ज़ोर डालने से बचें।</a:t>
            </a:r>
          </a:p>
          <a:p>
            <a:r>
              <a:rPr lang="hi-IN" sz="3200" b="1" dirty="0">
                <a:solidFill>
                  <a:srgbClr val="202124"/>
                </a:solidFill>
                <a:latin typeface="Arial" pitchFamily="34" charset="0"/>
                <a:cs typeface="Arial" pitchFamily="34" charset="0"/>
              </a:rPr>
              <a:t>जटिलताओं पर नज़र रखें।</a:t>
            </a:r>
          </a:p>
          <a:p>
            <a:r>
              <a:rPr lang="hi-IN" sz="3200" b="1" dirty="0">
                <a:solidFill>
                  <a:srgbClr val="202124"/>
                </a:solidFill>
                <a:latin typeface="Arial" pitchFamily="34" charset="0"/>
                <a:cs typeface="Arial" pitchFamily="34" charset="0"/>
              </a:rPr>
              <a:t>सही उपकरण चुनें।</a:t>
            </a:r>
            <a:r>
              <a:rPr lang="en-GB" sz="3200" b="1" i="0" dirty="0">
                <a:solidFill>
                  <a:srgbClr val="70757A"/>
                </a:solidFill>
                <a:effectLst/>
                <a:latin typeface="Arial" pitchFamily="34" charset="0"/>
                <a:cs typeface="Arial" pitchFamily="34" charset="0"/>
              </a:rPr>
              <a:t/>
            </a:r>
            <a:br>
              <a:rPr lang="en-GB" sz="3200" b="1" i="0" dirty="0">
                <a:solidFill>
                  <a:srgbClr val="70757A"/>
                </a:solidFill>
                <a:effectLst/>
                <a:latin typeface="Arial" pitchFamily="34" charset="0"/>
                <a:cs typeface="Arial" pitchFamily="34" charset="0"/>
              </a:rPr>
            </a:b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188651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0959D-997F-3223-4D43-15FC0D066D97}"/>
              </a:ext>
            </a:extLst>
          </p:cNvPr>
          <p:cNvSpPr>
            <a:spLocks noGrp="1"/>
          </p:cNvSpPr>
          <p:nvPr>
            <p:ph type="title"/>
          </p:nvPr>
        </p:nvSpPr>
        <p:spPr>
          <a:xfrm>
            <a:off x="1714501" y="0"/>
            <a:ext cx="5611757" cy="1295400"/>
          </a:xfrm>
        </p:spPr>
        <p:txBody>
          <a:bodyPr>
            <a:normAutofit/>
          </a:bodyPr>
          <a:lstStyle/>
          <a:p>
            <a:pPr algn="ctr"/>
            <a:r>
              <a:rPr lang="hi-IN" b="1" dirty="0">
                <a:solidFill>
                  <a:srgbClr val="FF0000"/>
                </a:solidFill>
                <a:latin typeface="Arial" pitchFamily="34" charset="0"/>
                <a:cs typeface="Arial" pitchFamily="34" charset="0"/>
              </a:rPr>
              <a:t>अल्कोहल श्वास विश्लेषक</a:t>
            </a:r>
            <a:endParaRPr lang="en-US" b="1" dirty="0">
              <a:solidFill>
                <a:srgbClr val="FF000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E52CDF05-A0D1-D33F-D2BA-97776A5FE662}"/>
              </a:ext>
            </a:extLst>
          </p:cNvPr>
          <p:cNvSpPr>
            <a:spLocks noGrp="1"/>
          </p:cNvSpPr>
          <p:nvPr>
            <p:ph sz="quarter" idx="1"/>
          </p:nvPr>
        </p:nvSpPr>
        <p:spPr>
          <a:xfrm>
            <a:off x="856060" y="2106612"/>
            <a:ext cx="7429499" cy="3541714"/>
          </a:xfrm>
        </p:spPr>
        <p:txBody>
          <a:bodyPr>
            <a:normAutofit lnSpcReduction="10000"/>
          </a:bodyPr>
          <a:lstStyle/>
          <a:p>
            <a:pPr fontAlgn="base"/>
            <a:r>
              <a:rPr lang="en-GB" sz="3200" b="1" i="1" u="sng" dirty="0">
                <a:solidFill>
                  <a:srgbClr val="3366CC"/>
                </a:solidFill>
                <a:effectLst/>
                <a:latin typeface="Arial" pitchFamily="34" charset="0"/>
                <a:cs typeface="Arial" pitchFamily="34" charset="0"/>
                <a:hlinkClick r:id="rId2" tooltip="Electronic tagging"/>
              </a:rPr>
              <a:t>monitor</a:t>
            </a:r>
            <a:endParaRPr lang="en-GB" sz="3200" b="1" i="1" dirty="0">
              <a:solidFill>
                <a:srgbClr val="54595D"/>
              </a:solidFill>
              <a:effectLst/>
              <a:latin typeface="Arial" pitchFamily="34" charset="0"/>
              <a:cs typeface="Arial" pitchFamily="34" charset="0"/>
            </a:endParaRPr>
          </a:p>
          <a:p>
            <a:pPr fontAlgn="base"/>
            <a:r>
              <a:rPr lang="en-GB" sz="3200" b="1" i="0" dirty="0">
                <a:solidFill>
                  <a:srgbClr val="202122"/>
                </a:solidFill>
                <a:effectLst/>
                <a:latin typeface="Arial" pitchFamily="34" charset="0"/>
                <a:cs typeface="Arial" pitchFamily="34" charset="0"/>
              </a:rPr>
              <a:t>A breathalyzer or breathalyser (a </a:t>
            </a:r>
            <a:r>
              <a:rPr lang="en-GB" sz="3200" b="1" i="0" u="none" strike="noStrike" dirty="0">
                <a:solidFill>
                  <a:srgbClr val="3366CC"/>
                </a:solidFill>
                <a:effectLst/>
                <a:latin typeface="Arial" pitchFamily="34" charset="0"/>
                <a:cs typeface="Arial" pitchFamily="34" charset="0"/>
                <a:hlinkClick r:id="rId3" tooltip="Portmanteau"/>
              </a:rPr>
              <a:t>portmanteau</a:t>
            </a:r>
            <a:r>
              <a:rPr lang="en-GB" sz="3200" b="1" i="0" dirty="0">
                <a:solidFill>
                  <a:srgbClr val="202122"/>
                </a:solidFill>
                <a:effectLst/>
                <a:latin typeface="Arial" pitchFamily="34" charset="0"/>
                <a:cs typeface="Arial" pitchFamily="34" charset="0"/>
              </a:rPr>
              <a:t> of </a:t>
            </a:r>
            <a:r>
              <a:rPr lang="en-GB" sz="3200" b="1" i="1" dirty="0">
                <a:solidFill>
                  <a:srgbClr val="202122"/>
                </a:solidFill>
                <a:effectLst/>
                <a:latin typeface="Arial" pitchFamily="34" charset="0"/>
                <a:cs typeface="Arial" pitchFamily="34" charset="0"/>
              </a:rPr>
              <a:t>breath</a:t>
            </a:r>
            <a:r>
              <a:rPr lang="en-GB" sz="3200" b="1" i="0" dirty="0">
                <a:solidFill>
                  <a:srgbClr val="202122"/>
                </a:solidFill>
                <a:effectLst/>
                <a:latin typeface="Arial" pitchFamily="34" charset="0"/>
                <a:cs typeface="Arial" pitchFamily="34" charset="0"/>
              </a:rPr>
              <a:t> and </a:t>
            </a:r>
            <a:r>
              <a:rPr lang="en-GB" sz="3200" b="1" i="1" dirty="0">
                <a:solidFill>
                  <a:srgbClr val="202122"/>
                </a:solidFill>
                <a:effectLst/>
                <a:latin typeface="Arial" pitchFamily="34" charset="0"/>
                <a:cs typeface="Arial" pitchFamily="34" charset="0"/>
              </a:rPr>
              <a:t>analyzer/analyser</a:t>
            </a:r>
            <a:r>
              <a:rPr lang="en-GB" sz="3200" b="1" i="0" dirty="0">
                <a:solidFill>
                  <a:srgbClr val="202122"/>
                </a:solidFill>
                <a:effectLst/>
                <a:latin typeface="Arial" pitchFamily="34" charset="0"/>
                <a:cs typeface="Arial" pitchFamily="34" charset="0"/>
              </a:rPr>
              <a:t>) is a device for estimating </a:t>
            </a:r>
            <a:r>
              <a:rPr lang="en-GB" sz="3200" b="1" i="0" u="none" strike="noStrike" dirty="0">
                <a:solidFill>
                  <a:srgbClr val="3366CC"/>
                </a:solidFill>
                <a:effectLst/>
                <a:latin typeface="Arial" pitchFamily="34" charset="0"/>
                <a:cs typeface="Arial" pitchFamily="34" charset="0"/>
                <a:hlinkClick r:id="rId4" tooltip="Blood alcohol content"/>
              </a:rPr>
              <a:t>blood alcohol content</a:t>
            </a:r>
            <a:r>
              <a:rPr lang="en-GB" sz="3200" b="1" i="0" dirty="0">
                <a:solidFill>
                  <a:srgbClr val="202122"/>
                </a:solidFill>
                <a:effectLst/>
                <a:latin typeface="Arial" pitchFamily="34" charset="0"/>
                <a:cs typeface="Arial" pitchFamily="34" charset="0"/>
              </a:rPr>
              <a:t> (BAC), or to detect viruses or diseases from a breath sample.</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95400"/>
            <a:ext cx="7239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20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1447800"/>
            <a:ext cx="7315200" cy="4524315"/>
          </a:xfrm>
          <a:prstGeom prst="rect">
            <a:avLst/>
          </a:prstGeom>
        </p:spPr>
        <p:txBody>
          <a:bodyPr wrap="square">
            <a:spAutoFit/>
          </a:bodyPr>
          <a:lstStyle/>
          <a:p>
            <a:r>
              <a:rPr lang="hi-IN" sz="3200" b="1" dirty="0">
                <a:solidFill>
                  <a:srgbClr val="001D35"/>
                </a:solidFill>
                <a:latin typeface="Calibri" pitchFamily="34" charset="0"/>
                <a:ea typeface="Calibri" pitchFamily="34" charset="0"/>
                <a:cs typeface="Calibri" pitchFamily="34" charset="0"/>
              </a:rPr>
              <a:t>एक श्वास विश्लेषक, या अल्कोहल परीक्षण मशीन, किसी व्यक्ति की सांस में अल्कोहल की सांद्रता को मापती है, जिसका उपयोग उसके रक्त में अल्कोहल की मात्रा (बीएसी) का अनुमान लगाने के लिए किया जाता है। अधिकांश स्थानों पर बीएसी के लिए "सामान्य" या कानूनी सीमा 0.00% से 0.08% है, 0.08% से ऊपर की किसी भी चीज को ड्राइविंग के लिए कानूनी रूप से अक्षम माना जाता है।</a:t>
            </a:r>
            <a:endParaRPr lang="en-IN" sz="3200" b="1" dirty="0">
              <a:latin typeface="Calibri" pitchFamily="34" charset="0"/>
              <a:ea typeface="Calibri" pitchFamily="34" charset="0"/>
              <a:cs typeface="Calibri" pitchFamily="34" charset="0"/>
            </a:endParaRPr>
          </a:p>
        </p:txBody>
      </p:sp>
      <p:sp>
        <p:nvSpPr>
          <p:cNvPr id="8" name="Rectangle 7"/>
          <p:cNvSpPr/>
          <p:nvPr/>
        </p:nvSpPr>
        <p:spPr>
          <a:xfrm>
            <a:off x="3200400" y="482025"/>
            <a:ext cx="2852063" cy="646331"/>
          </a:xfrm>
          <a:prstGeom prst="rect">
            <a:avLst/>
          </a:prstGeom>
        </p:spPr>
        <p:txBody>
          <a:bodyPr wrap="none">
            <a:spAutoFit/>
          </a:bodyPr>
          <a:lstStyle/>
          <a:p>
            <a:r>
              <a:rPr lang="hi-IN" sz="3600" b="1" dirty="0">
                <a:solidFill>
                  <a:srgbClr val="00B0F0"/>
                </a:solidFill>
                <a:latin typeface="Calibri" pitchFamily="34" charset="0"/>
                <a:ea typeface="Calibri" pitchFamily="34" charset="0"/>
                <a:cs typeface="Calibri" pitchFamily="34" charset="0"/>
              </a:rPr>
              <a:t>श्वास विश्लेषक</a:t>
            </a:r>
            <a:endParaRPr lang="en-IN" sz="3600" b="1" dirty="0">
              <a:solidFill>
                <a:srgbClr val="00B0F0"/>
              </a:solidFill>
            </a:endParaRPr>
          </a:p>
        </p:txBody>
      </p:sp>
    </p:spTree>
    <p:extLst>
      <p:ext uri="{BB962C8B-B14F-4D97-AF65-F5344CB8AC3E}">
        <p14:creationId xmlns:p14="http://schemas.microsoft.com/office/powerpoint/2010/main" val="420480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FA0D03-D8E6-4709-416F-916A85AF9483}"/>
              </a:ext>
            </a:extLst>
          </p:cNvPr>
          <p:cNvSpPr>
            <a:spLocks noGrp="1"/>
          </p:cNvSpPr>
          <p:nvPr>
            <p:ph type="title"/>
          </p:nvPr>
        </p:nvSpPr>
        <p:spPr>
          <a:xfrm>
            <a:off x="971550" y="-1"/>
            <a:ext cx="7602437" cy="1143001"/>
          </a:xfrm>
        </p:spPr>
        <p:txBody>
          <a:bodyPr/>
          <a:lstStyle/>
          <a:p>
            <a:pPr algn="ctr"/>
            <a:r>
              <a:rPr lang="hi-IN" b="1" dirty="0">
                <a:solidFill>
                  <a:srgbClr val="FF0000"/>
                </a:solidFill>
                <a:latin typeface="Arial" pitchFamily="34" charset="0"/>
                <a:cs typeface="Arial" pitchFamily="34" charset="0"/>
              </a:rPr>
              <a:t>सटीकता</a:t>
            </a:r>
            <a:r>
              <a:rPr lang="en-GB" dirty="0"/>
              <a:t> </a:t>
            </a:r>
            <a:endParaRPr lang="en-US" dirty="0"/>
          </a:p>
        </p:txBody>
      </p:sp>
      <p:sp>
        <p:nvSpPr>
          <p:cNvPr id="3" name="Content Placeholder 2">
            <a:extLst>
              <a:ext uri="{FF2B5EF4-FFF2-40B4-BE49-F238E27FC236}">
                <a16:creationId xmlns:a16="http://schemas.microsoft.com/office/drawing/2014/main" xmlns="" id="{F127C914-F975-15F5-A699-05597D386F11}"/>
              </a:ext>
            </a:extLst>
          </p:cNvPr>
          <p:cNvSpPr>
            <a:spLocks noGrp="1"/>
          </p:cNvSpPr>
          <p:nvPr>
            <p:ph sz="quarter" idx="1"/>
          </p:nvPr>
        </p:nvSpPr>
        <p:spPr>
          <a:xfrm>
            <a:off x="400050" y="1447801"/>
            <a:ext cx="8343900" cy="4343401"/>
          </a:xfrm>
        </p:spPr>
        <p:txBody>
          <a:bodyPr>
            <a:noAutofit/>
          </a:bodyPr>
          <a:lstStyle/>
          <a:p>
            <a:r>
              <a:rPr lang="hi-IN" sz="3200" b="1" dirty="0">
                <a:solidFill>
                  <a:srgbClr val="4D5156"/>
                </a:solidFill>
                <a:latin typeface="Arial" pitchFamily="34" charset="0"/>
                <a:cs typeface="Arial" pitchFamily="34" charset="0"/>
              </a:rPr>
              <a:t>ब्रेथलाइज़र की बात करें तो इसमें गलती की गुंजाइश ज़रूर होती है। यह गलती 15% तक हो सकती है। लगभग 20% लोग, जिन पर </a:t>
            </a:r>
            <a:r>
              <a:rPr lang="en-GB" sz="3200" b="1" dirty="0">
                <a:solidFill>
                  <a:srgbClr val="4D5156"/>
                </a:solidFill>
                <a:latin typeface="Arial" pitchFamily="34" charset="0"/>
                <a:cs typeface="Arial" pitchFamily="34" charset="0"/>
              </a:rPr>
              <a:t>DUI </a:t>
            </a:r>
            <a:r>
              <a:rPr lang="hi-IN" sz="3200" b="1" dirty="0">
                <a:solidFill>
                  <a:srgbClr val="4D5156"/>
                </a:solidFill>
                <a:latin typeface="Arial" pitchFamily="34" charset="0"/>
                <a:cs typeface="Arial" pitchFamily="34" charset="0"/>
              </a:rPr>
              <a:t>का आरोप है, ब्रेथलाइज़र टेस्ट के गलत होने का शिकार हो सकते हैं। किसी व्यक्ति के </a:t>
            </a:r>
            <a:r>
              <a:rPr lang="en-GB" sz="3200" b="1" dirty="0">
                <a:solidFill>
                  <a:srgbClr val="4D5156"/>
                </a:solidFill>
                <a:latin typeface="Arial" pitchFamily="34" charset="0"/>
                <a:cs typeface="Arial" pitchFamily="34" charset="0"/>
              </a:rPr>
              <a:t>BAC </a:t>
            </a:r>
            <a:r>
              <a:rPr lang="hi-IN" sz="3200" b="1" dirty="0">
                <a:solidFill>
                  <a:srgbClr val="4D5156"/>
                </a:solidFill>
                <a:latin typeface="Arial" pitchFamily="34" charset="0"/>
                <a:cs typeface="Arial" pitchFamily="34" charset="0"/>
              </a:rPr>
              <a:t>की सही जाँच करने का सबसे अच्छा और सटीक तरीका रक्त परीक्षण है।</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69305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23D59BC-28CF-9045-6A26-A0BC9C16AE72}"/>
              </a:ext>
            </a:extLst>
          </p:cNvPr>
          <p:cNvSpPr>
            <a:spLocks noGrp="1"/>
          </p:cNvSpPr>
          <p:nvPr>
            <p:ph sz="quarter" idx="1"/>
          </p:nvPr>
        </p:nvSpPr>
        <p:spPr>
          <a:xfrm>
            <a:off x="457200" y="1295400"/>
            <a:ext cx="8343900" cy="5257799"/>
          </a:xfrm>
        </p:spPr>
        <p:txBody>
          <a:bodyPr>
            <a:normAutofit/>
          </a:bodyPr>
          <a:lstStyle/>
          <a:p>
            <a:r>
              <a:rPr lang="hi-IN" sz="3200" b="1" dirty="0">
                <a:solidFill>
                  <a:srgbClr val="3C4043"/>
                </a:solidFill>
                <a:latin typeface="Calibri" pitchFamily="34" charset="0"/>
                <a:ea typeface="Calibri" pitchFamily="34" charset="0"/>
                <a:cs typeface="Calibri" pitchFamily="34" charset="0"/>
              </a:rPr>
              <a:t>अल्कोहल ब्रीथ एनालाइज़र कैसे काम करता है?</a:t>
            </a:r>
          </a:p>
          <a:p>
            <a:r>
              <a:rPr lang="hi-IN" sz="3200" b="1" dirty="0">
                <a:solidFill>
                  <a:srgbClr val="3C4043"/>
                </a:solidFill>
                <a:latin typeface="Calibri" pitchFamily="34" charset="0"/>
                <a:ea typeface="Calibri" pitchFamily="34" charset="0"/>
                <a:cs typeface="Calibri" pitchFamily="34" charset="0"/>
              </a:rPr>
              <a:t>सटीकता इस बात पर निर्भर करती है कि साँस का नमूना गहरी फेफड़ों की हवा (एल्वियोलर एयर) है। जैसे ही चालक साँस छोड़ता है, यह उपकरण एक इन्फ्रारेड सेल का उपयोग करके साँस छोड़ने वाली हवा की लगातार निगरानी करता है। साँस छोड़ने के साथ-साथ इथेनॉल की सांद्रता बढ़ती जाती है, और जब इथेनॉल का स्तर स्थिर हो जाता है, तो साँस के नमूने का विश्लेषण किया जाता है। अल्कोहल ब्रीथ एनालाइज़र कैसे काम करता है?</a:t>
            </a:r>
            <a:endParaRPr lang="en-US" sz="2000" dirty="0"/>
          </a:p>
        </p:txBody>
      </p:sp>
    </p:spTree>
    <p:extLst>
      <p:ext uri="{BB962C8B-B14F-4D97-AF65-F5344CB8AC3E}">
        <p14:creationId xmlns:p14="http://schemas.microsoft.com/office/powerpoint/2010/main" val="218653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54377-124D-EAA6-112D-FC3C4BD1F2D2}"/>
              </a:ext>
            </a:extLst>
          </p:cNvPr>
          <p:cNvSpPr>
            <a:spLocks noGrp="1"/>
          </p:cNvSpPr>
          <p:nvPr>
            <p:ph type="title"/>
          </p:nvPr>
        </p:nvSpPr>
        <p:spPr>
          <a:xfrm>
            <a:off x="342901" y="381000"/>
            <a:ext cx="8515349" cy="829282"/>
          </a:xfrm>
        </p:spPr>
        <p:txBody>
          <a:bodyPr>
            <a:normAutofit/>
          </a:bodyPr>
          <a:lstStyle/>
          <a:p>
            <a:pPr algn="ctr"/>
            <a:r>
              <a:rPr lang="hi-IN" sz="3200" b="1" dirty="0">
                <a:solidFill>
                  <a:srgbClr val="00B0F0"/>
                </a:solidFill>
                <a:latin typeface="Arial" pitchFamily="34" charset="0"/>
                <a:cs typeface="Arial" pitchFamily="34" charset="0"/>
              </a:rPr>
              <a:t>एल्को परीक्षण को प्रभावित करने वाला कारक</a:t>
            </a:r>
            <a:endParaRPr lang="en-US" sz="32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CE8794C1-D9DF-D2C8-2BA3-ED1B476AE3DC}"/>
              </a:ext>
            </a:extLst>
          </p:cNvPr>
          <p:cNvSpPr>
            <a:spLocks noGrp="1"/>
          </p:cNvSpPr>
          <p:nvPr>
            <p:ph sz="quarter" idx="1"/>
          </p:nvPr>
        </p:nvSpPr>
        <p:spPr>
          <a:xfrm>
            <a:off x="228601" y="1752600"/>
            <a:ext cx="8686799" cy="3962400"/>
          </a:xfrm>
        </p:spPr>
        <p:txBody>
          <a:bodyPr>
            <a:noAutofit/>
          </a:bodyPr>
          <a:lstStyle/>
          <a:p>
            <a:r>
              <a:rPr lang="hi-IN" sz="3200" b="1" dirty="0">
                <a:solidFill>
                  <a:srgbClr val="202124"/>
                </a:solidFill>
                <a:latin typeface="Calibri" pitchFamily="34" charset="0"/>
                <a:ea typeface="Calibri" pitchFamily="34" charset="0"/>
                <a:cs typeface="Calibri" pitchFamily="34" charset="0"/>
              </a:rPr>
              <a:t>शराब पीना | शरीर</a:t>
            </a:r>
          </a:p>
          <a:p>
            <a:r>
              <a:rPr lang="hi-IN" sz="3200" b="1" dirty="0">
                <a:solidFill>
                  <a:srgbClr val="202124"/>
                </a:solidFill>
                <a:latin typeface="Calibri" pitchFamily="34" charset="0"/>
                <a:ea typeface="Calibri" pitchFamily="34" charset="0"/>
                <a:cs typeface="Calibri" pitchFamily="34" charset="0"/>
              </a:rPr>
              <a:t>शराब की मात्रा और सेवन की गति। जितनी ज़्यादा शराब और/या जितनी कम अवधि, रक्त में अल्कोहल की मात्रा (</a:t>
            </a:r>
            <a:r>
              <a:rPr lang="en-GB" sz="3200" b="1" dirty="0">
                <a:solidFill>
                  <a:srgbClr val="202124"/>
                </a:solidFill>
                <a:latin typeface="Calibri" pitchFamily="34" charset="0"/>
                <a:ea typeface="Calibri" pitchFamily="34" charset="0"/>
                <a:cs typeface="Calibri" pitchFamily="34" charset="0"/>
              </a:rPr>
              <a:t>BAC) </a:t>
            </a:r>
            <a:r>
              <a:rPr lang="hi-IN" sz="3200" b="1" dirty="0">
                <a:solidFill>
                  <a:srgbClr val="202124"/>
                </a:solidFill>
                <a:latin typeface="Calibri" pitchFamily="34" charset="0"/>
                <a:ea typeface="Calibri" pitchFamily="34" charset="0"/>
                <a:cs typeface="Calibri" pitchFamily="34" charset="0"/>
              </a:rPr>
              <a:t>उतनी ही ज़्यादा।</a:t>
            </a:r>
          </a:p>
          <a:p>
            <a:r>
              <a:rPr lang="hi-IN" sz="3200" b="1" dirty="0">
                <a:solidFill>
                  <a:srgbClr val="202124"/>
                </a:solidFill>
                <a:latin typeface="Calibri" pitchFamily="34" charset="0"/>
                <a:ea typeface="Calibri" pitchFamily="34" charset="0"/>
                <a:cs typeface="Calibri" pitchFamily="34" charset="0"/>
              </a:rPr>
              <a:t>जैविक/आनुवंशिक जोखिम। ...</a:t>
            </a:r>
          </a:p>
          <a:p>
            <a:r>
              <a:rPr lang="hi-IN" sz="3200" b="1" dirty="0">
                <a:solidFill>
                  <a:srgbClr val="202124"/>
                </a:solidFill>
                <a:latin typeface="Calibri" pitchFamily="34" charset="0"/>
                <a:ea typeface="Calibri" pitchFamily="34" charset="0"/>
                <a:cs typeface="Calibri" pitchFamily="34" charset="0"/>
              </a:rPr>
              <a:t>जातीयता। ...</a:t>
            </a:r>
            <a:endParaRPr lang="en-GB" sz="3200" b="1" i="0" dirty="0">
              <a:solidFill>
                <a:srgbClr val="202124"/>
              </a:solidFill>
              <a:effectLst/>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6282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2AB74-9575-FB08-F170-43826CCAD0C3}"/>
              </a:ext>
            </a:extLst>
          </p:cNvPr>
          <p:cNvSpPr>
            <a:spLocks noGrp="1"/>
          </p:cNvSpPr>
          <p:nvPr>
            <p:ph type="title"/>
          </p:nvPr>
        </p:nvSpPr>
        <p:spPr>
          <a:xfrm>
            <a:off x="914400" y="274638"/>
            <a:ext cx="7772400" cy="715962"/>
          </a:xfrm>
        </p:spPr>
        <p:txBody>
          <a:bodyPr>
            <a:normAutofit fontScale="90000"/>
          </a:bodyPr>
          <a:lstStyle/>
          <a:p>
            <a:pPr algn="ctr"/>
            <a:r>
              <a:rPr lang="hi-IN" b="1" dirty="0">
                <a:latin typeface="Calibri" pitchFamily="34" charset="0"/>
                <a:ea typeface="Calibri" pitchFamily="34" charset="0"/>
                <a:cs typeface="Calibri" pitchFamily="34" charset="0"/>
              </a:rPr>
              <a:t>ए</a:t>
            </a:r>
            <a:r>
              <a:rPr lang="en-IN" b="1" dirty="0">
                <a:latin typeface="Calibri" pitchFamily="34" charset="0"/>
                <a:ea typeface="Calibri" pitchFamily="34" charset="0"/>
                <a:cs typeface="Calibri" pitchFamily="34" charset="0"/>
              </a:rPr>
              <a:t>0</a:t>
            </a:r>
            <a:r>
              <a:rPr lang="hi-IN" b="1" dirty="0">
                <a:latin typeface="Calibri" pitchFamily="34" charset="0"/>
                <a:ea typeface="Calibri" pitchFamily="34" charset="0"/>
                <a:cs typeface="Calibri" pitchFamily="34" charset="0"/>
              </a:rPr>
              <a:t>एल</a:t>
            </a:r>
            <a:r>
              <a:rPr lang="en-IN" b="1" dirty="0">
                <a:latin typeface="Calibri" pitchFamily="34" charset="0"/>
                <a:ea typeface="Calibri" pitchFamily="34" charset="0"/>
                <a:cs typeface="Calibri" pitchFamily="34" charset="0"/>
              </a:rPr>
              <a:t>0</a:t>
            </a:r>
            <a:r>
              <a:rPr lang="hi-IN" b="1" dirty="0">
                <a:latin typeface="Calibri" pitchFamily="34" charset="0"/>
                <a:ea typeface="Calibri" pitchFamily="34" charset="0"/>
                <a:cs typeface="Calibri" pitchFamily="34" charset="0"/>
              </a:rPr>
              <a:t>एस</a:t>
            </a:r>
            <a:r>
              <a:rPr lang="en-IN" b="1" dirty="0">
                <a:latin typeface="Calibri" pitchFamily="34" charset="0"/>
                <a:ea typeface="Calibri" pitchFamily="34" charset="0"/>
                <a:cs typeface="Calibri" pitchFamily="34" charset="0"/>
              </a:rPr>
              <a:t>0</a:t>
            </a:r>
            <a:r>
              <a:rPr lang="hi-IN" b="1" dirty="0">
                <a:latin typeface="Calibri" pitchFamily="34" charset="0"/>
                <a:ea typeface="Calibri" pitchFamily="34" charset="0"/>
                <a:cs typeface="Calibri" pitchFamily="34" charset="0"/>
              </a:rPr>
              <a:t> एम्बुलेंस के उपकरण:-</a:t>
            </a:r>
            <a:endParaRPr lang="en-IN" b="1" dirty="0">
              <a:latin typeface="Calibri" pitchFamily="34" charset="0"/>
              <a:ea typeface="Calibri" pitchFamily="34" charset="0"/>
              <a:cs typeface="Calibri" pitchFamily="34" charset="0"/>
            </a:endParaRPr>
          </a:p>
        </p:txBody>
      </p:sp>
      <p:sp>
        <p:nvSpPr>
          <p:cNvPr id="3" name="TextBox 2"/>
          <p:cNvSpPr txBox="1"/>
          <p:nvPr/>
        </p:nvSpPr>
        <p:spPr>
          <a:xfrm>
            <a:off x="971550" y="1003042"/>
            <a:ext cx="7715250" cy="5016758"/>
          </a:xfrm>
          <a:prstGeom prst="rect">
            <a:avLst/>
          </a:prstGeom>
          <a:noFill/>
        </p:spPr>
        <p:txBody>
          <a:bodyPr wrap="square" rtlCol="0">
            <a:spAutoFit/>
          </a:bodyPr>
          <a:lstStyle/>
          <a:p>
            <a:pPr marL="622300" indent="-622300">
              <a:buAutoNum type="arabicPeriod"/>
            </a:pPr>
            <a:r>
              <a:rPr lang="hi-IN" sz="3200" dirty="0">
                <a:latin typeface="Calibri" pitchFamily="34" charset="0"/>
                <a:ea typeface="Calibri" pitchFamily="34" charset="0"/>
                <a:cs typeface="Calibri" pitchFamily="34" charset="0"/>
              </a:rPr>
              <a:t>थर्मामीटर –डिजिटल</a:t>
            </a:r>
            <a:r>
              <a:rPr lang="en-IN" sz="3200" dirty="0">
                <a:latin typeface="Calibri" pitchFamily="34" charset="0"/>
                <a:ea typeface="Calibri" pitchFamily="34" charset="0"/>
                <a:cs typeface="Calibri" pitchFamily="34" charset="0"/>
              </a:rPr>
              <a:t>/</a:t>
            </a:r>
            <a:r>
              <a:rPr lang="hi-IN" sz="3200" dirty="0">
                <a:latin typeface="Calibri" pitchFamily="34" charset="0"/>
                <a:ea typeface="Calibri" pitchFamily="34" charset="0"/>
                <a:cs typeface="Calibri" pitchFamily="34" charset="0"/>
              </a:rPr>
              <a:t>आईआर थर्मामीटर</a:t>
            </a:r>
          </a:p>
          <a:p>
            <a:pPr marL="622300" indent="-622300">
              <a:buAutoNum type="arabicPeriod"/>
            </a:pPr>
            <a:r>
              <a:rPr lang="hi-IN" sz="3200" dirty="0">
                <a:latin typeface="Calibri" pitchFamily="34" charset="0"/>
                <a:ea typeface="Calibri" pitchFamily="34" charset="0"/>
                <a:cs typeface="Calibri" pitchFamily="34" charset="0"/>
              </a:rPr>
              <a:t>स्टेथोस्कोप</a:t>
            </a:r>
          </a:p>
          <a:p>
            <a:pPr marL="622300" indent="-622300">
              <a:buAutoNum type="arabicPeriod"/>
            </a:pPr>
            <a:r>
              <a:rPr lang="hi-IN" sz="3200" dirty="0">
                <a:latin typeface="Calibri" pitchFamily="34" charset="0"/>
                <a:ea typeface="Calibri" pitchFamily="34" charset="0"/>
                <a:cs typeface="Calibri" pitchFamily="34" charset="0"/>
              </a:rPr>
              <a:t>पूरी तरह से स्वचालित रक्तचाप मापने वाला उपकरण एनेरॉइड</a:t>
            </a:r>
          </a:p>
          <a:p>
            <a:pPr marL="622300" indent="-622300">
              <a:buAutoNum type="arabicPeriod"/>
            </a:pPr>
            <a:r>
              <a:rPr lang="hi-IN" sz="3200" dirty="0">
                <a:latin typeface="Calibri" pitchFamily="34" charset="0"/>
                <a:ea typeface="Calibri" pitchFamily="34" charset="0"/>
                <a:cs typeface="Calibri" pitchFamily="34" charset="0"/>
              </a:rPr>
              <a:t>ग्लूकोमीटर</a:t>
            </a:r>
          </a:p>
          <a:p>
            <a:pPr marL="622300" indent="-622300">
              <a:buAutoNum type="arabicPeriod"/>
            </a:pPr>
            <a:r>
              <a:rPr lang="hi-IN" sz="3200" dirty="0">
                <a:latin typeface="Calibri" pitchFamily="34" charset="0"/>
                <a:ea typeface="Calibri" pitchFamily="34" charset="0"/>
                <a:cs typeface="Calibri" pitchFamily="34" charset="0"/>
              </a:rPr>
              <a:t>पोर्टेबल सक्शन मशीन</a:t>
            </a:r>
          </a:p>
          <a:p>
            <a:pPr marL="622300" indent="-622300">
              <a:buAutoNum type="arabicPeriod"/>
            </a:pPr>
            <a:r>
              <a:rPr lang="hi-IN" sz="3200" dirty="0">
                <a:latin typeface="Calibri" pitchFamily="34" charset="0"/>
                <a:ea typeface="Calibri" pitchFamily="34" charset="0"/>
                <a:cs typeface="Calibri" pitchFamily="34" charset="0"/>
              </a:rPr>
              <a:t>फिंगर टिप पल्स ऑक्सीमीटर</a:t>
            </a:r>
          </a:p>
          <a:p>
            <a:pPr marL="622300" indent="-622300">
              <a:buAutoNum type="arabicPeriod"/>
            </a:pPr>
            <a:r>
              <a:rPr lang="hi-IN" sz="3200" dirty="0">
                <a:latin typeface="Calibri" pitchFamily="34" charset="0"/>
                <a:ea typeface="Calibri" pitchFamily="34" charset="0"/>
                <a:cs typeface="Calibri" pitchFamily="34" charset="0"/>
              </a:rPr>
              <a:t>श्वास विश्लेषक</a:t>
            </a:r>
          </a:p>
          <a:p>
            <a:pPr marL="622300" indent="-622300">
              <a:buAutoNum type="arabicPeriod"/>
            </a:pPr>
            <a:r>
              <a:rPr lang="hi-IN" sz="3200" dirty="0">
                <a:latin typeface="Calibri" pitchFamily="34" charset="0"/>
                <a:ea typeface="Calibri" pitchFamily="34" charset="0"/>
                <a:cs typeface="Calibri" pitchFamily="34" charset="0"/>
              </a:rPr>
              <a:t>ईसीजी मशीन</a:t>
            </a:r>
          </a:p>
          <a:p>
            <a:pPr marL="622300" indent="-622300">
              <a:buAutoNum type="arabicPeriod"/>
            </a:pPr>
            <a:r>
              <a:rPr lang="hi-IN" sz="3200" dirty="0">
                <a:latin typeface="Calibri" pitchFamily="34" charset="0"/>
                <a:ea typeface="Calibri" pitchFamily="34" charset="0"/>
                <a:cs typeface="Calibri" pitchFamily="34" charset="0"/>
              </a:rPr>
              <a:t>इन्फ्यूजन वार्मर</a:t>
            </a:r>
            <a:endParaRPr lang="en-IN"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89819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54377-124D-EAA6-112D-FC3C4BD1F2D2}"/>
              </a:ext>
            </a:extLst>
          </p:cNvPr>
          <p:cNvSpPr>
            <a:spLocks noGrp="1"/>
          </p:cNvSpPr>
          <p:nvPr>
            <p:ph type="title"/>
          </p:nvPr>
        </p:nvSpPr>
        <p:spPr>
          <a:xfrm>
            <a:off x="342901" y="228600"/>
            <a:ext cx="8515349" cy="829282"/>
          </a:xfrm>
        </p:spPr>
        <p:txBody>
          <a:bodyPr>
            <a:normAutofit/>
          </a:bodyPr>
          <a:lstStyle/>
          <a:p>
            <a:pPr algn="ctr"/>
            <a:r>
              <a:rPr lang="hi-IN" sz="3200" b="1" dirty="0">
                <a:solidFill>
                  <a:srgbClr val="00B0F0"/>
                </a:solidFill>
                <a:latin typeface="Arial" pitchFamily="34" charset="0"/>
                <a:cs typeface="Arial" pitchFamily="34" charset="0"/>
              </a:rPr>
              <a:t>एल्को परीक्षण को प्रभावित करने वाला कारक</a:t>
            </a:r>
            <a:endParaRPr lang="en-US" sz="32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CE8794C1-D9DF-D2C8-2BA3-ED1B476AE3DC}"/>
              </a:ext>
            </a:extLst>
          </p:cNvPr>
          <p:cNvSpPr>
            <a:spLocks noGrp="1"/>
          </p:cNvSpPr>
          <p:nvPr>
            <p:ph sz="quarter" idx="1"/>
          </p:nvPr>
        </p:nvSpPr>
        <p:spPr>
          <a:xfrm>
            <a:off x="228601" y="1600200"/>
            <a:ext cx="8686799" cy="3505200"/>
          </a:xfrm>
        </p:spPr>
        <p:txBody>
          <a:bodyPr>
            <a:noAutofit/>
          </a:bodyPr>
          <a:lstStyle/>
          <a:p>
            <a:r>
              <a:rPr lang="hi-IN" sz="3200" b="1" dirty="0">
                <a:solidFill>
                  <a:srgbClr val="202124"/>
                </a:solidFill>
                <a:latin typeface="Calibri" pitchFamily="34" charset="0"/>
                <a:ea typeface="Calibri" pitchFamily="34" charset="0"/>
                <a:cs typeface="Calibri" pitchFamily="34" charset="0"/>
              </a:rPr>
              <a:t>लिंग. ...</a:t>
            </a:r>
          </a:p>
          <a:p>
            <a:r>
              <a:rPr lang="hi-IN" sz="3200" b="1" dirty="0">
                <a:solidFill>
                  <a:srgbClr val="202124"/>
                </a:solidFill>
                <a:latin typeface="Calibri" pitchFamily="34" charset="0"/>
                <a:ea typeface="Calibri" pitchFamily="34" charset="0"/>
                <a:cs typeface="Calibri" pitchFamily="34" charset="0"/>
              </a:rPr>
              <a:t>शरीर का आकार और संरचना. ...</a:t>
            </a:r>
          </a:p>
          <a:p>
            <a:r>
              <a:rPr lang="hi-IN" sz="3200" b="1" dirty="0">
                <a:solidFill>
                  <a:srgbClr val="202124"/>
                </a:solidFill>
                <a:latin typeface="Calibri" pitchFamily="34" charset="0"/>
                <a:ea typeface="Calibri" pitchFamily="34" charset="0"/>
                <a:cs typeface="Calibri" pitchFamily="34" charset="0"/>
              </a:rPr>
              <a:t>पेट की मात्रा. ...</a:t>
            </a:r>
          </a:p>
          <a:p>
            <a:r>
              <a:rPr lang="hi-IN" sz="3200" b="1" dirty="0">
                <a:solidFill>
                  <a:srgbClr val="202124"/>
                </a:solidFill>
                <a:latin typeface="Calibri" pitchFamily="34" charset="0"/>
                <a:ea typeface="Calibri" pitchFamily="34" charset="0"/>
                <a:cs typeface="Calibri" pitchFamily="34" charset="0"/>
              </a:rPr>
              <a:t>निर्जलीकरण. ...</a:t>
            </a:r>
          </a:p>
          <a:p>
            <a:r>
              <a:rPr lang="hi-IN" sz="3200" b="1" dirty="0">
                <a:solidFill>
                  <a:srgbClr val="202124"/>
                </a:solidFill>
                <a:latin typeface="Calibri" pitchFamily="34" charset="0"/>
                <a:ea typeface="Calibri" pitchFamily="34" charset="0"/>
                <a:cs typeface="Calibri" pitchFamily="34" charset="0"/>
              </a:rPr>
              <a:t>कार्बोनेटेड पेय पदार्थ.</a:t>
            </a:r>
            <a:endParaRPr lang="en-GB" sz="3200" b="1" i="0" dirty="0">
              <a:solidFill>
                <a:srgbClr val="202124"/>
              </a:solidFill>
              <a:effectLst/>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86479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83CF2-BB85-32CD-4A36-6CD2F78B17DC}"/>
              </a:ext>
            </a:extLst>
          </p:cNvPr>
          <p:cNvSpPr>
            <a:spLocks noGrp="1"/>
          </p:cNvSpPr>
          <p:nvPr>
            <p:ph type="title"/>
          </p:nvPr>
        </p:nvSpPr>
        <p:spPr>
          <a:xfrm>
            <a:off x="2971800" y="-76200"/>
            <a:ext cx="2819400" cy="985837"/>
          </a:xfrm>
        </p:spPr>
        <p:txBody>
          <a:bodyPr>
            <a:normAutofit/>
          </a:bodyPr>
          <a:lstStyle/>
          <a:p>
            <a:r>
              <a:rPr lang="hi-IN" sz="3600" b="1" dirty="0">
                <a:solidFill>
                  <a:srgbClr val="00B0F0"/>
                </a:solidFill>
                <a:latin typeface="Calibri" pitchFamily="34" charset="0"/>
                <a:ea typeface="Calibri" pitchFamily="34" charset="0"/>
                <a:cs typeface="Calibri" pitchFamily="34" charset="0"/>
              </a:rPr>
              <a:t>स्टीमर</a:t>
            </a:r>
            <a:endParaRPr lang="en-US" sz="3600" b="1" dirty="0">
              <a:solidFill>
                <a:srgbClr val="00B0F0"/>
              </a:solidFill>
              <a:latin typeface="Calibri" pitchFamily="34" charset="0"/>
              <a:ea typeface="Calibri" pitchFamily="34" charset="0"/>
              <a:cs typeface="Calibri" pitchFamily="34" charset="0"/>
            </a:endParaRPr>
          </a:p>
        </p:txBody>
      </p:sp>
      <p:pic>
        <p:nvPicPr>
          <p:cNvPr id="4" name="Picture 4">
            <a:extLst>
              <a:ext uri="{FF2B5EF4-FFF2-40B4-BE49-F238E27FC236}">
                <a16:creationId xmlns:a16="http://schemas.microsoft.com/office/drawing/2014/main" xmlns="" id="{7AB91CB1-DF7D-5A63-864F-B24A3E541961}"/>
              </a:ext>
            </a:extLst>
          </p:cNvPr>
          <p:cNvPicPr>
            <a:picLocks noGrp="1" noChangeAspect="1"/>
          </p:cNvPicPr>
          <p:nvPr>
            <p:ph sz="quarter" idx="1"/>
          </p:nvPr>
        </p:nvPicPr>
        <p:blipFill>
          <a:blip r:embed="rId2"/>
          <a:stretch>
            <a:fillRect/>
          </a:stretch>
        </p:blipFill>
        <p:spPr>
          <a:xfrm>
            <a:off x="228600" y="1066800"/>
            <a:ext cx="8659640" cy="5791201"/>
          </a:xfrm>
        </p:spPr>
      </p:pic>
    </p:spTree>
    <p:extLst>
      <p:ext uri="{BB962C8B-B14F-4D97-AF65-F5344CB8AC3E}">
        <p14:creationId xmlns:p14="http://schemas.microsoft.com/office/powerpoint/2010/main" val="2580268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DF0BC-CB3B-7899-DCE7-84EE0F483E94}"/>
              </a:ext>
            </a:extLst>
          </p:cNvPr>
          <p:cNvSpPr>
            <a:spLocks noGrp="1"/>
          </p:cNvSpPr>
          <p:nvPr>
            <p:ph type="title"/>
          </p:nvPr>
        </p:nvSpPr>
        <p:spPr>
          <a:xfrm>
            <a:off x="1543050" y="-152400"/>
            <a:ext cx="5787628" cy="1030288"/>
          </a:xfrm>
        </p:spPr>
        <p:txBody>
          <a:bodyPr>
            <a:normAutofit/>
          </a:bodyPr>
          <a:lstStyle/>
          <a:p>
            <a:pPr algn="ctr"/>
            <a:r>
              <a:rPr lang="hi-IN" sz="3600" b="1" dirty="0">
                <a:solidFill>
                  <a:srgbClr val="00B0F0"/>
                </a:solidFill>
                <a:latin typeface="Calibri" pitchFamily="34" charset="0"/>
                <a:ea typeface="Calibri" pitchFamily="34" charset="0"/>
                <a:cs typeface="Calibri" pitchFamily="34" charset="0"/>
              </a:rPr>
              <a:t>ईसीजी मशीन</a:t>
            </a:r>
            <a:endParaRPr lang="en-US" sz="3600" b="1" dirty="0">
              <a:solidFill>
                <a:srgbClr val="00B0F0"/>
              </a:solidFill>
              <a:latin typeface="Calibri" pitchFamily="34" charset="0"/>
              <a:ea typeface="Calibri" pitchFamily="34" charset="0"/>
              <a:cs typeface="Calibri" pitchFamily="34" charset="0"/>
            </a:endParaRPr>
          </a:p>
        </p:txBody>
      </p:sp>
      <p:pic>
        <p:nvPicPr>
          <p:cNvPr id="4" name="Picture 4">
            <a:extLst>
              <a:ext uri="{FF2B5EF4-FFF2-40B4-BE49-F238E27FC236}">
                <a16:creationId xmlns:a16="http://schemas.microsoft.com/office/drawing/2014/main" xmlns="" id="{48E94982-77E7-19F3-6BBB-BF2311A367B0}"/>
              </a:ext>
            </a:extLst>
          </p:cNvPr>
          <p:cNvPicPr>
            <a:picLocks noGrp="1" noChangeAspect="1"/>
          </p:cNvPicPr>
          <p:nvPr>
            <p:ph sz="quarter" idx="1"/>
          </p:nvPr>
        </p:nvPicPr>
        <p:blipFill>
          <a:blip r:embed="rId2"/>
          <a:stretch>
            <a:fillRect/>
          </a:stretch>
        </p:blipFill>
        <p:spPr>
          <a:xfrm>
            <a:off x="0" y="990600"/>
            <a:ext cx="9144000" cy="5867400"/>
          </a:xfrm>
        </p:spPr>
      </p:pic>
    </p:spTree>
    <p:extLst>
      <p:ext uri="{BB962C8B-B14F-4D97-AF65-F5344CB8AC3E}">
        <p14:creationId xmlns:p14="http://schemas.microsoft.com/office/powerpoint/2010/main" val="1582866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524000"/>
            <a:ext cx="5181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xmlns="" id="{FABEA8E9-5795-D617-08A7-D41AAF68ABB3}"/>
              </a:ext>
            </a:extLst>
          </p:cNvPr>
          <p:cNvSpPr txBox="1">
            <a:spLocks/>
          </p:cNvSpPr>
          <p:nvPr/>
        </p:nvSpPr>
        <p:spPr>
          <a:xfrm>
            <a:off x="1830587" y="381000"/>
            <a:ext cx="5787628" cy="1030288"/>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defTabSz="914400"/>
            <a:r>
              <a:rPr lang="hi-IN" sz="3600" b="1" dirty="0">
                <a:solidFill>
                  <a:srgbClr val="FF0000"/>
                </a:solidFill>
                <a:latin typeface="Calibri" pitchFamily="34" charset="0"/>
                <a:ea typeface="Calibri" pitchFamily="34" charset="0"/>
                <a:cs typeface="Calibri" pitchFamily="34" charset="0"/>
              </a:rPr>
              <a:t>ईसीजी मशीन</a:t>
            </a:r>
            <a:endParaRPr lang="en-US" sz="3600" b="1" dirty="0">
              <a:solidFill>
                <a:srgbClr val="FF000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830054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DEF49C-4088-E5B7-8D53-DA2CDC44B81C}"/>
              </a:ext>
            </a:extLst>
          </p:cNvPr>
          <p:cNvSpPr>
            <a:spLocks noGrp="1"/>
          </p:cNvSpPr>
          <p:nvPr>
            <p:ph type="title"/>
          </p:nvPr>
        </p:nvSpPr>
        <p:spPr>
          <a:xfrm>
            <a:off x="856060" y="45430"/>
            <a:ext cx="7429499" cy="1021370"/>
          </a:xfrm>
        </p:spPr>
        <p:txBody>
          <a:bodyPr>
            <a:normAutofit/>
          </a:bodyPr>
          <a:lstStyle/>
          <a:p>
            <a:pPr algn="ctr"/>
            <a:r>
              <a:rPr lang="hi-IN" sz="3200" b="1" dirty="0">
                <a:solidFill>
                  <a:srgbClr val="FF0000"/>
                </a:solidFill>
                <a:latin typeface="Calibri" pitchFamily="34" charset="0"/>
                <a:ea typeface="Calibri" pitchFamily="34" charset="0"/>
                <a:cs typeface="Calibri" pitchFamily="34" charset="0"/>
              </a:rPr>
              <a:t>इलेक्ट्रोकार्डियोग्राम (ईसीजी)</a:t>
            </a:r>
            <a:endParaRPr lang="en-US" sz="3200" dirty="0">
              <a:solidFill>
                <a:srgbClr val="FF0000"/>
              </a:solidFill>
              <a:latin typeface="Calibri" pitchFamily="34" charset="0"/>
              <a:ea typeface="Calibri" pitchFamily="34" charset="0"/>
              <a:cs typeface="Calibri" pitchFamily="34" charset="0"/>
            </a:endParaRPr>
          </a:p>
        </p:txBody>
      </p:sp>
      <p:sp>
        <p:nvSpPr>
          <p:cNvPr id="3" name="Content Placeholder 2">
            <a:extLst>
              <a:ext uri="{FF2B5EF4-FFF2-40B4-BE49-F238E27FC236}">
                <a16:creationId xmlns:a16="http://schemas.microsoft.com/office/drawing/2014/main" xmlns="" id="{81798365-C389-BC5B-C07A-6747FB587A0A}"/>
              </a:ext>
            </a:extLst>
          </p:cNvPr>
          <p:cNvSpPr>
            <a:spLocks noGrp="1"/>
          </p:cNvSpPr>
          <p:nvPr>
            <p:ph sz="quarter" idx="1"/>
          </p:nvPr>
        </p:nvSpPr>
        <p:spPr>
          <a:xfrm>
            <a:off x="775693" y="1621630"/>
            <a:ext cx="7758707" cy="4245770"/>
          </a:xfrm>
        </p:spPr>
        <p:txBody>
          <a:bodyPr>
            <a:normAutofit/>
          </a:bodyPr>
          <a:lstStyle/>
          <a:p>
            <a:r>
              <a:rPr lang="hi-IN" sz="3200" b="1" dirty="0">
                <a:solidFill>
                  <a:srgbClr val="4D5156"/>
                </a:solidFill>
                <a:latin typeface="Calibri" pitchFamily="34" charset="0"/>
                <a:ea typeface="Calibri" pitchFamily="34" charset="0"/>
                <a:cs typeface="Calibri" pitchFamily="34" charset="0"/>
              </a:rPr>
              <a:t>इलेक्ट्रोकार्डियोग्राम (ईसीजी या ईकेजी) हृदय से आने वाले विद्युत संकेतों को रिकॉर्ड करके विभिन्न हृदय स्थितियों की जाँच करता है। हृदय के विद्युत संकेतों को रिकॉर्ड करने के लिए छाती पर इलेक्ट्रोड लगाए जाते हैं, जो हृदय को धड़कने के लिए प्रेरित करते हैं। ये संकेत एक संलग्न कंप्यूटर मॉनिटर या प्रिंटर पर तरंगों के रूप में प्रदर्शित होते हैं।</a:t>
            </a:r>
            <a:endParaRPr lang="en-US" sz="3200" b="1"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4068255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7DEF49C-4088-E5B7-8D53-DA2CDC44B81C}"/>
              </a:ext>
            </a:extLst>
          </p:cNvPr>
          <p:cNvSpPr>
            <a:spLocks noGrp="1"/>
          </p:cNvSpPr>
          <p:nvPr>
            <p:ph type="title"/>
          </p:nvPr>
        </p:nvSpPr>
        <p:spPr>
          <a:xfrm>
            <a:off x="685800" y="267890"/>
            <a:ext cx="7429499" cy="914400"/>
          </a:xfrm>
        </p:spPr>
        <p:txBody>
          <a:bodyPr>
            <a:normAutofit/>
          </a:bodyPr>
          <a:lstStyle/>
          <a:p>
            <a:pPr algn="ctr"/>
            <a:r>
              <a:rPr lang="hi-IN" b="1" dirty="0">
                <a:solidFill>
                  <a:srgbClr val="FF0000"/>
                </a:solidFill>
                <a:latin typeface="Calibri" pitchFamily="34" charset="0"/>
                <a:ea typeface="Calibri" pitchFamily="34" charset="0"/>
                <a:cs typeface="Calibri" pitchFamily="34" charset="0"/>
              </a:rPr>
              <a:t>इलेक्ट्रोकार्डियोग्राम (ईसीजी)</a:t>
            </a:r>
            <a:endParaRPr lang="en-US" dirty="0">
              <a:solidFill>
                <a:srgbClr val="FF0000"/>
              </a:solidFill>
            </a:endParaRPr>
          </a:p>
        </p:txBody>
      </p:sp>
      <p:pic>
        <p:nvPicPr>
          <p:cNvPr id="4" name="Picture 4">
            <a:extLst>
              <a:ext uri="{FF2B5EF4-FFF2-40B4-BE49-F238E27FC236}">
                <a16:creationId xmlns:a16="http://schemas.microsoft.com/office/drawing/2014/main" xmlns="" id="{6AAACACA-AD40-B9A3-ACBB-96A8390A66C1}"/>
              </a:ext>
            </a:extLst>
          </p:cNvPr>
          <p:cNvPicPr>
            <a:picLocks noGrp="1" noChangeAspect="1"/>
          </p:cNvPicPr>
          <p:nvPr>
            <p:ph sz="quarter" idx="1"/>
          </p:nvPr>
        </p:nvPicPr>
        <p:blipFill>
          <a:blip r:embed="rId2"/>
          <a:stretch>
            <a:fillRect/>
          </a:stretch>
        </p:blipFill>
        <p:spPr>
          <a:xfrm>
            <a:off x="257175" y="1295400"/>
            <a:ext cx="8353425" cy="5294710"/>
          </a:xfrm>
        </p:spPr>
      </p:pic>
    </p:spTree>
    <p:extLst>
      <p:ext uri="{BB962C8B-B14F-4D97-AF65-F5344CB8AC3E}">
        <p14:creationId xmlns:p14="http://schemas.microsoft.com/office/powerpoint/2010/main" val="3045405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690CC-FDE2-B39D-DC7A-406B8614BA8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8FC25E2-1700-E8E4-608E-5F900C33FCDC}"/>
              </a:ext>
            </a:extLst>
          </p:cNvPr>
          <p:cNvPicPr>
            <a:picLocks noGrp="1" noChangeAspect="1"/>
          </p:cNvPicPr>
          <p:nvPr>
            <p:ph sz="quarter" idx="1"/>
          </p:nvPr>
        </p:nvPicPr>
        <p:blipFill>
          <a:blip r:embed="rId2"/>
          <a:stretch>
            <a:fillRect/>
          </a:stretch>
        </p:blipFill>
        <p:spPr>
          <a:xfrm>
            <a:off x="1" y="267892"/>
            <a:ext cx="7543800" cy="6250780"/>
          </a:xfrm>
        </p:spPr>
      </p:pic>
    </p:spTree>
    <p:extLst>
      <p:ext uri="{BB962C8B-B14F-4D97-AF65-F5344CB8AC3E}">
        <p14:creationId xmlns:p14="http://schemas.microsoft.com/office/powerpoint/2010/main" val="1013095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7DEF49C-4088-E5B7-8D53-DA2CDC44B81C}"/>
              </a:ext>
            </a:extLst>
          </p:cNvPr>
          <p:cNvSpPr>
            <a:spLocks noGrp="1"/>
          </p:cNvSpPr>
          <p:nvPr>
            <p:ph type="title"/>
          </p:nvPr>
        </p:nvSpPr>
        <p:spPr>
          <a:xfrm>
            <a:off x="856060" y="-76200"/>
            <a:ext cx="7429499" cy="838200"/>
          </a:xfrm>
        </p:spPr>
        <p:txBody>
          <a:bodyPr>
            <a:normAutofit/>
          </a:bodyPr>
          <a:lstStyle/>
          <a:p>
            <a:pPr algn="ctr"/>
            <a:r>
              <a:rPr lang="hi-IN" b="1" dirty="0">
                <a:solidFill>
                  <a:srgbClr val="FF0000"/>
                </a:solidFill>
                <a:latin typeface="Calibri" pitchFamily="34" charset="0"/>
                <a:ea typeface="Calibri" pitchFamily="34" charset="0"/>
                <a:cs typeface="Calibri" pitchFamily="34" charset="0"/>
              </a:rPr>
              <a:t>इलेक्ट्रोकार्डियोग्राम (ईसीजी)</a:t>
            </a:r>
            <a:endParaRPr lang="en-US" dirty="0">
              <a:solidFill>
                <a:srgbClr val="FF0000"/>
              </a:solidFill>
            </a:endParaRPr>
          </a:p>
        </p:txBody>
      </p:sp>
      <p:pic>
        <p:nvPicPr>
          <p:cNvPr id="4" name="Picture 4">
            <a:extLst>
              <a:ext uri="{FF2B5EF4-FFF2-40B4-BE49-F238E27FC236}">
                <a16:creationId xmlns:a16="http://schemas.microsoft.com/office/drawing/2014/main" xmlns="" id="{19C8CCB9-FC3D-7FF7-11E5-6F1D3B598786}"/>
              </a:ext>
            </a:extLst>
          </p:cNvPr>
          <p:cNvPicPr>
            <a:picLocks noGrp="1" noChangeAspect="1"/>
          </p:cNvPicPr>
          <p:nvPr>
            <p:ph sz="quarter" idx="1"/>
          </p:nvPr>
        </p:nvPicPr>
        <p:blipFill>
          <a:blip r:embed="rId2"/>
          <a:stretch>
            <a:fillRect/>
          </a:stretch>
        </p:blipFill>
        <p:spPr>
          <a:xfrm>
            <a:off x="228600" y="1219200"/>
            <a:ext cx="8743950" cy="5410200"/>
          </a:xfrm>
        </p:spPr>
      </p:pic>
    </p:spTree>
    <p:extLst>
      <p:ext uri="{BB962C8B-B14F-4D97-AF65-F5344CB8AC3E}">
        <p14:creationId xmlns:p14="http://schemas.microsoft.com/office/powerpoint/2010/main" val="2902882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AB0C6-04D4-AAB5-853F-1078BEC268C6}"/>
              </a:ext>
            </a:extLst>
          </p:cNvPr>
          <p:cNvSpPr>
            <a:spLocks noGrp="1"/>
          </p:cNvSpPr>
          <p:nvPr>
            <p:ph type="title"/>
          </p:nvPr>
        </p:nvSpPr>
        <p:spPr>
          <a:xfrm>
            <a:off x="856060" y="228600"/>
            <a:ext cx="7429499" cy="762000"/>
          </a:xfrm>
        </p:spPr>
        <p:txBody>
          <a:bodyPr>
            <a:normAutofit/>
          </a:bodyPr>
          <a:lstStyle/>
          <a:p>
            <a:pPr algn="ctr"/>
            <a:r>
              <a:rPr lang="hi-IN" b="1" dirty="0">
                <a:solidFill>
                  <a:srgbClr val="FF0000"/>
                </a:solidFill>
                <a:latin typeface="Arial" pitchFamily="34" charset="0"/>
                <a:cs typeface="Arial" pitchFamily="34" charset="0"/>
              </a:rPr>
              <a:t>इन्फ्यूजन वार्मर</a:t>
            </a:r>
            <a:endParaRPr lang="en-US" sz="4000" b="1" dirty="0">
              <a:solidFill>
                <a:srgbClr val="FF0000"/>
              </a:solidFill>
              <a:latin typeface="Arial" pitchFamily="34" charset="0"/>
              <a:cs typeface="Arial" pitchFamily="34" charset="0"/>
            </a:endParaRPr>
          </a:p>
        </p:txBody>
      </p:sp>
      <p:pic>
        <p:nvPicPr>
          <p:cNvPr id="4" name="Picture 4">
            <a:extLst>
              <a:ext uri="{FF2B5EF4-FFF2-40B4-BE49-F238E27FC236}">
                <a16:creationId xmlns:a16="http://schemas.microsoft.com/office/drawing/2014/main" xmlns="" id="{9BC17B25-51DF-000D-6E11-B48586984DB9}"/>
              </a:ext>
            </a:extLst>
          </p:cNvPr>
          <p:cNvPicPr>
            <a:picLocks noGrp="1" noChangeAspect="1"/>
          </p:cNvPicPr>
          <p:nvPr>
            <p:ph sz="quarter" idx="1"/>
          </p:nvPr>
        </p:nvPicPr>
        <p:blipFill>
          <a:blip r:embed="rId2"/>
          <a:stretch>
            <a:fillRect/>
          </a:stretch>
        </p:blipFill>
        <p:spPr>
          <a:xfrm>
            <a:off x="228601" y="1371600"/>
            <a:ext cx="8686799" cy="5486400"/>
          </a:xfrm>
        </p:spPr>
      </p:pic>
    </p:spTree>
    <p:extLst>
      <p:ext uri="{BB962C8B-B14F-4D97-AF65-F5344CB8AC3E}">
        <p14:creationId xmlns:p14="http://schemas.microsoft.com/office/powerpoint/2010/main" val="21810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B96C0B9-E5EC-6F97-9B78-241A5EAE48E1}"/>
              </a:ext>
            </a:extLst>
          </p:cNvPr>
          <p:cNvSpPr>
            <a:spLocks noGrp="1"/>
          </p:cNvSpPr>
          <p:nvPr>
            <p:ph sz="quarter" idx="1"/>
          </p:nvPr>
        </p:nvSpPr>
        <p:spPr>
          <a:xfrm>
            <a:off x="856060" y="1676401"/>
            <a:ext cx="7429499" cy="4114801"/>
          </a:xfrm>
        </p:spPr>
        <p:txBody>
          <a:bodyPr>
            <a:noAutofit/>
          </a:bodyPr>
          <a:lstStyle/>
          <a:p>
            <a:r>
              <a:rPr lang="hi-IN" sz="3200" b="1" dirty="0">
                <a:latin typeface="Arial" pitchFamily="34" charset="0"/>
                <a:cs typeface="Arial" pitchFamily="34" charset="0"/>
              </a:rPr>
              <a:t>अधिकांश वर्तमान साक्ष्य ऑपरेशन के दौरान और ऑपरेशन के दौरान गर्म किए गए अंतःशिरा द्रव के उपयोग से संबंधित हैं (1)। इन अध्ययनों में, यह अनुशंसा की गई है कि द्रव को कम से कम 37°</a:t>
            </a:r>
            <a:r>
              <a:rPr lang="en-GB" sz="3200" b="1" dirty="0">
                <a:latin typeface="Arial" pitchFamily="34" charset="0"/>
                <a:cs typeface="Arial" pitchFamily="34" charset="0"/>
              </a:rPr>
              <a:t>C </a:t>
            </a:r>
            <a:r>
              <a:rPr lang="hi-IN" sz="3200" b="1" dirty="0">
                <a:latin typeface="Arial" pitchFamily="34" charset="0"/>
                <a:cs typeface="Arial" pitchFamily="34" charset="0"/>
              </a:rPr>
              <a:t>तक गर्म किया जाए। इस बिंदु तक गर्म करने से शरीर का आंतरिक तापमान सामान्य बना रहता है।</a:t>
            </a:r>
            <a:endParaRPr lang="en-US" sz="3200" b="1" dirty="0">
              <a:latin typeface="Arial" pitchFamily="34" charset="0"/>
              <a:cs typeface="Arial" pitchFamily="34" charset="0"/>
            </a:endParaRPr>
          </a:p>
        </p:txBody>
      </p:sp>
      <p:sp>
        <p:nvSpPr>
          <p:cNvPr id="4" name="Title 1">
            <a:extLst>
              <a:ext uri="{FF2B5EF4-FFF2-40B4-BE49-F238E27FC236}">
                <a16:creationId xmlns:a16="http://schemas.microsoft.com/office/drawing/2014/main" xmlns="" id="{CB4AB0C6-04D4-AAB5-853F-1078BEC268C6}"/>
              </a:ext>
            </a:extLst>
          </p:cNvPr>
          <p:cNvSpPr txBox="1">
            <a:spLocks/>
          </p:cNvSpPr>
          <p:nvPr/>
        </p:nvSpPr>
        <p:spPr>
          <a:xfrm>
            <a:off x="856060" y="228600"/>
            <a:ext cx="7429499" cy="762000"/>
          </a:xfrm>
          <a:prstGeom prst="rect">
            <a:avLst/>
          </a:prstGeom>
        </p:spPr>
        <p:txBody>
          <a:bodyPr vert="horz" lIns="91440" tIns="45720" rIns="91440" bIns="45720" rtlCol="0" anchor="ctr">
            <a:normAutofit/>
          </a:bodyPr>
          <a:lstStyle/>
          <a:p>
            <a:pPr lvl="0" algn="ctr" defTabSz="914400">
              <a:lnSpc>
                <a:spcPct val="90000"/>
              </a:lnSpc>
              <a:spcBef>
                <a:spcPct val="0"/>
              </a:spcBef>
              <a:defRPr/>
            </a:pPr>
            <a:r>
              <a:rPr lang="hi-IN" sz="4000" b="1" cap="all" dirty="0">
                <a:solidFill>
                  <a:srgbClr val="FF0000"/>
                </a:solidFill>
                <a:latin typeface="Arial" pitchFamily="34" charset="0"/>
                <a:ea typeface="+mj-ea"/>
                <a:cs typeface="Arial" pitchFamily="34" charset="0"/>
              </a:rPr>
              <a:t>इन्फ्यूजन वार्मर</a:t>
            </a:r>
            <a:endParaRPr kumimoji="0" lang="en-US"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66016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2AB74-9575-FB08-F170-43826CCAD0C3}"/>
              </a:ext>
            </a:extLst>
          </p:cNvPr>
          <p:cNvSpPr>
            <a:spLocks noGrp="1"/>
          </p:cNvSpPr>
          <p:nvPr>
            <p:ph type="title"/>
          </p:nvPr>
        </p:nvSpPr>
        <p:spPr>
          <a:xfrm>
            <a:off x="381000" y="228600"/>
            <a:ext cx="7772400" cy="715962"/>
          </a:xfrm>
        </p:spPr>
        <p:txBody>
          <a:bodyPr>
            <a:normAutofit fontScale="90000"/>
          </a:bodyPr>
          <a:lstStyle/>
          <a:p>
            <a:pPr algn="ctr"/>
            <a:r>
              <a:rPr lang="en-US" b="1" dirty="0">
                <a:latin typeface="Calibri" pitchFamily="34" charset="0"/>
                <a:ea typeface="Calibri" pitchFamily="34" charset="0"/>
                <a:cs typeface="Calibri" pitchFamily="34" charset="0"/>
              </a:rPr>
              <a:t>EQUIPMENTS OF ALS AMBULANCE:-</a:t>
            </a:r>
            <a:endParaRPr lang="en-IN" b="1" dirty="0">
              <a:latin typeface="Calibri" pitchFamily="34" charset="0"/>
              <a:ea typeface="Calibri" pitchFamily="34" charset="0"/>
              <a:cs typeface="Calibri" pitchFamily="34" charset="0"/>
            </a:endParaRPr>
          </a:p>
        </p:txBody>
      </p:sp>
      <p:sp>
        <p:nvSpPr>
          <p:cNvPr id="3" name="TextBox 2"/>
          <p:cNvSpPr txBox="1"/>
          <p:nvPr/>
        </p:nvSpPr>
        <p:spPr>
          <a:xfrm>
            <a:off x="971550" y="1560255"/>
            <a:ext cx="7715250" cy="4524315"/>
          </a:xfrm>
          <a:prstGeom prst="rect">
            <a:avLst/>
          </a:prstGeom>
          <a:noFill/>
        </p:spPr>
        <p:txBody>
          <a:bodyPr wrap="square" rtlCol="0">
            <a:spAutoFit/>
          </a:bodyPr>
          <a:lstStyle/>
          <a:p>
            <a:r>
              <a:rPr lang="hi-IN" sz="3200" dirty="0">
                <a:latin typeface="Calibri" pitchFamily="34" charset="0"/>
                <a:ea typeface="Calibri" pitchFamily="34" charset="0"/>
                <a:cs typeface="Calibri" pitchFamily="34" charset="0"/>
              </a:rPr>
              <a:t>8. ऑक्सीजन कंसंट्रेटर</a:t>
            </a:r>
          </a:p>
          <a:p>
            <a:r>
              <a:rPr lang="hi-IN" sz="3200" dirty="0">
                <a:latin typeface="Calibri" pitchFamily="34" charset="0"/>
                <a:ea typeface="Calibri" pitchFamily="34" charset="0"/>
                <a:cs typeface="Calibri" pitchFamily="34" charset="0"/>
              </a:rPr>
              <a:t>9. नेबुलाइज़र</a:t>
            </a:r>
          </a:p>
          <a:p>
            <a:r>
              <a:rPr lang="hi-IN" sz="3200" dirty="0">
                <a:latin typeface="Calibri" pitchFamily="34" charset="0"/>
                <a:ea typeface="Calibri" pitchFamily="34" charset="0"/>
                <a:cs typeface="Calibri" pitchFamily="34" charset="0"/>
              </a:rPr>
              <a:t>10. वेंटिलेटर</a:t>
            </a:r>
          </a:p>
          <a:p>
            <a:r>
              <a:rPr lang="hi-IN" sz="3200" dirty="0">
                <a:latin typeface="Calibri" pitchFamily="34" charset="0"/>
                <a:ea typeface="Calibri" pitchFamily="34" charset="0"/>
                <a:cs typeface="Calibri" pitchFamily="34" charset="0"/>
              </a:rPr>
              <a:t>11. वीडियो लैरींगोस्कोप</a:t>
            </a:r>
          </a:p>
          <a:p>
            <a:r>
              <a:rPr lang="hi-IN" sz="3200" dirty="0">
                <a:latin typeface="Calibri" pitchFamily="34" charset="0"/>
                <a:ea typeface="Calibri" pitchFamily="34" charset="0"/>
                <a:cs typeface="Calibri" pitchFamily="34" charset="0"/>
              </a:rPr>
              <a:t>12. मल्टीपैरा मॉनिटर</a:t>
            </a:r>
            <a:r>
              <a:rPr lang="en-IN" sz="3200" dirty="0">
                <a:latin typeface="Calibri" pitchFamily="34" charset="0"/>
                <a:ea typeface="Calibri" pitchFamily="34" charset="0"/>
                <a:cs typeface="Calibri" pitchFamily="34" charset="0"/>
              </a:rPr>
              <a:t> </a:t>
            </a:r>
            <a:r>
              <a:rPr lang="hi-IN" sz="3200" dirty="0">
                <a:latin typeface="Calibri" pitchFamily="34" charset="0"/>
                <a:ea typeface="Calibri" pitchFamily="34" charset="0"/>
                <a:cs typeface="Calibri" pitchFamily="34" charset="0"/>
              </a:rPr>
              <a:t>ईसीजी इलेक्ट्रोड के साथ</a:t>
            </a:r>
          </a:p>
          <a:p>
            <a:r>
              <a:rPr lang="hi-IN" sz="3200" dirty="0">
                <a:latin typeface="Calibri" pitchFamily="34" charset="0"/>
                <a:ea typeface="Calibri" pitchFamily="34" charset="0"/>
                <a:cs typeface="Calibri" pitchFamily="34" charset="0"/>
              </a:rPr>
              <a:t>13. इन्फ्यूजन पंप</a:t>
            </a:r>
          </a:p>
          <a:p>
            <a:r>
              <a:rPr lang="hi-IN" sz="3200" dirty="0">
                <a:latin typeface="Calibri" pitchFamily="34" charset="0"/>
                <a:ea typeface="Calibri" pitchFamily="34" charset="0"/>
                <a:cs typeface="Calibri" pitchFamily="34" charset="0"/>
              </a:rPr>
              <a:t>14. इलेक्ट्रिक पोर्टेबल सक्शन एस्पिरेटर</a:t>
            </a:r>
            <a:r>
              <a:rPr lang="en-IN" sz="3200" dirty="0">
                <a:latin typeface="Calibri" pitchFamily="34" charset="0"/>
                <a:ea typeface="Calibri" pitchFamily="34" charset="0"/>
                <a:cs typeface="Calibri" pitchFamily="34" charset="0"/>
              </a:rPr>
              <a:t> </a:t>
            </a:r>
            <a:r>
              <a:rPr lang="hi-IN" sz="3200" dirty="0">
                <a:latin typeface="Calibri" pitchFamily="34" charset="0"/>
                <a:ea typeface="Calibri" pitchFamily="34" charset="0"/>
                <a:cs typeface="Calibri" pitchFamily="34" charset="0"/>
              </a:rPr>
              <a:t>कम से कम 30 लीटर/मिनट के वायु प्रवाह के साथ।</a:t>
            </a:r>
          </a:p>
          <a:p>
            <a:r>
              <a:rPr lang="hi-IN" sz="3200" dirty="0">
                <a:latin typeface="Calibri" pitchFamily="34" charset="0"/>
                <a:ea typeface="Calibri" pitchFamily="34" charset="0"/>
                <a:cs typeface="Calibri" pitchFamily="34" charset="0"/>
              </a:rPr>
              <a:t>15. स्टीम इनहेलर</a:t>
            </a:r>
            <a:r>
              <a:rPr lang="en-IN" sz="3200" dirty="0">
                <a:latin typeface="Calibri" pitchFamily="34" charset="0"/>
                <a:ea typeface="Calibri" pitchFamily="34" charset="0"/>
                <a:cs typeface="Calibri" pitchFamily="34" charset="0"/>
              </a:rPr>
              <a:t> </a:t>
            </a:r>
          </a:p>
        </p:txBody>
      </p:sp>
    </p:spTree>
    <p:extLst>
      <p:ext uri="{BB962C8B-B14F-4D97-AF65-F5344CB8AC3E}">
        <p14:creationId xmlns:p14="http://schemas.microsoft.com/office/powerpoint/2010/main" val="2665920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CC77425-68F3-078D-EACD-684373FD27DD}"/>
              </a:ext>
            </a:extLst>
          </p:cNvPr>
          <p:cNvSpPr>
            <a:spLocks noGrp="1"/>
          </p:cNvSpPr>
          <p:nvPr>
            <p:ph idx="4294967295"/>
          </p:nvPr>
        </p:nvSpPr>
        <p:spPr>
          <a:xfrm>
            <a:off x="171450" y="1143000"/>
            <a:ext cx="8801100" cy="5486400"/>
          </a:xfrm>
        </p:spPr>
        <p:txBody>
          <a:bodyPr>
            <a:noAutofit/>
          </a:bodyPr>
          <a:lstStyle/>
          <a:p>
            <a:r>
              <a:rPr lang="en-GB" sz="2400" b="1" dirty="0">
                <a:solidFill>
                  <a:srgbClr val="3C4043"/>
                </a:solidFill>
                <a:latin typeface="Arial" pitchFamily="34" charset="0"/>
                <a:cs typeface="Arial" pitchFamily="34" charset="0"/>
              </a:rPr>
              <a:t>IV </a:t>
            </a:r>
            <a:r>
              <a:rPr lang="hi-IN" sz="2400" b="1" dirty="0">
                <a:solidFill>
                  <a:srgbClr val="3C4043"/>
                </a:solidFill>
                <a:latin typeface="Arial" pitchFamily="34" charset="0"/>
                <a:cs typeface="Arial" pitchFamily="34" charset="0"/>
              </a:rPr>
              <a:t>द्रवों को किस तापमान तक गर्म किया जाना चाहिए?</a:t>
            </a:r>
          </a:p>
          <a:p>
            <a:r>
              <a:rPr lang="hi-IN" sz="2400" b="1" dirty="0">
                <a:solidFill>
                  <a:srgbClr val="3C4043"/>
                </a:solidFill>
                <a:latin typeface="Arial" pitchFamily="34" charset="0"/>
                <a:cs typeface="Arial" pitchFamily="34" charset="0"/>
              </a:rPr>
              <a:t>अधिकांश वर्तमान साक्ष्य शल्यक्रिया से पहले और शल्यक्रिया के दौरान गर्म </a:t>
            </a:r>
            <a:r>
              <a:rPr lang="en-GB" sz="2400" b="1" dirty="0">
                <a:solidFill>
                  <a:srgbClr val="3C4043"/>
                </a:solidFill>
                <a:latin typeface="Arial" pitchFamily="34" charset="0"/>
                <a:cs typeface="Arial" pitchFamily="34" charset="0"/>
              </a:rPr>
              <a:t>IV </a:t>
            </a:r>
            <a:r>
              <a:rPr lang="hi-IN" sz="2400" b="1" dirty="0">
                <a:solidFill>
                  <a:srgbClr val="3C4043"/>
                </a:solidFill>
                <a:latin typeface="Arial" pitchFamily="34" charset="0"/>
                <a:cs typeface="Arial" pitchFamily="34" charset="0"/>
              </a:rPr>
              <a:t>द्रवों के उपयोग से संबंधित हैं (1)। इन अध्ययनों में, यह अनुशंसा की गई है कि द्रव को कम से कम 37°</a:t>
            </a:r>
            <a:r>
              <a:rPr lang="en-GB" sz="2400" b="1" dirty="0">
                <a:solidFill>
                  <a:srgbClr val="3C4043"/>
                </a:solidFill>
                <a:latin typeface="Arial" pitchFamily="34" charset="0"/>
                <a:cs typeface="Arial" pitchFamily="34" charset="0"/>
              </a:rPr>
              <a:t>C </a:t>
            </a:r>
            <a:r>
              <a:rPr lang="hi-IN" sz="2400" b="1" dirty="0">
                <a:solidFill>
                  <a:srgbClr val="3C4043"/>
                </a:solidFill>
                <a:latin typeface="Arial" pitchFamily="34" charset="0"/>
                <a:cs typeface="Arial" pitchFamily="34" charset="0"/>
              </a:rPr>
              <a:t>तक गर्म किया जाए। इस बिंदु तक गर्म करने से शरीर का मुख्य तापमान 36.5-37.5°</a:t>
            </a:r>
            <a:r>
              <a:rPr lang="en-GB" sz="2400" b="1" dirty="0">
                <a:solidFill>
                  <a:srgbClr val="3C4043"/>
                </a:solidFill>
                <a:latin typeface="Arial" pitchFamily="34" charset="0"/>
                <a:cs typeface="Arial" pitchFamily="34" charset="0"/>
              </a:rPr>
              <a:t>C </a:t>
            </a:r>
            <a:r>
              <a:rPr lang="hi-IN" sz="2400" b="1" dirty="0">
                <a:solidFill>
                  <a:srgbClr val="3C4043"/>
                </a:solidFill>
                <a:latin typeface="Arial" pitchFamily="34" charset="0"/>
                <a:cs typeface="Arial" pitchFamily="34" charset="0"/>
              </a:rPr>
              <a:t>की सामान्य सीमा में रखा जा सकता है।</a:t>
            </a:r>
          </a:p>
          <a:p>
            <a:r>
              <a:rPr lang="hi-IN" sz="2400" b="1" dirty="0">
                <a:solidFill>
                  <a:srgbClr val="3C4043"/>
                </a:solidFill>
                <a:latin typeface="Arial" pitchFamily="34" charset="0"/>
                <a:cs typeface="Arial" pitchFamily="34" charset="0"/>
              </a:rPr>
              <a:t>द्रव वार्मर का उद्देश्य क्या है?</a:t>
            </a:r>
          </a:p>
          <a:p>
            <a:r>
              <a:rPr lang="hi-IN" sz="2400" b="1" dirty="0">
                <a:solidFill>
                  <a:srgbClr val="3C4043"/>
                </a:solidFill>
                <a:latin typeface="Arial" pitchFamily="34" charset="0"/>
                <a:cs typeface="Arial" pitchFamily="34" charset="0"/>
              </a:rPr>
              <a:t>द्रव वार्मर एक चिकित्सा उपकरण है जिसका उपयोग स्वास्थ्य सेवा केंद्रों में द्रवों, क्रिस्टलॉयड, कोलाइड या रक्त उत्पाद को गर्म करने के लिए किया जाता है, ताकि शारीरिक रूप से आघातग्रस्त या शल्य चिकित्सा वाले रोगियों में हाइपोथर्मिया को रोकने के लिए उन्हें (अंतःशिरा या अन्य पैरेंट्रल मार्गों द्वारा) शरीर के तापमान के स्तर तक पहुँचाया जा सके।</a:t>
            </a:r>
            <a:endParaRPr lang="en-GB" sz="2400" b="1" i="0" dirty="0">
              <a:solidFill>
                <a:srgbClr val="4D5156"/>
              </a:solidFill>
              <a:effectLst/>
              <a:latin typeface="Arial" pitchFamily="34" charset="0"/>
              <a:cs typeface="Arial" pitchFamily="34" charset="0"/>
            </a:endParaRPr>
          </a:p>
        </p:txBody>
      </p:sp>
      <p:sp>
        <p:nvSpPr>
          <p:cNvPr id="4" name="Title 1">
            <a:extLst>
              <a:ext uri="{FF2B5EF4-FFF2-40B4-BE49-F238E27FC236}">
                <a16:creationId xmlns:a16="http://schemas.microsoft.com/office/drawing/2014/main" xmlns="" id="{349F021B-20AF-A0D2-77E9-471BFA23CC49}"/>
              </a:ext>
            </a:extLst>
          </p:cNvPr>
          <p:cNvSpPr txBox="1">
            <a:spLocks/>
          </p:cNvSpPr>
          <p:nvPr/>
        </p:nvSpPr>
        <p:spPr>
          <a:xfrm>
            <a:off x="856060" y="228600"/>
            <a:ext cx="7429499" cy="762000"/>
          </a:xfrm>
          <a:prstGeom prst="rect">
            <a:avLst/>
          </a:prstGeom>
        </p:spPr>
        <p:txBody>
          <a:bodyPr vert="horz" lIns="91440" tIns="45720" rIns="91440" bIns="45720" rtlCol="0" anchor="ctr">
            <a:normAutofit/>
          </a:bodyPr>
          <a:lstStyle/>
          <a:p>
            <a:pPr lvl="0" algn="ctr" defTabSz="914400">
              <a:lnSpc>
                <a:spcPct val="90000"/>
              </a:lnSpc>
              <a:spcBef>
                <a:spcPct val="0"/>
              </a:spcBef>
              <a:defRPr/>
            </a:pPr>
            <a:r>
              <a:rPr lang="hi-IN" sz="4000" b="1" cap="all" dirty="0">
                <a:solidFill>
                  <a:srgbClr val="FF0000"/>
                </a:solidFill>
                <a:latin typeface="Arial" pitchFamily="34" charset="0"/>
                <a:ea typeface="+mj-ea"/>
                <a:cs typeface="Arial" pitchFamily="34" charset="0"/>
              </a:rPr>
              <a:t>इन्फ्यूजन वार्मर</a:t>
            </a:r>
            <a:endParaRPr kumimoji="0" lang="en-US"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152121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2B195-A719-32BB-C521-0B8196693AC4}"/>
              </a:ext>
            </a:extLst>
          </p:cNvPr>
          <p:cNvSpPr>
            <a:spLocks noGrp="1"/>
          </p:cNvSpPr>
          <p:nvPr>
            <p:ph type="title"/>
          </p:nvPr>
        </p:nvSpPr>
        <p:spPr>
          <a:xfrm>
            <a:off x="400050" y="533400"/>
            <a:ext cx="8591550" cy="712601"/>
          </a:xfrm>
        </p:spPr>
        <p:txBody>
          <a:bodyPr>
            <a:noAutofit/>
          </a:bodyPr>
          <a:lstStyle/>
          <a:p>
            <a:pPr algn="ctr"/>
            <a:r>
              <a:rPr lang="hi-IN" sz="3200" b="1" dirty="0">
                <a:solidFill>
                  <a:srgbClr val="FF0000"/>
                </a:solidFill>
                <a:latin typeface="Arial" pitchFamily="34" charset="0"/>
                <a:cs typeface="Arial" pitchFamily="34" charset="0"/>
              </a:rPr>
              <a:t>स्वचालित बाह्य डिफिब्रिलेटर (एईडी)</a:t>
            </a:r>
            <a:endParaRPr lang="en-US" sz="3200" b="1" dirty="0">
              <a:solidFill>
                <a:srgbClr val="FF000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168C95F3-C013-F119-2AB0-70EB2A2EB96D}"/>
              </a:ext>
            </a:extLst>
          </p:cNvPr>
          <p:cNvSpPr>
            <a:spLocks noGrp="1"/>
          </p:cNvSpPr>
          <p:nvPr>
            <p:ph sz="quarter" idx="1"/>
          </p:nvPr>
        </p:nvSpPr>
        <p:spPr>
          <a:xfrm>
            <a:off x="400050" y="1676401"/>
            <a:ext cx="8328125" cy="4518423"/>
          </a:xfrm>
        </p:spPr>
        <p:txBody>
          <a:bodyPr>
            <a:normAutofit lnSpcReduction="10000"/>
          </a:bodyPr>
          <a:lstStyle/>
          <a:p>
            <a:r>
              <a:rPr lang="hi-IN" sz="3200" b="1" dirty="0">
                <a:solidFill>
                  <a:srgbClr val="3C4043"/>
                </a:solidFill>
                <a:latin typeface="Arial" pitchFamily="34" charset="0"/>
                <a:cs typeface="Arial" pitchFamily="34" charset="0"/>
              </a:rPr>
              <a:t>एईडी का उपयोग किस लिए किया जाता है?</a:t>
            </a:r>
          </a:p>
          <a:p>
            <a:r>
              <a:rPr lang="hi-IN" sz="3200" b="1" dirty="0">
                <a:solidFill>
                  <a:srgbClr val="3C4043"/>
                </a:solidFill>
                <a:latin typeface="Arial" pitchFamily="34" charset="0"/>
                <a:cs typeface="Arial" pitchFamily="34" charset="0"/>
              </a:rPr>
              <a:t>एक स्वचालित बाह्य डिफाइब्रिलेटर (एईडी) एक चिकित्सा उपकरण है जिसे हृदय की लय का विश्लेषण करने और वेंट्रिकुलर फिब्रिलेशन के पीड़ितों को विद्युत झटका देकर हृदय की लय को सामान्य करने के लिए डिज़ाइन किया गया है। वेंट्रिकुलर फिब्रिलेशन एक असंयोजित हृदय लय है जो अक्सर अचानक हृदय गति रुकने के लिए ज़िम्मेदार होती है।</a:t>
            </a:r>
            <a:endParaRPr lang="en-US" dirty="0"/>
          </a:p>
        </p:txBody>
      </p:sp>
    </p:spTree>
    <p:extLst>
      <p:ext uri="{BB962C8B-B14F-4D97-AF65-F5344CB8AC3E}">
        <p14:creationId xmlns:p14="http://schemas.microsoft.com/office/powerpoint/2010/main" val="3022832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352B195-A719-32BB-C521-0B8196693AC4}"/>
              </a:ext>
            </a:extLst>
          </p:cNvPr>
          <p:cNvSpPr>
            <a:spLocks noGrp="1"/>
          </p:cNvSpPr>
          <p:nvPr>
            <p:ph type="title"/>
          </p:nvPr>
        </p:nvSpPr>
        <p:spPr>
          <a:xfrm>
            <a:off x="342901" y="457200"/>
            <a:ext cx="8458199" cy="685800"/>
          </a:xfrm>
        </p:spPr>
        <p:txBody>
          <a:bodyPr>
            <a:noAutofit/>
          </a:bodyPr>
          <a:lstStyle/>
          <a:p>
            <a:pPr algn="ctr"/>
            <a:r>
              <a:rPr lang="hi-IN" sz="3200" b="1" dirty="0">
                <a:solidFill>
                  <a:srgbClr val="00B0F0"/>
                </a:solidFill>
                <a:latin typeface="Arial" pitchFamily="34" charset="0"/>
                <a:cs typeface="Arial" pitchFamily="34" charset="0"/>
              </a:rPr>
              <a:t>स्वचालित बाह्य डिफिब्रिलेटर (एईडी)</a:t>
            </a:r>
            <a:endParaRPr lang="en-US" sz="3200" b="1" dirty="0">
              <a:solidFill>
                <a:srgbClr val="00B0F0"/>
              </a:solidFill>
              <a:latin typeface="Arial" pitchFamily="34" charset="0"/>
              <a:cs typeface="Arial" pitchFamily="34" charset="0"/>
            </a:endParaRPr>
          </a:p>
        </p:txBody>
      </p:sp>
      <p:pic>
        <p:nvPicPr>
          <p:cNvPr id="4" name="Picture 4">
            <a:extLst>
              <a:ext uri="{FF2B5EF4-FFF2-40B4-BE49-F238E27FC236}">
                <a16:creationId xmlns:a16="http://schemas.microsoft.com/office/drawing/2014/main" xmlns="" id="{D4B84159-B7E4-0C0A-877E-14CA631FF4B3}"/>
              </a:ext>
            </a:extLst>
          </p:cNvPr>
          <p:cNvPicPr>
            <a:picLocks noGrp="1" noChangeAspect="1"/>
          </p:cNvPicPr>
          <p:nvPr>
            <p:ph sz="quarter" idx="1"/>
          </p:nvPr>
        </p:nvPicPr>
        <p:blipFill>
          <a:blip r:embed="rId2"/>
          <a:stretch>
            <a:fillRect/>
          </a:stretch>
        </p:blipFill>
        <p:spPr>
          <a:xfrm>
            <a:off x="171451" y="1143001"/>
            <a:ext cx="8801099" cy="5572124"/>
          </a:xfrm>
        </p:spPr>
      </p:pic>
    </p:spTree>
    <p:extLst>
      <p:ext uri="{BB962C8B-B14F-4D97-AF65-F5344CB8AC3E}">
        <p14:creationId xmlns:p14="http://schemas.microsoft.com/office/powerpoint/2010/main" val="3626161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352B195-A719-32BB-C521-0B8196693AC4}"/>
              </a:ext>
            </a:extLst>
          </p:cNvPr>
          <p:cNvSpPr>
            <a:spLocks noGrp="1"/>
          </p:cNvSpPr>
          <p:nvPr>
            <p:ph type="title"/>
          </p:nvPr>
        </p:nvSpPr>
        <p:spPr>
          <a:xfrm>
            <a:off x="342900" y="304800"/>
            <a:ext cx="8458200" cy="981682"/>
          </a:xfrm>
        </p:spPr>
        <p:txBody>
          <a:bodyPr>
            <a:noAutofit/>
          </a:bodyPr>
          <a:lstStyle/>
          <a:p>
            <a:pPr algn="ctr"/>
            <a:r>
              <a:rPr lang="hi-IN" sz="3200" b="1" dirty="0">
                <a:solidFill>
                  <a:srgbClr val="00B0F0"/>
                </a:solidFill>
                <a:latin typeface="Arial" pitchFamily="34" charset="0"/>
                <a:cs typeface="Arial" pitchFamily="34" charset="0"/>
              </a:rPr>
              <a:t>स्वचालित बाह्य डिफिब्रिलेटर (एईडी)</a:t>
            </a:r>
            <a:endParaRPr lang="en-US" sz="3200" b="1" dirty="0">
              <a:solidFill>
                <a:srgbClr val="00B0F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7EB2D2E4-3D0A-FFBB-CD44-3514D4733F66}"/>
              </a:ext>
            </a:extLst>
          </p:cNvPr>
          <p:cNvSpPr>
            <a:spLocks noGrp="1"/>
          </p:cNvSpPr>
          <p:nvPr>
            <p:ph sz="quarter" idx="1"/>
          </p:nvPr>
        </p:nvSpPr>
        <p:spPr>
          <a:xfrm>
            <a:off x="228601" y="1219200"/>
            <a:ext cx="8629649" cy="5410200"/>
          </a:xfrm>
        </p:spPr>
        <p:txBody>
          <a:bodyPr>
            <a:normAutofit/>
          </a:bodyPr>
          <a:lstStyle/>
          <a:p>
            <a:r>
              <a:rPr lang="hi-IN" sz="3100" b="1" dirty="0">
                <a:solidFill>
                  <a:srgbClr val="202124"/>
                </a:solidFill>
                <a:latin typeface="Arial" pitchFamily="34" charset="0"/>
                <a:cs typeface="Arial" pitchFamily="34" charset="0"/>
              </a:rPr>
              <a:t>अनुत्तरदायी स्थिति की जाँच करें।</a:t>
            </a:r>
          </a:p>
          <a:p>
            <a:r>
              <a:rPr lang="hi-IN" sz="3100" b="1" dirty="0">
                <a:solidFill>
                  <a:srgbClr val="202124"/>
                </a:solidFill>
                <a:latin typeface="Arial" pitchFamily="34" charset="0"/>
                <a:cs typeface="Arial" pitchFamily="34" charset="0"/>
              </a:rPr>
              <a:t>9-1-1 या स्थानीय आपातकालीन नंबर (यदि लागू हो) पर कॉल करें और एईडी वापस ले लें।</a:t>
            </a:r>
          </a:p>
          <a:p>
            <a:r>
              <a:rPr lang="hi-IN" sz="3100" b="1" dirty="0">
                <a:solidFill>
                  <a:srgbClr val="202124"/>
                </a:solidFill>
                <a:latin typeface="Arial" pitchFamily="34" charset="0"/>
                <a:cs typeface="Arial" pitchFamily="34" charset="0"/>
              </a:rPr>
              <a:t>वायुमार्ग खोलें और साँस लेने की जाँच करें। ...</a:t>
            </a:r>
          </a:p>
          <a:p>
            <a:r>
              <a:rPr lang="hi-IN" sz="3100" b="1" dirty="0">
                <a:solidFill>
                  <a:srgbClr val="202124"/>
                </a:solidFill>
                <a:latin typeface="Arial" pitchFamily="34" charset="0"/>
                <a:cs typeface="Arial" pitchFamily="34" charset="0"/>
              </a:rPr>
              <a:t>नाड़ी की जाँच करें। ...</a:t>
            </a:r>
          </a:p>
          <a:p>
            <a:r>
              <a:rPr lang="hi-IN" sz="3100" b="1" dirty="0">
                <a:solidFill>
                  <a:srgbClr val="202124"/>
                </a:solidFill>
                <a:latin typeface="Arial" pitchFamily="34" charset="0"/>
                <a:cs typeface="Arial" pitchFamily="34" charset="0"/>
              </a:rPr>
              <a:t>एईडी इलेक्ट्रोड पैड लगाएँ।</a:t>
            </a:r>
          </a:p>
          <a:p>
            <a:r>
              <a:rPr lang="hi-IN" sz="3100" b="1" dirty="0">
                <a:solidFill>
                  <a:srgbClr val="202124"/>
                </a:solidFill>
                <a:latin typeface="Arial" pitchFamily="34" charset="0"/>
                <a:cs typeface="Arial" pitchFamily="34" charset="0"/>
              </a:rPr>
              <a:t>हृदय गति का विश्लेषण करें। ...</a:t>
            </a:r>
          </a:p>
          <a:p>
            <a:r>
              <a:rPr lang="hi-IN" sz="3100" b="1" dirty="0">
                <a:solidFill>
                  <a:srgbClr val="202124"/>
                </a:solidFill>
                <a:latin typeface="Arial" pitchFamily="34" charset="0"/>
                <a:cs typeface="Arial" pitchFamily="34" charset="0"/>
              </a:rPr>
              <a:t>यदि सलाह दी जाए, तो "शॉक" बटन दबाएँ।</a:t>
            </a:r>
            <a:endParaRPr lang="en-US" dirty="0"/>
          </a:p>
        </p:txBody>
      </p:sp>
    </p:spTree>
    <p:extLst>
      <p:ext uri="{BB962C8B-B14F-4D97-AF65-F5344CB8AC3E}">
        <p14:creationId xmlns:p14="http://schemas.microsoft.com/office/powerpoint/2010/main" val="4278363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FB906A-4783-B5A9-030C-E2518C29BF23}"/>
              </a:ext>
            </a:extLst>
          </p:cNvPr>
          <p:cNvSpPr>
            <a:spLocks noGrp="1"/>
          </p:cNvSpPr>
          <p:nvPr>
            <p:ph sz="quarter" idx="1"/>
          </p:nvPr>
        </p:nvSpPr>
        <p:spPr>
          <a:xfrm>
            <a:off x="856060" y="2142331"/>
            <a:ext cx="7429499" cy="3541714"/>
          </a:xfrm>
        </p:spPr>
        <p:txBody>
          <a:bodyPr>
            <a:normAutofit/>
          </a:bodyPr>
          <a:lstStyle/>
          <a:p>
            <a:r>
              <a:rPr lang="hi-IN" sz="3200" dirty="0">
                <a:solidFill>
                  <a:srgbClr val="4D5156"/>
                </a:solidFill>
                <a:latin typeface="Arial" pitchFamily="34" charset="0"/>
                <a:cs typeface="Arial" pitchFamily="34" charset="0"/>
              </a:rPr>
              <a:t>व्यक्ति की छाती पर दो पैड लगाने होंगे। पहला पैड छाती के दाईं ओर कॉलर बोन के नीचे लगाया जाता है। दूसरा पैड बाईं ओर, बगल के नीचे लगाया जाता है। आप जिस </a:t>
            </a:r>
            <a:r>
              <a:rPr lang="en-GB" sz="3200" dirty="0">
                <a:solidFill>
                  <a:srgbClr val="4D5156"/>
                </a:solidFill>
                <a:latin typeface="Arial" pitchFamily="34" charset="0"/>
                <a:cs typeface="Arial" pitchFamily="34" charset="0"/>
              </a:rPr>
              <a:t>AED </a:t>
            </a:r>
            <a:r>
              <a:rPr lang="hi-IN" sz="3200" dirty="0">
                <a:solidFill>
                  <a:srgbClr val="4D5156"/>
                </a:solidFill>
                <a:latin typeface="Arial" pitchFamily="34" charset="0"/>
                <a:cs typeface="Arial" pitchFamily="34" charset="0"/>
              </a:rPr>
              <a:t>का इस्तेमाल करेंगे, वह बताएगा कि कौन सा पैड पहला है और कौन सा दूसरा।</a:t>
            </a:r>
            <a:endParaRPr lang="en-US" sz="3200" dirty="0">
              <a:latin typeface="Arial" pitchFamily="34" charset="0"/>
              <a:cs typeface="Arial" pitchFamily="34" charset="0"/>
            </a:endParaRPr>
          </a:p>
        </p:txBody>
      </p:sp>
      <p:sp>
        <p:nvSpPr>
          <p:cNvPr id="4" name="Title 1">
            <a:extLst>
              <a:ext uri="{FF2B5EF4-FFF2-40B4-BE49-F238E27FC236}">
                <a16:creationId xmlns:a16="http://schemas.microsoft.com/office/drawing/2014/main" xmlns="" id="{0352B195-A719-32BB-C521-0B8196693AC4}"/>
              </a:ext>
            </a:extLst>
          </p:cNvPr>
          <p:cNvSpPr>
            <a:spLocks noGrp="1"/>
          </p:cNvSpPr>
          <p:nvPr>
            <p:ph type="title"/>
          </p:nvPr>
        </p:nvSpPr>
        <p:spPr>
          <a:xfrm>
            <a:off x="381000" y="503238"/>
            <a:ext cx="8610600" cy="868362"/>
          </a:xfrm>
        </p:spPr>
        <p:txBody>
          <a:bodyPr>
            <a:noAutofit/>
          </a:bodyPr>
          <a:lstStyle/>
          <a:p>
            <a:pPr algn="ctr"/>
            <a:r>
              <a:rPr lang="hi-IN" sz="3200" b="1" dirty="0">
                <a:solidFill>
                  <a:srgbClr val="00B0F0"/>
                </a:solidFill>
                <a:latin typeface="Arial" pitchFamily="34" charset="0"/>
                <a:cs typeface="Arial" pitchFamily="34" charset="0"/>
              </a:rPr>
              <a:t>स्वचालित बाह्य डिफिब्रिलेटर (एईडी)</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1376625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AD08D18-8ABC-3A35-AC3C-FF788A75ED45}"/>
              </a:ext>
            </a:extLst>
          </p:cNvPr>
          <p:cNvPicPr>
            <a:picLocks noGrp="1" noChangeAspect="1"/>
          </p:cNvPicPr>
          <p:nvPr>
            <p:ph sz="quarter" idx="1"/>
          </p:nvPr>
        </p:nvPicPr>
        <p:blipFill>
          <a:blip r:embed="rId2"/>
          <a:stretch>
            <a:fillRect/>
          </a:stretch>
        </p:blipFill>
        <p:spPr>
          <a:xfrm>
            <a:off x="628650" y="1143000"/>
            <a:ext cx="8058150" cy="5715000"/>
          </a:xfrm>
        </p:spPr>
      </p:pic>
      <p:sp>
        <p:nvSpPr>
          <p:cNvPr id="5" name="Title 1">
            <a:extLst>
              <a:ext uri="{FF2B5EF4-FFF2-40B4-BE49-F238E27FC236}">
                <a16:creationId xmlns:a16="http://schemas.microsoft.com/office/drawing/2014/main" xmlns="" id="{0352B195-A719-32BB-C521-0B8196693AC4}"/>
              </a:ext>
            </a:extLst>
          </p:cNvPr>
          <p:cNvSpPr>
            <a:spLocks noGrp="1"/>
          </p:cNvSpPr>
          <p:nvPr>
            <p:ph type="title"/>
          </p:nvPr>
        </p:nvSpPr>
        <p:spPr>
          <a:xfrm>
            <a:off x="228600" y="427038"/>
            <a:ext cx="8686800" cy="792162"/>
          </a:xfrm>
        </p:spPr>
        <p:txBody>
          <a:bodyPr>
            <a:noAutofit/>
          </a:bodyPr>
          <a:lstStyle/>
          <a:p>
            <a:pPr algn="ctr"/>
            <a:r>
              <a:rPr lang="hi-IN" sz="3200" b="1" dirty="0">
                <a:solidFill>
                  <a:srgbClr val="00B0F0"/>
                </a:solidFill>
                <a:latin typeface="Arial" pitchFamily="34" charset="0"/>
                <a:cs typeface="Arial" pitchFamily="34" charset="0"/>
              </a:rPr>
              <a:t>स्वचालित बाह्य डिफिब्रिलेटर (एईडी)</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1670285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F6448DFD-0238-0961-2D56-DC39342AF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2999"/>
            <a:ext cx="7962900" cy="55626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xmlns="" id="{CC1DBD91-555F-921D-9AD9-6629514E5E50}"/>
              </a:ext>
            </a:extLst>
          </p:cNvPr>
          <p:cNvSpPr>
            <a:spLocks noGrp="1"/>
          </p:cNvSpPr>
          <p:nvPr>
            <p:ph type="title"/>
          </p:nvPr>
        </p:nvSpPr>
        <p:spPr>
          <a:xfrm>
            <a:off x="228600" y="0"/>
            <a:ext cx="8458200" cy="1143000"/>
          </a:xfrm>
        </p:spPr>
        <p:txBody>
          <a:bodyPr>
            <a:normAutofit/>
          </a:bodyPr>
          <a:lstStyle/>
          <a:p>
            <a:pPr algn="ctr"/>
            <a:r>
              <a:rPr lang="hi-IN" sz="3200" b="1" dirty="0">
                <a:solidFill>
                  <a:srgbClr val="00B0F0"/>
                </a:solidFill>
                <a:latin typeface="Arial" pitchFamily="34" charset="0"/>
                <a:cs typeface="Arial" pitchFamily="34" charset="0"/>
              </a:rPr>
              <a:t>स्वचालित बाह्य डिफिब्रिलेटर (एईडी)</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451616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44BFDA-9924-5FB8-EC05-8A4A5523B822}"/>
              </a:ext>
            </a:extLst>
          </p:cNvPr>
          <p:cNvSpPr>
            <a:spLocks noGrp="1"/>
          </p:cNvSpPr>
          <p:nvPr>
            <p:ph sz="quarter" idx="1"/>
          </p:nvPr>
        </p:nvSpPr>
        <p:spPr>
          <a:xfrm>
            <a:off x="668536" y="1371600"/>
            <a:ext cx="7429499" cy="4876800"/>
          </a:xfrm>
        </p:spPr>
        <p:txBody>
          <a:bodyPr>
            <a:normAutofit fontScale="92500"/>
          </a:bodyPr>
          <a:lstStyle/>
          <a:p>
            <a:r>
              <a:rPr lang="hi-IN" sz="3200" b="1" dirty="0">
                <a:solidFill>
                  <a:srgbClr val="3C4043"/>
                </a:solidFill>
                <a:latin typeface="Arial" pitchFamily="34" charset="0"/>
                <a:cs typeface="Arial" pitchFamily="34" charset="0"/>
              </a:rPr>
              <a:t>पेसमेकर लगे व्यक्ति पर एईडी का इस्तेमाल करते समय आपको क्या सावधानियां बरतनी चाहिए?</a:t>
            </a:r>
          </a:p>
          <a:p>
            <a:r>
              <a:rPr lang="hi-IN" sz="3200" b="1" dirty="0">
                <a:solidFill>
                  <a:srgbClr val="3C4043"/>
                </a:solidFill>
                <a:latin typeface="Arial" pitchFamily="34" charset="0"/>
                <a:cs typeface="Arial" pitchFamily="34" charset="0"/>
              </a:rPr>
              <a:t>पेसमेकर और प्रत्यारोपित डिफाइब्रिलेटर - आंतरिक उपकरण लगे व्यक्ति को भी एईडी से झटका लग सकता है। वास्तव में, अगर उनका आंतरिक उपकरण उन्हें तुरंत नहीं बचाता है, तो यह ज़रूरी है कि जितनी जल्दी हो सके एईडी का इस्तेमाल किया जाए। यह याद रखना ज़रूरी है कि पैड को सीधे मेटास्टेस पर न रखें।</a:t>
            </a:r>
            <a:endParaRPr lang="en-US" sz="2400" dirty="0"/>
          </a:p>
        </p:txBody>
      </p:sp>
      <p:sp>
        <p:nvSpPr>
          <p:cNvPr id="4" name="Title 1">
            <a:extLst>
              <a:ext uri="{FF2B5EF4-FFF2-40B4-BE49-F238E27FC236}">
                <a16:creationId xmlns:a16="http://schemas.microsoft.com/office/drawing/2014/main" xmlns="" id="{0352B195-A719-32BB-C521-0B8196693AC4}"/>
              </a:ext>
            </a:extLst>
          </p:cNvPr>
          <p:cNvSpPr>
            <a:spLocks noGrp="1"/>
          </p:cNvSpPr>
          <p:nvPr>
            <p:ph type="title"/>
          </p:nvPr>
        </p:nvSpPr>
        <p:spPr>
          <a:xfrm>
            <a:off x="152400" y="350838"/>
            <a:ext cx="8839200" cy="868362"/>
          </a:xfrm>
        </p:spPr>
        <p:txBody>
          <a:bodyPr>
            <a:noAutofit/>
          </a:bodyPr>
          <a:lstStyle/>
          <a:p>
            <a:pPr algn="ctr"/>
            <a:r>
              <a:rPr lang="hi-IN" sz="3200" b="1" dirty="0">
                <a:solidFill>
                  <a:srgbClr val="00B0F0"/>
                </a:solidFill>
                <a:latin typeface="Arial" pitchFamily="34" charset="0"/>
                <a:cs typeface="Arial" pitchFamily="34" charset="0"/>
              </a:rPr>
              <a:t>स्वचालित बाह्य डिफिब्रिलेटर (एईडी)</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2323724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394E403-C4DA-1DC2-1242-BB5397BAC7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43F35D-B64A-A93D-920B-ACA09C7F1F8E}"/>
              </a:ext>
            </a:extLst>
          </p:cNvPr>
          <p:cNvSpPr>
            <a:spLocks noGrp="1"/>
          </p:cNvSpPr>
          <p:nvPr>
            <p:ph sz="quarter" idx="1"/>
          </p:nvPr>
        </p:nvSpPr>
        <p:spPr>
          <a:xfrm>
            <a:off x="668536" y="1371600"/>
            <a:ext cx="7429499" cy="4876800"/>
          </a:xfrm>
        </p:spPr>
        <p:txBody>
          <a:bodyPr>
            <a:normAutofit/>
          </a:bodyPr>
          <a:lstStyle/>
          <a:p>
            <a:r>
              <a:rPr lang="hi-IN" sz="2400" dirty="0"/>
              <a:t>एईडी का उपयोग करते समय इन सावधानियों का पालन करें:</a:t>
            </a:r>
            <a:endParaRPr lang="en-IN" sz="2400" dirty="0"/>
          </a:p>
          <a:p>
            <a:r>
              <a:rPr lang="hi-IN" sz="2400" dirty="0"/>
              <a:t>पीड़ित को मत छुओपीड़ित की छाती को पोंछने के लिए अल्कोहल का उपयोग न करें।</a:t>
            </a:r>
            <a:endParaRPr lang="en-IN" sz="2400" dirty="0"/>
          </a:p>
          <a:p>
            <a:r>
              <a:rPr lang="hi-IN" sz="2400" dirty="0"/>
              <a:t>ज्वलनशील पदार्थों के आस-पास किसी को डिफिब्रिलेट न करें।चलती गाड़ी में ए.ई.डी. का प्रयोग न करें।</a:t>
            </a:r>
            <a:endParaRPr lang="en-IN" sz="2400" dirty="0"/>
          </a:p>
          <a:p>
            <a:r>
              <a:rPr lang="hi-IN" sz="2400" dirty="0"/>
              <a:t>पानी के संपर्क में आए पीड़ित पर ए.ई.डी. का प्रयोग न करें।</a:t>
            </a:r>
            <a:endParaRPr lang="en-IN" sz="2400" dirty="0"/>
          </a:p>
          <a:p>
            <a:r>
              <a:rPr lang="hi-IN" sz="2400" dirty="0"/>
              <a:t>वयस्क पीड़ितों के लिए डिज़ाइन किए गए एईडी और/या इलेक्ट्रोड पैड का उपयोग शिशु या 8 वर्ष से कम आयु के बच्चे या 55 पाउंड से कम वजन वाले बच्चे पर न करें।</a:t>
            </a:r>
            <a:endParaRPr lang="en-US" sz="2400" dirty="0"/>
          </a:p>
        </p:txBody>
      </p:sp>
      <p:sp>
        <p:nvSpPr>
          <p:cNvPr id="4" name="Title 1">
            <a:extLst>
              <a:ext uri="{FF2B5EF4-FFF2-40B4-BE49-F238E27FC236}">
                <a16:creationId xmlns:a16="http://schemas.microsoft.com/office/drawing/2014/main" xmlns="" id="{7072C040-293B-776B-166C-33EC03D9FC71}"/>
              </a:ext>
            </a:extLst>
          </p:cNvPr>
          <p:cNvSpPr>
            <a:spLocks noGrp="1"/>
          </p:cNvSpPr>
          <p:nvPr>
            <p:ph type="title"/>
          </p:nvPr>
        </p:nvSpPr>
        <p:spPr>
          <a:xfrm>
            <a:off x="152400" y="350838"/>
            <a:ext cx="8839200" cy="868362"/>
          </a:xfrm>
        </p:spPr>
        <p:txBody>
          <a:bodyPr>
            <a:noAutofit/>
          </a:bodyPr>
          <a:lstStyle/>
          <a:p>
            <a:pPr algn="ctr"/>
            <a:r>
              <a:rPr lang="hi-IN" sz="3200" b="1" dirty="0">
                <a:solidFill>
                  <a:srgbClr val="00B0F0"/>
                </a:solidFill>
                <a:latin typeface="Arial" pitchFamily="34" charset="0"/>
                <a:cs typeface="Arial" pitchFamily="34" charset="0"/>
              </a:rPr>
              <a:t>स्वचालित बाह्य डिफिब्रिलेटर (एईडी)</a:t>
            </a:r>
            <a:endParaRPr lang="en-US" sz="3200" b="1"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2121448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A4F7A9-274A-7F5C-52B2-CE738099D03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08D55D6-4DA2-5FC1-9060-25DCB8DCCDDF}"/>
              </a:ext>
            </a:extLst>
          </p:cNvPr>
          <p:cNvPicPr>
            <a:picLocks noGrp="1" noChangeAspect="1"/>
          </p:cNvPicPr>
          <p:nvPr>
            <p:ph sz="quarter" idx="1"/>
          </p:nvPr>
        </p:nvPicPr>
        <p:blipFill>
          <a:blip r:embed="rId2"/>
          <a:stretch>
            <a:fillRect/>
          </a:stretch>
        </p:blipFill>
        <p:spPr>
          <a:xfrm>
            <a:off x="228600" y="187523"/>
            <a:ext cx="7391400" cy="6482953"/>
          </a:xfrm>
        </p:spPr>
      </p:pic>
    </p:spTree>
    <p:extLst>
      <p:ext uri="{BB962C8B-B14F-4D97-AF65-F5344CB8AC3E}">
        <p14:creationId xmlns:p14="http://schemas.microsoft.com/office/powerpoint/2010/main" val="88410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ABA73-A2F7-B5FF-1BDB-BE4B22A39DE1}"/>
              </a:ext>
            </a:extLst>
          </p:cNvPr>
          <p:cNvSpPr>
            <a:spLocks noGrp="1"/>
          </p:cNvSpPr>
          <p:nvPr>
            <p:ph type="title"/>
          </p:nvPr>
        </p:nvSpPr>
        <p:spPr>
          <a:xfrm>
            <a:off x="800100" y="152400"/>
            <a:ext cx="6905623" cy="838200"/>
          </a:xfrm>
        </p:spPr>
        <p:txBody>
          <a:bodyPr/>
          <a:lstStyle/>
          <a:p>
            <a:pPr marL="742950" indent="-742950">
              <a:buFont typeface="+mj-lt"/>
              <a:buAutoNum type="arabicPeriod"/>
            </a:pPr>
            <a:r>
              <a:rPr lang="hi-IN" b="1" dirty="0">
                <a:solidFill>
                  <a:srgbClr val="00B0F0"/>
                </a:solidFill>
              </a:rPr>
              <a:t>क्लिनिकल थर्मामीटर</a:t>
            </a:r>
            <a:endParaRPr lang="en-US" b="1" dirty="0">
              <a:solidFill>
                <a:srgbClr val="00B0F0"/>
              </a:solidFill>
            </a:endParaRPr>
          </a:p>
        </p:txBody>
      </p:sp>
      <p:pic>
        <p:nvPicPr>
          <p:cNvPr id="4" name="Picture 4">
            <a:extLst>
              <a:ext uri="{FF2B5EF4-FFF2-40B4-BE49-F238E27FC236}">
                <a16:creationId xmlns:a16="http://schemas.microsoft.com/office/drawing/2014/main" xmlns="" id="{8ECC942A-773E-45C3-20B3-6CF73A123114}"/>
              </a:ext>
            </a:extLst>
          </p:cNvPr>
          <p:cNvPicPr>
            <a:picLocks noGrp="1" noChangeAspect="1"/>
          </p:cNvPicPr>
          <p:nvPr>
            <p:ph sz="quarter" idx="1"/>
          </p:nvPr>
        </p:nvPicPr>
        <p:blipFill>
          <a:blip r:embed="rId2"/>
          <a:stretch>
            <a:fillRect/>
          </a:stretch>
        </p:blipFill>
        <p:spPr>
          <a:xfrm>
            <a:off x="400050" y="1119187"/>
            <a:ext cx="8286750" cy="5281613"/>
          </a:xfrm>
        </p:spPr>
      </p:pic>
      <p:sp>
        <p:nvSpPr>
          <p:cNvPr id="3" name="TextBox 2"/>
          <p:cNvSpPr txBox="1"/>
          <p:nvPr/>
        </p:nvSpPr>
        <p:spPr>
          <a:xfrm>
            <a:off x="228600" y="1066800"/>
            <a:ext cx="8534400" cy="369332"/>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4237128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3A561D-2F26-4B4C-68AD-AF339B227CCE}"/>
              </a:ext>
            </a:extLst>
          </p:cNvPr>
          <p:cNvSpPr>
            <a:spLocks noGrp="1"/>
          </p:cNvSpPr>
          <p:nvPr>
            <p:ph type="title"/>
          </p:nvPr>
        </p:nvSpPr>
        <p:spPr>
          <a:xfrm>
            <a:off x="2057400" y="-396"/>
            <a:ext cx="5638800" cy="990996"/>
          </a:xfrm>
        </p:spPr>
        <p:txBody>
          <a:bodyPr>
            <a:normAutofit/>
          </a:bodyPr>
          <a:lstStyle/>
          <a:p>
            <a:r>
              <a:rPr lang="hi-IN" sz="3200" b="1" dirty="0">
                <a:solidFill>
                  <a:srgbClr val="FF0000"/>
                </a:solidFill>
                <a:latin typeface="Arial" panose="020B0604020202020204" pitchFamily="34" charset="0"/>
                <a:cs typeface="Arial" panose="020B0604020202020204" pitchFamily="34" charset="0"/>
              </a:rPr>
              <a:t>ऑक्सीजन सांद्रक</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1E80A365-5C8D-77B2-FC59-89E9B62E82F0}"/>
              </a:ext>
            </a:extLst>
          </p:cNvPr>
          <p:cNvSpPr>
            <a:spLocks noGrp="1"/>
          </p:cNvSpPr>
          <p:nvPr>
            <p:ph sz="quarter" idx="1"/>
          </p:nvPr>
        </p:nvSpPr>
        <p:spPr>
          <a:xfrm>
            <a:off x="512564" y="1358503"/>
            <a:ext cx="7945636" cy="3213497"/>
          </a:xfrm>
        </p:spPr>
        <p:txBody>
          <a:bodyPr>
            <a:normAutofit/>
          </a:bodyPr>
          <a:lstStyle/>
          <a:p>
            <a:r>
              <a:rPr lang="hi-IN" sz="3200" dirty="0">
                <a:solidFill>
                  <a:srgbClr val="4D5156"/>
                </a:solidFill>
                <a:latin typeface="Calibri" pitchFamily="34" charset="0"/>
                <a:ea typeface="Calibri" pitchFamily="34" charset="0"/>
                <a:cs typeface="Calibri" pitchFamily="34" charset="0"/>
              </a:rPr>
              <a:t>ऑक्सीजन कंसंट्रेटर एक चिकित्सा उपकरण है जो पर्यावरणीय वायु का उपयोग करता है, उसे सांद्रित करता है, और उससे ऑक्सीजन उन व्यक्तियों तक पहुंचाता है जिन्हें रक्त में ऑक्सीजन की कम सांद्रता के कारण पूरक ऑक्सीजन की आवश्यकता होती है।</a:t>
            </a:r>
            <a:endParaRPr lang="en-US"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519351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8F88B202-7A17-BF5B-7E8D-1DEAA909520D}"/>
              </a:ext>
            </a:extLst>
          </p:cNvPr>
          <p:cNvPicPr>
            <a:picLocks noGrp="1" noChangeAspect="1"/>
          </p:cNvPicPr>
          <p:nvPr>
            <p:ph sz="quarter" idx="1"/>
          </p:nvPr>
        </p:nvPicPr>
        <p:blipFill>
          <a:blip r:embed="rId2"/>
          <a:stretch>
            <a:fillRect/>
          </a:stretch>
        </p:blipFill>
        <p:spPr>
          <a:xfrm>
            <a:off x="2286000" y="1447800"/>
            <a:ext cx="5334000" cy="5410200"/>
          </a:xfrm>
        </p:spPr>
      </p:pic>
      <p:sp>
        <p:nvSpPr>
          <p:cNvPr id="5" name="Title 1">
            <a:extLst>
              <a:ext uri="{FF2B5EF4-FFF2-40B4-BE49-F238E27FC236}">
                <a16:creationId xmlns:a16="http://schemas.microsoft.com/office/drawing/2014/main" xmlns="" id="{E4BBDF6C-D9C5-3238-756C-3996B2C23941}"/>
              </a:ext>
            </a:extLst>
          </p:cNvPr>
          <p:cNvSpPr>
            <a:spLocks noGrp="1"/>
          </p:cNvSpPr>
          <p:nvPr>
            <p:ph type="title"/>
          </p:nvPr>
        </p:nvSpPr>
        <p:spPr>
          <a:xfrm>
            <a:off x="914400" y="-304800"/>
            <a:ext cx="7772400" cy="1143000"/>
          </a:xfrm>
        </p:spPr>
        <p:txBody>
          <a:bodyPr>
            <a:normAutofit/>
          </a:bodyPr>
          <a:lstStyle/>
          <a:p>
            <a:pPr algn="ctr"/>
            <a:r>
              <a:rPr lang="hi-IN" sz="3200" b="1" dirty="0">
                <a:solidFill>
                  <a:srgbClr val="FF0000"/>
                </a:solidFill>
                <a:latin typeface="Arial" panose="020B0604020202020204" pitchFamily="34" charset="0"/>
                <a:cs typeface="Arial" panose="020B0604020202020204" pitchFamily="34" charset="0"/>
              </a:rPr>
              <a:t>ऑक्सीजन सांद्रक</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033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92098CA-302F-445E-4005-79FA52EBDEDF}"/>
              </a:ext>
            </a:extLst>
          </p:cNvPr>
          <p:cNvPicPr>
            <a:picLocks noGrp="1" noChangeAspect="1"/>
          </p:cNvPicPr>
          <p:nvPr>
            <p:ph sz="quarter" idx="1"/>
          </p:nvPr>
        </p:nvPicPr>
        <p:blipFill>
          <a:blip r:embed="rId2"/>
          <a:stretch>
            <a:fillRect/>
          </a:stretch>
        </p:blipFill>
        <p:spPr>
          <a:xfrm>
            <a:off x="2853534" y="1447800"/>
            <a:ext cx="3894132" cy="4572000"/>
          </a:xfrm>
        </p:spPr>
      </p:pic>
      <p:sp>
        <p:nvSpPr>
          <p:cNvPr id="5" name="Title 1">
            <a:extLst>
              <a:ext uri="{FF2B5EF4-FFF2-40B4-BE49-F238E27FC236}">
                <a16:creationId xmlns:a16="http://schemas.microsoft.com/office/drawing/2014/main" xmlns="" id="{2A733576-6AEF-6F1B-72D7-38168FF87940}"/>
              </a:ext>
            </a:extLst>
          </p:cNvPr>
          <p:cNvSpPr>
            <a:spLocks noGrp="1"/>
          </p:cNvSpPr>
          <p:nvPr>
            <p:ph type="title"/>
          </p:nvPr>
        </p:nvSpPr>
        <p:spPr>
          <a:xfrm>
            <a:off x="914400" y="-152400"/>
            <a:ext cx="7772400" cy="1143000"/>
          </a:xfrm>
        </p:spPr>
        <p:txBody>
          <a:bodyPr>
            <a:normAutofit/>
          </a:bodyPr>
          <a:lstStyle/>
          <a:p>
            <a:pPr algn="ctr"/>
            <a:r>
              <a:rPr lang="hi-IN" sz="3200" b="1" dirty="0">
                <a:solidFill>
                  <a:srgbClr val="FF0000"/>
                </a:solidFill>
                <a:latin typeface="Arial" panose="020B0604020202020204" pitchFamily="34" charset="0"/>
                <a:cs typeface="Arial" panose="020B0604020202020204" pitchFamily="34" charset="0"/>
              </a:rPr>
              <a:t>ऑक्सीजन सांद्रक</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61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10E64E-F3C6-6460-FC8E-E535CB6CFF3D}"/>
              </a:ext>
            </a:extLst>
          </p:cNvPr>
          <p:cNvSpPr>
            <a:spLocks noGrp="1"/>
          </p:cNvSpPr>
          <p:nvPr>
            <p:ph sz="quarter" idx="1"/>
          </p:nvPr>
        </p:nvSpPr>
        <p:spPr>
          <a:xfrm>
            <a:off x="914400" y="1537097"/>
            <a:ext cx="7772400" cy="4572000"/>
          </a:xfrm>
        </p:spPr>
        <p:txBody>
          <a:bodyPr>
            <a:normAutofit/>
          </a:bodyPr>
          <a:lstStyle/>
          <a:p>
            <a:r>
              <a:rPr lang="en-GB" sz="3200" b="1" i="0" dirty="0">
                <a:solidFill>
                  <a:srgbClr val="202124"/>
                </a:solidFill>
                <a:effectLst/>
                <a:latin typeface="Calibri" pitchFamily="34" charset="0"/>
                <a:ea typeface="Calibri" pitchFamily="34" charset="0"/>
                <a:cs typeface="Calibri" pitchFamily="34" charset="0"/>
              </a:rPr>
              <a:t>Advantages of Oxygen Concentrators</a:t>
            </a:r>
            <a:endParaRPr lang="en-GB" sz="3200" b="0" i="0" dirty="0">
              <a:solidFill>
                <a:srgbClr val="202124"/>
              </a:solidFill>
              <a:effectLst/>
              <a:latin typeface="Calibri" pitchFamily="34" charset="0"/>
              <a:ea typeface="Calibri" pitchFamily="34" charset="0"/>
              <a:cs typeface="Calibri" pitchFamily="34" charset="0"/>
            </a:endParaRPr>
          </a:p>
          <a:p>
            <a:r>
              <a:rPr lang="en-GB" sz="3200" b="0" i="0" dirty="0">
                <a:solidFill>
                  <a:srgbClr val="202124"/>
                </a:solidFill>
                <a:effectLst/>
                <a:latin typeface="Calibri" pitchFamily="34" charset="0"/>
                <a:ea typeface="Calibri" pitchFamily="34" charset="0"/>
                <a:cs typeface="Calibri" pitchFamily="34" charset="0"/>
              </a:rPr>
              <a:t>Portable.</a:t>
            </a:r>
          </a:p>
          <a:p>
            <a:r>
              <a:rPr lang="en-GB" sz="3200" b="0" i="0" dirty="0">
                <a:solidFill>
                  <a:srgbClr val="202124"/>
                </a:solidFill>
                <a:effectLst/>
                <a:latin typeface="Calibri" pitchFamily="34" charset="0"/>
                <a:ea typeface="Calibri" pitchFamily="34" charset="0"/>
                <a:cs typeface="Calibri" pitchFamily="34" charset="0"/>
              </a:rPr>
              <a:t>Cost-Effective.</a:t>
            </a:r>
          </a:p>
          <a:p>
            <a:r>
              <a:rPr lang="en-GB" sz="3200" b="0" i="0" dirty="0">
                <a:solidFill>
                  <a:srgbClr val="202124"/>
                </a:solidFill>
                <a:effectLst/>
                <a:latin typeface="Calibri" pitchFamily="34" charset="0"/>
                <a:ea typeface="Calibri" pitchFamily="34" charset="0"/>
                <a:cs typeface="Calibri" pitchFamily="34" charset="0"/>
              </a:rPr>
              <a:t>Easy to operate.</a:t>
            </a:r>
          </a:p>
          <a:p>
            <a:r>
              <a:rPr lang="en-GB" sz="3200" b="0" i="0" dirty="0">
                <a:solidFill>
                  <a:srgbClr val="202124"/>
                </a:solidFill>
                <a:effectLst/>
                <a:latin typeface="Calibri" pitchFamily="34" charset="0"/>
                <a:ea typeface="Calibri" pitchFamily="34" charset="0"/>
                <a:cs typeface="Calibri" pitchFamily="34" charset="0"/>
              </a:rPr>
              <a:t>Useful for Home &amp; Hospitals.</a:t>
            </a:r>
          </a:p>
          <a:p>
            <a:r>
              <a:rPr lang="en-GB" sz="3200" b="0" i="0" dirty="0">
                <a:solidFill>
                  <a:srgbClr val="202124"/>
                </a:solidFill>
                <a:effectLst/>
                <a:latin typeface="Calibri" pitchFamily="34" charset="0"/>
                <a:ea typeface="Calibri" pitchFamily="34" charset="0"/>
                <a:cs typeface="Calibri" pitchFamily="34" charset="0"/>
              </a:rPr>
              <a:t>Helpful in emergency.</a:t>
            </a:r>
          </a:p>
        </p:txBody>
      </p:sp>
      <p:sp>
        <p:nvSpPr>
          <p:cNvPr id="4" name="Title 1">
            <a:extLst>
              <a:ext uri="{FF2B5EF4-FFF2-40B4-BE49-F238E27FC236}">
                <a16:creationId xmlns:a16="http://schemas.microsoft.com/office/drawing/2014/main" xmlns="" id="{8960CAAF-86F3-DFE4-9E2B-FA3B3983454E}"/>
              </a:ext>
            </a:extLst>
          </p:cNvPr>
          <p:cNvSpPr>
            <a:spLocks noGrp="1"/>
          </p:cNvSpPr>
          <p:nvPr>
            <p:ph type="title"/>
          </p:nvPr>
        </p:nvSpPr>
        <p:spPr>
          <a:xfrm>
            <a:off x="914400" y="228600"/>
            <a:ext cx="7772400" cy="819705"/>
          </a:xfrm>
        </p:spPr>
        <p:txBody>
          <a:bodyPr>
            <a:normAutofit/>
          </a:bodyPr>
          <a:lstStyle/>
          <a:p>
            <a:pPr algn="ctr"/>
            <a:r>
              <a:rPr lang="hi-IN" sz="3200" b="1" dirty="0">
                <a:solidFill>
                  <a:srgbClr val="FF0000"/>
                </a:solidFill>
                <a:latin typeface="Arial" panose="020B0604020202020204" pitchFamily="34" charset="0"/>
                <a:cs typeface="Arial" panose="020B0604020202020204" pitchFamily="34" charset="0"/>
              </a:rPr>
              <a:t>ऑक्सीजन सांद्रक</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640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6E7B0-F10B-1AF3-388E-850AA0B36535}"/>
              </a:ext>
            </a:extLst>
          </p:cNvPr>
          <p:cNvSpPr>
            <a:spLocks noGrp="1"/>
          </p:cNvSpPr>
          <p:nvPr>
            <p:ph type="title"/>
          </p:nvPr>
        </p:nvSpPr>
        <p:spPr>
          <a:xfrm>
            <a:off x="914400" y="274638"/>
            <a:ext cx="7772400" cy="792162"/>
          </a:xfrm>
        </p:spPr>
        <p:txBody>
          <a:bodyPr>
            <a:normAutofit/>
          </a:bodyPr>
          <a:lstStyle/>
          <a:p>
            <a:pPr algn="ctr"/>
            <a:r>
              <a:rPr lang="hi-IN" sz="3600" b="1" dirty="0">
                <a:solidFill>
                  <a:srgbClr val="FF0000"/>
                </a:solidFill>
                <a:latin typeface="Calibri" pitchFamily="34" charset="0"/>
                <a:ea typeface="Calibri" pitchFamily="34" charset="0"/>
                <a:cs typeface="Calibri" pitchFamily="34" charset="0"/>
              </a:rPr>
              <a:t>कंसंट्रेटर के नुकसान</a:t>
            </a:r>
            <a:endParaRPr lang="en-US" sz="3600" b="1" dirty="0">
              <a:solidFill>
                <a:srgbClr val="FF0000"/>
              </a:solidFill>
              <a:latin typeface="Calibri" pitchFamily="34" charset="0"/>
              <a:ea typeface="Calibri" pitchFamily="34" charset="0"/>
              <a:cs typeface="Calibri" pitchFamily="34" charset="0"/>
            </a:endParaRPr>
          </a:p>
        </p:txBody>
      </p:sp>
      <p:sp>
        <p:nvSpPr>
          <p:cNvPr id="3" name="Content Placeholder 2">
            <a:extLst>
              <a:ext uri="{FF2B5EF4-FFF2-40B4-BE49-F238E27FC236}">
                <a16:creationId xmlns:a16="http://schemas.microsoft.com/office/drawing/2014/main" xmlns="" id="{B2B4F171-FA3A-BC3F-4C43-FFF94DD583CE}"/>
              </a:ext>
            </a:extLst>
          </p:cNvPr>
          <p:cNvSpPr>
            <a:spLocks noGrp="1"/>
          </p:cNvSpPr>
          <p:nvPr>
            <p:ph sz="quarter" idx="1"/>
          </p:nvPr>
        </p:nvSpPr>
        <p:spPr>
          <a:xfrm>
            <a:off x="914400" y="1828800"/>
            <a:ext cx="7772400" cy="4191000"/>
          </a:xfrm>
        </p:spPr>
        <p:txBody>
          <a:bodyPr/>
          <a:lstStyle/>
          <a:p>
            <a:r>
              <a:rPr lang="hi-IN" dirty="0">
                <a:solidFill>
                  <a:srgbClr val="4D5156"/>
                </a:solidFill>
                <a:latin typeface="Roboto" panose="02000000000000000000" pitchFamily="2" charset="0"/>
              </a:rPr>
              <a:t>नुकसान: बैटरियों की आवश्यकता: चूँकि ऑक्सीजन कंसंट्रेटर टैंक के भीतर दबावयुक्त ऑक्सीजन का उपयोग नहीं करते, इसलिए इन्हें हवा को छानने और ऑक्सीजन प्रवाहित करने के लिए बैटरी या बिजली पर निर्भर रहना पड़ता है। शोर। ऑक्सीजन कंसंट्रेटर हवा से ऑक्सीजन एकत्र करते हैं और फिर उपयोगकर्ता के लिए उसे छानकर संपीड़ित करते हैं।</a:t>
            </a:r>
            <a:endParaRPr lang="en-US" dirty="0"/>
          </a:p>
        </p:txBody>
      </p:sp>
    </p:spTree>
    <p:extLst>
      <p:ext uri="{BB962C8B-B14F-4D97-AF65-F5344CB8AC3E}">
        <p14:creationId xmlns:p14="http://schemas.microsoft.com/office/powerpoint/2010/main" val="2643486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152400"/>
            <a:ext cx="1502334" cy="584775"/>
          </a:xfrm>
          <a:prstGeom prst="rect">
            <a:avLst/>
          </a:prstGeom>
        </p:spPr>
        <p:txBody>
          <a:bodyPr wrap="none">
            <a:spAutoFit/>
          </a:bodyPr>
          <a:lstStyle/>
          <a:p>
            <a:r>
              <a:rPr lang="hi-IN" sz="3200" b="1" dirty="0">
                <a:solidFill>
                  <a:srgbClr val="00B0F0"/>
                </a:solidFill>
                <a:latin typeface="Calibri" pitchFamily="34" charset="0"/>
                <a:ea typeface="Calibri" pitchFamily="34" charset="0"/>
                <a:cs typeface="Calibri" pitchFamily="34" charset="0"/>
              </a:rPr>
              <a:t>वेंटीलेटर</a:t>
            </a:r>
            <a:endParaRPr lang="en-IN" sz="3200" b="1" dirty="0">
              <a:solidFill>
                <a:srgbClr val="00B0F0"/>
              </a:solidFill>
              <a:latin typeface="Calibri" pitchFamily="34" charset="0"/>
              <a:ea typeface="Calibri" pitchFamily="34" charset="0"/>
              <a:cs typeface="Calibri" pitchFamily="34" charset="0"/>
            </a:endParaRPr>
          </a:p>
        </p:txBody>
      </p:sp>
      <p:sp>
        <p:nvSpPr>
          <p:cNvPr id="3" name="Rectangle 2"/>
          <p:cNvSpPr/>
          <p:nvPr/>
        </p:nvSpPr>
        <p:spPr>
          <a:xfrm>
            <a:off x="914400" y="1219200"/>
            <a:ext cx="7543800" cy="5016758"/>
          </a:xfrm>
          <a:prstGeom prst="rect">
            <a:avLst/>
          </a:prstGeom>
        </p:spPr>
        <p:txBody>
          <a:bodyPr wrap="square">
            <a:spAutoFit/>
          </a:bodyPr>
          <a:lstStyle/>
          <a:p>
            <a:pPr algn="just"/>
            <a:r>
              <a:rPr lang="hi-IN" sz="3200" dirty="0">
                <a:latin typeface="Calibri" pitchFamily="34" charset="0"/>
                <a:ea typeface="Calibri" pitchFamily="34" charset="0"/>
                <a:cs typeface="Calibri" pitchFamily="34" charset="0"/>
              </a:rPr>
              <a:t>आईसीयू सेटिंग में, वेंटिलेटर को मोटे तौर पर इनवेसिव और नॉन-इनवेसिव प्रकारों में वर्गीकृत किया जाता है। इनवेसिव वेंटिलेटर, जैसे मैकेनिकल वेंटिलेटर और ट्रेकियोस्टोमी वेंटिलेटर, रोगी के वायुमार्ग में डाली गई ट्यूबों के माध्यम से हवा पहुंचाते हैं (या तो मुंह/नाक के माध्यम से या गर्दन में सर्जिकल उद्घाटन के माध्यम से)। नॉन-इनवेसिव वेंटिलेटर, जैसे फेस मास्क वेंटिलेटर, हवा या ऑक्सीजन प्रदान करने के लिए मास्क का उपयोग करते हैं</a:t>
            </a:r>
            <a:endParaRPr lang="en-IN"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163886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BA68C-F674-6B65-E2CF-C788DC4DD78D}"/>
              </a:ext>
            </a:extLst>
          </p:cNvPr>
          <p:cNvSpPr>
            <a:spLocks noGrp="1"/>
          </p:cNvSpPr>
          <p:nvPr>
            <p:ph type="title"/>
          </p:nvPr>
        </p:nvSpPr>
        <p:spPr>
          <a:xfrm>
            <a:off x="914400" y="-152400"/>
            <a:ext cx="7772400" cy="1143000"/>
          </a:xfrm>
        </p:spPr>
        <p:txBody>
          <a:bodyPr>
            <a:normAutofit/>
          </a:bodyPr>
          <a:lstStyle/>
          <a:p>
            <a:pPr algn="ctr"/>
            <a:r>
              <a:rPr lang="hi-IN" sz="3600" b="1" dirty="0">
                <a:solidFill>
                  <a:srgbClr val="FF0000"/>
                </a:solidFill>
                <a:latin typeface="Calibri" pitchFamily="34" charset="0"/>
                <a:ea typeface="Calibri" pitchFamily="34" charset="0"/>
                <a:cs typeface="Calibri" pitchFamily="34" charset="0"/>
              </a:rPr>
              <a:t>नेबुलाइज़र</a:t>
            </a:r>
            <a:endParaRPr lang="en-US" sz="3600" dirty="0">
              <a:latin typeface="Calibri" pitchFamily="34" charset="0"/>
              <a:ea typeface="Calibri" pitchFamily="34" charset="0"/>
              <a:cs typeface="Calibri" pitchFamily="34" charset="0"/>
            </a:endParaRPr>
          </a:p>
        </p:txBody>
      </p:sp>
      <p:sp>
        <p:nvSpPr>
          <p:cNvPr id="3" name="Content Placeholder 2">
            <a:extLst>
              <a:ext uri="{FF2B5EF4-FFF2-40B4-BE49-F238E27FC236}">
                <a16:creationId xmlns:a16="http://schemas.microsoft.com/office/drawing/2014/main" xmlns="" id="{F8E77314-815E-624B-0871-B0D52C46E792}"/>
              </a:ext>
            </a:extLst>
          </p:cNvPr>
          <p:cNvSpPr>
            <a:spLocks noGrp="1"/>
          </p:cNvSpPr>
          <p:nvPr>
            <p:ph sz="quarter" idx="1"/>
          </p:nvPr>
        </p:nvSpPr>
        <p:spPr>
          <a:xfrm>
            <a:off x="914400" y="1752600"/>
            <a:ext cx="7772400" cy="4267200"/>
          </a:xfrm>
        </p:spPr>
        <p:txBody>
          <a:bodyPr/>
          <a:lstStyle/>
          <a:p>
            <a:r>
              <a:rPr lang="hi-IN" dirty="0">
                <a:solidFill>
                  <a:srgbClr val="4D5156"/>
                </a:solidFill>
                <a:latin typeface="Roboto" panose="02000000000000000000" pitchFamily="2" charset="0"/>
              </a:rPr>
              <a:t>नेब्युलाइज़र एक छोटी मशीन है जो तरल दवा को धुंध में बदल देती है। आप मशीन के पास बैठते हैं और उससे जुड़े माउथपीस से साँस लेते हैं। जब आप 10 से 15 मिनट तक धीमी, गहरी साँस लेते हैं, तो दवा आपके फेफड़ों में जाती है। इस तरह से दवा को अपने फेफड़ों में ले जाना आसान और सुखद होता है।</a:t>
            </a:r>
            <a:endParaRPr lang="en-US" dirty="0"/>
          </a:p>
        </p:txBody>
      </p:sp>
    </p:spTree>
    <p:extLst>
      <p:ext uri="{BB962C8B-B14F-4D97-AF65-F5344CB8AC3E}">
        <p14:creationId xmlns:p14="http://schemas.microsoft.com/office/powerpoint/2010/main" val="2590088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0B693515-4E52-7DDC-B4C8-77F07FC38446}"/>
              </a:ext>
            </a:extLst>
          </p:cNvPr>
          <p:cNvPicPr>
            <a:picLocks noGrp="1" noChangeAspect="1"/>
          </p:cNvPicPr>
          <p:nvPr>
            <p:ph sz="quarter" idx="1"/>
          </p:nvPr>
        </p:nvPicPr>
        <p:blipFill>
          <a:blip r:embed="rId2"/>
          <a:stretch>
            <a:fillRect/>
          </a:stretch>
        </p:blipFill>
        <p:spPr>
          <a:xfrm>
            <a:off x="457201" y="990600"/>
            <a:ext cx="8401049" cy="5802818"/>
          </a:xfrm>
        </p:spPr>
      </p:pic>
      <p:sp>
        <p:nvSpPr>
          <p:cNvPr id="5" name="Title 1">
            <a:extLst>
              <a:ext uri="{FF2B5EF4-FFF2-40B4-BE49-F238E27FC236}">
                <a16:creationId xmlns:a16="http://schemas.microsoft.com/office/drawing/2014/main" xmlns="" id="{7EA9F4E6-9CC1-1A2E-F01B-0ED74667351C}"/>
              </a:ext>
            </a:extLst>
          </p:cNvPr>
          <p:cNvSpPr>
            <a:spLocks noGrp="1"/>
          </p:cNvSpPr>
          <p:nvPr>
            <p:ph type="title"/>
          </p:nvPr>
        </p:nvSpPr>
        <p:spPr>
          <a:xfrm>
            <a:off x="914400" y="-304800"/>
            <a:ext cx="7772400" cy="1143000"/>
          </a:xfrm>
        </p:spPr>
        <p:txBody>
          <a:bodyPr/>
          <a:lstStyle/>
          <a:p>
            <a:pPr algn="ctr"/>
            <a:r>
              <a:rPr lang="hi-IN" sz="3600" b="1" dirty="0">
                <a:solidFill>
                  <a:srgbClr val="FF0000"/>
                </a:solidFill>
              </a:rPr>
              <a:t>नेबुलाइज़र</a:t>
            </a:r>
            <a:endParaRPr lang="en-US" dirty="0"/>
          </a:p>
        </p:txBody>
      </p:sp>
    </p:spTree>
    <p:extLst>
      <p:ext uri="{BB962C8B-B14F-4D97-AF65-F5344CB8AC3E}">
        <p14:creationId xmlns:p14="http://schemas.microsoft.com/office/powerpoint/2010/main" val="961130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CA46CA-CF15-6DE2-F4AF-F0289F7113DD}"/>
              </a:ext>
            </a:extLst>
          </p:cNvPr>
          <p:cNvSpPr>
            <a:spLocks noGrp="1"/>
          </p:cNvSpPr>
          <p:nvPr>
            <p:ph sz="quarter" idx="1"/>
          </p:nvPr>
        </p:nvSpPr>
        <p:spPr>
          <a:xfrm>
            <a:off x="838200" y="1483519"/>
            <a:ext cx="7772400" cy="3621881"/>
          </a:xfrm>
        </p:spPr>
        <p:txBody>
          <a:bodyPr>
            <a:noAutofit/>
          </a:bodyPr>
          <a:lstStyle/>
          <a:p>
            <a:r>
              <a:rPr lang="hi-IN" sz="3200" dirty="0">
                <a:solidFill>
                  <a:srgbClr val="4D5156"/>
                </a:solidFill>
                <a:latin typeface="Calibri" pitchFamily="34" charset="0"/>
                <a:ea typeface="Calibri" pitchFamily="34" charset="0"/>
                <a:cs typeface="Calibri" pitchFamily="34" charset="0"/>
              </a:rPr>
              <a:t>नेब्युलाइज़र का इस्तेमाल मुख्यतः अस्थमा, सीओपीडी और अन्य गंभीर श्वसन समस्याओं के लिए किया जाता है। हालाँकि, इसका इस्तेमाल नाक और छाती की जकड़न के गंभीर मामलों में भी किया जाता है। यह वायुमार्गों को खोलकर तुरंत राहत प्रदान करता है।</a:t>
            </a:r>
            <a:endParaRPr lang="en-US" sz="3200" dirty="0">
              <a:latin typeface="Calibri" pitchFamily="34" charset="0"/>
              <a:ea typeface="Calibri" pitchFamily="34" charset="0"/>
              <a:cs typeface="Calibri" pitchFamily="34" charset="0"/>
            </a:endParaRPr>
          </a:p>
        </p:txBody>
      </p:sp>
      <p:sp>
        <p:nvSpPr>
          <p:cNvPr id="4" name="Title 1">
            <a:extLst>
              <a:ext uri="{FF2B5EF4-FFF2-40B4-BE49-F238E27FC236}">
                <a16:creationId xmlns:a16="http://schemas.microsoft.com/office/drawing/2014/main" xmlns="" id="{C4A05B5E-E59E-B748-E04C-86041DEB0D16}"/>
              </a:ext>
            </a:extLst>
          </p:cNvPr>
          <p:cNvSpPr>
            <a:spLocks noGrp="1"/>
          </p:cNvSpPr>
          <p:nvPr>
            <p:ph type="title"/>
          </p:nvPr>
        </p:nvSpPr>
        <p:spPr>
          <a:xfrm>
            <a:off x="914400" y="0"/>
            <a:ext cx="7772400" cy="1143000"/>
          </a:xfrm>
        </p:spPr>
        <p:txBody>
          <a:bodyPr>
            <a:normAutofit/>
          </a:bodyPr>
          <a:lstStyle/>
          <a:p>
            <a:pPr algn="ctr"/>
            <a:r>
              <a:rPr lang="hi-IN" sz="3600" b="1" dirty="0">
                <a:solidFill>
                  <a:srgbClr val="FF0000"/>
                </a:solidFill>
                <a:latin typeface="Calibri" pitchFamily="34" charset="0"/>
                <a:ea typeface="Calibri" pitchFamily="34" charset="0"/>
                <a:cs typeface="Calibri" pitchFamily="34" charset="0"/>
              </a:rPr>
              <a:t>नेबुलाइज़र</a:t>
            </a:r>
            <a:r>
              <a:rPr lang="en-GB" sz="3600" dirty="0">
                <a:latin typeface="Calibri" pitchFamily="34" charset="0"/>
                <a:ea typeface="Calibri" pitchFamily="34" charset="0"/>
                <a:cs typeface="Calibri" pitchFamily="34" charset="0"/>
              </a:rPr>
              <a:t> </a:t>
            </a:r>
            <a:endParaRPr lang="en-US" sz="36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558214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A2E9F-A97D-7A38-872B-641577BE32D2}"/>
              </a:ext>
            </a:extLst>
          </p:cNvPr>
          <p:cNvSpPr>
            <a:spLocks noGrp="1"/>
          </p:cNvSpPr>
          <p:nvPr>
            <p:ph type="title"/>
          </p:nvPr>
        </p:nvSpPr>
        <p:spPr>
          <a:xfrm>
            <a:off x="914400" y="-76200"/>
            <a:ext cx="7772400" cy="1143000"/>
          </a:xfrm>
        </p:spPr>
        <p:txBody>
          <a:bodyPr>
            <a:normAutofit/>
          </a:bodyPr>
          <a:lstStyle/>
          <a:p>
            <a:pPr algn="ctr"/>
            <a:r>
              <a:rPr lang="hi-IN" sz="3600" b="1" dirty="0">
                <a:solidFill>
                  <a:srgbClr val="FF0000"/>
                </a:solidFill>
                <a:latin typeface="Roboto" panose="02000000000000000000" pitchFamily="2" charset="0"/>
              </a:rPr>
              <a:t>वीडियो लैरींगोस्कोप</a:t>
            </a:r>
            <a:endParaRPr lang="en-US" sz="3600" b="1" dirty="0">
              <a:solidFill>
                <a:srgbClr val="FF0000"/>
              </a:solidFill>
            </a:endParaRPr>
          </a:p>
        </p:txBody>
      </p:sp>
      <p:sp>
        <p:nvSpPr>
          <p:cNvPr id="3" name="Content Placeholder 2">
            <a:extLst>
              <a:ext uri="{FF2B5EF4-FFF2-40B4-BE49-F238E27FC236}">
                <a16:creationId xmlns:a16="http://schemas.microsoft.com/office/drawing/2014/main" xmlns="" id="{7EFDF1E6-0106-9B5B-CCA3-1CEDD7597275}"/>
              </a:ext>
            </a:extLst>
          </p:cNvPr>
          <p:cNvSpPr>
            <a:spLocks noGrp="1"/>
          </p:cNvSpPr>
          <p:nvPr>
            <p:ph sz="quarter" idx="1"/>
          </p:nvPr>
        </p:nvSpPr>
        <p:spPr>
          <a:xfrm>
            <a:off x="533400" y="1295400"/>
            <a:ext cx="8153400" cy="4572000"/>
          </a:xfrm>
        </p:spPr>
        <p:txBody>
          <a:bodyPr>
            <a:normAutofit/>
          </a:bodyPr>
          <a:lstStyle/>
          <a:p>
            <a:r>
              <a:rPr lang="hi-IN" sz="3200" dirty="0">
                <a:solidFill>
                  <a:srgbClr val="4D5156"/>
                </a:solidFill>
                <a:latin typeface="Calibri" pitchFamily="34" charset="0"/>
                <a:ea typeface="Calibri" pitchFamily="34" charset="0"/>
                <a:cs typeface="Calibri" pitchFamily="34" charset="0"/>
              </a:rPr>
              <a:t>वीडियो लैरींगोस्कोपी एक अपेक्षाकृत नई तकनीक है जिसे श्वासनली इंटुबैशन की सफलता दर में सुधार के लिए विकसित किया गया है। एक छोटे पोर्टेबल डिजिटल मॉनिटर से जुड़े घुमावदार ब्लेड की नोक पर लगा एक उच्च-रिज़ॉल्यूशन वाला माइक्रो कैमरा स्वर रज्जु के दृश्य को बेहतर बनाता है और परिणामस्वरूप प्रत्यक्ष लैरींगोस्कोपी की सफलता दर में भी सुधार करता है।</a:t>
            </a:r>
            <a:endParaRPr lang="en-US"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8816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DD08F-D000-416F-216D-C32BE12BC4C6}"/>
              </a:ext>
            </a:extLst>
          </p:cNvPr>
          <p:cNvSpPr>
            <a:spLocks noGrp="1"/>
          </p:cNvSpPr>
          <p:nvPr>
            <p:ph type="title"/>
          </p:nvPr>
        </p:nvSpPr>
        <p:spPr>
          <a:xfrm>
            <a:off x="1790700" y="0"/>
            <a:ext cx="5562600" cy="1066799"/>
          </a:xfrm>
        </p:spPr>
        <p:txBody>
          <a:bodyPr>
            <a:normAutofit/>
          </a:bodyPr>
          <a:lstStyle/>
          <a:p>
            <a:r>
              <a:rPr lang="hi-IN" b="1" dirty="0">
                <a:solidFill>
                  <a:srgbClr val="00B0F0"/>
                </a:solidFill>
                <a:latin typeface="Calibri" pitchFamily="34" charset="0"/>
                <a:ea typeface="Calibri" pitchFamily="34" charset="0"/>
                <a:cs typeface="Calibri" pitchFamily="34" charset="0"/>
              </a:rPr>
              <a:t>डिजिटल थर्मामीटर</a:t>
            </a:r>
            <a:endParaRPr lang="en-US" b="1" dirty="0">
              <a:solidFill>
                <a:srgbClr val="00B0F0"/>
              </a:solidFill>
              <a:latin typeface="Calibri" pitchFamily="34" charset="0"/>
              <a:ea typeface="Calibri" pitchFamily="34" charset="0"/>
              <a:cs typeface="Calibri" pitchFamily="34" charset="0"/>
            </a:endParaRPr>
          </a:p>
        </p:txBody>
      </p:sp>
      <p:pic>
        <p:nvPicPr>
          <p:cNvPr id="4" name="Picture 4">
            <a:extLst>
              <a:ext uri="{FF2B5EF4-FFF2-40B4-BE49-F238E27FC236}">
                <a16:creationId xmlns:a16="http://schemas.microsoft.com/office/drawing/2014/main" xmlns="" id="{D362602D-EEFC-13AA-EE84-D1D20279B8AB}"/>
              </a:ext>
            </a:extLst>
          </p:cNvPr>
          <p:cNvPicPr>
            <a:picLocks noGrp="1" noChangeAspect="1"/>
          </p:cNvPicPr>
          <p:nvPr>
            <p:ph sz="quarter" idx="1"/>
          </p:nvPr>
        </p:nvPicPr>
        <p:blipFill>
          <a:blip r:embed="rId2"/>
          <a:stretch>
            <a:fillRect/>
          </a:stretch>
        </p:blipFill>
        <p:spPr>
          <a:xfrm>
            <a:off x="228600" y="1466764"/>
            <a:ext cx="7848600" cy="5162635"/>
          </a:xfrm>
        </p:spPr>
      </p:pic>
      <p:sp>
        <p:nvSpPr>
          <p:cNvPr id="3" name="TextBox 2"/>
          <p:cNvSpPr txBox="1"/>
          <p:nvPr/>
        </p:nvSpPr>
        <p:spPr>
          <a:xfrm>
            <a:off x="381000" y="1207532"/>
            <a:ext cx="914400" cy="646331"/>
          </a:xfrm>
          <a:prstGeom prst="rect">
            <a:avLst/>
          </a:prstGeom>
          <a:solidFill>
            <a:schemeClr val="bg1"/>
          </a:solidFill>
        </p:spPr>
        <p:txBody>
          <a:bodyPr wrap="square" rtlCol="0">
            <a:spAutoFit/>
          </a:bodyPr>
          <a:lstStyle/>
          <a:p>
            <a:endParaRPr lang="en-IN" dirty="0"/>
          </a:p>
          <a:p>
            <a:endParaRPr lang="en-IN" dirty="0"/>
          </a:p>
        </p:txBody>
      </p:sp>
    </p:spTree>
    <p:extLst>
      <p:ext uri="{BB962C8B-B14F-4D97-AF65-F5344CB8AC3E}">
        <p14:creationId xmlns:p14="http://schemas.microsoft.com/office/powerpoint/2010/main" val="1908585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10B8C-F89E-AEEF-0EA7-5B1F4640601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60D2ABFE-1F8E-B8DE-9697-C6080A939AE0}"/>
              </a:ext>
            </a:extLst>
          </p:cNvPr>
          <p:cNvPicPr>
            <a:picLocks noGrp="1" noChangeAspect="1"/>
          </p:cNvPicPr>
          <p:nvPr>
            <p:ph sz="quarter" idx="1"/>
          </p:nvPr>
        </p:nvPicPr>
        <p:blipFill>
          <a:blip r:embed="rId2"/>
          <a:stretch>
            <a:fillRect/>
          </a:stretch>
        </p:blipFill>
        <p:spPr>
          <a:xfrm>
            <a:off x="267892" y="142875"/>
            <a:ext cx="7352108" cy="6820565"/>
          </a:xfrm>
        </p:spPr>
      </p:pic>
    </p:spTree>
    <p:extLst>
      <p:ext uri="{BB962C8B-B14F-4D97-AF65-F5344CB8AC3E}">
        <p14:creationId xmlns:p14="http://schemas.microsoft.com/office/powerpoint/2010/main" val="851578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F672B-20A6-E5D6-9033-12487395A6A8}"/>
              </a:ext>
            </a:extLst>
          </p:cNvPr>
          <p:cNvSpPr>
            <a:spLocks noGrp="1"/>
          </p:cNvSpPr>
          <p:nvPr>
            <p:ph type="title"/>
          </p:nvPr>
        </p:nvSpPr>
        <p:spPr>
          <a:xfrm>
            <a:off x="914400" y="-228600"/>
            <a:ext cx="7772400" cy="1143000"/>
          </a:xfrm>
        </p:spPr>
        <p:txBody>
          <a:bodyPr>
            <a:normAutofit/>
          </a:bodyPr>
          <a:lstStyle/>
          <a:p>
            <a:pPr algn="ctr"/>
            <a:r>
              <a:rPr lang="hi-IN" sz="3600" b="1" dirty="0">
                <a:solidFill>
                  <a:srgbClr val="FF0000"/>
                </a:solidFill>
              </a:rPr>
              <a:t>5-पैरामॉनिटर</a:t>
            </a:r>
            <a:r>
              <a:rPr lang="en-US" sz="3600" b="1" dirty="0">
                <a:solidFill>
                  <a:srgbClr val="FF0000"/>
                </a:solidFill>
              </a:rPr>
              <a:t> </a:t>
            </a:r>
          </a:p>
        </p:txBody>
      </p:sp>
      <p:pic>
        <p:nvPicPr>
          <p:cNvPr id="1030" name="Picture 6" descr="Mintvest 5 Para Vital Signs Monitor">
            <a:extLst>
              <a:ext uri="{FF2B5EF4-FFF2-40B4-BE49-F238E27FC236}">
                <a16:creationId xmlns:a16="http://schemas.microsoft.com/office/drawing/2014/main" xmlns="" id="{CD3B0676-EBDD-F3CA-0276-B8EA41CD0E0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85850" y="887361"/>
            <a:ext cx="69723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478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373D117-B839-E05A-5EBB-5FC2A9FA5BFF}"/>
              </a:ext>
            </a:extLst>
          </p:cNvPr>
          <p:cNvSpPr txBox="1"/>
          <p:nvPr/>
        </p:nvSpPr>
        <p:spPr>
          <a:xfrm>
            <a:off x="400051" y="914400"/>
            <a:ext cx="8629650" cy="5509200"/>
          </a:xfrm>
          <a:prstGeom prst="rect">
            <a:avLst/>
          </a:prstGeom>
          <a:noFill/>
        </p:spPr>
        <p:txBody>
          <a:bodyPr wrap="square" rtlCol="0">
            <a:spAutoFit/>
          </a:bodyPr>
          <a:lstStyle/>
          <a:p>
            <a:r>
              <a:rPr lang="hi-IN" sz="3200" dirty="0">
                <a:solidFill>
                  <a:srgbClr val="202124"/>
                </a:solidFill>
                <a:latin typeface="Calibri" pitchFamily="34" charset="0"/>
                <a:ea typeface="Calibri" pitchFamily="34" charset="0"/>
                <a:cs typeface="Calibri" pitchFamily="34" charset="0"/>
              </a:rPr>
              <a:t>एक हल्का, कॉम्पैक्ट और पोर्टेबल 5 पैरा रोगी मॉनिटर (8") (5 पैरा) में उच्च-रिज़ॉल्यूशन वाला रंगीन टीएफटी डिस्प्ले है और यह नवजात, बाल चिकित्सा और वयस्क रोगियों में अतालता विश्लेषण और एस-टी सेगमेंट विश्लेषण के लिए उपयुक्त है।</a:t>
            </a:r>
          </a:p>
          <a:p>
            <a:r>
              <a:rPr lang="hi-IN" sz="3200" dirty="0">
                <a:solidFill>
                  <a:srgbClr val="202124"/>
                </a:solidFill>
                <a:latin typeface="Calibri" pitchFamily="34" charset="0"/>
                <a:ea typeface="Calibri" pitchFamily="34" charset="0"/>
                <a:cs typeface="Calibri" pitchFamily="34" charset="0"/>
              </a:rPr>
              <a:t>मल्टीपैरामीटर मॉनिटर एक स्क्रीन पर कई जानकारी देने के लिए डिज़ाइन किए गए हैं और इस प्रकार रोगी की स्थिति को समझने के लिए आवश्यक कई जानकारी प्रदान करते हैं। यह विभिन्न गंभीर देखभाल आवश्यकताओं के लिए लचीला समाधान प्रदान करने वाले मॉनिटर के रूप में उभरा है।</a:t>
            </a:r>
            <a:endParaRPr lang="en-IN" sz="3200" dirty="0"/>
          </a:p>
        </p:txBody>
      </p:sp>
      <p:sp>
        <p:nvSpPr>
          <p:cNvPr id="4" name="Title 1">
            <a:extLst>
              <a:ext uri="{FF2B5EF4-FFF2-40B4-BE49-F238E27FC236}">
                <a16:creationId xmlns:a16="http://schemas.microsoft.com/office/drawing/2014/main" xmlns="" id="{88BFF995-D24D-C393-3BE1-8E8286499589}"/>
              </a:ext>
            </a:extLst>
          </p:cNvPr>
          <p:cNvSpPr>
            <a:spLocks noGrp="1"/>
          </p:cNvSpPr>
          <p:nvPr>
            <p:ph type="title"/>
          </p:nvPr>
        </p:nvSpPr>
        <p:spPr>
          <a:xfrm>
            <a:off x="914400" y="274638"/>
            <a:ext cx="7772400" cy="715962"/>
          </a:xfrm>
        </p:spPr>
        <p:txBody>
          <a:bodyPr>
            <a:normAutofit/>
          </a:bodyPr>
          <a:lstStyle/>
          <a:p>
            <a:pPr algn="ctr"/>
            <a:r>
              <a:rPr lang="hi-IN" sz="3600" b="1" dirty="0">
                <a:solidFill>
                  <a:srgbClr val="FF0000"/>
                </a:solidFill>
                <a:latin typeface="Calibri" pitchFamily="34" charset="0"/>
                <a:ea typeface="Calibri" pitchFamily="34" charset="0"/>
                <a:cs typeface="Calibri" pitchFamily="34" charset="0"/>
              </a:rPr>
              <a:t>5-पैरामॉनिटर</a:t>
            </a:r>
            <a:endParaRPr lang="en-US" sz="3600" b="1" dirty="0">
              <a:solidFill>
                <a:srgbClr val="FF000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34219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95D882-2DFE-1305-B15D-62E930FDDC3F}"/>
              </a:ext>
            </a:extLst>
          </p:cNvPr>
          <p:cNvSpPr txBox="1"/>
          <p:nvPr/>
        </p:nvSpPr>
        <p:spPr>
          <a:xfrm>
            <a:off x="520249" y="1143000"/>
            <a:ext cx="8395151" cy="4031873"/>
          </a:xfrm>
          <a:prstGeom prst="rect">
            <a:avLst/>
          </a:prstGeom>
          <a:noFill/>
        </p:spPr>
        <p:txBody>
          <a:bodyPr wrap="square" rtlCol="0">
            <a:spAutoFit/>
          </a:bodyPr>
          <a:lstStyle/>
          <a:p>
            <a:r>
              <a:rPr lang="hi-IN" sz="3200" dirty="0">
                <a:solidFill>
                  <a:srgbClr val="202124"/>
                </a:solidFill>
                <a:latin typeface="Calibri" pitchFamily="34" charset="0"/>
                <a:ea typeface="Calibri" pitchFamily="34" charset="0"/>
                <a:cs typeface="Calibri" pitchFamily="34" charset="0"/>
              </a:rPr>
              <a:t>कार्डियक इवेंट मॉनिटर एक ऐसा उपकरण है जिसे आप अपने हृदय की विद्युत गतिविधि (ईसीजी) रिकॉर्ड करने के लिए नियंत्रित करते हैं। यह उपकरण लगभग एक पेजर के आकार का होता है। यह आपकी हृदय गति और लय रिकॉर्ड करता है। कार्डियक इवेंट मॉनिटर का उपयोग तब किया जाता है जब आपको</a:t>
            </a:r>
          </a:p>
          <a:p>
            <a:r>
              <a:rPr lang="hi-IN" sz="3200" dirty="0">
                <a:solidFill>
                  <a:srgbClr val="202124"/>
                </a:solidFill>
                <a:latin typeface="Calibri" pitchFamily="34" charset="0"/>
                <a:ea typeface="Calibri" pitchFamily="34" charset="0"/>
                <a:cs typeface="Calibri" pitchFamily="34" charset="0"/>
              </a:rPr>
              <a:t>ऐसे लक्षणों की दीर्घकालिक निगरानी की आवश्यकता होती है जो प्रतिदिन से कम बार होते हैं।</a:t>
            </a:r>
            <a:endParaRPr lang="en-IN" dirty="0">
              <a:latin typeface="Calibri" pitchFamily="34" charset="0"/>
              <a:ea typeface="Calibri" pitchFamily="34" charset="0"/>
              <a:cs typeface="Calibri" pitchFamily="34" charset="0"/>
            </a:endParaRPr>
          </a:p>
        </p:txBody>
      </p:sp>
      <p:sp>
        <p:nvSpPr>
          <p:cNvPr id="4" name="Title 1">
            <a:extLst>
              <a:ext uri="{FF2B5EF4-FFF2-40B4-BE49-F238E27FC236}">
                <a16:creationId xmlns:a16="http://schemas.microsoft.com/office/drawing/2014/main" xmlns="" id="{52AAC3B3-3381-C5BB-AA0E-1DE6C79A0EA7}"/>
              </a:ext>
            </a:extLst>
          </p:cNvPr>
          <p:cNvSpPr>
            <a:spLocks noGrp="1"/>
          </p:cNvSpPr>
          <p:nvPr>
            <p:ph type="title"/>
          </p:nvPr>
        </p:nvSpPr>
        <p:spPr>
          <a:xfrm>
            <a:off x="914400" y="274638"/>
            <a:ext cx="7772400" cy="715962"/>
          </a:xfrm>
        </p:spPr>
        <p:txBody>
          <a:bodyPr>
            <a:normAutofit/>
          </a:bodyPr>
          <a:lstStyle/>
          <a:p>
            <a:pPr algn="ctr"/>
            <a:r>
              <a:rPr lang="hi-IN" sz="3200" b="1" dirty="0">
                <a:solidFill>
                  <a:srgbClr val="FF0000"/>
                </a:solidFill>
                <a:latin typeface="Calibri" pitchFamily="34" charset="0"/>
                <a:ea typeface="Calibri" pitchFamily="34" charset="0"/>
                <a:cs typeface="Calibri" pitchFamily="34" charset="0"/>
              </a:rPr>
              <a:t>5-पैरामॉनिटर</a:t>
            </a:r>
            <a:endParaRPr lang="en-US" sz="3600" b="1" dirty="0">
              <a:solidFill>
                <a:srgbClr val="FF0000"/>
              </a:solidFill>
            </a:endParaRPr>
          </a:p>
        </p:txBody>
      </p:sp>
    </p:spTree>
    <p:extLst>
      <p:ext uri="{BB962C8B-B14F-4D97-AF65-F5344CB8AC3E}">
        <p14:creationId xmlns:p14="http://schemas.microsoft.com/office/powerpoint/2010/main" val="914475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Font typeface="Monotype Sorts" pitchFamily="2" charset="2"/>
              <a:buNone/>
              <a:defRPr/>
            </a:pPr>
            <a:endParaRPr lang="en-US" dirty="0"/>
          </a:p>
          <a:p>
            <a:pPr algn="ctr">
              <a:buFont typeface="Monotype Sorts" pitchFamily="2" charset="2"/>
              <a:buNone/>
              <a:defRPr/>
            </a:pPr>
            <a:r>
              <a:rPr lang="hi-IN" sz="9600" b="1" dirty="0">
                <a:solidFill>
                  <a:srgbClr val="FF0000"/>
                </a:solidFill>
              </a:rPr>
              <a:t>कोई प्रश्न?</a:t>
            </a:r>
            <a:endParaRPr lang="en-IN" sz="9600" b="1" dirty="0">
              <a:solidFill>
                <a:srgbClr val="FF0000"/>
              </a:solidFill>
            </a:endParaRPr>
          </a:p>
        </p:txBody>
      </p:sp>
    </p:spTree>
    <p:extLst>
      <p:ext uri="{BB962C8B-B14F-4D97-AF65-F5344CB8AC3E}">
        <p14:creationId xmlns:p14="http://schemas.microsoft.com/office/powerpoint/2010/main" val="2845830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5768" y="2686050"/>
            <a:ext cx="3950434" cy="1371600"/>
          </a:xfrm>
        </p:spPr>
        <p:txBody>
          <a:bodyPr>
            <a:normAutofit fontScale="85000" lnSpcReduction="10000"/>
          </a:bodyPr>
          <a:lstStyle/>
          <a:p>
            <a:pPr marL="0" indent="0" algn="ctr">
              <a:buNone/>
              <a:defRPr/>
            </a:pPr>
            <a:r>
              <a:rPr lang="hi-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Tree>
    <p:extLst>
      <p:ext uri="{BB962C8B-B14F-4D97-AF65-F5344CB8AC3E}">
        <p14:creationId xmlns:p14="http://schemas.microsoft.com/office/powerpoint/2010/main" val="53771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37B335-0AFF-5436-645C-9AB0B0F9966F}"/>
              </a:ext>
            </a:extLst>
          </p:cNvPr>
          <p:cNvSpPr>
            <a:spLocks noGrp="1"/>
          </p:cNvSpPr>
          <p:nvPr>
            <p:ph type="title"/>
          </p:nvPr>
        </p:nvSpPr>
        <p:spPr>
          <a:xfrm>
            <a:off x="2057400" y="180699"/>
            <a:ext cx="5412581" cy="807443"/>
          </a:xfrm>
        </p:spPr>
        <p:txBody>
          <a:bodyPr/>
          <a:lstStyle/>
          <a:p>
            <a:pPr algn="ctr"/>
            <a:r>
              <a:rPr lang="hi-IN" b="1" dirty="0">
                <a:solidFill>
                  <a:srgbClr val="FF0000"/>
                </a:solidFill>
                <a:latin typeface="Arial" pitchFamily="34" charset="0"/>
                <a:cs typeface="Arial" pitchFamily="34" charset="0"/>
              </a:rPr>
              <a:t>इन्फ्रारेड थर्मामीटर</a:t>
            </a:r>
            <a:endParaRPr lang="en-US" b="1" dirty="0">
              <a:solidFill>
                <a:srgbClr val="FF0000"/>
              </a:solidFill>
              <a:latin typeface="Arial" pitchFamily="34" charset="0"/>
              <a:cs typeface="Arial" pitchFamily="34" charset="0"/>
            </a:endParaRPr>
          </a:p>
        </p:txBody>
      </p:sp>
      <p:pic>
        <p:nvPicPr>
          <p:cNvPr id="4" name="Picture 4">
            <a:extLst>
              <a:ext uri="{FF2B5EF4-FFF2-40B4-BE49-F238E27FC236}">
                <a16:creationId xmlns:a16="http://schemas.microsoft.com/office/drawing/2014/main" xmlns="" id="{E400B1A5-33B0-BAB8-D317-010FA558DA4D}"/>
              </a:ext>
            </a:extLst>
          </p:cNvPr>
          <p:cNvPicPr>
            <a:picLocks noGrp="1" noChangeAspect="1"/>
          </p:cNvPicPr>
          <p:nvPr>
            <p:ph sz="quarter" idx="1"/>
          </p:nvPr>
        </p:nvPicPr>
        <p:blipFill>
          <a:blip r:embed="rId2"/>
          <a:stretch>
            <a:fillRect/>
          </a:stretch>
        </p:blipFill>
        <p:spPr>
          <a:xfrm>
            <a:off x="152401" y="1122946"/>
            <a:ext cx="8382000" cy="5735053"/>
          </a:xfrm>
        </p:spPr>
      </p:pic>
      <p:sp>
        <p:nvSpPr>
          <p:cNvPr id="5" name="TextBox 4"/>
          <p:cNvSpPr txBox="1"/>
          <p:nvPr/>
        </p:nvSpPr>
        <p:spPr>
          <a:xfrm>
            <a:off x="304800" y="990600"/>
            <a:ext cx="914400" cy="646331"/>
          </a:xfrm>
          <a:prstGeom prst="rect">
            <a:avLst/>
          </a:prstGeom>
          <a:solidFill>
            <a:schemeClr val="bg1"/>
          </a:solidFill>
        </p:spPr>
        <p:txBody>
          <a:bodyPr wrap="square" rtlCol="0">
            <a:spAutoFit/>
          </a:bodyPr>
          <a:lstStyle/>
          <a:p>
            <a:endParaRPr lang="en-IN" dirty="0"/>
          </a:p>
          <a:p>
            <a:endParaRPr lang="en-IN" dirty="0"/>
          </a:p>
        </p:txBody>
      </p:sp>
      <p:sp>
        <p:nvSpPr>
          <p:cNvPr id="6" name="TextBox 5"/>
          <p:cNvSpPr txBox="1"/>
          <p:nvPr/>
        </p:nvSpPr>
        <p:spPr>
          <a:xfrm>
            <a:off x="6705600" y="990600"/>
            <a:ext cx="2057400" cy="646331"/>
          </a:xfrm>
          <a:prstGeom prst="rect">
            <a:avLst/>
          </a:prstGeom>
          <a:solidFill>
            <a:schemeClr val="bg1"/>
          </a:solidFill>
        </p:spPr>
        <p:txBody>
          <a:bodyPr wrap="square" rtlCol="0">
            <a:spAutoFit/>
          </a:bodyPr>
          <a:lstStyle/>
          <a:p>
            <a:endParaRPr lang="en-IN" dirty="0"/>
          </a:p>
          <a:p>
            <a:endParaRPr lang="en-IN" dirty="0"/>
          </a:p>
        </p:txBody>
      </p:sp>
    </p:spTree>
    <p:extLst>
      <p:ext uri="{BB962C8B-B14F-4D97-AF65-F5344CB8AC3E}">
        <p14:creationId xmlns:p14="http://schemas.microsoft.com/office/powerpoint/2010/main" val="86304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3E06E4A-C43D-B680-08E4-96D207FE915C}"/>
              </a:ext>
            </a:extLst>
          </p:cNvPr>
          <p:cNvPicPr>
            <a:picLocks noGrp="1" noChangeAspect="1"/>
          </p:cNvPicPr>
          <p:nvPr/>
        </p:nvPicPr>
        <p:blipFill>
          <a:blip r:embed="rId2"/>
          <a:stretch>
            <a:fillRect/>
          </a:stretch>
        </p:blipFill>
        <p:spPr>
          <a:xfrm>
            <a:off x="228600" y="1295400"/>
            <a:ext cx="7853978" cy="5379704"/>
          </a:xfrm>
          <a:prstGeom prst="rect">
            <a:avLst/>
          </a:prstGeom>
        </p:spPr>
      </p:pic>
      <p:sp>
        <p:nvSpPr>
          <p:cNvPr id="4" name="Title 1">
            <a:extLst>
              <a:ext uri="{FF2B5EF4-FFF2-40B4-BE49-F238E27FC236}">
                <a16:creationId xmlns:a16="http://schemas.microsoft.com/office/drawing/2014/main" xmlns="" id="{B7E3F6D7-0B84-0918-1350-F9A97D699E65}"/>
              </a:ext>
            </a:extLst>
          </p:cNvPr>
          <p:cNvSpPr>
            <a:spLocks noGrp="1"/>
          </p:cNvSpPr>
          <p:nvPr>
            <p:ph type="title"/>
          </p:nvPr>
        </p:nvSpPr>
        <p:spPr>
          <a:xfrm>
            <a:off x="856060" y="76200"/>
            <a:ext cx="7429499" cy="753082"/>
          </a:xfrm>
        </p:spPr>
        <p:txBody>
          <a:bodyPr/>
          <a:lstStyle/>
          <a:p>
            <a:pPr algn="ctr"/>
            <a:r>
              <a:rPr lang="hi-IN" b="1" dirty="0">
                <a:solidFill>
                  <a:srgbClr val="FF0000"/>
                </a:solidFill>
              </a:rPr>
              <a:t>स्टेथोस्कोप</a:t>
            </a:r>
            <a:r>
              <a:rPr lang="en-GB" dirty="0">
                <a:solidFill>
                  <a:srgbClr val="FF0000"/>
                </a:solidFill>
              </a:rPr>
              <a:t> </a:t>
            </a:r>
            <a:endParaRPr 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BB8C7-9849-8A8F-82FE-8026AB338576}"/>
              </a:ext>
            </a:extLst>
          </p:cNvPr>
          <p:cNvSpPr>
            <a:spLocks noGrp="1"/>
          </p:cNvSpPr>
          <p:nvPr>
            <p:ph type="title"/>
          </p:nvPr>
        </p:nvSpPr>
        <p:spPr>
          <a:xfrm>
            <a:off x="1771650" y="-76200"/>
            <a:ext cx="5566469" cy="940011"/>
          </a:xfrm>
        </p:spPr>
        <p:txBody>
          <a:bodyPr/>
          <a:lstStyle/>
          <a:p>
            <a:pPr algn="ctr"/>
            <a:r>
              <a:rPr lang="hi-IN" b="1" dirty="0">
                <a:solidFill>
                  <a:srgbClr val="FF0000"/>
                </a:solidFill>
              </a:rPr>
              <a:t>बीपी उपकरण</a:t>
            </a:r>
            <a:endParaRPr lang="en-US" b="1" dirty="0">
              <a:solidFill>
                <a:srgbClr val="FF0000"/>
              </a:solidFill>
            </a:endParaRPr>
          </a:p>
        </p:txBody>
      </p:sp>
      <p:pic>
        <p:nvPicPr>
          <p:cNvPr id="4" name="Picture 4">
            <a:extLst>
              <a:ext uri="{FF2B5EF4-FFF2-40B4-BE49-F238E27FC236}">
                <a16:creationId xmlns:a16="http://schemas.microsoft.com/office/drawing/2014/main" xmlns="" id="{B7277624-96BD-5CE5-27DC-2DFF50BFFACC}"/>
              </a:ext>
            </a:extLst>
          </p:cNvPr>
          <p:cNvPicPr>
            <a:picLocks noGrp="1" noChangeAspect="1"/>
          </p:cNvPicPr>
          <p:nvPr>
            <p:ph sz="quarter" idx="1"/>
          </p:nvPr>
        </p:nvPicPr>
        <p:blipFill>
          <a:blip r:embed="rId2"/>
          <a:stretch>
            <a:fillRect/>
          </a:stretch>
        </p:blipFill>
        <p:spPr>
          <a:xfrm>
            <a:off x="114301" y="1447800"/>
            <a:ext cx="7963336" cy="5334000"/>
          </a:xfrm>
        </p:spPr>
      </p:pic>
    </p:spTree>
    <p:extLst>
      <p:ext uri="{BB962C8B-B14F-4D97-AF65-F5344CB8AC3E}">
        <p14:creationId xmlns:p14="http://schemas.microsoft.com/office/powerpoint/2010/main" val="303617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2C1DCCA-56F0-34A2-80E5-812B6A3BE5A2}"/>
              </a:ext>
            </a:extLst>
          </p:cNvPr>
          <p:cNvPicPr>
            <a:picLocks noGrp="1" noChangeAspect="1"/>
          </p:cNvPicPr>
          <p:nvPr>
            <p:ph sz="quarter" idx="1"/>
          </p:nvPr>
        </p:nvPicPr>
        <p:blipFill>
          <a:blip r:embed="rId2"/>
          <a:stretch>
            <a:fillRect/>
          </a:stretch>
        </p:blipFill>
        <p:spPr>
          <a:xfrm>
            <a:off x="1" y="1"/>
            <a:ext cx="7772400" cy="6583361"/>
          </a:xfrm>
        </p:spPr>
      </p:pic>
    </p:spTree>
    <p:extLst>
      <p:ext uri="{BB962C8B-B14F-4D97-AF65-F5344CB8AC3E}">
        <p14:creationId xmlns:p14="http://schemas.microsoft.com/office/powerpoint/2010/main" val="238169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276</TotalTime>
  <Words>1797</Words>
  <Application>Microsoft Office PowerPoint</Application>
  <PresentationFormat>On-screen Show (4:3)</PresentationFormat>
  <Paragraphs>133</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Equity</vt:lpstr>
      <vt:lpstr>चिकित्सा उपकरण</vt:lpstr>
      <vt:lpstr>ए0एल0एस0 एम्बुलेंस के उपकरण:-</vt:lpstr>
      <vt:lpstr>EQUIPMENTS OF ALS AMBULANCE:-</vt:lpstr>
      <vt:lpstr>क्लिनिकल थर्मामीटर</vt:lpstr>
      <vt:lpstr>डिजिटल थर्मामीटर</vt:lpstr>
      <vt:lpstr>इन्फ्रारेड थर्मामीटर</vt:lpstr>
      <vt:lpstr>स्टेथोस्कोप </vt:lpstr>
      <vt:lpstr>बीपी उपकरण</vt:lpstr>
      <vt:lpstr>PowerPoint Presentation</vt:lpstr>
      <vt:lpstr> ग्लूकोमीटर </vt:lpstr>
      <vt:lpstr>सक्शन मशीन</vt:lpstr>
      <vt:lpstr>PowerPoint Presentation</vt:lpstr>
      <vt:lpstr>Preparation for suction </vt:lpstr>
      <vt:lpstr>सक्शनिंग के दौरान सावधानियां</vt:lpstr>
      <vt:lpstr>अल्कोहल श्वास विश्लेषक</vt:lpstr>
      <vt:lpstr>PowerPoint Presentation</vt:lpstr>
      <vt:lpstr>सटीकता </vt:lpstr>
      <vt:lpstr>PowerPoint Presentation</vt:lpstr>
      <vt:lpstr>एल्को परीक्षण को प्रभावित करने वाला कारक</vt:lpstr>
      <vt:lpstr>एल्को परीक्षण को प्रभावित करने वाला कारक</vt:lpstr>
      <vt:lpstr>स्टीमर</vt:lpstr>
      <vt:lpstr>ईसीजी मशीन</vt:lpstr>
      <vt:lpstr>PowerPoint Presentation</vt:lpstr>
      <vt:lpstr>इलेक्ट्रोकार्डियोग्राम (ईसीजी)</vt:lpstr>
      <vt:lpstr>इलेक्ट्रोकार्डियोग्राम (ईसीजी)</vt:lpstr>
      <vt:lpstr>PowerPoint Presentation</vt:lpstr>
      <vt:lpstr>इलेक्ट्रोकार्डियोग्राम (ईसीजी)</vt:lpstr>
      <vt:lpstr>इन्फ्यूजन वार्मर</vt:lpstr>
      <vt:lpstr>PowerPoint Presentation</vt:lpstr>
      <vt:lpstr>PowerPoint Presentation</vt:lpstr>
      <vt:lpstr>स्वचालित बाह्य डिफिब्रिलेटर (एईडी)</vt:lpstr>
      <vt:lpstr>स्वचालित बाह्य डिफिब्रिलेटर (एईडी)</vt:lpstr>
      <vt:lpstr>स्वचालित बाह्य डिफिब्रिलेटर (एईडी)</vt:lpstr>
      <vt:lpstr>स्वचालित बाह्य डिफिब्रिलेटर (एईडी)</vt:lpstr>
      <vt:lpstr>स्वचालित बाह्य डिफिब्रिलेटर (एईडी)</vt:lpstr>
      <vt:lpstr>स्वचालित बाह्य डिफिब्रिलेटर (एईडी)</vt:lpstr>
      <vt:lpstr>स्वचालित बाह्य डिफिब्रिलेटर (एईडी)</vt:lpstr>
      <vt:lpstr>स्वचालित बाह्य डिफिब्रिलेटर (एईडी)</vt:lpstr>
      <vt:lpstr>PowerPoint Presentation</vt:lpstr>
      <vt:lpstr>ऑक्सीजन सांद्रक</vt:lpstr>
      <vt:lpstr>ऑक्सीजन सांद्रक</vt:lpstr>
      <vt:lpstr>ऑक्सीजन सांद्रक</vt:lpstr>
      <vt:lpstr>ऑक्सीजन सांद्रक</vt:lpstr>
      <vt:lpstr>कंसंट्रेटर के नुकसान</vt:lpstr>
      <vt:lpstr>PowerPoint Presentation</vt:lpstr>
      <vt:lpstr>नेबुलाइज़र</vt:lpstr>
      <vt:lpstr>नेबुलाइज़र</vt:lpstr>
      <vt:lpstr>नेबुलाइज़र </vt:lpstr>
      <vt:lpstr>वीडियो लैरींगोस्कोप</vt:lpstr>
      <vt:lpstr>PowerPoint Presentation</vt:lpstr>
      <vt:lpstr>5-पैरामॉनिटर </vt:lpstr>
      <vt:lpstr>5-पैरामॉनिटर</vt:lpstr>
      <vt:lpstr>5-पैरामॉनिटर</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equipments </dc:title>
  <dc:creator>Unknown User</dc:creator>
  <cp:lastModifiedBy>NDRF MEDICAL</cp:lastModifiedBy>
  <cp:revision>32</cp:revision>
  <dcterms:created xsi:type="dcterms:W3CDTF">2022-05-23T06:49:07Z</dcterms:created>
  <dcterms:modified xsi:type="dcterms:W3CDTF">2025-12-19T11:59:31Z</dcterms:modified>
</cp:coreProperties>
</file>