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3" r:id="rId8"/>
    <p:sldId id="265" r:id="rId9"/>
    <p:sldId id="266" r:id="rId10"/>
    <p:sldId id="267" r:id="rId11"/>
    <p:sldId id="268" r:id="rId12"/>
    <p:sldId id="269" r:id="rId13"/>
    <p:sldId id="270" r:id="rId14"/>
    <p:sldId id="271" r:id="rId15"/>
    <p:sldId id="272" r:id="rId16"/>
    <p:sldId id="274" r:id="rId17"/>
    <p:sldId id="275"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B0845-E77A-4C57-89E4-37729AC0C184}" type="datetimeFigureOut">
              <a:rPr lang="en-IN" smtClean="0"/>
              <a:t>20-12-2025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6A851-D8F1-4316-8536-4F1DF73E945F}" type="slidenum">
              <a:rPr lang="en-IN" smtClean="0"/>
              <a:t>‹#›</a:t>
            </a:fld>
            <a:endParaRPr lang="en-IN"/>
          </a:p>
        </p:txBody>
      </p:sp>
    </p:spTree>
    <p:extLst>
      <p:ext uri="{BB962C8B-B14F-4D97-AF65-F5344CB8AC3E}">
        <p14:creationId xmlns:p14="http://schemas.microsoft.com/office/powerpoint/2010/main" val="2312024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1BD6A851-D8F1-4316-8536-4F1DF73E945F}" type="slidenum">
              <a:rPr lang="en-IN" smtClean="0"/>
              <a:t>1</a:t>
            </a:fld>
            <a:endParaRPr lang="en-IN"/>
          </a:p>
        </p:txBody>
      </p:sp>
    </p:spTree>
    <p:extLst>
      <p:ext uri="{BB962C8B-B14F-4D97-AF65-F5344CB8AC3E}">
        <p14:creationId xmlns:p14="http://schemas.microsoft.com/office/powerpoint/2010/main" val="2766418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9" name="Picture 8">
            <a:extLst>
              <a:ext uri="{FF2B5EF4-FFF2-40B4-BE49-F238E27FC236}">
                <a16:creationId xmlns:a16="http://schemas.microsoft.com/office/drawing/2014/main" xmlns="" id="{2219EF48-D873-6C09-0E60-DDC57C663C8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32514" y="0"/>
            <a:ext cx="1298546"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i-IN" b="1" dirty="0">
                <a:solidFill>
                  <a:srgbClr val="FF0000"/>
                </a:solidFill>
              </a:rPr>
              <a:t>सर्जिकल टर्म</a:t>
            </a:r>
            <a:endParaRPr lang="en-US" dirty="0"/>
          </a:p>
        </p:txBody>
      </p:sp>
      <p:sp>
        <p:nvSpPr>
          <p:cNvPr id="4" name="Title 1"/>
          <p:cNvSpPr txBox="1">
            <a:spLocks/>
          </p:cNvSpPr>
          <p:nvPr/>
        </p:nvSpPr>
        <p:spPr>
          <a:xfrm>
            <a:off x="2819400" y="609600"/>
            <a:ext cx="3886200" cy="1470025"/>
          </a:xfrm>
          <a:prstGeom prst="rect">
            <a:avLst/>
          </a:prstGeom>
        </p:spPr>
        <p:txBody>
          <a:bodyPr vert="horz" lIns="91440" tIns="45720" rIns="91440" bIns="45720" rtlCol="0" anchor="ctr">
            <a:normAutofit/>
          </a:bodyPr>
          <a:lstStyle/>
          <a:p>
            <a:pPr lvl="0" algn="ctr">
              <a:spcBef>
                <a:spcPct val="0"/>
              </a:spcBef>
              <a:defRPr/>
            </a:pPr>
            <a:r>
              <a:rPr lang="hi-IN" sz="3600" b="1" dirty="0">
                <a:solidFill>
                  <a:srgbClr val="0070C0"/>
                </a:solidFill>
                <a:latin typeface="+mj-lt"/>
                <a:ea typeface="+mj-ea"/>
                <a:cs typeface="+mj-cs"/>
              </a:rPr>
              <a:t>पाठ 4</a:t>
            </a:r>
            <a:r>
              <a:rPr lang="en-IN" sz="3600" b="1" dirty="0">
                <a:solidFill>
                  <a:srgbClr val="0070C0"/>
                </a:solidFill>
                <a:latin typeface="+mj-lt"/>
                <a:ea typeface="+mj-ea"/>
                <a:cs typeface="+mj-cs"/>
              </a:rPr>
              <a:t>2</a:t>
            </a:r>
            <a:endParaRPr kumimoji="0" lang="en-US" sz="36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Title 1"/>
          <p:cNvSpPr txBox="1">
            <a:spLocks/>
          </p:cNvSpPr>
          <p:nvPr/>
        </p:nvSpPr>
        <p:spPr>
          <a:xfrm>
            <a:off x="6477000" y="5410200"/>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l0m0fu0@,0,u0,e0</a:t>
            </a:r>
          </a:p>
          <a:p>
            <a:r>
              <a:rPr lang="en-US" sz="4000" b="1" dirty="0" err="1" smtClean="0">
                <a:solidFill>
                  <a:srgbClr val="002060"/>
                </a:solidFill>
                <a:latin typeface="Kruti Dev 011" pitchFamily="2" charset="0"/>
                <a:cs typeface="Arial" pitchFamily="34" charset="0"/>
              </a:rPr>
              <a:t>veunhi</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dkSj</a:t>
            </a:r>
            <a:endParaRPr lang="en-US" sz="4000" b="1" dirty="0">
              <a:solidFill>
                <a:srgbClr val="002060"/>
              </a:solidFill>
              <a:latin typeface="Kruti Dev 011" pitchFamily="2"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778669"/>
            <a:ext cx="916642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62"/>
            </a:pPr>
            <a:r>
              <a:rPr lang="en-US" sz="3200" dirty="0">
                <a:solidFill>
                  <a:srgbClr val="002060"/>
                </a:solidFill>
              </a:rPr>
              <a:t>    </a:t>
            </a:r>
            <a:r>
              <a:rPr lang="hi-IN" sz="2800" b="1" dirty="0">
                <a:solidFill>
                  <a:schemeClr val="tx2">
                    <a:lumMod val="60000"/>
                    <a:lumOff val="40000"/>
                  </a:schemeClr>
                </a:solidFill>
              </a:rPr>
              <a:t>एक्सयूडेट्स</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रक्त प्रवाह से ऊतक स्थान में स्थानांतरित पदार्थ</a:t>
            </a:r>
            <a:r>
              <a:rPr lang="en-US" sz="2800" dirty="0">
                <a:solidFill>
                  <a:schemeClr val="tx2">
                    <a:lumMod val="60000"/>
                    <a:lumOff val="40000"/>
                  </a:schemeClr>
                </a:solidFill>
              </a:rPr>
              <a:t>.</a:t>
            </a:r>
          </a:p>
          <a:p>
            <a:r>
              <a:rPr lang="en-US" sz="2800" dirty="0">
                <a:solidFill>
                  <a:srgbClr val="002060"/>
                </a:solidFill>
              </a:rPr>
              <a:t>63)	</a:t>
            </a:r>
            <a:r>
              <a:rPr lang="hi-IN" sz="2800" b="1" dirty="0">
                <a:solidFill>
                  <a:srgbClr val="00B050"/>
                </a:solidFill>
              </a:rPr>
              <a:t>एरिथ्रोसाइटेमिया</a:t>
            </a:r>
            <a:r>
              <a:rPr lang="en-US" sz="2800" dirty="0">
                <a:solidFill>
                  <a:srgbClr val="00B050"/>
                </a:solidFill>
              </a:rPr>
              <a:t>:-</a:t>
            </a:r>
            <a:r>
              <a:rPr lang="hi-IN" sz="2800" dirty="0">
                <a:solidFill>
                  <a:srgbClr val="00B050"/>
                </a:solidFill>
              </a:rPr>
              <a:t>अतिरिक्त आरबीसी की स्थिति</a:t>
            </a:r>
            <a:r>
              <a:rPr lang="en-US" sz="2800" dirty="0">
                <a:solidFill>
                  <a:srgbClr val="00B050"/>
                </a:solidFill>
              </a:rPr>
              <a:t>.</a:t>
            </a:r>
          </a:p>
          <a:p>
            <a:r>
              <a:rPr lang="en-US" sz="2800" dirty="0">
                <a:solidFill>
                  <a:srgbClr val="002060"/>
                </a:solidFill>
              </a:rPr>
              <a:t>64)	</a:t>
            </a:r>
            <a:r>
              <a:rPr lang="hi-IN" sz="2800" b="1" dirty="0">
                <a:solidFill>
                  <a:schemeClr val="accent5">
                    <a:lumMod val="75000"/>
                  </a:schemeClr>
                </a:solidFill>
              </a:rPr>
              <a:t>फिब्रिलेशन</a:t>
            </a:r>
            <a:r>
              <a:rPr lang="en-US" sz="2800" dirty="0">
                <a:solidFill>
                  <a:schemeClr val="accent5">
                    <a:lumMod val="75000"/>
                  </a:schemeClr>
                </a:solidFill>
              </a:rPr>
              <a:t>: - </a:t>
            </a:r>
            <a:r>
              <a:rPr lang="hi-IN" sz="2800" dirty="0">
                <a:solidFill>
                  <a:schemeClr val="accent5">
                    <a:lumMod val="75000"/>
                  </a:schemeClr>
                </a:solidFill>
              </a:rPr>
              <a:t>बेशुमार दिल की धड़कन</a:t>
            </a:r>
            <a:r>
              <a:rPr lang="en-US" sz="2800" dirty="0">
                <a:solidFill>
                  <a:schemeClr val="accent5">
                    <a:lumMod val="75000"/>
                  </a:schemeClr>
                </a:solidFill>
              </a:rPr>
              <a:t>.</a:t>
            </a:r>
          </a:p>
          <a:p>
            <a:r>
              <a:rPr lang="en-US" sz="2800" dirty="0">
                <a:solidFill>
                  <a:srgbClr val="002060"/>
                </a:solidFill>
              </a:rPr>
              <a:t>65)	</a:t>
            </a:r>
            <a:r>
              <a:rPr lang="hi-IN" sz="2800" b="1" dirty="0">
                <a:solidFill>
                  <a:srgbClr val="FFC000"/>
                </a:solidFill>
              </a:rPr>
              <a:t>फाइब्रोसिस</a:t>
            </a:r>
            <a:r>
              <a:rPr lang="en-US" sz="2800" b="1" dirty="0">
                <a:solidFill>
                  <a:srgbClr val="FFC000"/>
                </a:solidFill>
              </a:rPr>
              <a:t>: </a:t>
            </a:r>
            <a:r>
              <a:rPr lang="en-US" sz="2800" dirty="0">
                <a:solidFill>
                  <a:srgbClr val="FFC000"/>
                </a:solidFill>
              </a:rPr>
              <a:t>- </a:t>
            </a:r>
            <a:r>
              <a:rPr lang="hi-IN" sz="2800" dirty="0">
                <a:solidFill>
                  <a:srgbClr val="FFC000"/>
                </a:solidFill>
              </a:rPr>
              <a:t>निशान ऊतक का निर्माण</a:t>
            </a:r>
            <a:r>
              <a:rPr lang="en-US" sz="2800" dirty="0">
                <a:solidFill>
                  <a:srgbClr val="FFC000"/>
                </a:solidFill>
              </a:rPr>
              <a:t>.</a:t>
            </a:r>
          </a:p>
          <a:p>
            <a:pPr marL="514350" indent="-514350">
              <a:buAutoNum type="arabicParenR" startAt="66"/>
            </a:pPr>
            <a:r>
              <a:rPr lang="en-US" sz="2800" dirty="0">
                <a:solidFill>
                  <a:srgbClr val="002060"/>
                </a:solidFill>
              </a:rPr>
              <a:t>    </a:t>
            </a:r>
            <a:r>
              <a:rPr lang="hi-IN" sz="2800" b="1" dirty="0">
                <a:solidFill>
                  <a:srgbClr val="00B0F0"/>
                </a:solidFill>
              </a:rPr>
              <a:t>भ्रूण</a:t>
            </a:r>
            <a:r>
              <a:rPr lang="en-US" sz="2800" b="1" dirty="0">
                <a:solidFill>
                  <a:srgbClr val="00B0F0"/>
                </a:solidFill>
              </a:rPr>
              <a:t>: </a:t>
            </a:r>
            <a:r>
              <a:rPr lang="en-US" sz="2800" dirty="0">
                <a:solidFill>
                  <a:srgbClr val="00B0F0"/>
                </a:solidFill>
              </a:rPr>
              <a:t>- </a:t>
            </a:r>
            <a:r>
              <a:rPr lang="hi-IN" sz="2800" dirty="0">
                <a:solidFill>
                  <a:srgbClr val="00B0F0"/>
                </a:solidFill>
              </a:rPr>
              <a:t>अजन्मे युवा विशेष रूप से जन्म तक गर्भाशय की अवधि के 3 वें महीने से</a:t>
            </a:r>
            <a:r>
              <a:rPr lang="en-US" sz="2800" dirty="0">
                <a:solidFill>
                  <a:srgbClr val="00B0F0"/>
                </a:solidFill>
              </a:rPr>
              <a:t>.</a:t>
            </a:r>
          </a:p>
          <a:p>
            <a:r>
              <a:rPr lang="en-US" sz="2800" dirty="0">
                <a:solidFill>
                  <a:srgbClr val="002060"/>
                </a:solidFill>
              </a:rPr>
              <a:t>67)	</a:t>
            </a:r>
            <a:r>
              <a:rPr lang="hi-IN" sz="2800" b="1" dirty="0">
                <a:solidFill>
                  <a:srgbClr val="92D050"/>
                </a:solidFill>
              </a:rPr>
              <a:t>ग्लाइकोसुरिया</a:t>
            </a:r>
            <a:r>
              <a:rPr lang="en-US" sz="2800" b="1" dirty="0">
                <a:solidFill>
                  <a:srgbClr val="92D050"/>
                </a:solidFill>
              </a:rPr>
              <a:t>: </a:t>
            </a:r>
            <a:r>
              <a:rPr lang="en-US" sz="2800" dirty="0">
                <a:solidFill>
                  <a:srgbClr val="92D050"/>
                </a:solidFill>
              </a:rPr>
              <a:t>- </a:t>
            </a:r>
            <a:r>
              <a:rPr lang="hi-IN" sz="2800" dirty="0">
                <a:solidFill>
                  <a:srgbClr val="92D050"/>
                </a:solidFill>
              </a:rPr>
              <a:t>मूत्र में चीनी</a:t>
            </a:r>
            <a:r>
              <a:rPr lang="en-US" sz="2800" dirty="0">
                <a:solidFill>
                  <a:srgbClr val="92D050"/>
                </a:solidFill>
              </a:rPr>
              <a:t>.</a:t>
            </a:r>
          </a:p>
          <a:p>
            <a:pPr marL="514350" indent="-514350">
              <a:buAutoNum type="arabicParenR" startAt="68"/>
            </a:pPr>
            <a:r>
              <a:rPr lang="en-US" sz="2800" dirty="0">
                <a:solidFill>
                  <a:srgbClr val="002060"/>
                </a:solidFill>
              </a:rPr>
              <a:t>    </a:t>
            </a:r>
            <a:r>
              <a:rPr lang="hi-IN" sz="2800" b="1" dirty="0">
                <a:solidFill>
                  <a:srgbClr val="002060"/>
                </a:solidFill>
              </a:rPr>
              <a:t>गलगण्ड</a:t>
            </a:r>
            <a:r>
              <a:rPr lang="en-US" sz="2800" b="1" dirty="0">
                <a:solidFill>
                  <a:srgbClr val="002060"/>
                </a:solidFill>
              </a:rPr>
              <a:t>: </a:t>
            </a:r>
            <a:r>
              <a:rPr lang="en-US" sz="2800" dirty="0">
                <a:solidFill>
                  <a:srgbClr val="002060"/>
                </a:solidFill>
              </a:rPr>
              <a:t>- </a:t>
            </a:r>
            <a:r>
              <a:rPr lang="hi-IN" sz="2800" dirty="0">
                <a:solidFill>
                  <a:srgbClr val="002060"/>
                </a:solidFill>
              </a:rPr>
              <a:t>थायरॉयड ग्रंथि का बढ़ना जिससे गर्दन के सामने सूजन आ जाती है</a:t>
            </a:r>
            <a:r>
              <a:rPr lang="en-US" sz="2800" dirty="0">
                <a:solidFill>
                  <a:srgbClr val="002060"/>
                </a:solidFill>
              </a:rPr>
              <a:t>.</a:t>
            </a:r>
          </a:p>
          <a:p>
            <a:r>
              <a:rPr lang="en-US" sz="2800" dirty="0">
                <a:solidFill>
                  <a:srgbClr val="002060"/>
                </a:solidFill>
              </a:rPr>
              <a:t>69)	</a:t>
            </a:r>
            <a:r>
              <a:rPr lang="hi-IN" sz="2800" b="1" dirty="0">
                <a:solidFill>
                  <a:srgbClr val="C00000"/>
                </a:solidFill>
              </a:rPr>
              <a:t>गंडिका</a:t>
            </a:r>
            <a:r>
              <a:rPr lang="en-US" sz="2800" b="1" dirty="0">
                <a:solidFill>
                  <a:srgbClr val="C00000"/>
                </a:solidFill>
              </a:rPr>
              <a:t>: </a:t>
            </a:r>
            <a:r>
              <a:rPr lang="en-US" sz="2800" dirty="0">
                <a:solidFill>
                  <a:srgbClr val="C00000"/>
                </a:solidFill>
              </a:rPr>
              <a:t>- </a:t>
            </a:r>
            <a:r>
              <a:rPr lang="hi-IN" sz="2800" dirty="0">
                <a:solidFill>
                  <a:srgbClr val="C00000"/>
                </a:solidFill>
              </a:rPr>
              <a:t>तंत्रिका कोशिका निकायों का एक संग्रह</a:t>
            </a:r>
            <a:r>
              <a:rPr lang="en-US" sz="2800" dirty="0">
                <a:solidFill>
                  <a:srgbClr val="C00000"/>
                </a:solidFill>
              </a:rPr>
              <a:t>.</a:t>
            </a:r>
          </a:p>
          <a:p>
            <a:pPr marL="514350" indent="-514350">
              <a:buAutoNum type="arabicParenR" startAt="70"/>
            </a:pPr>
            <a:r>
              <a:rPr lang="en-US" sz="2800" dirty="0">
                <a:solidFill>
                  <a:srgbClr val="002060"/>
                </a:solidFill>
              </a:rPr>
              <a:t>    </a:t>
            </a:r>
            <a:r>
              <a:rPr lang="hi-IN" sz="2800" b="1" dirty="0">
                <a:solidFill>
                  <a:schemeClr val="accent3">
                    <a:lumMod val="75000"/>
                  </a:schemeClr>
                </a:solidFill>
              </a:rPr>
              <a:t>हेमोलिसिस</a:t>
            </a:r>
            <a:r>
              <a:rPr lang="en-US" sz="2800" b="1" dirty="0">
                <a:solidFill>
                  <a:schemeClr val="accent3">
                    <a:lumMod val="75000"/>
                  </a:schemeClr>
                </a:solidFill>
              </a:rPr>
              <a:t>: </a:t>
            </a:r>
            <a:r>
              <a:rPr lang="en-US" sz="2800" dirty="0">
                <a:solidFill>
                  <a:schemeClr val="accent3">
                    <a:lumMod val="75000"/>
                  </a:schemeClr>
                </a:solidFill>
              </a:rPr>
              <a:t>- </a:t>
            </a:r>
            <a:r>
              <a:rPr lang="hi-IN" sz="2800" dirty="0">
                <a:solidFill>
                  <a:schemeClr val="accent3">
                    <a:lumMod val="75000"/>
                  </a:schemeClr>
                </a:solidFill>
              </a:rPr>
              <a:t>आरबीसी का विनाश</a:t>
            </a:r>
            <a:r>
              <a:rPr lang="en-US" sz="2800" dirty="0">
                <a:solidFill>
                  <a:schemeClr val="accent3">
                    <a:lumMod val="75000"/>
                  </a:schemeClr>
                </a:solidFill>
              </a:rPr>
              <a:t>.</a:t>
            </a:r>
          </a:p>
          <a:p>
            <a:pPr marL="514350" indent="-514350"/>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3" y="1077216"/>
            <a:ext cx="8708047"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71"/>
            </a:pPr>
            <a:r>
              <a:rPr lang="en-US" sz="3200" dirty="0">
                <a:solidFill>
                  <a:srgbClr val="002060"/>
                </a:solidFill>
              </a:rPr>
              <a:t>    </a:t>
            </a:r>
            <a:r>
              <a:rPr lang="hi-IN" sz="2800" b="1" dirty="0">
                <a:solidFill>
                  <a:srgbClr val="0070C0"/>
                </a:solidFill>
              </a:rPr>
              <a:t>अधिकरक्तस्राव</a:t>
            </a:r>
            <a:r>
              <a:rPr lang="en-US" sz="2800" dirty="0">
                <a:solidFill>
                  <a:srgbClr val="0070C0"/>
                </a:solidFill>
              </a:rPr>
              <a:t>: - </a:t>
            </a:r>
            <a:r>
              <a:rPr lang="hi-IN" sz="2800" dirty="0">
                <a:solidFill>
                  <a:srgbClr val="0070C0"/>
                </a:solidFill>
              </a:rPr>
              <a:t>वह स्थिति जिसमें रक्त का जमावट समय लंबे समय तक रहता है</a:t>
            </a:r>
            <a:r>
              <a:rPr lang="en-US" sz="2800" dirty="0">
                <a:solidFill>
                  <a:srgbClr val="0070C0"/>
                </a:solidFill>
              </a:rPr>
              <a:t>.  </a:t>
            </a:r>
          </a:p>
          <a:p>
            <a:pPr marL="514350" indent="-514350">
              <a:buAutoNum type="arabicParenR" startAt="72"/>
            </a:pPr>
            <a:r>
              <a:rPr lang="en-US" sz="2800" dirty="0">
                <a:solidFill>
                  <a:srgbClr val="002060"/>
                </a:solidFill>
              </a:rPr>
              <a:t>    </a:t>
            </a:r>
            <a:r>
              <a:rPr lang="hi-IN" sz="2800" b="1" dirty="0">
                <a:solidFill>
                  <a:srgbClr val="00B050"/>
                </a:solidFill>
              </a:rPr>
              <a:t>हर्नियेशन</a:t>
            </a:r>
            <a:r>
              <a:rPr lang="en-US" sz="2800" b="1" dirty="0">
                <a:solidFill>
                  <a:srgbClr val="00B050"/>
                </a:solidFill>
              </a:rPr>
              <a:t>: </a:t>
            </a:r>
            <a:r>
              <a:rPr lang="en-US" sz="2800" dirty="0">
                <a:solidFill>
                  <a:srgbClr val="00B050"/>
                </a:solidFill>
              </a:rPr>
              <a:t>- </a:t>
            </a:r>
            <a:r>
              <a:rPr lang="hi-IN" sz="2800" dirty="0">
                <a:solidFill>
                  <a:srgbClr val="00B050"/>
                </a:solidFill>
              </a:rPr>
              <a:t>एक असामान्य उद्घाटन के माध्यम से एक अंग या ऊतक के एक हिस्से का फलाव</a:t>
            </a:r>
            <a:r>
              <a:rPr lang="en-US" sz="2800" dirty="0">
                <a:solidFill>
                  <a:srgbClr val="00B050"/>
                </a:solidFill>
              </a:rPr>
              <a:t>.</a:t>
            </a:r>
          </a:p>
          <a:p>
            <a:pPr marL="514350" indent="-514350">
              <a:buAutoNum type="arabicParenR" startAt="73"/>
            </a:pPr>
            <a:r>
              <a:rPr lang="en-US" sz="2800" dirty="0">
                <a:solidFill>
                  <a:srgbClr val="002060"/>
                </a:solidFill>
              </a:rPr>
              <a:t>    </a:t>
            </a:r>
            <a:r>
              <a:rPr lang="hi-IN" sz="2800" b="1" dirty="0">
                <a:solidFill>
                  <a:srgbClr val="FFC000"/>
                </a:solidFill>
              </a:rPr>
              <a:t>हिस्‍टामिन</a:t>
            </a:r>
            <a:r>
              <a:rPr lang="en-US" sz="2800" b="1" dirty="0">
                <a:solidFill>
                  <a:srgbClr val="FFC000"/>
                </a:solidFill>
              </a:rPr>
              <a:t>: </a:t>
            </a:r>
            <a:r>
              <a:rPr lang="en-US" sz="2800" dirty="0">
                <a:solidFill>
                  <a:srgbClr val="FFC000"/>
                </a:solidFill>
              </a:rPr>
              <a:t>-</a:t>
            </a:r>
            <a:r>
              <a:rPr lang="hi-IN" sz="2800" dirty="0">
                <a:solidFill>
                  <a:srgbClr val="FFC000"/>
                </a:solidFill>
              </a:rPr>
              <a:t>पशु और वनस्पति ऊतकों में पाया जाने वाला एक अमाइन बलगम स्राव का एक शक्तिशाली वासोडिलेटर और उत्तेजक है</a:t>
            </a:r>
            <a:r>
              <a:rPr lang="en-US" sz="2800" dirty="0">
                <a:solidFill>
                  <a:srgbClr val="FFC000"/>
                </a:solidFill>
              </a:rPr>
              <a:t>.</a:t>
            </a:r>
          </a:p>
          <a:p>
            <a:pPr marL="514350" indent="-514350">
              <a:buAutoNum type="arabicParenR" startAt="74"/>
            </a:pPr>
            <a:r>
              <a:rPr lang="en-US" sz="2800" dirty="0">
                <a:solidFill>
                  <a:srgbClr val="002060"/>
                </a:solidFill>
              </a:rPr>
              <a:t>    </a:t>
            </a:r>
            <a:r>
              <a:rPr lang="hi-IN" sz="2800" b="1" dirty="0">
                <a:solidFill>
                  <a:schemeClr val="accent5"/>
                </a:solidFill>
              </a:rPr>
              <a:t>उच्च रक्तचाप</a:t>
            </a:r>
            <a:r>
              <a:rPr lang="en-US" sz="2800" b="1" dirty="0">
                <a:solidFill>
                  <a:schemeClr val="accent5"/>
                </a:solidFill>
              </a:rPr>
              <a:t>: </a:t>
            </a:r>
            <a:r>
              <a:rPr lang="en-US" sz="2800" dirty="0">
                <a:solidFill>
                  <a:schemeClr val="accent5"/>
                </a:solidFill>
              </a:rPr>
              <a:t>- </a:t>
            </a:r>
            <a:r>
              <a:rPr lang="hi-IN" sz="2800" dirty="0">
                <a:solidFill>
                  <a:schemeClr val="accent5"/>
                </a:solidFill>
              </a:rPr>
              <a:t>असामान्य रूप से उच्च रक्तचाप</a:t>
            </a:r>
            <a:r>
              <a:rPr lang="en-US" sz="2800" dirty="0">
                <a:solidFill>
                  <a:schemeClr val="accent5"/>
                </a:solidFill>
              </a:rPr>
              <a:t>.</a:t>
            </a:r>
          </a:p>
          <a:p>
            <a:r>
              <a:rPr lang="en-US" sz="2800" dirty="0">
                <a:solidFill>
                  <a:srgbClr val="002060"/>
                </a:solidFill>
              </a:rPr>
              <a:t>75)	</a:t>
            </a:r>
            <a:r>
              <a:rPr lang="hi-IN" sz="2800" b="1" dirty="0">
                <a:solidFill>
                  <a:srgbClr val="C00000"/>
                </a:solidFill>
              </a:rPr>
              <a:t>हाइपरपीरेक्सिया</a:t>
            </a:r>
            <a:r>
              <a:rPr lang="en-US" sz="2800" b="1" dirty="0">
                <a:solidFill>
                  <a:srgbClr val="C00000"/>
                </a:solidFill>
              </a:rPr>
              <a:t>: </a:t>
            </a:r>
            <a:r>
              <a:rPr lang="en-US" sz="2800" dirty="0">
                <a:solidFill>
                  <a:srgbClr val="C00000"/>
                </a:solidFill>
              </a:rPr>
              <a:t>- </a:t>
            </a:r>
            <a:r>
              <a:rPr lang="hi-IN" sz="2800" dirty="0">
                <a:solidFill>
                  <a:srgbClr val="C00000"/>
                </a:solidFill>
              </a:rPr>
              <a:t>शरीर का तापमान बढ़ जाना</a:t>
            </a:r>
            <a:r>
              <a:rPr lang="en-US" sz="2800" dirty="0">
                <a:solidFill>
                  <a:srgbClr val="C00000"/>
                </a:solidFill>
              </a:rPr>
              <a:t>.</a:t>
            </a:r>
          </a:p>
          <a:p>
            <a:r>
              <a:rPr lang="en-US" sz="2800" dirty="0">
                <a:solidFill>
                  <a:srgbClr val="002060"/>
                </a:solidFill>
              </a:rPr>
              <a:t>76)	</a:t>
            </a:r>
            <a:r>
              <a:rPr lang="hi-IN" sz="2800" b="1" dirty="0">
                <a:solidFill>
                  <a:srgbClr val="00B0F0"/>
                </a:solidFill>
              </a:rPr>
              <a:t>अपताप</a:t>
            </a:r>
            <a:r>
              <a:rPr lang="en-US" sz="2800" b="1" dirty="0">
                <a:solidFill>
                  <a:srgbClr val="00B0F0"/>
                </a:solidFill>
              </a:rPr>
              <a:t>: </a:t>
            </a:r>
            <a:r>
              <a:rPr lang="en-US" sz="2800" dirty="0">
                <a:solidFill>
                  <a:srgbClr val="00B0F0"/>
                </a:solidFill>
              </a:rPr>
              <a:t>- </a:t>
            </a:r>
            <a:r>
              <a:rPr lang="hi-IN" sz="2800" dirty="0">
                <a:solidFill>
                  <a:srgbClr val="00B0F0"/>
                </a:solidFill>
              </a:rPr>
              <a:t>शरीर का तापमान कम होना</a:t>
            </a:r>
            <a:r>
              <a:rPr lang="en-US" sz="2800" dirty="0">
                <a:solidFill>
                  <a:srgbClr val="00B0F0"/>
                </a:solidFill>
              </a:rPr>
              <a:t>.</a:t>
            </a:r>
          </a:p>
          <a:p>
            <a:pPr marL="514350" indent="-514350">
              <a:buAutoNum type="arabicParenR" startAt="77"/>
            </a:pPr>
            <a:r>
              <a:rPr lang="en-US" sz="2800" dirty="0">
                <a:solidFill>
                  <a:srgbClr val="002060"/>
                </a:solidFill>
              </a:rPr>
              <a:t>    </a:t>
            </a:r>
            <a:r>
              <a:rPr lang="hi-IN" sz="2800" b="1" dirty="0">
                <a:solidFill>
                  <a:srgbClr val="7030A0"/>
                </a:solidFill>
              </a:rPr>
              <a:t>प्रोटोकॉल</a:t>
            </a:r>
            <a:r>
              <a:rPr lang="en-US" sz="2800" b="1" dirty="0">
                <a:solidFill>
                  <a:srgbClr val="7030A0"/>
                </a:solidFill>
              </a:rPr>
              <a:t>: </a:t>
            </a:r>
            <a:r>
              <a:rPr lang="en-US" sz="2800" dirty="0">
                <a:solidFill>
                  <a:srgbClr val="7030A0"/>
                </a:solidFill>
              </a:rPr>
              <a:t>- </a:t>
            </a:r>
            <a:r>
              <a:rPr lang="hi-IN" sz="2800" dirty="0">
                <a:solidFill>
                  <a:srgbClr val="7030A0"/>
                </a:solidFill>
              </a:rPr>
              <a:t>ऊतकों की सूक्ष्म संरचना का विज्ञान</a:t>
            </a:r>
            <a:r>
              <a:rPr lang="en-US" sz="2800" dirty="0">
                <a:solidFill>
                  <a:srgbClr val="7030A0"/>
                </a:solidFill>
              </a:rPr>
              <a:t>.</a:t>
            </a:r>
          </a:p>
          <a:p>
            <a:r>
              <a:rPr lang="en-US" sz="2800" dirty="0">
                <a:solidFill>
                  <a:srgbClr val="002060"/>
                </a:solidFill>
              </a:rPr>
              <a:t>78)	</a:t>
            </a:r>
            <a:r>
              <a:rPr lang="hi-IN" sz="2800" b="1" dirty="0">
                <a:solidFill>
                  <a:srgbClr val="00B050"/>
                </a:solidFill>
              </a:rPr>
              <a:t>जलयोजन</a:t>
            </a:r>
            <a:r>
              <a:rPr lang="en-US" sz="2800" b="1" dirty="0">
                <a:solidFill>
                  <a:srgbClr val="00B050"/>
                </a:solidFill>
              </a:rPr>
              <a:t>: </a:t>
            </a:r>
            <a:r>
              <a:rPr lang="en-US" sz="2800" dirty="0">
                <a:solidFill>
                  <a:srgbClr val="00B050"/>
                </a:solidFill>
              </a:rPr>
              <a:t>- </a:t>
            </a:r>
            <a:r>
              <a:rPr lang="hi-IN" sz="2800" dirty="0">
                <a:solidFill>
                  <a:srgbClr val="00B050"/>
                </a:solidFill>
              </a:rPr>
              <a:t>शरीर के तरल पदार्थ का प्रतिस्थापन</a:t>
            </a:r>
            <a:r>
              <a:rPr lang="en-US" sz="2800" dirty="0">
                <a:solidFill>
                  <a:srgbClr val="00B050"/>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539353"/>
            <a:ext cx="8936648"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79)	</a:t>
            </a:r>
            <a:r>
              <a:rPr lang="hi-IN" sz="2800" b="1" dirty="0">
                <a:solidFill>
                  <a:srgbClr val="00B050"/>
                </a:solidFill>
              </a:rPr>
              <a:t>अनिद्रा</a:t>
            </a:r>
            <a:r>
              <a:rPr lang="en-US" sz="2800" b="1" dirty="0">
                <a:solidFill>
                  <a:srgbClr val="00B050"/>
                </a:solidFill>
              </a:rPr>
              <a:t>: </a:t>
            </a:r>
            <a:r>
              <a:rPr lang="en-US" sz="2800" dirty="0">
                <a:solidFill>
                  <a:srgbClr val="00B050"/>
                </a:solidFill>
              </a:rPr>
              <a:t>-</a:t>
            </a:r>
            <a:r>
              <a:rPr lang="hi-IN" sz="2800" dirty="0">
                <a:solidFill>
                  <a:srgbClr val="00B050"/>
                </a:solidFill>
              </a:rPr>
              <a:t>सोने में असमर्थता</a:t>
            </a:r>
            <a:endParaRPr lang="en-US" sz="2800" dirty="0">
              <a:solidFill>
                <a:srgbClr val="00B050"/>
              </a:solidFill>
            </a:endParaRPr>
          </a:p>
          <a:p>
            <a:pPr marL="514350" indent="-514350">
              <a:buAutoNum type="arabicParenR" startAt="80"/>
            </a:pPr>
            <a:r>
              <a:rPr lang="en-US" sz="2800" b="1" dirty="0">
                <a:solidFill>
                  <a:srgbClr val="002060"/>
                </a:solidFill>
              </a:rPr>
              <a:t>    </a:t>
            </a:r>
            <a:r>
              <a:rPr lang="hi-IN" sz="2800" b="1" dirty="0">
                <a:solidFill>
                  <a:srgbClr val="00B0F0"/>
                </a:solidFill>
              </a:rPr>
              <a:t>इस्किमिया</a:t>
            </a:r>
            <a:r>
              <a:rPr lang="en-US" sz="2800" b="1" dirty="0">
                <a:solidFill>
                  <a:srgbClr val="00B0F0"/>
                </a:solidFill>
              </a:rPr>
              <a:t>: </a:t>
            </a:r>
            <a:r>
              <a:rPr lang="en-US" sz="2800" dirty="0">
                <a:solidFill>
                  <a:srgbClr val="00B0F0"/>
                </a:solidFill>
              </a:rPr>
              <a:t>- </a:t>
            </a:r>
            <a:r>
              <a:rPr lang="hi-IN" sz="2800" dirty="0">
                <a:solidFill>
                  <a:srgbClr val="00B0F0"/>
                </a:solidFill>
              </a:rPr>
              <a:t>रक्त की एक अस्थायी और स्थानीय कमी</a:t>
            </a:r>
            <a:r>
              <a:rPr lang="en-US" sz="2800" dirty="0">
                <a:solidFill>
                  <a:srgbClr val="002060"/>
                </a:solidFill>
              </a:rPr>
              <a:t>    </a:t>
            </a:r>
          </a:p>
          <a:p>
            <a:pPr marL="514350" indent="-514350">
              <a:buAutoNum type="arabicParenR" startAt="80"/>
            </a:pPr>
            <a:r>
              <a:rPr lang="en-US" sz="2800" b="1" dirty="0">
                <a:solidFill>
                  <a:srgbClr val="002060"/>
                </a:solidFill>
              </a:rPr>
              <a:t> </a:t>
            </a:r>
            <a:r>
              <a:rPr lang="hi-IN" sz="2800" b="1" dirty="0">
                <a:solidFill>
                  <a:srgbClr val="7030A0"/>
                </a:solidFill>
              </a:rPr>
              <a:t>ल्यूकोसाइटोसिस</a:t>
            </a:r>
            <a:r>
              <a:rPr lang="en-US" sz="2800" b="1" dirty="0">
                <a:solidFill>
                  <a:srgbClr val="7030A0"/>
                </a:solidFill>
              </a:rPr>
              <a:t>: </a:t>
            </a:r>
            <a:r>
              <a:rPr lang="en-US" sz="2800" dirty="0">
                <a:solidFill>
                  <a:srgbClr val="7030A0"/>
                </a:solidFill>
              </a:rPr>
              <a:t>- </a:t>
            </a:r>
            <a:r>
              <a:rPr lang="hi-IN" sz="2800" dirty="0">
                <a:solidFill>
                  <a:srgbClr val="7030A0"/>
                </a:solidFill>
              </a:rPr>
              <a:t>रक्त की प्रति इकाई मात्रा में ल्यूकोसाइट्स की संख्या में वृद्धि</a:t>
            </a:r>
            <a:r>
              <a:rPr lang="en-US" sz="2800" dirty="0">
                <a:solidFill>
                  <a:srgbClr val="7030A0"/>
                </a:solidFill>
              </a:rPr>
              <a:t>	</a:t>
            </a:r>
          </a:p>
          <a:p>
            <a:pPr marL="514350" indent="-514350">
              <a:buAutoNum type="arabicParenR" startAt="82"/>
            </a:pPr>
            <a:r>
              <a:rPr lang="en-US" sz="2800" dirty="0">
                <a:solidFill>
                  <a:srgbClr val="002060"/>
                </a:solidFill>
              </a:rPr>
              <a:t>    </a:t>
            </a:r>
            <a:r>
              <a:rPr lang="hi-IN" sz="2800" b="1" dirty="0">
                <a:solidFill>
                  <a:srgbClr val="92D050"/>
                </a:solidFill>
              </a:rPr>
              <a:t>लेकिमिया</a:t>
            </a:r>
            <a:r>
              <a:rPr lang="en-US" sz="2800" b="1" dirty="0">
                <a:solidFill>
                  <a:srgbClr val="92D050"/>
                </a:solidFill>
              </a:rPr>
              <a:t>: </a:t>
            </a:r>
            <a:r>
              <a:rPr lang="en-US" sz="2800" dirty="0">
                <a:solidFill>
                  <a:srgbClr val="92D050"/>
                </a:solidFill>
              </a:rPr>
              <a:t>- </a:t>
            </a:r>
            <a:r>
              <a:rPr lang="hi-IN" sz="2800" dirty="0">
                <a:solidFill>
                  <a:srgbClr val="92D050"/>
                </a:solidFill>
              </a:rPr>
              <a:t>डब्ल्यूबीसी की असामान्य संख्या के साथ एक रोग संबंधी स्थिति</a:t>
            </a:r>
            <a:endParaRPr lang="en-US" sz="2800" dirty="0">
              <a:solidFill>
                <a:srgbClr val="92D050"/>
              </a:solidFill>
            </a:endParaRPr>
          </a:p>
          <a:p>
            <a:pPr marL="514350" indent="-514350">
              <a:buAutoNum type="arabicParenR" startAt="82"/>
            </a:pPr>
            <a:r>
              <a:rPr lang="en-US" sz="2800" b="1" dirty="0">
                <a:solidFill>
                  <a:schemeClr val="accent6">
                    <a:lumMod val="75000"/>
                  </a:schemeClr>
                </a:solidFill>
              </a:rPr>
              <a:t> </a:t>
            </a:r>
            <a:r>
              <a:rPr lang="hi-IN" sz="2800" b="1" dirty="0">
                <a:solidFill>
                  <a:schemeClr val="accent6">
                    <a:lumMod val="75000"/>
                  </a:schemeClr>
                </a:solidFill>
              </a:rPr>
              <a:t>वसा</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वसा और वसा जैसा पदार्थ</a:t>
            </a:r>
            <a:endParaRPr lang="en-US" sz="2800" dirty="0">
              <a:solidFill>
                <a:schemeClr val="accent6">
                  <a:lumMod val="75000"/>
                </a:schemeClr>
              </a:solidFill>
            </a:endParaRPr>
          </a:p>
          <a:p>
            <a:r>
              <a:rPr lang="en-US" sz="2800" dirty="0">
                <a:solidFill>
                  <a:srgbClr val="002060"/>
                </a:solidFill>
              </a:rPr>
              <a:t>84)	</a:t>
            </a:r>
            <a:r>
              <a:rPr lang="hi-IN" sz="2800" b="1" dirty="0">
                <a:solidFill>
                  <a:schemeClr val="tx2">
                    <a:lumMod val="60000"/>
                    <a:lumOff val="40000"/>
                  </a:schemeClr>
                </a:solidFill>
              </a:rPr>
              <a:t>ल्यूकोपेनिया</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रक्त में डब्ल्यूबीसी की कमी</a:t>
            </a:r>
            <a:endParaRPr lang="en-US" sz="2800" dirty="0">
              <a:solidFill>
                <a:schemeClr val="tx2">
                  <a:lumMod val="60000"/>
                  <a:lumOff val="40000"/>
                </a:schemeClr>
              </a:solidFill>
            </a:endParaRPr>
          </a:p>
          <a:p>
            <a:pPr marL="514350" indent="-514350">
              <a:buAutoNum type="arabicParenR" startAt="85"/>
            </a:pPr>
            <a:r>
              <a:rPr lang="en-US" sz="2800" dirty="0">
                <a:solidFill>
                  <a:srgbClr val="002060"/>
                </a:solidFill>
              </a:rPr>
              <a:t>    </a:t>
            </a:r>
            <a:r>
              <a:rPr lang="hi-IN" sz="2800" b="1" dirty="0">
                <a:solidFill>
                  <a:srgbClr val="00B0F0"/>
                </a:solidFill>
              </a:rPr>
              <a:t>लिम्फोसाइटोसिस</a:t>
            </a:r>
            <a:r>
              <a:rPr lang="en-US" sz="2800" b="1" dirty="0">
                <a:solidFill>
                  <a:srgbClr val="00B0F0"/>
                </a:solidFill>
              </a:rPr>
              <a:t>: </a:t>
            </a:r>
            <a:r>
              <a:rPr lang="en-US" sz="2800" dirty="0">
                <a:solidFill>
                  <a:srgbClr val="00B0F0"/>
                </a:solidFill>
              </a:rPr>
              <a:t>- </a:t>
            </a:r>
            <a:r>
              <a:rPr lang="hi-IN" sz="2800" dirty="0">
                <a:solidFill>
                  <a:srgbClr val="00B0F0"/>
                </a:solidFill>
              </a:rPr>
              <a:t>रक्त में लिम्फोसाइटों की संख्या बढ़ाएँ</a:t>
            </a:r>
            <a:endParaRPr lang="en-US" sz="2800" dirty="0">
              <a:solidFill>
                <a:srgbClr val="00B0F0"/>
              </a:solidFill>
            </a:endParaRPr>
          </a:p>
          <a:p>
            <a:pPr marL="514350" indent="-514350">
              <a:buAutoNum type="arabicParenR" startAt="85"/>
            </a:pPr>
            <a:r>
              <a:rPr lang="en-US" sz="2800" dirty="0">
                <a:solidFill>
                  <a:srgbClr val="002060"/>
                </a:solidFill>
              </a:rPr>
              <a:t>	</a:t>
            </a:r>
            <a:r>
              <a:rPr lang="hi-IN" sz="2800" b="1" dirty="0">
                <a:solidFill>
                  <a:schemeClr val="accent3">
                    <a:lumMod val="75000"/>
                  </a:schemeClr>
                </a:solidFill>
              </a:rPr>
              <a:t>मायलगिया</a:t>
            </a:r>
            <a:r>
              <a:rPr lang="en-US" sz="2800" b="1" dirty="0">
                <a:solidFill>
                  <a:schemeClr val="accent3">
                    <a:lumMod val="75000"/>
                  </a:schemeClr>
                </a:solidFill>
              </a:rPr>
              <a:t>:- </a:t>
            </a:r>
            <a:r>
              <a:rPr lang="hi-IN" sz="2800" dirty="0">
                <a:solidFill>
                  <a:schemeClr val="accent3">
                    <a:lumMod val="75000"/>
                  </a:schemeClr>
                </a:solidFill>
              </a:rPr>
              <a:t>मांसपेशियों में दर्द</a:t>
            </a:r>
            <a:r>
              <a:rPr lang="en-US" sz="2800" dirty="0">
                <a:solidFill>
                  <a:schemeClr val="accent3">
                    <a:lumMod val="75000"/>
                  </a:schemeClr>
                </a:solidFill>
              </a:rPr>
              <a:t>.</a:t>
            </a:r>
          </a:p>
          <a:p>
            <a:r>
              <a:rPr lang="en-US" sz="2800" dirty="0">
                <a:solidFill>
                  <a:srgbClr val="002060"/>
                </a:solidFill>
              </a:rPr>
              <a:t>87)	</a:t>
            </a:r>
            <a:r>
              <a:rPr lang="hi-IN" sz="2800" b="1" dirty="0">
                <a:solidFill>
                  <a:srgbClr val="C00000"/>
                </a:solidFill>
              </a:rPr>
              <a:t>मलेना</a:t>
            </a:r>
            <a:r>
              <a:rPr lang="en-US" sz="2800" b="1" dirty="0">
                <a:solidFill>
                  <a:srgbClr val="C00000"/>
                </a:solidFill>
              </a:rPr>
              <a:t>: </a:t>
            </a:r>
            <a:r>
              <a:rPr lang="en-US" sz="2800" dirty="0">
                <a:solidFill>
                  <a:srgbClr val="C00000"/>
                </a:solidFill>
              </a:rPr>
              <a:t>- </a:t>
            </a:r>
            <a:r>
              <a:rPr lang="hi-IN" sz="2800" dirty="0">
                <a:solidFill>
                  <a:srgbClr val="C00000"/>
                </a:solidFill>
              </a:rPr>
              <a:t>छोटी आंत से खून बहना</a:t>
            </a:r>
            <a:endParaRPr lang="en-US" sz="2800" dirty="0">
              <a:solidFill>
                <a:srgbClr val="C00000"/>
              </a:solidFill>
            </a:endParaRPr>
          </a:p>
          <a:p>
            <a:r>
              <a:rPr lang="en-US" sz="2800" dirty="0">
                <a:solidFill>
                  <a:srgbClr val="002060"/>
                </a:solidFill>
              </a:rPr>
              <a:t>88)	</a:t>
            </a:r>
            <a:r>
              <a:rPr lang="hi-IN" sz="2800" b="1" dirty="0">
                <a:solidFill>
                  <a:srgbClr val="002060"/>
                </a:solidFill>
              </a:rPr>
              <a:t>माइलाइटिस</a:t>
            </a:r>
            <a:r>
              <a:rPr lang="en-US" sz="2800" b="1" dirty="0">
                <a:solidFill>
                  <a:srgbClr val="002060"/>
                </a:solidFill>
              </a:rPr>
              <a:t>: </a:t>
            </a:r>
            <a:r>
              <a:rPr lang="en-US" sz="2800" dirty="0">
                <a:solidFill>
                  <a:srgbClr val="002060"/>
                </a:solidFill>
              </a:rPr>
              <a:t>- </a:t>
            </a:r>
            <a:r>
              <a:rPr lang="hi-IN" sz="2800" dirty="0">
                <a:solidFill>
                  <a:srgbClr val="002060"/>
                </a:solidFill>
              </a:rPr>
              <a:t>रीढ़ की हड्डी की सूजन</a:t>
            </a:r>
            <a:endParaRPr lang="en-US" sz="2800" dirty="0">
              <a:solidFill>
                <a:srgbClr val="00206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328672"/>
            <a:ext cx="8860448"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89"/>
            </a:pPr>
            <a:r>
              <a:rPr lang="en-US" sz="3200" dirty="0">
                <a:solidFill>
                  <a:srgbClr val="002060"/>
                </a:solidFill>
              </a:rPr>
              <a:t>    </a:t>
            </a:r>
            <a:r>
              <a:rPr lang="hi-IN" sz="3200" b="1" dirty="0">
                <a:solidFill>
                  <a:srgbClr val="002060"/>
                </a:solidFill>
              </a:rPr>
              <a:t>शमनकारी औषधि</a:t>
            </a:r>
            <a:r>
              <a:rPr lang="en-US" sz="3200" b="1" dirty="0">
                <a:solidFill>
                  <a:srgbClr val="002060"/>
                </a:solidFill>
              </a:rPr>
              <a:t>: </a:t>
            </a:r>
            <a:r>
              <a:rPr lang="en-US" sz="3200" dirty="0">
                <a:solidFill>
                  <a:srgbClr val="002060"/>
                </a:solidFill>
              </a:rPr>
              <a:t>- </a:t>
            </a:r>
            <a:r>
              <a:rPr lang="hi-IN" sz="3200" dirty="0">
                <a:solidFill>
                  <a:srgbClr val="002060"/>
                </a:solidFill>
              </a:rPr>
              <a:t>एक दवा जो दर्द से राहत देती है और बड़ी खुराक में नींद को प्रेरित करती है इसका कारण बनती है या कोमा में</a:t>
            </a:r>
            <a:r>
              <a:rPr lang="en-US" sz="3200" dirty="0">
                <a:solidFill>
                  <a:srgbClr val="002060"/>
                </a:solidFill>
              </a:rPr>
              <a:t>90)	</a:t>
            </a:r>
          </a:p>
          <a:p>
            <a:pPr marL="514350" indent="-514350">
              <a:buAutoNum type="arabicParenR" startAt="89"/>
            </a:pPr>
            <a:r>
              <a:rPr lang="en-US" sz="3200" b="1" dirty="0">
                <a:solidFill>
                  <a:srgbClr val="002060"/>
                </a:solidFill>
              </a:rPr>
              <a:t>   </a:t>
            </a:r>
            <a:r>
              <a:rPr lang="hi-IN" sz="3200" b="1" dirty="0">
                <a:solidFill>
                  <a:srgbClr val="7030A0"/>
                </a:solidFill>
              </a:rPr>
              <a:t>मतली</a:t>
            </a:r>
            <a:r>
              <a:rPr lang="en-US" sz="3200" b="1" dirty="0">
                <a:solidFill>
                  <a:srgbClr val="7030A0"/>
                </a:solidFill>
              </a:rPr>
              <a:t>: </a:t>
            </a:r>
            <a:r>
              <a:rPr lang="en-US" sz="3200" dirty="0">
                <a:solidFill>
                  <a:srgbClr val="7030A0"/>
                </a:solidFill>
              </a:rPr>
              <a:t>- </a:t>
            </a:r>
            <a:r>
              <a:rPr lang="hi-IN" sz="3200" dirty="0">
                <a:solidFill>
                  <a:srgbClr val="7030A0"/>
                </a:solidFill>
              </a:rPr>
              <a:t>बीमारी की भावना</a:t>
            </a:r>
            <a:endParaRPr lang="en-US" sz="3200" dirty="0">
              <a:solidFill>
                <a:srgbClr val="7030A0"/>
              </a:solidFill>
            </a:endParaRPr>
          </a:p>
          <a:p>
            <a:r>
              <a:rPr lang="en-US" sz="3200" dirty="0">
                <a:solidFill>
                  <a:srgbClr val="002060"/>
                </a:solidFill>
              </a:rPr>
              <a:t>91)	</a:t>
            </a:r>
            <a:r>
              <a:rPr lang="hi-IN" sz="3200" b="1" dirty="0">
                <a:solidFill>
                  <a:srgbClr val="0070C0"/>
                </a:solidFill>
              </a:rPr>
              <a:t>परिगलन</a:t>
            </a:r>
            <a:r>
              <a:rPr lang="en-US" sz="3200" b="1" dirty="0">
                <a:solidFill>
                  <a:srgbClr val="0070C0"/>
                </a:solidFill>
              </a:rPr>
              <a:t>: </a:t>
            </a:r>
            <a:r>
              <a:rPr lang="en-US" sz="3200" dirty="0">
                <a:solidFill>
                  <a:srgbClr val="0070C0"/>
                </a:solidFill>
              </a:rPr>
              <a:t>- </a:t>
            </a:r>
            <a:r>
              <a:rPr lang="hi-IN" sz="3200" dirty="0">
                <a:solidFill>
                  <a:srgbClr val="0070C0"/>
                </a:solidFill>
              </a:rPr>
              <a:t>ऊतक का विनाश</a:t>
            </a:r>
            <a:endParaRPr lang="en-US" sz="3200" dirty="0">
              <a:solidFill>
                <a:srgbClr val="0070C0"/>
              </a:solidFill>
            </a:endParaRPr>
          </a:p>
          <a:p>
            <a:r>
              <a:rPr lang="en-US" sz="3200" dirty="0">
                <a:solidFill>
                  <a:srgbClr val="002060"/>
                </a:solidFill>
              </a:rPr>
              <a:t>92)	</a:t>
            </a:r>
            <a:r>
              <a:rPr lang="hi-IN" sz="3200" b="1" dirty="0">
                <a:solidFill>
                  <a:srgbClr val="00B050"/>
                </a:solidFill>
              </a:rPr>
              <a:t>तंत्रिका शूल</a:t>
            </a:r>
            <a:r>
              <a:rPr lang="en-US" sz="3200" b="1" dirty="0">
                <a:solidFill>
                  <a:srgbClr val="00B050"/>
                </a:solidFill>
              </a:rPr>
              <a:t>: </a:t>
            </a:r>
            <a:r>
              <a:rPr lang="en-US" sz="3200" dirty="0">
                <a:solidFill>
                  <a:srgbClr val="00B050"/>
                </a:solidFill>
              </a:rPr>
              <a:t>- </a:t>
            </a:r>
            <a:r>
              <a:rPr lang="hi-IN" sz="3200" dirty="0">
                <a:solidFill>
                  <a:srgbClr val="00B050"/>
                </a:solidFill>
              </a:rPr>
              <a:t>तंत्रिका में दर्द</a:t>
            </a:r>
            <a:r>
              <a:rPr lang="en-US" sz="3200" dirty="0">
                <a:solidFill>
                  <a:srgbClr val="00B050"/>
                </a:solidFill>
              </a:rPr>
              <a:t>.</a:t>
            </a:r>
          </a:p>
          <a:p>
            <a:pPr marL="514350" indent="-514350">
              <a:buAutoNum type="arabicParenR" startAt="93"/>
            </a:pPr>
            <a:r>
              <a:rPr lang="en-US" sz="3200" dirty="0">
                <a:solidFill>
                  <a:srgbClr val="002060"/>
                </a:solidFill>
              </a:rPr>
              <a:t>    </a:t>
            </a:r>
            <a:r>
              <a:rPr lang="hi-IN" sz="3200" b="1" dirty="0">
                <a:solidFill>
                  <a:srgbClr val="00B0F0"/>
                </a:solidFill>
              </a:rPr>
              <a:t>द्रव-संक्रमण</a:t>
            </a:r>
            <a:r>
              <a:rPr lang="en-US" sz="3200" b="1" dirty="0">
                <a:solidFill>
                  <a:srgbClr val="00B0F0"/>
                </a:solidFill>
              </a:rPr>
              <a:t>: </a:t>
            </a:r>
            <a:r>
              <a:rPr lang="en-US" sz="3200" dirty="0">
                <a:solidFill>
                  <a:srgbClr val="00B0F0"/>
                </a:solidFill>
              </a:rPr>
              <a:t>- </a:t>
            </a:r>
            <a:r>
              <a:rPr lang="hi-IN" sz="3200" dirty="0">
                <a:solidFill>
                  <a:srgbClr val="00B0F0"/>
                </a:solidFill>
              </a:rPr>
              <a:t>उच्च सांद्रता की तरफ से निचले हिस्से में जाने वाली अर्ध पारगम्य झिल्ली के माध्यम से ठोस अणुओं का प्रसार</a:t>
            </a:r>
            <a:r>
              <a:rPr lang="en-US" sz="3200" dirty="0">
                <a:solidFill>
                  <a:srgbClr val="002060"/>
                </a:solidFill>
              </a:rPr>
              <a:t>   </a:t>
            </a:r>
          </a:p>
          <a:p>
            <a:pPr marL="514350" indent="-514350">
              <a:buAutoNum type="arabicParenR" startAt="93"/>
            </a:pPr>
            <a:r>
              <a:rPr lang="en-US" sz="3200" b="1" dirty="0">
                <a:solidFill>
                  <a:srgbClr val="002060"/>
                </a:solidFill>
              </a:rPr>
              <a:t>   </a:t>
            </a:r>
            <a:r>
              <a:rPr lang="hi-IN" sz="3200" b="1" dirty="0">
                <a:solidFill>
                  <a:srgbClr val="FFC000"/>
                </a:solidFill>
              </a:rPr>
              <a:t>सूजन</a:t>
            </a:r>
            <a:r>
              <a:rPr lang="en-US" sz="3200" b="1" dirty="0">
                <a:solidFill>
                  <a:srgbClr val="FFC000"/>
                </a:solidFill>
              </a:rPr>
              <a:t>: </a:t>
            </a:r>
            <a:r>
              <a:rPr lang="en-US" sz="3200" dirty="0">
                <a:solidFill>
                  <a:srgbClr val="FFC000"/>
                </a:solidFill>
              </a:rPr>
              <a:t>- </a:t>
            </a:r>
            <a:r>
              <a:rPr lang="hi-IN" sz="3200" dirty="0">
                <a:solidFill>
                  <a:srgbClr val="FFC000"/>
                </a:solidFill>
              </a:rPr>
              <a:t>ऊतक रिक्त स्थान में तरल पदार्थ का अत्यधिक संचय और द्रव विनिमय के तंत्र में गड़बड़ी के कारण है</a:t>
            </a:r>
            <a:endParaRPr lang="en-US" sz="3200" dirty="0">
              <a:solidFill>
                <a:srgbClr val="FFC000"/>
              </a:solidFill>
            </a:endParaRPr>
          </a:p>
          <a:p>
            <a:pPr marL="514350" indent="-514350">
              <a:buAutoNum type="arabicParenR" startAt="93"/>
            </a:pPr>
            <a:r>
              <a:rPr lang="en-US" sz="3200" dirty="0">
                <a:solidFill>
                  <a:srgbClr val="002060"/>
                </a:solidFill>
              </a:rPr>
              <a:t>	</a:t>
            </a:r>
            <a:r>
              <a:rPr lang="hi-IN" sz="3200" b="1" dirty="0">
                <a:solidFill>
                  <a:srgbClr val="C00000"/>
                </a:solidFill>
              </a:rPr>
              <a:t>ओलिगुरिया</a:t>
            </a:r>
            <a:r>
              <a:rPr lang="en-US" sz="3200" b="1" dirty="0">
                <a:solidFill>
                  <a:srgbClr val="C00000"/>
                </a:solidFill>
              </a:rPr>
              <a:t>: </a:t>
            </a:r>
            <a:r>
              <a:rPr lang="en-US" sz="3200" dirty="0">
                <a:solidFill>
                  <a:srgbClr val="C00000"/>
                </a:solidFill>
              </a:rPr>
              <a:t>- </a:t>
            </a:r>
            <a:r>
              <a:rPr lang="hi-IN" sz="3200" dirty="0">
                <a:solidFill>
                  <a:srgbClr val="C00000"/>
                </a:solidFill>
              </a:rPr>
              <a:t>मूत्र की मात्रा कम होना</a:t>
            </a:r>
            <a:endParaRPr lang="en-US" sz="3200" dirty="0">
              <a:solidFill>
                <a:srgbClr val="C00000"/>
              </a:solidFill>
            </a:endParaRPr>
          </a:p>
          <a:p>
            <a:pPr marL="514350" indent="-514350"/>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128890"/>
            <a:ext cx="8479448"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96"/>
            </a:pPr>
            <a:r>
              <a:rPr lang="en-US" sz="3200" dirty="0">
                <a:solidFill>
                  <a:srgbClr val="002060"/>
                </a:solidFill>
              </a:rPr>
              <a:t>    </a:t>
            </a:r>
            <a:r>
              <a:rPr lang="hi-IN" sz="2800" b="1" dirty="0">
                <a:solidFill>
                  <a:srgbClr val="00B050"/>
                </a:solidFill>
              </a:rPr>
              <a:t>पक्षाघात</a:t>
            </a:r>
            <a:r>
              <a:rPr lang="en-US" sz="2800" b="1" dirty="0">
                <a:solidFill>
                  <a:srgbClr val="00B050"/>
                </a:solidFill>
              </a:rPr>
              <a:t>: </a:t>
            </a:r>
            <a:r>
              <a:rPr lang="en-US" sz="2800" dirty="0">
                <a:solidFill>
                  <a:srgbClr val="00B050"/>
                </a:solidFill>
              </a:rPr>
              <a:t>- </a:t>
            </a:r>
            <a:r>
              <a:rPr lang="hi-IN" sz="2800" dirty="0">
                <a:solidFill>
                  <a:srgbClr val="00B050"/>
                </a:solidFill>
              </a:rPr>
              <a:t>मांसपेशियों या संवेदना की शक्ति का नुकसान, विशेष रूप से स्वैच्छिक मांसपेशी</a:t>
            </a:r>
            <a:endParaRPr lang="en-IN" sz="2800" dirty="0">
              <a:solidFill>
                <a:srgbClr val="00B050"/>
              </a:solidFill>
            </a:endParaRPr>
          </a:p>
          <a:p>
            <a:pPr marL="514350" indent="-514350">
              <a:buAutoNum type="arabicParenR" startAt="96"/>
            </a:pPr>
            <a:r>
              <a:rPr lang="en-US" sz="2800" dirty="0">
                <a:solidFill>
                  <a:srgbClr val="002060"/>
                </a:solidFill>
              </a:rPr>
              <a:t>	</a:t>
            </a:r>
            <a:r>
              <a:rPr lang="hi-IN" sz="2800" b="1" dirty="0">
                <a:solidFill>
                  <a:schemeClr val="accent5">
                    <a:lumMod val="75000"/>
                  </a:schemeClr>
                </a:solidFill>
              </a:rPr>
              <a:t>पैरापलेजिया</a:t>
            </a:r>
            <a:r>
              <a:rPr lang="en-US" sz="2800" b="1" dirty="0">
                <a:solidFill>
                  <a:schemeClr val="accent5">
                    <a:lumMod val="75000"/>
                  </a:schemeClr>
                </a:solidFill>
              </a:rPr>
              <a:t>: </a:t>
            </a:r>
            <a:r>
              <a:rPr lang="en-US" sz="2800" dirty="0">
                <a:solidFill>
                  <a:schemeClr val="accent5">
                    <a:lumMod val="75000"/>
                  </a:schemeClr>
                </a:solidFill>
              </a:rPr>
              <a:t>- </a:t>
            </a:r>
            <a:r>
              <a:rPr lang="hi-IN" sz="2800" dirty="0">
                <a:solidFill>
                  <a:schemeClr val="accent5">
                    <a:lumMod val="75000"/>
                  </a:schemeClr>
                </a:solidFill>
              </a:rPr>
              <a:t>दोनों निचले अंगों का पक्षाघात</a:t>
            </a:r>
            <a:r>
              <a:rPr lang="en-US" sz="2800" dirty="0">
                <a:solidFill>
                  <a:schemeClr val="accent5">
                    <a:lumMod val="75000"/>
                  </a:schemeClr>
                </a:solidFill>
              </a:rPr>
              <a:t>.</a:t>
            </a:r>
          </a:p>
          <a:p>
            <a:pPr marL="514350" indent="-514350">
              <a:buAutoNum type="arabicParenR" startAt="98"/>
            </a:pPr>
            <a:r>
              <a:rPr lang="en-US" sz="2800" dirty="0">
                <a:solidFill>
                  <a:srgbClr val="002060"/>
                </a:solidFill>
              </a:rPr>
              <a:t>   </a:t>
            </a:r>
            <a:r>
              <a:rPr lang="en-US" sz="2800" b="1" dirty="0">
                <a:solidFill>
                  <a:srgbClr val="002060"/>
                </a:solidFill>
              </a:rPr>
              <a:t> </a:t>
            </a:r>
            <a:r>
              <a:rPr lang="hi-IN" sz="2800" b="1" dirty="0">
                <a:solidFill>
                  <a:srgbClr val="00B0F0"/>
                </a:solidFill>
              </a:rPr>
              <a:t>पॉलीडिप्सिया</a:t>
            </a:r>
            <a:r>
              <a:rPr lang="en-US" sz="2800" dirty="0">
                <a:solidFill>
                  <a:srgbClr val="00B0F0"/>
                </a:solidFill>
              </a:rPr>
              <a:t>: - </a:t>
            </a:r>
            <a:r>
              <a:rPr lang="hi-IN" sz="2800" dirty="0">
                <a:solidFill>
                  <a:srgbClr val="00B0F0"/>
                </a:solidFill>
              </a:rPr>
              <a:t>पानी की अधिक या बढ़ी हुई मात्रा का सेवन (मधुमेह के रूप में अत्यधिक प्यास)</a:t>
            </a:r>
            <a:endParaRPr lang="en-IN" sz="2800" dirty="0">
              <a:solidFill>
                <a:srgbClr val="00B0F0"/>
              </a:solidFill>
            </a:endParaRPr>
          </a:p>
          <a:p>
            <a:pPr marL="514350" indent="-514350">
              <a:buAutoNum type="arabicParenR" startAt="98"/>
            </a:pPr>
            <a:r>
              <a:rPr lang="en-US" sz="2800" dirty="0">
                <a:solidFill>
                  <a:srgbClr val="002060"/>
                </a:solidFill>
              </a:rPr>
              <a:t>	</a:t>
            </a:r>
            <a:r>
              <a:rPr lang="hi-IN" sz="2800" b="1" dirty="0">
                <a:solidFill>
                  <a:schemeClr val="tx1">
                    <a:lumMod val="85000"/>
                    <a:lumOff val="15000"/>
                  </a:schemeClr>
                </a:solidFill>
              </a:rPr>
              <a:t>पॉल्यूरिया</a:t>
            </a:r>
            <a:r>
              <a:rPr lang="en-US" sz="2800" b="1" dirty="0">
                <a:solidFill>
                  <a:schemeClr val="tx1">
                    <a:lumMod val="85000"/>
                    <a:lumOff val="15000"/>
                  </a:schemeClr>
                </a:solidFill>
              </a:rPr>
              <a:t>: </a:t>
            </a:r>
            <a:r>
              <a:rPr lang="en-US" sz="2800" dirty="0">
                <a:solidFill>
                  <a:schemeClr val="tx1">
                    <a:lumMod val="85000"/>
                    <a:lumOff val="15000"/>
                  </a:schemeClr>
                </a:solidFill>
              </a:rPr>
              <a:t>- </a:t>
            </a:r>
            <a:r>
              <a:rPr lang="hi-IN" sz="2800" dirty="0">
                <a:solidFill>
                  <a:schemeClr val="tx1">
                    <a:lumMod val="85000"/>
                    <a:lumOff val="15000"/>
                  </a:schemeClr>
                </a:solidFill>
              </a:rPr>
              <a:t>मूत्र की बड़ी मात्रा का उत्सर्जन</a:t>
            </a:r>
            <a:r>
              <a:rPr lang="en-US" sz="2800" dirty="0">
                <a:solidFill>
                  <a:schemeClr val="tx1">
                    <a:lumMod val="85000"/>
                    <a:lumOff val="15000"/>
                  </a:schemeClr>
                </a:solidFill>
              </a:rPr>
              <a:t> </a:t>
            </a:r>
          </a:p>
          <a:p>
            <a:r>
              <a:rPr lang="en-US" sz="2800" dirty="0">
                <a:solidFill>
                  <a:srgbClr val="002060"/>
                </a:solidFill>
              </a:rPr>
              <a:t>100)	</a:t>
            </a:r>
            <a:r>
              <a:rPr lang="hi-IN" sz="2800" b="1" dirty="0">
                <a:solidFill>
                  <a:srgbClr val="7030A0"/>
                </a:solidFill>
              </a:rPr>
              <a:t>पुरपुरा</a:t>
            </a:r>
            <a:r>
              <a:rPr lang="en-US" sz="2800" b="1" dirty="0">
                <a:solidFill>
                  <a:srgbClr val="7030A0"/>
                </a:solidFill>
              </a:rPr>
              <a:t>: </a:t>
            </a:r>
            <a:r>
              <a:rPr lang="en-US" sz="2800" dirty="0">
                <a:solidFill>
                  <a:srgbClr val="7030A0"/>
                </a:solidFill>
              </a:rPr>
              <a:t>- </a:t>
            </a:r>
            <a:r>
              <a:rPr lang="hi-IN" sz="2800" dirty="0">
                <a:solidFill>
                  <a:srgbClr val="7030A0"/>
                </a:solidFill>
              </a:rPr>
              <a:t>त्वचा पर रक्तस्रावी दाने</a:t>
            </a:r>
            <a:r>
              <a:rPr lang="en-US" sz="2800" dirty="0">
                <a:solidFill>
                  <a:srgbClr val="7030A0"/>
                </a:solidFill>
              </a:rPr>
              <a:t>.</a:t>
            </a:r>
          </a:p>
          <a:p>
            <a:r>
              <a:rPr lang="en-US" sz="2800" dirty="0">
                <a:solidFill>
                  <a:srgbClr val="002060"/>
                </a:solidFill>
              </a:rPr>
              <a:t>101)	</a:t>
            </a:r>
            <a:r>
              <a:rPr lang="hi-IN" sz="2800" b="1" dirty="0">
                <a:solidFill>
                  <a:srgbClr val="92D050"/>
                </a:solidFill>
              </a:rPr>
              <a:t>पायरिया</a:t>
            </a:r>
            <a:r>
              <a:rPr lang="en-US" sz="2800" b="1" dirty="0">
                <a:solidFill>
                  <a:srgbClr val="92D050"/>
                </a:solidFill>
              </a:rPr>
              <a:t>: </a:t>
            </a:r>
            <a:r>
              <a:rPr lang="en-US" sz="2800" dirty="0">
                <a:solidFill>
                  <a:srgbClr val="92D050"/>
                </a:solidFill>
              </a:rPr>
              <a:t>- </a:t>
            </a:r>
            <a:r>
              <a:rPr lang="hi-IN" sz="2800" dirty="0">
                <a:solidFill>
                  <a:srgbClr val="92D050"/>
                </a:solidFill>
              </a:rPr>
              <a:t>मूत्र में मवाद</a:t>
            </a:r>
            <a:endParaRPr lang="en-US" sz="2800" dirty="0">
              <a:solidFill>
                <a:srgbClr val="92D050"/>
              </a:solidFill>
            </a:endParaRPr>
          </a:p>
          <a:p>
            <a:pPr marL="514350" indent="-514350">
              <a:buAutoNum type="arabicParenR" startAt="102"/>
            </a:pPr>
            <a:r>
              <a:rPr lang="en-US" sz="2800" dirty="0">
                <a:solidFill>
                  <a:srgbClr val="002060"/>
                </a:solidFill>
              </a:rPr>
              <a:t>  </a:t>
            </a:r>
            <a:r>
              <a:rPr lang="hi-IN" sz="2800" b="1" dirty="0">
                <a:solidFill>
                  <a:srgbClr val="00B0F0"/>
                </a:solidFill>
              </a:rPr>
              <a:t>ज्वर</a:t>
            </a:r>
            <a:r>
              <a:rPr lang="en-US" sz="2800" b="1" dirty="0">
                <a:solidFill>
                  <a:srgbClr val="00B0F0"/>
                </a:solidFill>
              </a:rPr>
              <a:t>: </a:t>
            </a:r>
            <a:r>
              <a:rPr lang="en-US" sz="2800" dirty="0">
                <a:solidFill>
                  <a:srgbClr val="00B0F0"/>
                </a:solidFill>
              </a:rPr>
              <a:t>- </a:t>
            </a:r>
            <a:r>
              <a:rPr lang="hi-IN" sz="2800" dirty="0">
                <a:solidFill>
                  <a:srgbClr val="00B0F0"/>
                </a:solidFill>
              </a:rPr>
              <a:t>बुखार</a:t>
            </a:r>
            <a:endParaRPr lang="en-US" sz="2800" dirty="0">
              <a:solidFill>
                <a:srgbClr val="00B0F0"/>
              </a:solidFill>
            </a:endParaRPr>
          </a:p>
          <a:p>
            <a:pPr marL="514350" indent="-514350">
              <a:buAutoNum type="arabicParenR" startAt="103"/>
            </a:pPr>
            <a:r>
              <a:rPr lang="en-US" sz="2800" dirty="0">
                <a:solidFill>
                  <a:srgbClr val="002060"/>
                </a:solidFill>
              </a:rPr>
              <a:t> </a:t>
            </a:r>
            <a:r>
              <a:rPr lang="hi-IN" sz="2800" b="1" dirty="0">
                <a:solidFill>
                  <a:srgbClr val="002060"/>
                </a:solidFill>
              </a:rPr>
              <a:t>पुनरुत्थान</a:t>
            </a:r>
            <a:r>
              <a:rPr lang="en-US" sz="2800" b="1" dirty="0">
                <a:solidFill>
                  <a:srgbClr val="002060"/>
                </a:solidFill>
              </a:rPr>
              <a:t>: </a:t>
            </a:r>
            <a:r>
              <a:rPr lang="en-US" sz="2800" dirty="0">
                <a:solidFill>
                  <a:srgbClr val="002060"/>
                </a:solidFill>
              </a:rPr>
              <a:t>- </a:t>
            </a:r>
            <a:r>
              <a:rPr lang="hi-IN" sz="2800" dirty="0">
                <a:solidFill>
                  <a:srgbClr val="002060"/>
                </a:solidFill>
              </a:rPr>
              <a:t>उल्टी के बिना भोजन को मुंह में वापस करना</a:t>
            </a:r>
            <a:endParaRPr lang="en-US" sz="2800" dirty="0"/>
          </a:p>
          <a:p>
            <a:pPr marL="514350" indent="-514350"/>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159668"/>
            <a:ext cx="908904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buAutoNum type="arabicParenR" startAt="104"/>
            </a:pPr>
            <a:r>
              <a:rPr lang="en-US" sz="2800" dirty="0">
                <a:solidFill>
                  <a:srgbClr val="002060"/>
                </a:solidFill>
              </a:rPr>
              <a:t>  </a:t>
            </a:r>
            <a:r>
              <a:rPr lang="hi-IN" sz="2800" b="1" dirty="0">
                <a:solidFill>
                  <a:srgbClr val="00B0F0"/>
                </a:solidFill>
              </a:rPr>
              <a:t>पलटा</a:t>
            </a:r>
            <a:r>
              <a:rPr lang="en-US" sz="2800" b="1" dirty="0">
                <a:solidFill>
                  <a:srgbClr val="00B0F0"/>
                </a:solidFill>
              </a:rPr>
              <a:t>: </a:t>
            </a:r>
            <a:r>
              <a:rPr lang="en-US" sz="2800" dirty="0">
                <a:solidFill>
                  <a:srgbClr val="00B0F0"/>
                </a:solidFill>
              </a:rPr>
              <a:t>- </a:t>
            </a:r>
            <a:r>
              <a:rPr lang="hi-IN" sz="2800" dirty="0">
                <a:solidFill>
                  <a:srgbClr val="00B0F0"/>
                </a:solidFill>
              </a:rPr>
              <a:t>संवेदी रिसेप्टर की उत्तेजना के परिणामस्वरूप एक अनैच्छिक मोटर प्रतिक्रिया होती है</a:t>
            </a:r>
            <a:r>
              <a:rPr lang="en-US" sz="2800" dirty="0">
                <a:solidFill>
                  <a:srgbClr val="00B0F0"/>
                </a:solidFill>
              </a:rPr>
              <a:t>. </a:t>
            </a:r>
          </a:p>
          <a:p>
            <a:r>
              <a:rPr lang="en-US" sz="2800" dirty="0">
                <a:solidFill>
                  <a:srgbClr val="002060"/>
                </a:solidFill>
              </a:rPr>
              <a:t>105) 	</a:t>
            </a:r>
            <a:r>
              <a:rPr lang="hi-IN" sz="2800" b="1" dirty="0">
                <a:solidFill>
                  <a:srgbClr val="7030A0"/>
                </a:solidFill>
              </a:rPr>
              <a:t>रिकेट्स</a:t>
            </a:r>
            <a:r>
              <a:rPr lang="en-US" sz="2800" b="1" dirty="0">
                <a:solidFill>
                  <a:srgbClr val="7030A0"/>
                </a:solidFill>
              </a:rPr>
              <a:t>: </a:t>
            </a:r>
            <a:r>
              <a:rPr lang="en-US" sz="2800" dirty="0">
                <a:solidFill>
                  <a:srgbClr val="7030A0"/>
                </a:solidFill>
              </a:rPr>
              <a:t>- </a:t>
            </a:r>
            <a:r>
              <a:rPr lang="hi-IN" sz="2800" dirty="0">
                <a:solidFill>
                  <a:srgbClr val="7030A0"/>
                </a:solidFill>
              </a:rPr>
              <a:t>विटामिन डी की कमी से होने वाली बीमारी</a:t>
            </a:r>
            <a:r>
              <a:rPr lang="en-US" sz="2800" dirty="0">
                <a:solidFill>
                  <a:srgbClr val="7030A0"/>
                </a:solidFill>
              </a:rPr>
              <a:t>.</a:t>
            </a:r>
          </a:p>
          <a:p>
            <a:r>
              <a:rPr lang="en-US" sz="2800" dirty="0">
                <a:solidFill>
                  <a:srgbClr val="002060"/>
                </a:solidFill>
              </a:rPr>
              <a:t>106)	</a:t>
            </a:r>
            <a:r>
              <a:rPr lang="hi-IN" sz="2800" b="1" dirty="0">
                <a:solidFill>
                  <a:srgbClr val="C00000"/>
                </a:solidFill>
              </a:rPr>
              <a:t>राहिनाइटिस</a:t>
            </a:r>
            <a:r>
              <a:rPr lang="en-US" sz="2800" b="1" dirty="0">
                <a:solidFill>
                  <a:srgbClr val="C00000"/>
                </a:solidFill>
              </a:rPr>
              <a:t>:- </a:t>
            </a:r>
            <a:r>
              <a:rPr lang="hi-IN" sz="2800" dirty="0">
                <a:solidFill>
                  <a:srgbClr val="C00000"/>
                </a:solidFill>
              </a:rPr>
              <a:t>नाक के बलगम की सूजन</a:t>
            </a:r>
            <a:r>
              <a:rPr lang="en-US" sz="2800" dirty="0">
                <a:solidFill>
                  <a:srgbClr val="C00000"/>
                </a:solidFill>
              </a:rPr>
              <a:t>.</a:t>
            </a:r>
          </a:p>
          <a:p>
            <a:r>
              <a:rPr lang="en-US" sz="2800" dirty="0">
                <a:solidFill>
                  <a:srgbClr val="002060"/>
                </a:solidFill>
              </a:rPr>
              <a:t>107)	</a:t>
            </a:r>
            <a:r>
              <a:rPr lang="hi-IN" sz="2800" b="1" dirty="0">
                <a:solidFill>
                  <a:schemeClr val="accent3"/>
                </a:solidFill>
              </a:rPr>
              <a:t>सीरम</a:t>
            </a:r>
            <a:r>
              <a:rPr lang="en-US" sz="2800" b="1" dirty="0">
                <a:solidFill>
                  <a:schemeClr val="accent3"/>
                </a:solidFill>
              </a:rPr>
              <a:t>: </a:t>
            </a:r>
            <a:r>
              <a:rPr lang="en-US" sz="2800" dirty="0">
                <a:solidFill>
                  <a:schemeClr val="accent3"/>
                </a:solidFill>
              </a:rPr>
              <a:t>- </a:t>
            </a:r>
            <a:r>
              <a:rPr lang="hi-IN" sz="2800" dirty="0">
                <a:solidFill>
                  <a:schemeClr val="accent3"/>
                </a:solidFill>
              </a:rPr>
              <a:t>जमे हुए रक्त का तरल भाग</a:t>
            </a:r>
            <a:r>
              <a:rPr lang="en-US" sz="2800" dirty="0">
                <a:solidFill>
                  <a:schemeClr val="accent3"/>
                </a:solidFill>
              </a:rPr>
              <a:t>.</a:t>
            </a:r>
          </a:p>
          <a:p>
            <a:r>
              <a:rPr lang="en-US" sz="2800" dirty="0">
                <a:solidFill>
                  <a:srgbClr val="002060"/>
                </a:solidFill>
              </a:rPr>
              <a:t>108)	</a:t>
            </a:r>
            <a:r>
              <a:rPr lang="hi-IN" sz="2800" b="1" dirty="0">
                <a:solidFill>
                  <a:srgbClr val="00B050"/>
                </a:solidFill>
              </a:rPr>
              <a:t>स्फिग्मोमैनोमीटर</a:t>
            </a:r>
            <a:r>
              <a:rPr lang="en-US" sz="2800" b="1" dirty="0">
                <a:solidFill>
                  <a:srgbClr val="00B050"/>
                </a:solidFill>
              </a:rPr>
              <a:t>: </a:t>
            </a:r>
            <a:r>
              <a:rPr lang="en-US" sz="2800" dirty="0">
                <a:solidFill>
                  <a:srgbClr val="00B050"/>
                </a:solidFill>
              </a:rPr>
              <a:t>- </a:t>
            </a:r>
            <a:r>
              <a:rPr lang="hi-IN" sz="2800" dirty="0">
                <a:solidFill>
                  <a:srgbClr val="00B050"/>
                </a:solidFill>
              </a:rPr>
              <a:t>बी.पी. इंस्ट्रूमेंट</a:t>
            </a:r>
            <a:r>
              <a:rPr lang="en-US" sz="2800" dirty="0">
                <a:solidFill>
                  <a:srgbClr val="00B050"/>
                </a:solidFill>
              </a:rPr>
              <a:t>.</a:t>
            </a:r>
          </a:p>
          <a:p>
            <a:r>
              <a:rPr lang="en-US" sz="2800" dirty="0">
                <a:solidFill>
                  <a:srgbClr val="002060"/>
                </a:solidFill>
              </a:rPr>
              <a:t>109)	</a:t>
            </a:r>
            <a:r>
              <a:rPr lang="hi-IN" sz="2800" b="1" dirty="0">
                <a:solidFill>
                  <a:schemeClr val="accent6"/>
                </a:solidFill>
              </a:rPr>
              <a:t>सिकुड़न</a:t>
            </a:r>
            <a:r>
              <a:rPr lang="en-US" sz="2800" b="1" dirty="0">
                <a:solidFill>
                  <a:schemeClr val="accent6"/>
                </a:solidFill>
              </a:rPr>
              <a:t>: </a:t>
            </a:r>
            <a:r>
              <a:rPr lang="en-US" sz="2800" dirty="0">
                <a:solidFill>
                  <a:schemeClr val="accent6"/>
                </a:solidFill>
              </a:rPr>
              <a:t>- </a:t>
            </a:r>
            <a:r>
              <a:rPr lang="hi-IN" sz="2800" dirty="0">
                <a:solidFill>
                  <a:schemeClr val="accent6"/>
                </a:solidFill>
              </a:rPr>
              <a:t>हृदय की मांसपेशियों का संकुचन चरण</a:t>
            </a:r>
            <a:r>
              <a:rPr lang="en-US" sz="2800" dirty="0">
                <a:solidFill>
                  <a:schemeClr val="accent6"/>
                </a:solidFill>
              </a:rPr>
              <a:t>.</a:t>
            </a:r>
          </a:p>
          <a:p>
            <a:pPr marL="514350" indent="-514350">
              <a:buAutoNum type="arabicParenR" startAt="110"/>
            </a:pPr>
            <a:r>
              <a:rPr lang="en-US" sz="2800" dirty="0">
                <a:solidFill>
                  <a:srgbClr val="002060"/>
                </a:solidFill>
              </a:rPr>
              <a:t>  </a:t>
            </a:r>
            <a:r>
              <a:rPr lang="hi-IN" sz="2800" b="1" dirty="0">
                <a:solidFill>
                  <a:srgbClr val="7030A0"/>
                </a:solidFill>
              </a:rPr>
              <a:t>सिस्टोलिक दबाव</a:t>
            </a:r>
            <a:r>
              <a:rPr lang="en-US" sz="2800" b="1" dirty="0">
                <a:solidFill>
                  <a:srgbClr val="7030A0"/>
                </a:solidFill>
              </a:rPr>
              <a:t>: </a:t>
            </a:r>
            <a:r>
              <a:rPr lang="en-US" sz="2800" dirty="0">
                <a:solidFill>
                  <a:srgbClr val="7030A0"/>
                </a:solidFill>
              </a:rPr>
              <a:t>- </a:t>
            </a:r>
            <a:r>
              <a:rPr lang="hi-IN" sz="2800" dirty="0">
                <a:solidFill>
                  <a:srgbClr val="7030A0"/>
                </a:solidFill>
              </a:rPr>
              <a:t>उच्चतम लेबल जिस पर धमनी रक्तचाप बढ़ जाता है</a:t>
            </a:r>
            <a:r>
              <a:rPr lang="en-US" sz="2800" dirty="0">
                <a:solidFill>
                  <a:srgbClr val="7030A0"/>
                </a:solidFill>
              </a:rPr>
              <a:t>.</a:t>
            </a:r>
          </a:p>
          <a:p>
            <a:r>
              <a:rPr lang="en-US" sz="2800" dirty="0">
                <a:solidFill>
                  <a:srgbClr val="002060"/>
                </a:solidFill>
              </a:rPr>
              <a:t>111)	</a:t>
            </a:r>
            <a:r>
              <a:rPr lang="hi-IN" sz="2800" b="1" dirty="0">
                <a:solidFill>
                  <a:srgbClr val="FFC000"/>
                </a:solidFill>
              </a:rPr>
              <a:t>स्‍कर्वी</a:t>
            </a:r>
            <a:r>
              <a:rPr lang="en-US" sz="2800" b="1" dirty="0">
                <a:solidFill>
                  <a:srgbClr val="FFC000"/>
                </a:solidFill>
              </a:rPr>
              <a:t>: </a:t>
            </a:r>
            <a:r>
              <a:rPr lang="en-US" sz="2800" dirty="0">
                <a:solidFill>
                  <a:srgbClr val="FFC000"/>
                </a:solidFill>
              </a:rPr>
              <a:t>- </a:t>
            </a:r>
            <a:r>
              <a:rPr lang="hi-IN" sz="2800" dirty="0">
                <a:solidFill>
                  <a:srgbClr val="FFC000"/>
                </a:solidFill>
              </a:rPr>
              <a:t>विटामिन सी की कमी से होने वाली बीमारी</a:t>
            </a:r>
            <a:endParaRPr lang="en-US" sz="2800" dirty="0">
              <a:solidFill>
                <a:srgbClr val="FFC000"/>
              </a:solidFill>
            </a:endParaRPr>
          </a:p>
          <a:p>
            <a:pPr marL="514350" indent="-514350">
              <a:buAutoNum type="arabicParenR" startAt="112"/>
            </a:pPr>
            <a:r>
              <a:rPr lang="en-US" sz="2800" dirty="0">
                <a:solidFill>
                  <a:srgbClr val="002060"/>
                </a:solidFill>
              </a:rPr>
              <a:t>  </a:t>
            </a:r>
            <a:r>
              <a:rPr lang="hi-IN" sz="2800" b="1" dirty="0">
                <a:solidFill>
                  <a:srgbClr val="002060"/>
                </a:solidFill>
              </a:rPr>
              <a:t>शिरावरोध</a:t>
            </a:r>
            <a:r>
              <a:rPr lang="en-US" sz="2800" dirty="0">
                <a:solidFill>
                  <a:srgbClr val="002060"/>
                </a:solidFill>
              </a:rPr>
              <a:t>: - </a:t>
            </a:r>
            <a:r>
              <a:rPr lang="hi-IN" sz="2800" dirty="0">
                <a:solidFill>
                  <a:srgbClr val="002060"/>
                </a:solidFill>
              </a:rPr>
              <a:t>रक्त वाहिका में थक्का बनना</a:t>
            </a:r>
            <a:endParaRPr lang="en-US" sz="2800" dirty="0"/>
          </a:p>
          <a:p>
            <a:pPr marL="514350" indent="-514350"/>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54952" y="1836775"/>
            <a:ext cx="8631848"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113)	</a:t>
            </a:r>
            <a:r>
              <a:rPr lang="hi-IN" sz="2800" b="1" dirty="0">
                <a:solidFill>
                  <a:srgbClr val="00B050"/>
                </a:solidFill>
              </a:rPr>
              <a:t>टैचीकार्डिया</a:t>
            </a:r>
            <a:r>
              <a:rPr lang="en-US" sz="2800" dirty="0">
                <a:solidFill>
                  <a:srgbClr val="00B050"/>
                </a:solidFill>
              </a:rPr>
              <a:t>: - </a:t>
            </a:r>
            <a:r>
              <a:rPr lang="hi-IN" sz="2800" dirty="0">
                <a:solidFill>
                  <a:srgbClr val="00B050"/>
                </a:solidFill>
              </a:rPr>
              <a:t>दिल की धड़कन में वृद्धि</a:t>
            </a:r>
            <a:r>
              <a:rPr lang="en-US" sz="2800" dirty="0">
                <a:solidFill>
                  <a:srgbClr val="00B050"/>
                </a:solidFill>
              </a:rPr>
              <a:t>.</a:t>
            </a:r>
          </a:p>
          <a:p>
            <a:pPr marL="514350" indent="-514350">
              <a:buAutoNum type="arabicParenR" startAt="114"/>
            </a:pPr>
            <a:r>
              <a:rPr lang="en-US" sz="2800" dirty="0">
                <a:solidFill>
                  <a:srgbClr val="002060"/>
                </a:solidFill>
              </a:rPr>
              <a:t>  </a:t>
            </a:r>
            <a:r>
              <a:rPr lang="hi-IN" sz="2800" b="1" dirty="0">
                <a:solidFill>
                  <a:schemeClr val="accent6"/>
                </a:solidFill>
              </a:rPr>
              <a:t>विष</a:t>
            </a:r>
            <a:r>
              <a:rPr lang="en-US" sz="2800" dirty="0">
                <a:solidFill>
                  <a:schemeClr val="accent6"/>
                </a:solidFill>
              </a:rPr>
              <a:t>: - </a:t>
            </a:r>
            <a:r>
              <a:rPr lang="hi-IN" sz="2800" dirty="0">
                <a:solidFill>
                  <a:schemeClr val="accent6"/>
                </a:solidFill>
              </a:rPr>
              <a:t>एक ऐसी स्थिति जिसमें रक्त में विष होता है जो या तो शरीर द्वारा या सूक्ष्म जीव द्वारा बनता है</a:t>
            </a:r>
            <a:r>
              <a:rPr lang="en-US" sz="2800" dirty="0">
                <a:solidFill>
                  <a:schemeClr val="accent6"/>
                </a:solidFill>
              </a:rPr>
              <a:t>.</a:t>
            </a:r>
          </a:p>
          <a:p>
            <a:pPr marL="514350" indent="-514350">
              <a:buAutoNum type="arabicParenR" startAt="115"/>
            </a:pPr>
            <a:r>
              <a:rPr lang="en-US" sz="2800" dirty="0">
                <a:solidFill>
                  <a:srgbClr val="002060"/>
                </a:solidFill>
              </a:rPr>
              <a:t>  </a:t>
            </a:r>
            <a:r>
              <a:rPr lang="hi-IN" sz="2800" b="1" dirty="0">
                <a:solidFill>
                  <a:srgbClr val="92D050"/>
                </a:solidFill>
              </a:rPr>
              <a:t>फड़काना</a:t>
            </a:r>
            <a:r>
              <a:rPr lang="en-US" sz="2800" dirty="0">
                <a:solidFill>
                  <a:srgbClr val="92D050"/>
                </a:solidFill>
              </a:rPr>
              <a:t>: - </a:t>
            </a:r>
            <a:r>
              <a:rPr lang="hi-IN" sz="2800" dirty="0">
                <a:solidFill>
                  <a:srgbClr val="92D050"/>
                </a:solidFill>
              </a:rPr>
              <a:t>एक मांसपेशी का एकल संकुचन (आक्षेप</a:t>
            </a:r>
            <a:r>
              <a:rPr lang="en-US" sz="2800" dirty="0">
                <a:solidFill>
                  <a:srgbClr val="92D050"/>
                </a:solidFill>
              </a:rPr>
              <a:t>).</a:t>
            </a:r>
          </a:p>
          <a:p>
            <a:r>
              <a:rPr lang="en-US" sz="2800" dirty="0">
                <a:solidFill>
                  <a:srgbClr val="002060"/>
                </a:solidFill>
              </a:rPr>
              <a:t>116)	</a:t>
            </a:r>
            <a:r>
              <a:rPr lang="hi-IN" sz="2800" b="1" dirty="0">
                <a:solidFill>
                  <a:schemeClr val="accent5">
                    <a:lumMod val="75000"/>
                  </a:schemeClr>
                </a:solidFill>
              </a:rPr>
              <a:t>उष्‍णकटिबंध</a:t>
            </a:r>
            <a:r>
              <a:rPr lang="en-US" sz="2800" b="1" dirty="0">
                <a:solidFill>
                  <a:schemeClr val="accent5">
                    <a:lumMod val="75000"/>
                  </a:schemeClr>
                </a:solidFill>
              </a:rPr>
              <a:t>: </a:t>
            </a:r>
            <a:r>
              <a:rPr lang="en-US" sz="2800" dirty="0">
                <a:solidFill>
                  <a:schemeClr val="accent5">
                    <a:lumMod val="75000"/>
                  </a:schemeClr>
                </a:solidFill>
              </a:rPr>
              <a:t>- </a:t>
            </a:r>
            <a:r>
              <a:rPr lang="hi-IN" sz="2800" dirty="0">
                <a:solidFill>
                  <a:schemeClr val="accent5">
                    <a:lumMod val="75000"/>
                  </a:schemeClr>
                </a:solidFill>
              </a:rPr>
              <a:t>एक मोड़ या परिवर्तन (मौसम)</a:t>
            </a:r>
            <a:r>
              <a:rPr lang="en-US" sz="2800" dirty="0">
                <a:solidFill>
                  <a:schemeClr val="accent5">
                    <a:lumMod val="75000"/>
                  </a:schemeClr>
                </a:solidFill>
              </a:rPr>
              <a:t>.</a:t>
            </a:r>
          </a:p>
          <a:p>
            <a:pPr marL="514350" indent="-514350">
              <a:buAutoNum type="arabicParenR" startAt="117"/>
            </a:pPr>
            <a:r>
              <a:rPr lang="en-US" sz="2800" dirty="0">
                <a:solidFill>
                  <a:srgbClr val="002060"/>
                </a:solidFill>
              </a:rPr>
              <a:t>  </a:t>
            </a:r>
            <a:r>
              <a:rPr lang="hi-IN" sz="2800" b="1" dirty="0">
                <a:solidFill>
                  <a:srgbClr val="C00000"/>
                </a:solidFill>
              </a:rPr>
              <a:t>यूरेमिया</a:t>
            </a:r>
            <a:r>
              <a:rPr lang="en-US" sz="2800" b="1" dirty="0">
                <a:solidFill>
                  <a:srgbClr val="C00000"/>
                </a:solidFill>
              </a:rPr>
              <a:t>: </a:t>
            </a:r>
            <a:r>
              <a:rPr lang="en-US" sz="2800" dirty="0">
                <a:solidFill>
                  <a:srgbClr val="C00000"/>
                </a:solidFill>
              </a:rPr>
              <a:t>- </a:t>
            </a:r>
            <a:r>
              <a:rPr lang="hi-IN" sz="2800" dirty="0">
                <a:solidFill>
                  <a:srgbClr val="C00000"/>
                </a:solidFill>
              </a:rPr>
              <a:t>गुर्दे के उत्सर्जन की विफलता के कारण जहरीली दवाओं को बनाए रखना</a:t>
            </a:r>
            <a:endParaRPr lang="en-IN" sz="2800" dirty="0">
              <a:solidFill>
                <a:srgbClr val="C00000"/>
              </a:solidFill>
            </a:endParaRPr>
          </a:p>
          <a:p>
            <a:pPr marL="514350" indent="-514350">
              <a:buAutoNum type="arabicParenR" startAt="117"/>
            </a:pPr>
            <a:r>
              <a:rPr lang="hi-IN" sz="2800" b="1" dirty="0">
                <a:solidFill>
                  <a:srgbClr val="7030A0"/>
                </a:solidFill>
              </a:rPr>
              <a:t> यूआरटीआई </a:t>
            </a:r>
            <a:r>
              <a:rPr lang="en-US" sz="2800" b="1" dirty="0">
                <a:solidFill>
                  <a:srgbClr val="7030A0"/>
                </a:solidFill>
              </a:rPr>
              <a:t>: </a:t>
            </a:r>
            <a:r>
              <a:rPr lang="en-US" sz="2800" dirty="0">
                <a:solidFill>
                  <a:srgbClr val="7030A0"/>
                </a:solidFill>
              </a:rPr>
              <a:t>- </a:t>
            </a:r>
            <a:r>
              <a:rPr lang="hi-IN" sz="2800" dirty="0">
                <a:solidFill>
                  <a:srgbClr val="7030A0"/>
                </a:solidFill>
              </a:rPr>
              <a:t>ऊपरी श्वसन पथ का संक्रमण</a:t>
            </a:r>
            <a:r>
              <a:rPr lang="en-US" sz="2800" dirty="0">
                <a:solidFill>
                  <a:srgbClr val="7030A0"/>
                </a:solidFill>
              </a:rPr>
              <a:t>.</a:t>
            </a:r>
          </a:p>
          <a:p>
            <a:pPr marL="514350" indent="-514350">
              <a:buAutoNum type="arabicParenR" startAt="119"/>
            </a:pPr>
            <a:r>
              <a:rPr lang="en-US" sz="2800" dirty="0">
                <a:solidFill>
                  <a:srgbClr val="002060"/>
                </a:solidFill>
              </a:rPr>
              <a:t>  </a:t>
            </a:r>
            <a:r>
              <a:rPr lang="hi-IN" sz="2800" b="1" dirty="0">
                <a:solidFill>
                  <a:srgbClr val="002060"/>
                </a:solidFill>
              </a:rPr>
              <a:t>वाहिकाविस्फार</a:t>
            </a:r>
            <a:r>
              <a:rPr lang="en-US" sz="2800" dirty="0">
                <a:solidFill>
                  <a:srgbClr val="002060"/>
                </a:solidFill>
              </a:rPr>
              <a:t>: - </a:t>
            </a:r>
            <a:r>
              <a:rPr lang="hi-IN" sz="2800" dirty="0">
                <a:solidFill>
                  <a:srgbClr val="002060"/>
                </a:solidFill>
              </a:rPr>
              <a:t>रक्त वाहिकाओं की बढ़ी हुई क्षमता</a:t>
            </a:r>
            <a:r>
              <a:rPr lang="en-US" sz="2800" dirty="0">
                <a:solidFill>
                  <a:srgbClr val="002060"/>
                </a:solidFill>
              </a:rPr>
              <a:t>.</a:t>
            </a:r>
          </a:p>
          <a:p>
            <a:r>
              <a:rPr lang="en-US" sz="2800" dirty="0">
                <a:solidFill>
                  <a:srgbClr val="002060"/>
                </a:solidFill>
              </a:rPr>
              <a:t>120)	</a:t>
            </a:r>
            <a:r>
              <a:rPr lang="hi-IN" sz="2800" b="1" dirty="0">
                <a:solidFill>
                  <a:srgbClr val="00B050"/>
                </a:solidFill>
              </a:rPr>
              <a:t>वायुकोश</a:t>
            </a:r>
            <a:r>
              <a:rPr lang="en-US" sz="2800" b="1" dirty="0">
                <a:solidFill>
                  <a:srgbClr val="00B050"/>
                </a:solidFill>
              </a:rPr>
              <a:t>: </a:t>
            </a:r>
            <a:r>
              <a:rPr lang="en-US" sz="2800" dirty="0">
                <a:solidFill>
                  <a:srgbClr val="00B050"/>
                </a:solidFill>
              </a:rPr>
              <a:t>- </a:t>
            </a:r>
            <a:r>
              <a:rPr lang="hi-IN" sz="2800" dirty="0">
                <a:solidFill>
                  <a:srgbClr val="00B050"/>
                </a:solidFill>
              </a:rPr>
              <a:t>त्वचा पर एक छोटा छाला</a:t>
            </a:r>
            <a:r>
              <a:rPr lang="en-US" sz="2800" dirty="0">
                <a:solidFill>
                  <a:srgbClr val="00B050"/>
                </a:solidFill>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753962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634721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 y="1405354"/>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a:pPr>
            <a:r>
              <a:rPr lang="hi-IN" sz="2800" b="1" dirty="0">
                <a:solidFill>
                  <a:srgbClr val="00B050"/>
                </a:solidFill>
                <a:ea typeface="Times New Roman" pitchFamily="18" charset="0"/>
                <a:cs typeface="Times New Roman" pitchFamily="18" charset="0"/>
              </a:rPr>
              <a:t>एकापनिया (हाइपो-कैपनिया):- रक्त में </a:t>
            </a:r>
            <a:r>
              <a:rPr lang="en-US" sz="2800" b="1" dirty="0">
                <a:solidFill>
                  <a:srgbClr val="00B050"/>
                </a:solidFill>
                <a:ea typeface="Times New Roman" pitchFamily="18" charset="0"/>
                <a:cs typeface="Times New Roman" pitchFamily="18" charset="0"/>
              </a:rPr>
              <a:t>CO2 </a:t>
            </a:r>
            <a:r>
              <a:rPr lang="hi-IN" sz="2800" b="1" dirty="0">
                <a:solidFill>
                  <a:srgbClr val="00B050"/>
                </a:solidFill>
                <a:ea typeface="Times New Roman" pitchFamily="18" charset="0"/>
                <a:cs typeface="Times New Roman" pitchFamily="18" charset="0"/>
              </a:rPr>
              <a:t>की एक निशान कमी</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B050"/>
              </a:solidFill>
              <a:effectLst/>
              <a:cs typeface="Arial" pitchFamily="34" charset="0"/>
            </a:endParaRPr>
          </a:p>
          <a:p>
            <a:pPr marL="514350" lvl="0" indent="-514350" eaLnBrk="0" fontAlgn="base" hangingPunct="0">
              <a:spcBef>
                <a:spcPct val="0"/>
              </a:spcBef>
              <a:spcAft>
                <a:spcPct val="0"/>
              </a:spcAft>
              <a:buFontTx/>
              <a:buAutoNum type="arabicParenR" startAt="2"/>
            </a:pPr>
            <a:r>
              <a:rPr lang="hi-IN" sz="2800" b="1" dirty="0">
                <a:solidFill>
                  <a:srgbClr val="00B0F0"/>
                </a:solidFill>
                <a:ea typeface="Times New Roman" pitchFamily="18" charset="0"/>
                <a:cs typeface="Times New Roman" pitchFamily="18" charset="0"/>
              </a:rPr>
              <a:t>अनुकूलन: - एक नई जलवायु के आदी होने की प्रक्रिया।</a:t>
            </a:r>
            <a:endParaRPr lang="en-US" sz="2800" b="1" dirty="0">
              <a:solidFill>
                <a:srgbClr val="00B0F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2"/>
            </a:pPr>
            <a:r>
              <a:rPr lang="hi-IN" sz="2800" b="1" dirty="0">
                <a:solidFill>
                  <a:srgbClr val="7030A0"/>
                </a:solidFill>
                <a:ea typeface="Times New Roman" pitchFamily="18" charset="0"/>
                <a:cs typeface="Times New Roman" pitchFamily="18" charset="0"/>
              </a:rPr>
              <a:t>एकोलेरिक:- पित्त रस के बिना।</a:t>
            </a:r>
            <a:endParaRPr lang="en-US" sz="2800" b="1" dirty="0">
              <a:solidFill>
                <a:srgbClr val="7030A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2"/>
            </a:pPr>
            <a:r>
              <a:rPr lang="hi-IN" sz="2800" b="1" dirty="0">
                <a:solidFill>
                  <a:srgbClr val="FFC000"/>
                </a:solidFill>
                <a:ea typeface="Times New Roman" pitchFamily="18" charset="0"/>
                <a:cs typeface="Times New Roman" pitchFamily="18" charset="0"/>
              </a:rPr>
              <a:t>किशोरावस्था: - यौवन और वयस्क आयु (12 से 18 वर्ष) के बीच की अवधि</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5) </a:t>
            </a:r>
            <a:r>
              <a:rPr lang="hi-IN" sz="2800" dirty="0">
                <a:solidFill>
                  <a:srgbClr val="002060"/>
                </a:solidFill>
                <a:ea typeface="Times New Roman" pitchFamily="18" charset="0"/>
                <a:cs typeface="Times New Roman" pitchFamily="18" charset="0"/>
              </a:rPr>
              <a:t>एरोबिक: - मुक्त ऑक्सीजन की उपस्थिति की आवश्यकता होती है</a:t>
            </a:r>
            <a:endParaRPr kumimoji="0" lang="en-US" sz="2800" b="0" i="0" u="none" strike="noStrike" cap="none" normalizeH="0" baseline="0" dirty="0">
              <a:ln>
                <a:noFill/>
              </a:ln>
              <a:solidFill>
                <a:schemeClr val="accent5">
                  <a:lumMod val="75000"/>
                </a:schemeClr>
              </a:solidFill>
              <a:effectLst/>
              <a:cs typeface="Arial" pitchFamily="34" charset="0"/>
            </a:endParaRPr>
          </a:p>
          <a:p>
            <a:pPr marL="514350" lvl="0" indent="-514350" eaLnBrk="0" fontAlgn="base" hangingPunct="0">
              <a:spcBef>
                <a:spcPct val="0"/>
              </a:spcBef>
              <a:spcAft>
                <a:spcPct val="0"/>
              </a:spcAft>
              <a:buFontTx/>
              <a:buAutoNum type="arabicParenR" startAt="6"/>
            </a:pPr>
            <a:r>
              <a:rPr lang="hi-IN" sz="2800" b="1" dirty="0">
                <a:solidFill>
                  <a:schemeClr val="accent6"/>
                </a:solidFill>
                <a:ea typeface="Times New Roman" pitchFamily="18" charset="0"/>
                <a:cs typeface="Times New Roman" pitchFamily="18" charset="0"/>
              </a:rPr>
              <a:t>एग्लूटिनेशन: - अलग-अलग कणों का क्लैम या द्रव्यमान में संग्रह (उदाहरण के लिए रक्त समूहन में)</a:t>
            </a:r>
            <a:r>
              <a:rPr kumimoji="0" lang="en-US" sz="2800" b="0" i="0" u="none" strike="noStrike" cap="none" normalizeH="0" baseline="0" dirty="0">
                <a:ln>
                  <a:noFill/>
                </a:ln>
                <a:solidFill>
                  <a:schemeClr val="accent6"/>
                </a:solidFill>
                <a:effectLst/>
                <a:ea typeface="Times New Roman" pitchFamily="18" charset="0"/>
                <a:cs typeface="Times New Roman" pitchFamily="18" charset="0"/>
              </a:rPr>
              <a:t>) </a:t>
            </a:r>
            <a:endParaRPr kumimoji="0" lang="en-US" sz="2800" b="0" i="0" u="none" strike="noStrike" cap="none" normalizeH="0" baseline="0" dirty="0">
              <a:ln>
                <a:noFill/>
              </a:ln>
              <a:solidFill>
                <a:schemeClr val="accent6"/>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8) </a:t>
            </a:r>
            <a:r>
              <a:rPr lang="hi-IN" sz="2800" dirty="0">
                <a:solidFill>
                  <a:srgbClr val="002060"/>
                </a:solidFill>
                <a:ea typeface="Times New Roman" pitchFamily="18" charset="0"/>
                <a:cs typeface="Times New Roman" pitchFamily="18" charset="0"/>
              </a:rPr>
              <a:t>एक्लोरहाइड्रिया:- गैस्ट्रिक जूस से एचसीएल की अनुपस्थिति</a:t>
            </a:r>
            <a:endParaRPr kumimoji="0" lang="en-US" sz="2800" b="0" i="0" u="none" strike="noStrike" cap="none" normalizeH="0" baseline="0" dirty="0">
              <a:ln>
                <a:noFill/>
              </a:ln>
              <a:solidFill>
                <a:srgbClr val="92D050"/>
              </a:solidFill>
              <a:effectLst/>
              <a:cs typeface="Arial" pitchFamily="34" charset="0"/>
            </a:endParaRPr>
          </a:p>
        </p:txBody>
      </p:sp>
      <p:sp>
        <p:nvSpPr>
          <p:cNvPr id="3" name="TextBox 2"/>
          <p:cNvSpPr txBox="1"/>
          <p:nvPr/>
        </p:nvSpPr>
        <p:spPr>
          <a:xfrm>
            <a:off x="3744169" y="228600"/>
            <a:ext cx="2598788" cy="646331"/>
          </a:xfrm>
          <a:prstGeom prst="rect">
            <a:avLst/>
          </a:prstGeom>
          <a:noFill/>
        </p:spPr>
        <p:txBody>
          <a:bodyPr wrap="none" rtlCol="0">
            <a:spAutoFit/>
          </a:bodyPr>
          <a:lstStyle/>
          <a:p>
            <a:pPr algn="ctr"/>
            <a:r>
              <a:rPr lang="hi-IN" sz="3600" b="1" dirty="0">
                <a:solidFill>
                  <a:srgbClr val="FF0000"/>
                </a:solidFill>
              </a:rPr>
              <a:t>सर्जिकल शर्तें</a:t>
            </a:r>
            <a:endParaRPr lang="en-US" sz="36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 y="844153"/>
            <a:ext cx="9067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9"/>
            </a:pPr>
            <a:r>
              <a:rPr lang="hi-IN" sz="2800" b="1" dirty="0">
                <a:solidFill>
                  <a:srgbClr val="92D050"/>
                </a:solidFill>
                <a:ea typeface="Times New Roman" pitchFamily="18" charset="0"/>
                <a:cs typeface="Times New Roman" pitchFamily="18" charset="0"/>
              </a:rPr>
              <a:t>अम्लरक्तता</a:t>
            </a:r>
            <a:r>
              <a:rPr kumimoji="0" lang="en-US" sz="2800" b="1" i="0" u="none" strike="noStrike" cap="none" normalizeH="0" baseline="0" dirty="0">
                <a:ln>
                  <a:noFill/>
                </a:ln>
                <a:solidFill>
                  <a:srgbClr val="92D050"/>
                </a:solidFill>
                <a:effectLst/>
                <a:ea typeface="Times New Roman" pitchFamily="18" charset="0"/>
                <a:cs typeface="Times New Roman" pitchFamily="18" charset="0"/>
              </a:rPr>
              <a:t>: </a:t>
            </a:r>
            <a:r>
              <a:rPr kumimoji="0" lang="en-US" sz="2800" b="0" i="0" u="none" strike="noStrike" cap="none" normalizeH="0" baseline="0" dirty="0">
                <a:ln>
                  <a:noFill/>
                </a:ln>
                <a:solidFill>
                  <a:srgbClr val="92D050"/>
                </a:solidFill>
                <a:effectLst/>
                <a:ea typeface="Times New Roman" pitchFamily="18" charset="0"/>
                <a:cs typeface="Times New Roman" pitchFamily="18" charset="0"/>
              </a:rPr>
              <a:t>- </a:t>
            </a:r>
            <a:r>
              <a:rPr lang="hi-IN" sz="2800" dirty="0">
                <a:solidFill>
                  <a:srgbClr val="92D050"/>
                </a:solidFill>
                <a:ea typeface="Times New Roman" pitchFamily="18" charset="0"/>
                <a:cs typeface="Times New Roman" pitchFamily="18" charset="0"/>
              </a:rPr>
              <a:t>रक्त में एसिड का बढ़ना या ऐसी स्थिति जिसमें रक्त में बाइकार्बोनेट की सांद्रता सामान्य से कम हो।</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fontAlgn="base">
              <a:spcBef>
                <a:spcPct val="0"/>
              </a:spcBef>
              <a:spcAft>
                <a:spcPct val="0"/>
              </a:spcAft>
              <a:buFontTx/>
              <a:buAutoNum type="arabicParenR" startAt="9"/>
            </a:pPr>
            <a:r>
              <a:rPr lang="hi-IN" sz="2800" b="1" dirty="0">
                <a:solidFill>
                  <a:srgbClr val="00B0F0"/>
                </a:solidFill>
                <a:ea typeface="Times New Roman" pitchFamily="18" charset="0"/>
                <a:cs typeface="Times New Roman" pitchFamily="18" charset="0"/>
              </a:rPr>
              <a:t>मुँहासे:- वसामय ग्रंथियों की सूजन जिससे पपल्स पैदा होते हैं</a:t>
            </a:r>
            <a:endParaRPr kumimoji="0" lang="en-US" sz="2800" b="0" i="0" u="none" strike="noStrike" cap="none" normalizeH="0" baseline="0" dirty="0">
              <a:ln>
                <a:noFill/>
              </a:ln>
              <a:solidFill>
                <a:srgbClr val="00B0F0"/>
              </a:solidFill>
              <a:effectLst/>
              <a:cs typeface="Arial" pitchFamily="34"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kumimoji="0" lang="en-US" sz="2800" b="1"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7030A0"/>
                </a:solidFill>
                <a:ea typeface="Times New Roman" pitchFamily="18" charset="0"/>
                <a:cs typeface="Times New Roman" pitchFamily="18" charset="0"/>
              </a:rPr>
              <a:t>एक्रोमेगाली : - पिट्यूटरी ग्रंथियों के विकास के अति स्राव के कारण होने वाली बीमारी</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eaLnBrk="0" fontAlgn="base" hangingPunct="0">
              <a:spcBef>
                <a:spcPct val="0"/>
              </a:spcBef>
              <a:spcAft>
                <a:spcPct val="0"/>
              </a:spcAft>
              <a:buFontTx/>
              <a:buAutoNum type="arabicParenR" startAt="11"/>
            </a:pPr>
            <a:r>
              <a:rPr lang="hi-IN" sz="2800" b="1" dirty="0">
                <a:solidFill>
                  <a:srgbClr val="FFC000"/>
                </a:solidFill>
                <a:ea typeface="Times New Roman" pitchFamily="18" charset="0"/>
                <a:cs typeface="Times New Roman" pitchFamily="18" charset="0"/>
              </a:rPr>
              <a:t>एनीमिया: - आयरन की कमी (या) एरिथ्रोसाइट्स की संख्या के सामान्य से कम होना, एचबी की मात्रा</a:t>
            </a:r>
            <a:endParaRPr lang="en-US" sz="2800" b="1" dirty="0">
              <a:solidFill>
                <a:srgbClr val="FFC00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एनोरेक्सिया: - भूख न लगना।</a:t>
            </a:r>
            <a:endParaRPr lang="en-US" sz="2800" b="1" dirty="0">
              <a:solidFill>
                <a:srgbClr val="002060"/>
              </a:solidFill>
              <a:ea typeface="Times New Roman" pitchFamily="18" charset="0"/>
              <a:cs typeface="Times New Roman" pitchFamily="18" charset="0"/>
            </a:endParaRPr>
          </a:p>
          <a:p>
            <a:pPr marL="514350" lvl="0" indent="-514350" eaLnBrk="0" fontAlgn="base" hangingPunct="0">
              <a:spcBef>
                <a:spcPct val="0"/>
              </a:spcBef>
              <a:spcAft>
                <a:spcPct val="0"/>
              </a:spcAft>
              <a:buFontTx/>
              <a:buAutoNum type="arabicParenR" startAt="11"/>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B0F0"/>
                </a:solidFill>
                <a:ea typeface="Times New Roman" pitchFamily="18" charset="0"/>
                <a:cs typeface="Times New Roman" pitchFamily="18" charset="0"/>
              </a:rPr>
              <a:t>गठिया:- जोड़ों की सूजन।</a:t>
            </a: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p>
          <a:p>
            <a:pPr marL="514350" lvl="0" indent="-514350" eaLnBrk="0" fontAlgn="base" hangingPunct="0">
              <a:spcBef>
                <a:spcPct val="0"/>
              </a:spcBef>
              <a:spcAft>
                <a:spcPct val="0"/>
              </a:spcAft>
              <a:buFontTx/>
              <a:buAutoNum type="arabicParenR" startAt="11"/>
            </a:pPr>
            <a:r>
              <a:rPr lang="hi-IN" sz="2800" b="1" dirty="0">
                <a:solidFill>
                  <a:schemeClr val="accent2"/>
                </a:solidFill>
                <a:ea typeface="Times New Roman" pitchFamily="18" charset="0"/>
                <a:cs typeface="Times New Roman" pitchFamily="18" charset="0"/>
              </a:rPr>
              <a:t>एरोबिक: - ऑक्सीजन की अनुपस्थिति में या </a:t>
            </a:r>
            <a:r>
              <a:rPr lang="en-US" sz="2800" b="1" dirty="0">
                <a:solidFill>
                  <a:schemeClr val="accent2"/>
                </a:solidFill>
                <a:ea typeface="Times New Roman" pitchFamily="18" charset="0"/>
                <a:cs typeface="Times New Roman" pitchFamily="18" charset="0"/>
              </a:rPr>
              <a:t>O₂ </a:t>
            </a:r>
            <a:r>
              <a:rPr lang="hi-IN" sz="2800" b="1" dirty="0">
                <a:solidFill>
                  <a:schemeClr val="accent2"/>
                </a:solidFill>
                <a:ea typeface="Times New Roman" pitchFamily="18" charset="0"/>
                <a:cs typeface="Times New Roman" pitchFamily="18" charset="0"/>
              </a:rPr>
              <a:t>जीवित जीव के बिना होता है</a:t>
            </a:r>
            <a:endParaRPr kumimoji="0" lang="en-US" sz="2800" b="0" i="0" u="none" strike="noStrike" cap="none" normalizeH="0" baseline="0" dirty="0">
              <a:ln>
                <a:noFill/>
              </a:ln>
              <a:solidFill>
                <a:schemeClr val="accent2"/>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1074241"/>
            <a:ext cx="88392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16"/>
            </a:pPr>
            <a:r>
              <a:rPr kumimoji="0" lang="en-US" sz="32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chemeClr val="accent2"/>
                </a:solidFill>
                <a:ea typeface="Times New Roman" pitchFamily="18" charset="0"/>
                <a:cs typeface="Times New Roman" pitchFamily="18" charset="0"/>
              </a:rPr>
              <a:t>संज्ञाहरण: - </a:t>
            </a:r>
            <a:r>
              <a:rPr lang="hi-IN" sz="2800" b="1" dirty="0">
                <a:solidFill>
                  <a:srgbClr val="00B050"/>
                </a:solidFill>
                <a:ea typeface="Times New Roman" pitchFamily="18" charset="0"/>
                <a:cs typeface="Times New Roman" pitchFamily="18" charset="0"/>
              </a:rPr>
              <a:t>विशेष रूप से स्पर्श करने के लिए संवेदनशीलता के कुल या आंशिक नुकसान की स्थिति (या) सर्जरी या अन्य दर्दनाक प्रक्रियाओं के प्रदर्शन की अनुमति देने के लिए प्रेरित दर्द संवेदना का नुकसान</a:t>
            </a:r>
            <a:r>
              <a:rPr lang="hi-IN" sz="2800" b="1" dirty="0">
                <a:solidFill>
                  <a:schemeClr val="accent2"/>
                </a:solidFill>
                <a:ea typeface="Times New Roman" pitchFamily="18" charset="0"/>
                <a:cs typeface="Times New Roman" pitchFamily="18" charset="0"/>
              </a:rPr>
              <a:t>
 गतिभंग: - </a:t>
            </a:r>
            <a:r>
              <a:rPr lang="hi-IN" sz="2800" b="1" dirty="0">
                <a:solidFill>
                  <a:srgbClr val="FFC000"/>
                </a:solidFill>
                <a:ea typeface="Times New Roman" pitchFamily="18" charset="0"/>
                <a:cs typeface="Times New Roman" pitchFamily="18" charset="0"/>
              </a:rPr>
              <a:t>मांसपेशियों के समन्वय का अभाव</a:t>
            </a:r>
            <a:r>
              <a:rPr lang="hi-IN" sz="2800" b="1" dirty="0">
                <a:solidFill>
                  <a:schemeClr val="accent2"/>
                </a:solidFill>
                <a:ea typeface="Times New Roman" pitchFamily="18" charset="0"/>
                <a:cs typeface="Times New Roman" pitchFamily="18" charset="0"/>
              </a:rPr>
              <a:t>
</a:t>
            </a:r>
            <a:r>
              <a:rPr lang="en-US" sz="2800" b="1" dirty="0">
                <a:solidFill>
                  <a:schemeClr val="accent2"/>
                </a:solidFill>
                <a:ea typeface="Times New Roman" pitchFamily="18" charset="0"/>
                <a:cs typeface="Times New Roman" pitchFamily="18" charset="0"/>
              </a:rPr>
              <a:t> </a:t>
            </a:r>
            <a:r>
              <a:rPr lang="hi-IN" sz="2800" b="1" dirty="0">
                <a:solidFill>
                  <a:schemeClr val="accent2"/>
                </a:solidFill>
                <a:ea typeface="Times New Roman" pitchFamily="18" charset="0"/>
                <a:cs typeface="Times New Roman" pitchFamily="18" charset="0"/>
              </a:rPr>
              <a:t>एफोना: - </a:t>
            </a:r>
            <a:r>
              <a:rPr lang="hi-IN" sz="2800" b="1" dirty="0">
                <a:solidFill>
                  <a:srgbClr val="7030A0"/>
                </a:solidFill>
                <a:ea typeface="Times New Roman" pitchFamily="18" charset="0"/>
                <a:cs typeface="Times New Roman" pitchFamily="18" charset="0"/>
              </a:rPr>
              <a:t>आवाज का नुकसान</a:t>
            </a:r>
            <a:r>
              <a:rPr lang="hi-IN" sz="2800" b="1" dirty="0">
                <a:solidFill>
                  <a:schemeClr val="accent2"/>
                </a:solidFill>
                <a:ea typeface="Times New Roman" pitchFamily="18" charset="0"/>
                <a:cs typeface="Times New Roman" pitchFamily="18" charset="0"/>
              </a:rPr>
              <a:t>
 एनोक्सिमिया: - </a:t>
            </a:r>
            <a:r>
              <a:rPr lang="hi-IN" sz="2800" b="1" dirty="0">
                <a:solidFill>
                  <a:srgbClr val="00B0F0"/>
                </a:solidFill>
                <a:ea typeface="Times New Roman" pitchFamily="18" charset="0"/>
                <a:cs typeface="Times New Roman" pitchFamily="18" charset="0"/>
              </a:rPr>
              <a:t>रक्त और ऊतक में ऑक्सीजन की कमी </a:t>
            </a:r>
            <a:r>
              <a:rPr lang="hi-IN" sz="2800" b="1" dirty="0">
                <a:solidFill>
                  <a:schemeClr val="accent2"/>
                </a:solidFill>
                <a:ea typeface="Times New Roman" pitchFamily="18" charset="0"/>
                <a:cs typeface="Times New Roman" pitchFamily="18" charset="0"/>
              </a:rPr>
              <a:t>
अनुरिया:- </a:t>
            </a:r>
            <a:r>
              <a:rPr lang="hi-IN" sz="2800" b="1" dirty="0">
                <a:solidFill>
                  <a:srgbClr val="7030A0"/>
                </a:solidFill>
                <a:ea typeface="Times New Roman" pitchFamily="18" charset="0"/>
                <a:cs typeface="Times New Roman" pitchFamily="18" charset="0"/>
              </a:rPr>
              <a:t>मूत्र स्रावित करने में विफलता</a:t>
            </a:r>
            <a:r>
              <a:rPr lang="hi-IN" sz="2800" b="1" dirty="0">
                <a:solidFill>
                  <a:schemeClr val="accent2"/>
                </a:solidFill>
                <a:ea typeface="Times New Roman" pitchFamily="18" charset="0"/>
                <a:cs typeface="Times New Roman" pitchFamily="18" charset="0"/>
              </a:rPr>
              <a:t>
   आकांक्षा: - </a:t>
            </a:r>
            <a:r>
              <a:rPr lang="hi-IN" sz="2800" b="1" dirty="0">
                <a:solidFill>
                  <a:schemeClr val="accent1"/>
                </a:solidFill>
                <a:ea typeface="Times New Roman" pitchFamily="18" charset="0"/>
                <a:cs typeface="Times New Roman" pitchFamily="18" charset="0"/>
              </a:rPr>
              <a:t>संक्रमित अंग से तरल पदार्थ की निकासी</a:t>
            </a:r>
            <a:r>
              <a:rPr lang="hi-IN" sz="2800" b="1" dirty="0">
                <a:solidFill>
                  <a:schemeClr val="accent2"/>
                </a:solidFill>
                <a:ea typeface="Times New Roman" pitchFamily="18" charset="0"/>
                <a:cs typeface="Times New Roman" pitchFamily="18" charset="0"/>
              </a:rPr>
              <a:t>
 क्षारीयता :- </a:t>
            </a:r>
            <a:r>
              <a:rPr lang="hi-IN" sz="2800" b="1" dirty="0">
                <a:solidFill>
                  <a:srgbClr val="7030A0"/>
                </a:solidFill>
                <a:ea typeface="Times New Roman" pitchFamily="18" charset="0"/>
                <a:cs typeface="Times New Roman" pitchFamily="18" charset="0"/>
              </a:rPr>
              <a:t>शरीर में क्षारीय का बढ़ना</a:t>
            </a:r>
            <a:endParaRPr kumimoji="0" lang="en-US" sz="2800" b="0" i="0" u="none" strike="noStrike" cap="none" normalizeH="0" baseline="0" dirty="0">
              <a:ln>
                <a:noFill/>
              </a:ln>
              <a:solidFill>
                <a:srgbClr val="7030A0"/>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754796"/>
            <a:ext cx="8991600"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fontAlgn="base">
              <a:spcBef>
                <a:spcPct val="0"/>
              </a:spcBef>
              <a:spcAft>
                <a:spcPct val="0"/>
              </a:spcAft>
              <a:buFontTx/>
              <a:buAutoNum type="arabicParenR" startAt="23"/>
            </a:pPr>
            <a:r>
              <a:rPr kumimoji="0" lang="en-US" sz="3200" b="0" i="0" u="none" strike="noStrike" cap="none" normalizeH="0" baseline="0" dirty="0">
                <a:ln>
                  <a:noFill/>
                </a:ln>
                <a:solidFill>
                  <a:srgbClr val="C00000"/>
                </a:solidFill>
                <a:effectLst/>
                <a:ea typeface="Times New Roman" pitchFamily="18" charset="0"/>
                <a:cs typeface="Times New Roman" pitchFamily="18" charset="0"/>
              </a:rPr>
              <a:t>   </a:t>
            </a:r>
            <a:r>
              <a:rPr lang="hi-IN" sz="2800" b="1" dirty="0">
                <a:solidFill>
                  <a:srgbClr val="C00000"/>
                </a:solidFill>
                <a:ea typeface="Times New Roman" pitchFamily="18" charset="0"/>
                <a:cs typeface="Times New Roman" pitchFamily="18" charset="0"/>
              </a:rPr>
              <a:t>प्रतिजन</a:t>
            </a:r>
            <a:r>
              <a:rPr kumimoji="0" lang="en-US" sz="2800" b="1" i="0" u="none" strike="noStrike" cap="none" normalizeH="0" baseline="0" dirty="0">
                <a:ln>
                  <a:noFill/>
                </a:ln>
                <a:solidFill>
                  <a:srgbClr val="C00000"/>
                </a:solidFill>
                <a:effectLst/>
                <a:ea typeface="Times New Roman" pitchFamily="18" charset="0"/>
                <a:cs typeface="Times New Roman" pitchFamily="18" charset="0"/>
              </a:rPr>
              <a:t>: </a:t>
            </a:r>
            <a:r>
              <a:rPr kumimoji="0" lang="en-US" sz="2800" b="0" i="0" u="none" strike="noStrike" cap="none" normalizeH="0" baseline="0" dirty="0">
                <a:ln>
                  <a:noFill/>
                </a:ln>
                <a:solidFill>
                  <a:srgbClr val="C00000"/>
                </a:solidFill>
                <a:effectLst/>
                <a:ea typeface="Times New Roman" pitchFamily="18" charset="0"/>
                <a:cs typeface="Times New Roman" pitchFamily="18" charset="0"/>
              </a:rPr>
              <a:t>- </a:t>
            </a:r>
            <a:r>
              <a:rPr lang="hi-IN" sz="2800" dirty="0">
                <a:solidFill>
                  <a:srgbClr val="C00000"/>
                </a:solidFill>
                <a:ea typeface="Times New Roman" pitchFamily="18" charset="0"/>
                <a:cs typeface="Times New Roman" pitchFamily="18" charset="0"/>
              </a:rPr>
              <a:t>ऐसा पदार्थ जो शरीर में प्रवेश करने पर उसके विरुद्ध एंटीबॉडी के निर्माण का कारण बनता है</a:t>
            </a:r>
            <a:r>
              <a:rPr kumimoji="0" lang="en-US" sz="2800" b="0" i="0" u="none" strike="noStrike" cap="none" normalizeH="0" baseline="0" dirty="0">
                <a:ln>
                  <a:noFill/>
                </a:ln>
                <a:solidFill>
                  <a:srgbClr val="C00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C00000"/>
              </a:solidFill>
              <a:effectLst/>
              <a:cs typeface="Arial" pitchFamily="34" charset="0"/>
            </a:endParaRPr>
          </a:p>
          <a:p>
            <a:pPr marL="514350" lvl="0" indent="-514350" eaLnBrk="0" fontAlgn="base" hangingPunct="0">
              <a:spcBef>
                <a:spcPct val="0"/>
              </a:spcBef>
              <a:spcAft>
                <a:spcPct val="0"/>
              </a:spcAft>
              <a:buFontTx/>
              <a:buAutoNum type="arabicParenR" startAt="24"/>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70C0"/>
                </a:solidFill>
                <a:ea typeface="Times New Roman" pitchFamily="18" charset="0"/>
                <a:cs typeface="Times New Roman" pitchFamily="18" charset="0"/>
              </a:rPr>
              <a:t>प्रतिपिंड</a:t>
            </a:r>
            <a:r>
              <a:rPr kumimoji="0" lang="en-US" sz="2800" b="0" i="0" u="none" strike="noStrike" cap="none" normalizeH="0" baseline="0" dirty="0">
                <a:ln>
                  <a:noFill/>
                </a:ln>
                <a:solidFill>
                  <a:srgbClr val="0070C0"/>
                </a:solidFill>
                <a:effectLst/>
                <a:ea typeface="Times New Roman" pitchFamily="18" charset="0"/>
                <a:cs typeface="Times New Roman" pitchFamily="18" charset="0"/>
              </a:rPr>
              <a:t>: - </a:t>
            </a:r>
            <a:r>
              <a:rPr lang="hi-IN" sz="2800" dirty="0">
                <a:solidFill>
                  <a:srgbClr val="0070C0"/>
                </a:solidFill>
                <a:ea typeface="Times New Roman" pitchFamily="18" charset="0"/>
                <a:cs typeface="Times New Roman" pitchFamily="18" charset="0"/>
              </a:rPr>
              <a:t>एक पदार्थ जो रक्त और शरीर के अन्य तरल पदार्थ में प्रतिरक्षण या प्राकृतिक रूप से विकसित होता है जो जीवाणु संक्रमण का प्रतिकार करता है</a:t>
            </a:r>
            <a:r>
              <a:rPr kumimoji="0" lang="en-US" sz="2800" b="0" i="0" u="none" strike="noStrike" cap="none" normalizeH="0" baseline="0" dirty="0">
                <a:ln>
                  <a:noFill/>
                </a:ln>
                <a:solidFill>
                  <a:srgbClr val="0070C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70C0"/>
              </a:solidFill>
              <a:effectLst/>
              <a:cs typeface="Arial" pitchFamily="34" charset="0"/>
            </a:endParaRPr>
          </a:p>
          <a:p>
            <a:pPr marL="514350" lvl="0" indent="-514350" eaLnBrk="0" fontAlgn="base" hangingPunct="0">
              <a:spcBef>
                <a:spcPct val="0"/>
              </a:spcBef>
              <a:spcAft>
                <a:spcPct val="0"/>
              </a:spcAft>
              <a:buFontTx/>
              <a:buAutoNum type="arabicParenR" startAt="25"/>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रजोरोध </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मासिक धर्म का अनुपस्थिति या असामान्य रुकना</a:t>
            </a:r>
            <a:r>
              <a:rPr kumimoji="0" lang="en-US" sz="2800" b="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00B05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26)	</a:t>
            </a:r>
            <a:r>
              <a:rPr lang="hi-IN" sz="2800" b="1" dirty="0">
                <a:solidFill>
                  <a:srgbClr val="FFC000"/>
                </a:solidFill>
                <a:ea typeface="Times New Roman" pitchFamily="18" charset="0"/>
                <a:cs typeface="Times New Roman" pitchFamily="18" charset="0"/>
              </a:rPr>
              <a:t>स्‍मृति-लोप</a:t>
            </a:r>
            <a:r>
              <a:rPr kumimoji="0" lang="en-US" sz="2800" b="1" i="0" u="none" strike="noStrike" cap="none" normalizeH="0" baseline="0" dirty="0">
                <a:ln>
                  <a:noFill/>
                </a:ln>
                <a:solidFill>
                  <a:srgbClr val="FFC000"/>
                </a:solidFill>
                <a:effectLst/>
                <a:ea typeface="Times New Roman" pitchFamily="18" charset="0"/>
                <a:cs typeface="Times New Roman" pitchFamily="18" charset="0"/>
              </a:rPr>
              <a:t>: </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 </a:t>
            </a:r>
            <a:r>
              <a:rPr lang="hi-IN" sz="2800" dirty="0">
                <a:solidFill>
                  <a:srgbClr val="FFC000"/>
                </a:solidFill>
                <a:ea typeface="Times New Roman" pitchFamily="18" charset="0"/>
                <a:cs typeface="Times New Roman" pitchFamily="18" charset="0"/>
              </a:rPr>
              <a:t>याददाश्त की हानि</a:t>
            </a:r>
            <a:r>
              <a:rPr kumimoji="0" lang="en-US" sz="2800" b="0" i="0" u="none" strike="noStrike" cap="none" normalizeH="0" baseline="0" dirty="0">
                <a:ln>
                  <a:noFill/>
                </a:ln>
                <a:solidFill>
                  <a:srgbClr val="FFC000"/>
                </a:solidFill>
                <a:effectLst/>
                <a:ea typeface="Times New Roman" pitchFamily="18" charset="0"/>
                <a:cs typeface="Times New Roman" pitchFamily="18" charset="0"/>
              </a:rPr>
              <a:t>.</a:t>
            </a:r>
            <a:endParaRPr kumimoji="0" lang="en-US" sz="2800" b="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27)	</a:t>
            </a:r>
            <a:r>
              <a:rPr lang="hi-IN" sz="2800" b="1" dirty="0">
                <a:solidFill>
                  <a:srgbClr val="7030A0"/>
                </a:solidFill>
                <a:ea typeface="Times New Roman" pitchFamily="18" charset="0"/>
                <a:cs typeface="Times New Roman" pitchFamily="18" charset="0"/>
              </a:rPr>
              <a:t>श्‍वासरोध</a:t>
            </a:r>
            <a:r>
              <a:rPr kumimoji="0" lang="en-US" sz="2800" b="1" i="0" u="none" strike="noStrike" cap="none" normalizeH="0" baseline="0" dirty="0">
                <a:ln>
                  <a:noFill/>
                </a:ln>
                <a:solidFill>
                  <a:srgbClr val="7030A0"/>
                </a:solidFill>
                <a:effectLst/>
                <a:ea typeface="Times New Roman" pitchFamily="18" charset="0"/>
                <a:cs typeface="Times New Roman" pitchFamily="18" charset="0"/>
              </a:rPr>
              <a:t>:-</a:t>
            </a:r>
            <a:r>
              <a:rPr lang="hi-IN" sz="2800" dirty="0">
                <a:solidFill>
                  <a:srgbClr val="7030A0"/>
                </a:solidFill>
                <a:ea typeface="Times New Roman" pitchFamily="18" charset="0"/>
                <a:cs typeface="Times New Roman" pitchFamily="18" charset="0"/>
              </a:rPr>
              <a:t> श्वास का अस्थायी रूप से रुक जाना</a:t>
            </a:r>
            <a:r>
              <a:rPr kumimoji="0" lang="en-US" sz="2800" b="0" i="0" u="none" strike="noStrike" cap="none" normalizeH="0" baseline="0" dirty="0">
                <a:ln>
                  <a:noFill/>
                </a:ln>
                <a:solidFill>
                  <a:srgbClr val="7030A0"/>
                </a:solidFill>
                <a:effectLst/>
                <a:ea typeface="Times New Roman" pitchFamily="18" charset="0"/>
                <a:cs typeface="Times New Roman" pitchFamily="18" charset="0"/>
              </a:rPr>
              <a:t>. </a:t>
            </a:r>
            <a:endParaRPr kumimoji="0" lang="en-US" sz="2800" b="0" i="0" u="none" strike="noStrike" cap="none" normalizeH="0" baseline="0" dirty="0">
              <a:ln>
                <a:noFill/>
              </a:ln>
              <a:solidFill>
                <a:srgbClr val="7030A0"/>
              </a:solidFill>
              <a:effectLst/>
              <a:cs typeface="Arial" pitchFamily="34" charset="0"/>
            </a:endParaRPr>
          </a:p>
          <a:p>
            <a:pPr marL="228600" lvl="0" indent="-228600" eaLnBrk="0" fontAlgn="base" hangingPunct="0">
              <a:spcBef>
                <a:spcPct val="0"/>
              </a:spcBef>
              <a:spcAft>
                <a:spcPct val="0"/>
              </a:spcAft>
              <a:buFontTx/>
              <a:buAutoNum type="arabicParenR" startAt="28"/>
            </a:pPr>
            <a:r>
              <a:rPr kumimoji="0" lang="en-US" sz="2800" b="0" i="0" u="none" strike="noStrike" cap="none" normalizeH="0" baseline="0" dirty="0">
                <a:ln>
                  <a:noFill/>
                </a:ln>
                <a:solidFill>
                  <a:srgbClr val="002060"/>
                </a:solidFill>
                <a:effectLst/>
                <a:ea typeface="Times New Roman" pitchFamily="18" charset="0"/>
                <a:cs typeface="Times New Roman" pitchFamily="18" charset="0"/>
              </a:rPr>
              <a:t> </a:t>
            </a:r>
            <a:r>
              <a:rPr lang="hi-IN" sz="2800" dirty="0">
                <a:solidFill>
                  <a:srgbClr val="002060"/>
                </a:solidFill>
                <a:ea typeface="Times New Roman" pitchFamily="18" charset="0"/>
                <a:cs typeface="Times New Roman" pitchFamily="18" charset="0"/>
              </a:rPr>
              <a:t>अतालता </a:t>
            </a:r>
            <a:r>
              <a:rPr kumimoji="0" lang="en-US" sz="2800" b="0" i="0" u="none" strike="noStrike" cap="none" normalizeH="0" baseline="0" dirty="0">
                <a:ln>
                  <a:noFill/>
                </a:ln>
                <a:solidFill>
                  <a:srgbClr val="00B0F0"/>
                </a:solidFill>
                <a:effectLst/>
                <a:ea typeface="Times New Roman" pitchFamily="18" charset="0"/>
                <a:cs typeface="Times New Roman" pitchFamily="18" charset="0"/>
              </a:rPr>
              <a:t>: - </a:t>
            </a:r>
            <a:r>
              <a:rPr lang="hi-IN" sz="2800" dirty="0">
                <a:solidFill>
                  <a:srgbClr val="00B0F0"/>
                </a:solidFill>
                <a:ea typeface="Times New Roman" pitchFamily="18" charset="0"/>
                <a:cs typeface="Times New Roman" pitchFamily="18" charset="0"/>
              </a:rPr>
              <a:t>दिल की धड़कन की सामान्य लय से भिन्नता</a:t>
            </a:r>
            <a:r>
              <a:rPr kumimoji="0" lang="en-US" sz="2800" b="0" i="0" u="none" strike="noStrike" cap="none" normalizeH="0" baseline="0" dirty="0">
                <a:ln>
                  <a:noFill/>
                </a:ln>
                <a:solidFill>
                  <a:srgbClr val="00B0F0"/>
                </a:solidFill>
                <a:effectLst/>
                <a:ea typeface="Times New Roman" pitchFamily="18" charset="0"/>
                <a:cs typeface="Times New Roman" pitchFamily="18" charset="0"/>
              </a:rPr>
              <a:t>.</a:t>
            </a:r>
          </a:p>
          <a:p>
            <a:pPr marL="514350" indent="-514350">
              <a:buAutoNum type="arabicParenR" startAt="29"/>
            </a:pPr>
            <a:r>
              <a:rPr lang="en-US" sz="2800" dirty="0">
                <a:solidFill>
                  <a:srgbClr val="002060"/>
                </a:solidFill>
              </a:rPr>
              <a:t>    </a:t>
            </a:r>
            <a:r>
              <a:rPr lang="hi-IN" sz="2800" b="1" dirty="0">
                <a:solidFill>
                  <a:schemeClr val="accent6"/>
                </a:solidFill>
              </a:rPr>
              <a:t>जलोदर</a:t>
            </a:r>
            <a:r>
              <a:rPr lang="en-US" sz="2800" b="1" dirty="0">
                <a:solidFill>
                  <a:schemeClr val="accent6"/>
                </a:solidFill>
              </a:rPr>
              <a:t>:-</a:t>
            </a:r>
            <a:r>
              <a:rPr lang="hi-IN" sz="2800" dirty="0">
                <a:solidFill>
                  <a:schemeClr val="accent6"/>
                </a:solidFill>
              </a:rPr>
              <a:t>पेरिटोनियल गुहा में तरल पदार्थ (सीरस) का संग्रह</a:t>
            </a:r>
            <a:r>
              <a:rPr lang="en-US" sz="2800" dirty="0">
                <a:solidFill>
                  <a:schemeClr val="accent6"/>
                </a:solidFill>
              </a:rPr>
              <a:t>.</a:t>
            </a:r>
          </a:p>
          <a:p>
            <a:r>
              <a:rPr lang="en-US" sz="2800" dirty="0">
                <a:solidFill>
                  <a:srgbClr val="002060"/>
                </a:solidFill>
              </a:rPr>
              <a:t>30)	</a:t>
            </a:r>
            <a:r>
              <a:rPr lang="hi-IN" sz="2800" b="1" dirty="0">
                <a:solidFill>
                  <a:srgbClr val="002060"/>
                </a:solidFill>
              </a:rPr>
              <a:t> घ्राणशक्ति का नाश </a:t>
            </a:r>
            <a:r>
              <a:rPr lang="en-US" sz="2800" b="1" dirty="0">
                <a:solidFill>
                  <a:srgbClr val="002060"/>
                </a:solidFill>
              </a:rPr>
              <a:t>: </a:t>
            </a:r>
            <a:r>
              <a:rPr lang="en-US" sz="2800" dirty="0">
                <a:solidFill>
                  <a:srgbClr val="002060"/>
                </a:solidFill>
              </a:rPr>
              <a:t>- </a:t>
            </a:r>
            <a:r>
              <a:rPr lang="hi-IN" sz="2800" dirty="0">
                <a:solidFill>
                  <a:srgbClr val="002060"/>
                </a:solidFill>
              </a:rPr>
              <a:t>गंध की हानि</a:t>
            </a:r>
            <a:endParaRPr lang="en-US" sz="2800" dirty="0">
              <a:solidFill>
                <a:srgbClr val="002060"/>
              </a:solidFill>
            </a:endParaRPr>
          </a:p>
          <a:p>
            <a:pPr marL="342900" marR="0" lvl="0" indent="-342900" algn="l" defTabSz="914400" rtl="0" eaLnBrk="0" fontAlgn="base" latinLnBrk="0" hangingPunct="0">
              <a:lnSpc>
                <a:spcPct val="100000"/>
              </a:lnSpc>
              <a:spcBef>
                <a:spcPct val="0"/>
              </a:spcBef>
              <a:spcAft>
                <a:spcPct val="0"/>
              </a:spcAft>
              <a:buClrTx/>
              <a:buSzTx/>
              <a:buFontTx/>
              <a:buAutoNum type="arabicParenR" startAt="28"/>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1109482"/>
            <a:ext cx="8991599"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lvl="0" indent="-514350" eaLnBrk="0" fontAlgn="base" hangingPunct="0">
              <a:spcBef>
                <a:spcPct val="0"/>
              </a:spcBef>
              <a:spcAft>
                <a:spcPct val="0"/>
              </a:spcAft>
              <a:buFontTx/>
              <a:buAutoNum type="arabicParenR" startAt="31"/>
            </a:pPr>
            <a:r>
              <a:rPr kumimoji="0" lang="en-US" sz="32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7030A0"/>
                </a:solidFill>
                <a:ea typeface="Times New Roman" pitchFamily="18" charset="0"/>
                <a:cs typeface="Times New Roman" pitchFamily="18" charset="0"/>
              </a:rPr>
              <a:t>जैव-रसायन</a:t>
            </a:r>
            <a:r>
              <a:rPr kumimoji="0" lang="en-US" sz="2800" b="1" i="0" u="none" strike="noStrike" cap="none" normalizeH="0" baseline="0" dirty="0">
                <a:ln>
                  <a:noFill/>
                </a:ln>
                <a:solidFill>
                  <a:srgbClr val="7030A0"/>
                </a:solidFill>
                <a:effectLst/>
                <a:ea typeface="Times New Roman" pitchFamily="18" charset="0"/>
                <a:cs typeface="Times New Roman" pitchFamily="18" charset="0"/>
              </a:rPr>
              <a:t>: </a:t>
            </a:r>
            <a:r>
              <a:rPr kumimoji="0" lang="en-US" sz="2800" i="0" u="none" strike="noStrike" cap="none" normalizeH="0" baseline="0" dirty="0">
                <a:ln>
                  <a:noFill/>
                </a:ln>
                <a:solidFill>
                  <a:srgbClr val="7030A0"/>
                </a:solidFill>
                <a:effectLst/>
                <a:ea typeface="Times New Roman" pitchFamily="18" charset="0"/>
                <a:cs typeface="Times New Roman" pitchFamily="18" charset="0"/>
              </a:rPr>
              <a:t>- </a:t>
            </a:r>
            <a:r>
              <a:rPr lang="hi-IN" sz="2800" dirty="0">
                <a:solidFill>
                  <a:srgbClr val="7030A0"/>
                </a:solidFill>
                <a:ea typeface="Times New Roman" pitchFamily="18" charset="0"/>
                <a:cs typeface="Times New Roman" pitchFamily="18" charset="0"/>
              </a:rPr>
              <a:t>जीवित चीजों के रसायन विज्ञान के बारे में अध्ययन</a:t>
            </a:r>
            <a:r>
              <a:rPr kumimoji="0" lang="en-US" sz="2800" i="0" u="none" strike="noStrike" cap="none" normalizeH="0" baseline="0" dirty="0">
                <a:ln>
                  <a:noFill/>
                </a:ln>
                <a:solidFill>
                  <a:srgbClr val="7030A0"/>
                </a:solidFill>
                <a:effectLst/>
                <a:ea typeface="Times New Roman" pitchFamily="18" charset="0"/>
                <a:cs typeface="Times New Roman" pitchFamily="18" charset="0"/>
              </a:rPr>
              <a:t>.</a:t>
            </a:r>
            <a:endParaRPr kumimoji="0" lang="en-US" sz="2800" i="0" u="none" strike="noStrike" cap="none" normalizeH="0" baseline="0" dirty="0">
              <a:ln>
                <a:noFill/>
              </a:ln>
              <a:solidFill>
                <a:srgbClr val="7030A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32)	</a:t>
            </a:r>
            <a:r>
              <a:rPr lang="hi-IN" sz="2800" b="1" dirty="0">
                <a:solidFill>
                  <a:srgbClr val="00B0F0"/>
                </a:solidFill>
                <a:ea typeface="Times New Roman" pitchFamily="18" charset="0"/>
                <a:cs typeface="Times New Roman" pitchFamily="18" charset="0"/>
              </a:rPr>
              <a:t>मंदनाड़ी</a:t>
            </a:r>
            <a:r>
              <a:rPr kumimoji="0" lang="en-US" sz="2800" b="1" i="0" u="none" strike="noStrike" cap="none" normalizeH="0" baseline="0" dirty="0">
                <a:ln>
                  <a:noFill/>
                </a:ln>
                <a:solidFill>
                  <a:srgbClr val="00B0F0"/>
                </a:solidFill>
                <a:effectLst/>
                <a:ea typeface="Times New Roman" pitchFamily="18" charset="0"/>
                <a:cs typeface="Times New Roman" pitchFamily="18" charset="0"/>
              </a:rPr>
              <a:t>: </a:t>
            </a:r>
            <a:r>
              <a:rPr kumimoji="0" lang="en-US" sz="2800" i="0" u="none" strike="noStrike" cap="none" normalizeH="0" baseline="0" dirty="0">
                <a:ln>
                  <a:noFill/>
                </a:ln>
                <a:solidFill>
                  <a:srgbClr val="00B0F0"/>
                </a:solidFill>
                <a:effectLst/>
                <a:ea typeface="Times New Roman" pitchFamily="18" charset="0"/>
                <a:cs typeface="Times New Roman" pitchFamily="18" charset="0"/>
              </a:rPr>
              <a:t>- </a:t>
            </a:r>
            <a:r>
              <a:rPr lang="hi-IN" sz="2800" dirty="0">
                <a:solidFill>
                  <a:srgbClr val="00B0F0"/>
                </a:solidFill>
                <a:ea typeface="Times New Roman" pitchFamily="18" charset="0"/>
                <a:cs typeface="Times New Roman" pitchFamily="18" charset="0"/>
              </a:rPr>
              <a:t>दिल की धड़कन में कमी</a:t>
            </a:r>
            <a:r>
              <a:rPr kumimoji="0" lang="en-US" sz="2800" i="0" u="none" strike="noStrike" cap="none" normalizeH="0" baseline="0" dirty="0">
                <a:ln>
                  <a:noFill/>
                </a:ln>
                <a:solidFill>
                  <a:srgbClr val="00B0F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F0"/>
              </a:solidFill>
              <a:effectLst/>
              <a:cs typeface="Arial" pitchFamily="34" charset="0"/>
            </a:endParaRPr>
          </a:p>
          <a:p>
            <a:pPr marL="514350" lvl="0" indent="-514350" eaLnBrk="0" fontAlgn="base" hangingPunct="0">
              <a:spcBef>
                <a:spcPct val="0"/>
              </a:spcBef>
              <a:spcAft>
                <a:spcPct val="0"/>
              </a:spcAft>
              <a:buFontTx/>
              <a:buAutoNum type="arabicParenR" startAt="33"/>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B050"/>
                </a:solidFill>
                <a:ea typeface="Times New Roman" pitchFamily="18" charset="0"/>
                <a:cs typeface="Times New Roman" pitchFamily="18" charset="0"/>
              </a:rPr>
              <a:t>बायोप्सी</a:t>
            </a:r>
            <a:r>
              <a:rPr kumimoji="0" lang="en-US" sz="2800" b="1" i="0" u="none" strike="noStrike" cap="none" normalizeH="0" baseline="0" dirty="0">
                <a:ln>
                  <a:noFill/>
                </a:ln>
                <a:solidFill>
                  <a:srgbClr val="00B050"/>
                </a:solidFill>
                <a:effectLst/>
                <a:ea typeface="Times New Roman" pitchFamily="18" charset="0"/>
                <a:cs typeface="Times New Roman" pitchFamily="18" charset="0"/>
              </a:rPr>
              <a:t>: </a:t>
            </a:r>
            <a:r>
              <a:rPr kumimoji="0" lang="en-US" sz="280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जीवित शरीर से हटाए गए ऊतक की जांच</a:t>
            </a:r>
            <a:r>
              <a:rPr kumimoji="0" lang="en-US" sz="280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50"/>
              </a:solidFill>
              <a:effectLst/>
              <a:cs typeface="Arial" pitchFamily="34" charset="0"/>
            </a:endParaRPr>
          </a:p>
          <a:p>
            <a:pPr marL="514350" lvl="0" indent="-514350" eaLnBrk="0" fontAlgn="base" hangingPunct="0">
              <a:spcBef>
                <a:spcPct val="0"/>
              </a:spcBef>
              <a:spcAft>
                <a:spcPct val="0"/>
              </a:spcAft>
              <a:buFontTx/>
              <a:buAutoNum type="arabicParenR" startAt="34"/>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FFC000"/>
                </a:solidFill>
                <a:ea typeface="Times New Roman" pitchFamily="18" charset="0"/>
                <a:cs typeface="Times New Roman" pitchFamily="18" charset="0"/>
              </a:rPr>
              <a:t>छाला</a:t>
            </a:r>
            <a:r>
              <a:rPr kumimoji="0" lang="en-US" sz="2800" b="1" i="0" u="none" strike="noStrike" cap="none" normalizeH="0" baseline="0" dirty="0">
                <a:ln>
                  <a:noFill/>
                </a:ln>
                <a:solidFill>
                  <a:srgbClr val="FFC000"/>
                </a:solidFill>
                <a:effectLst/>
                <a:ea typeface="Times New Roman" pitchFamily="18" charset="0"/>
                <a:cs typeface="Times New Roman" pitchFamily="18" charset="0"/>
              </a:rPr>
              <a:t>: </a:t>
            </a:r>
            <a:r>
              <a:rPr kumimoji="0" lang="en-US" sz="2800" i="0" u="none" strike="noStrike" cap="none" normalizeH="0" baseline="0" dirty="0">
                <a:ln>
                  <a:noFill/>
                </a:ln>
                <a:solidFill>
                  <a:srgbClr val="FFC000"/>
                </a:solidFill>
                <a:effectLst/>
                <a:ea typeface="Times New Roman" pitchFamily="18" charset="0"/>
                <a:cs typeface="Times New Roman" pitchFamily="18" charset="0"/>
              </a:rPr>
              <a:t>- </a:t>
            </a:r>
            <a:r>
              <a:rPr lang="hi-IN" sz="2800" dirty="0">
                <a:solidFill>
                  <a:srgbClr val="FFC000"/>
                </a:solidFill>
                <a:ea typeface="Times New Roman" pitchFamily="18" charset="0"/>
                <a:cs typeface="Times New Roman" pitchFamily="18" charset="0"/>
              </a:rPr>
              <a:t>शरीर में कहीं भी मवाद का स्थानीयकृत संग्रह</a:t>
            </a:r>
            <a:r>
              <a:rPr kumimoji="0" lang="en-US" sz="2800" i="0" u="none" strike="noStrike" cap="none" normalizeH="0" baseline="0" dirty="0">
                <a:ln>
                  <a:noFill/>
                </a:ln>
                <a:solidFill>
                  <a:srgbClr val="FFC000"/>
                </a:solidFill>
                <a:effectLst/>
                <a:ea typeface="Times New Roman" pitchFamily="18" charset="0"/>
                <a:cs typeface="Times New Roman" pitchFamily="18" charset="0"/>
              </a:rPr>
              <a:t>. </a:t>
            </a:r>
            <a:endParaRPr kumimoji="0" lang="en-US" sz="2800" i="0" u="none" strike="noStrike" cap="none" normalizeH="0" baseline="0" dirty="0">
              <a:ln>
                <a:noFill/>
              </a:ln>
              <a:solidFill>
                <a:srgbClr val="FFC00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35)	</a:t>
            </a:r>
            <a:r>
              <a:rPr lang="hi-IN" sz="2800" b="1" dirty="0">
                <a:solidFill>
                  <a:schemeClr val="accent2"/>
                </a:solidFill>
                <a:ea typeface="Times New Roman" pitchFamily="18" charset="0"/>
                <a:cs typeface="Times New Roman" pitchFamily="18" charset="0"/>
              </a:rPr>
              <a:t>कैलकुलस</a:t>
            </a:r>
            <a:r>
              <a:rPr kumimoji="0" lang="en-US" sz="2800" i="0" u="none" strike="noStrike" cap="none" normalizeH="0" baseline="0" dirty="0">
                <a:ln>
                  <a:noFill/>
                </a:ln>
                <a:solidFill>
                  <a:schemeClr val="accent2"/>
                </a:solidFill>
                <a:effectLst/>
                <a:ea typeface="Times New Roman" pitchFamily="18" charset="0"/>
                <a:cs typeface="Times New Roman" pitchFamily="18" charset="0"/>
              </a:rPr>
              <a:t>: -</a:t>
            </a:r>
            <a:r>
              <a:rPr lang="hi-IN" sz="2800" dirty="0">
                <a:solidFill>
                  <a:schemeClr val="accent2"/>
                </a:solidFill>
                <a:ea typeface="Times New Roman" pitchFamily="18" charset="0"/>
                <a:cs typeface="Times New Roman" pitchFamily="18" charset="0"/>
              </a:rPr>
              <a:t>पत्थर का गठन</a:t>
            </a:r>
            <a:r>
              <a:rPr kumimoji="0" lang="en-US" sz="2800" i="0" u="none" strike="noStrike" cap="none" normalizeH="0" baseline="0" dirty="0">
                <a:ln>
                  <a:noFill/>
                </a:ln>
                <a:solidFill>
                  <a:schemeClr val="accent2"/>
                </a:solidFill>
                <a:effectLst/>
                <a:ea typeface="Times New Roman" pitchFamily="18" charset="0"/>
                <a:cs typeface="Times New Roman" pitchFamily="18" charset="0"/>
              </a:rPr>
              <a:t>.</a:t>
            </a:r>
            <a:endParaRPr kumimoji="0" lang="en-US" sz="2800" i="0" u="none" strike="noStrike" cap="none" normalizeH="0" baseline="0" dirty="0">
              <a:ln>
                <a:noFill/>
              </a:ln>
              <a:solidFill>
                <a:schemeClr val="accent2"/>
              </a:solidFill>
              <a:effectLst/>
              <a:cs typeface="Arial" pitchFamily="34" charset="0"/>
            </a:endParaRPr>
          </a:p>
          <a:p>
            <a:pPr marL="514350" lvl="0" indent="-514350" eaLnBrk="0" fontAlgn="base" hangingPunct="0">
              <a:spcBef>
                <a:spcPct val="0"/>
              </a:spcBef>
              <a:spcAft>
                <a:spcPct val="0"/>
              </a:spcAft>
              <a:buFontTx/>
              <a:buAutoNum type="arabicParenR" startAt="36"/>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92D050"/>
                </a:solidFill>
                <a:ea typeface="Times New Roman" pitchFamily="18" charset="0"/>
                <a:cs typeface="Times New Roman" pitchFamily="18" charset="0"/>
              </a:rPr>
              <a:t>मोतियाबिंद</a:t>
            </a:r>
            <a:r>
              <a:rPr kumimoji="0" lang="en-US" sz="2800" b="1" i="0" u="none" strike="noStrike" cap="none" normalizeH="0" baseline="0" dirty="0">
                <a:ln>
                  <a:noFill/>
                </a:ln>
                <a:solidFill>
                  <a:srgbClr val="92D050"/>
                </a:solidFill>
                <a:effectLst/>
                <a:ea typeface="Times New Roman" pitchFamily="18" charset="0"/>
                <a:cs typeface="Times New Roman" pitchFamily="18" charset="0"/>
              </a:rPr>
              <a:t>: </a:t>
            </a:r>
            <a:r>
              <a:rPr kumimoji="0" lang="en-US" sz="2800" i="0" u="none" strike="noStrike" cap="none" normalizeH="0" baseline="0" dirty="0">
                <a:ln>
                  <a:noFill/>
                </a:ln>
                <a:solidFill>
                  <a:srgbClr val="92D050"/>
                </a:solidFill>
                <a:effectLst/>
                <a:ea typeface="Times New Roman" pitchFamily="18" charset="0"/>
                <a:cs typeface="Times New Roman" pitchFamily="18" charset="0"/>
              </a:rPr>
              <a:t>- </a:t>
            </a:r>
            <a:r>
              <a:rPr lang="hi-IN" sz="2800" dirty="0">
                <a:solidFill>
                  <a:srgbClr val="92D050"/>
                </a:solidFill>
                <a:ea typeface="Times New Roman" pitchFamily="18" charset="0"/>
                <a:cs typeface="Times New Roman" pitchFamily="18" charset="0"/>
              </a:rPr>
              <a:t>दृष्टि में हस्तक्षेप करने वाले लेंस की अस्पष्टता</a:t>
            </a:r>
            <a:r>
              <a:rPr kumimoji="0" lang="en-US" sz="2800" i="0" u="none" strike="noStrike" cap="none" normalizeH="0" baseline="0" dirty="0">
                <a:ln>
                  <a:noFill/>
                </a:ln>
                <a:solidFill>
                  <a:srgbClr val="92D050"/>
                </a:solidFill>
                <a:effectLst/>
                <a:ea typeface="Times New Roman" pitchFamily="18" charset="0"/>
                <a:cs typeface="Times New Roman" pitchFamily="18" charset="0"/>
              </a:rPr>
              <a:t>.</a:t>
            </a:r>
            <a:endParaRPr kumimoji="0" lang="en-US" sz="2800" i="0" u="none" strike="noStrike" cap="none" normalizeH="0" baseline="0" dirty="0">
              <a:ln>
                <a:noFill/>
              </a:ln>
              <a:solidFill>
                <a:srgbClr val="92D050"/>
              </a:solidFill>
              <a:effectLst/>
              <a:cs typeface="Arial" pitchFamily="34" charset="0"/>
            </a:endParaRPr>
          </a:p>
          <a:p>
            <a:pPr marL="514350" lvl="0" indent="-514350" eaLnBrk="0" fontAlgn="base" hangingPunct="0">
              <a:spcBef>
                <a:spcPct val="0"/>
              </a:spcBef>
              <a:spcAft>
                <a:spcPct val="0"/>
              </a:spcAft>
              <a:buFontTx/>
              <a:buAutoNum type="arabicParenR" startAt="37"/>
            </a:pP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b="1" dirty="0">
                <a:solidFill>
                  <a:srgbClr val="002060"/>
                </a:solidFill>
                <a:ea typeface="Times New Roman" pitchFamily="18" charset="0"/>
                <a:cs typeface="Times New Roman" pitchFamily="18" charset="0"/>
              </a:rPr>
              <a:t>नाल-श्‍लाका</a:t>
            </a:r>
            <a:r>
              <a:rPr kumimoji="0" lang="en-US" sz="2800" b="1" i="0" u="none" strike="noStrike" cap="none" normalizeH="0" baseline="0" dirty="0">
                <a:ln>
                  <a:noFill/>
                </a:ln>
                <a:solidFill>
                  <a:srgbClr val="002060"/>
                </a:solidFill>
                <a:effectLst/>
                <a:ea typeface="Times New Roman" pitchFamily="18" charset="0"/>
                <a:cs typeface="Times New Roman" pitchFamily="18" charset="0"/>
              </a:rPr>
              <a:t>: </a:t>
            </a:r>
            <a:r>
              <a:rPr kumimoji="0" lang="en-US" sz="2800" i="0" u="none" strike="noStrike" cap="none" normalizeH="0" baseline="0" dirty="0">
                <a:ln>
                  <a:noFill/>
                </a:ln>
                <a:solidFill>
                  <a:srgbClr val="002060"/>
                </a:solidFill>
                <a:effectLst/>
                <a:ea typeface="Times New Roman" pitchFamily="18" charset="0"/>
                <a:cs typeface="Times New Roman" pitchFamily="18" charset="0"/>
              </a:rPr>
              <a:t>- </a:t>
            </a:r>
            <a:r>
              <a:rPr lang="hi-IN" sz="2800" dirty="0">
                <a:solidFill>
                  <a:srgbClr val="002060"/>
                </a:solidFill>
                <a:ea typeface="Times New Roman" pitchFamily="18" charset="0"/>
                <a:cs typeface="Times New Roman" pitchFamily="18" charset="0"/>
              </a:rPr>
              <a:t>एक संकीर्ण नहर से गुजरने के लिए उपयुक्त एक खोखली ट्यूब</a:t>
            </a:r>
            <a:r>
              <a:rPr kumimoji="0" lang="en-US" sz="2800" i="0" u="none" strike="noStrike" cap="none" normalizeH="0" baseline="0" dirty="0">
                <a:ln>
                  <a:noFill/>
                </a:ln>
                <a:solidFill>
                  <a:srgbClr val="002060"/>
                </a:solidFill>
                <a:effectLst/>
                <a:ea typeface="Times New Roman" pitchFamily="18" charset="0"/>
                <a:cs typeface="Times New Roman" pitchFamily="18" charset="0"/>
              </a:rPr>
              <a:t>.</a:t>
            </a:r>
            <a:endParaRPr kumimoji="0" lang="en-US" sz="2800" i="0" u="none" strike="noStrike" cap="none" normalizeH="0" baseline="0" dirty="0">
              <a:ln>
                <a:noFill/>
              </a:ln>
              <a:solidFill>
                <a:srgbClr val="002060"/>
              </a:solidFill>
              <a:effectLst/>
              <a:cs typeface="Arial" pitchFamily="34" charset="0"/>
            </a:endParaRPr>
          </a:p>
          <a:p>
            <a:pPr lvl="0" eaLnBrk="0" fontAlgn="base" hangingPunct="0">
              <a:spcBef>
                <a:spcPct val="0"/>
              </a:spcBef>
              <a:spcAft>
                <a:spcPct val="0"/>
              </a:spcAft>
            </a:pPr>
            <a:r>
              <a:rPr kumimoji="0" lang="en-US" sz="2800" i="0" u="none" strike="noStrike" cap="none" normalizeH="0" baseline="0" dirty="0">
                <a:ln>
                  <a:noFill/>
                </a:ln>
                <a:solidFill>
                  <a:srgbClr val="002060"/>
                </a:solidFill>
                <a:effectLst/>
                <a:ea typeface="Times New Roman" pitchFamily="18" charset="0"/>
                <a:cs typeface="Times New Roman" pitchFamily="18" charset="0"/>
              </a:rPr>
              <a:t>38)	</a:t>
            </a:r>
            <a:r>
              <a:rPr lang="hi-IN" sz="2800" b="1" dirty="0">
                <a:solidFill>
                  <a:srgbClr val="00B050"/>
                </a:solidFill>
                <a:ea typeface="Times New Roman" pitchFamily="18" charset="0"/>
                <a:cs typeface="Times New Roman" pitchFamily="18" charset="0"/>
              </a:rPr>
              <a:t>हृदय-संबंधी</a:t>
            </a:r>
            <a:r>
              <a:rPr kumimoji="0" lang="en-US" sz="2800" b="1" i="0" u="none" strike="noStrike" cap="none" normalizeH="0" baseline="0" dirty="0">
                <a:ln>
                  <a:noFill/>
                </a:ln>
                <a:solidFill>
                  <a:srgbClr val="00B050"/>
                </a:solidFill>
                <a:effectLst/>
                <a:ea typeface="Times New Roman" pitchFamily="18" charset="0"/>
                <a:cs typeface="Times New Roman" pitchFamily="18" charset="0"/>
              </a:rPr>
              <a:t>: </a:t>
            </a:r>
            <a:r>
              <a:rPr kumimoji="0" lang="en-US" sz="2800" i="0" u="none" strike="noStrike" cap="none" normalizeH="0" baseline="0" dirty="0">
                <a:ln>
                  <a:noFill/>
                </a:ln>
                <a:solidFill>
                  <a:srgbClr val="00B050"/>
                </a:solidFill>
                <a:effectLst/>
                <a:ea typeface="Times New Roman" pitchFamily="18" charset="0"/>
                <a:cs typeface="Times New Roman" pitchFamily="18" charset="0"/>
              </a:rPr>
              <a:t>- </a:t>
            </a:r>
            <a:r>
              <a:rPr lang="hi-IN" sz="2800" dirty="0">
                <a:solidFill>
                  <a:srgbClr val="00B050"/>
                </a:solidFill>
                <a:ea typeface="Times New Roman" pitchFamily="18" charset="0"/>
                <a:cs typeface="Times New Roman" pitchFamily="18" charset="0"/>
              </a:rPr>
              <a:t>दिल से संबंधित</a:t>
            </a:r>
            <a:r>
              <a:rPr kumimoji="0" lang="en-US" sz="2800" i="0" u="none" strike="noStrike" cap="none" normalizeH="0" baseline="0" dirty="0">
                <a:ln>
                  <a:noFill/>
                </a:ln>
                <a:solidFill>
                  <a:srgbClr val="00B050"/>
                </a:solidFill>
                <a:effectLst/>
                <a:ea typeface="Times New Roman" pitchFamily="18" charset="0"/>
                <a:cs typeface="Times New Roman" pitchFamily="18" charset="0"/>
              </a:rPr>
              <a:t>.</a:t>
            </a:r>
            <a:endParaRPr kumimoji="0" lang="en-US" sz="2800" i="0" u="none" strike="noStrike" cap="none" normalizeH="0" baseline="0" dirty="0">
              <a:ln>
                <a:noFill/>
              </a:ln>
              <a:solidFill>
                <a:srgbClr val="00B050"/>
              </a:solidFill>
              <a:effectLs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 y="1070311"/>
            <a:ext cx="86106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a:r>
              <a:rPr lang="en-US" sz="3200" dirty="0">
                <a:solidFill>
                  <a:srgbClr val="002060"/>
                </a:solidFill>
              </a:rPr>
              <a:t>39)	</a:t>
            </a:r>
            <a:r>
              <a:rPr lang="hi-IN" sz="2800" b="1" dirty="0">
                <a:solidFill>
                  <a:srgbClr val="00B050"/>
                </a:solidFill>
              </a:rPr>
              <a:t> अपचय </a:t>
            </a:r>
            <a:r>
              <a:rPr lang="en-US" sz="2800" b="1" dirty="0">
                <a:solidFill>
                  <a:srgbClr val="00B050"/>
                </a:solidFill>
              </a:rPr>
              <a:t>: </a:t>
            </a:r>
            <a:r>
              <a:rPr lang="en-US" sz="2800" dirty="0">
                <a:solidFill>
                  <a:srgbClr val="00B050"/>
                </a:solidFill>
              </a:rPr>
              <a:t>- </a:t>
            </a:r>
            <a:r>
              <a:rPr lang="hi-IN" sz="2800" dirty="0">
                <a:solidFill>
                  <a:srgbClr val="00B050"/>
                </a:solidFill>
              </a:rPr>
              <a:t>खाद्य यौगिक का टूटना</a:t>
            </a:r>
            <a:r>
              <a:rPr lang="en-US" sz="2800" dirty="0">
                <a:solidFill>
                  <a:srgbClr val="00B050"/>
                </a:solidFill>
              </a:rPr>
              <a:t>.</a:t>
            </a:r>
          </a:p>
          <a:p>
            <a:pPr marL="514350" indent="-514350">
              <a:buAutoNum type="arabicParenR" startAt="40"/>
            </a:pPr>
            <a:r>
              <a:rPr lang="en-US" sz="2800" dirty="0">
                <a:solidFill>
                  <a:srgbClr val="002060"/>
                </a:solidFill>
              </a:rPr>
              <a:t>    </a:t>
            </a:r>
            <a:r>
              <a:rPr lang="hi-IN" sz="2800" b="1" dirty="0">
                <a:solidFill>
                  <a:srgbClr val="002060"/>
                </a:solidFill>
              </a:rPr>
              <a:t>प्रतिश्यायी</a:t>
            </a:r>
            <a:r>
              <a:rPr lang="en-US" sz="2800" b="1" dirty="0">
                <a:solidFill>
                  <a:srgbClr val="002060"/>
                </a:solidFill>
              </a:rPr>
              <a:t>: </a:t>
            </a:r>
            <a:r>
              <a:rPr lang="en-US" sz="2800" dirty="0">
                <a:solidFill>
                  <a:srgbClr val="002060"/>
                </a:solidFill>
              </a:rPr>
              <a:t>- </a:t>
            </a:r>
            <a:r>
              <a:rPr lang="hi-IN" sz="2800" dirty="0">
                <a:solidFill>
                  <a:srgbClr val="002060"/>
                </a:solidFill>
              </a:rPr>
              <a:t>बलगम झिल्ली की सूजन आमतौर पर बलगम के बढ़े हुए उत्पादन से जुड़ी होती है</a:t>
            </a:r>
            <a:r>
              <a:rPr lang="en-US" sz="2800" dirty="0">
                <a:solidFill>
                  <a:srgbClr val="002060"/>
                </a:solidFill>
              </a:rPr>
              <a:t>.</a:t>
            </a:r>
          </a:p>
          <a:p>
            <a:r>
              <a:rPr lang="en-US" sz="2800" dirty="0">
                <a:solidFill>
                  <a:srgbClr val="002060"/>
                </a:solidFill>
              </a:rPr>
              <a:t>41)	</a:t>
            </a:r>
            <a:r>
              <a:rPr lang="hi-IN" sz="2800" b="1" dirty="0">
                <a:solidFill>
                  <a:schemeClr val="accent6">
                    <a:lumMod val="75000"/>
                  </a:schemeClr>
                </a:solidFill>
              </a:rPr>
              <a:t>कार्सिनोमा</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कैंसर से संबंधित</a:t>
            </a:r>
            <a:r>
              <a:rPr lang="en-US" sz="2800" dirty="0">
                <a:solidFill>
                  <a:schemeClr val="accent6">
                    <a:lumMod val="75000"/>
                  </a:schemeClr>
                </a:solidFill>
              </a:rPr>
              <a:t>.</a:t>
            </a:r>
          </a:p>
          <a:p>
            <a:r>
              <a:rPr lang="en-US" sz="2800" dirty="0">
                <a:solidFill>
                  <a:srgbClr val="002060"/>
                </a:solidFill>
              </a:rPr>
              <a:t>42)	</a:t>
            </a:r>
            <a:r>
              <a:rPr lang="hi-IN" sz="2800" b="1" dirty="0">
                <a:solidFill>
                  <a:srgbClr val="92D050"/>
                </a:solidFill>
              </a:rPr>
              <a:t>कोलेसिस्टिटिस</a:t>
            </a:r>
            <a:r>
              <a:rPr lang="en-US" sz="2800" dirty="0">
                <a:solidFill>
                  <a:srgbClr val="92D050"/>
                </a:solidFill>
              </a:rPr>
              <a:t>: - </a:t>
            </a:r>
            <a:r>
              <a:rPr lang="hi-IN" sz="2800" dirty="0">
                <a:solidFill>
                  <a:srgbClr val="92D050"/>
                </a:solidFill>
              </a:rPr>
              <a:t>पित्ताशय की सूजन</a:t>
            </a:r>
            <a:r>
              <a:rPr lang="en-US" sz="2800" dirty="0">
                <a:solidFill>
                  <a:srgbClr val="92D050"/>
                </a:solidFill>
              </a:rPr>
              <a:t>.</a:t>
            </a:r>
          </a:p>
          <a:p>
            <a:r>
              <a:rPr lang="en-US" sz="2800" dirty="0">
                <a:solidFill>
                  <a:srgbClr val="002060"/>
                </a:solidFill>
              </a:rPr>
              <a:t>43)	</a:t>
            </a:r>
            <a:r>
              <a:rPr lang="hi-IN" sz="2800" b="1" dirty="0">
                <a:solidFill>
                  <a:schemeClr val="accent5">
                    <a:lumMod val="75000"/>
                  </a:schemeClr>
                </a:solidFill>
              </a:rPr>
              <a:t>सिरोसिस</a:t>
            </a:r>
            <a:r>
              <a:rPr lang="en-US" sz="2800" dirty="0">
                <a:solidFill>
                  <a:schemeClr val="accent5">
                    <a:lumMod val="75000"/>
                  </a:schemeClr>
                </a:solidFill>
              </a:rPr>
              <a:t>: - </a:t>
            </a:r>
            <a:r>
              <a:rPr lang="hi-IN" sz="2800" dirty="0">
                <a:solidFill>
                  <a:schemeClr val="accent5">
                    <a:lumMod val="75000"/>
                  </a:schemeClr>
                </a:solidFill>
              </a:rPr>
              <a:t>फाइब्रोसिस, आमतौर पर यकृत</a:t>
            </a:r>
            <a:r>
              <a:rPr lang="en-US" sz="2800" dirty="0">
                <a:solidFill>
                  <a:schemeClr val="accent5">
                    <a:lumMod val="75000"/>
                  </a:schemeClr>
                </a:solidFill>
              </a:rPr>
              <a:t>. </a:t>
            </a:r>
          </a:p>
          <a:p>
            <a:pPr marL="514350" indent="-514350">
              <a:buAutoNum type="arabicParenR" startAt="44"/>
            </a:pPr>
            <a:r>
              <a:rPr lang="en-US" sz="2800" dirty="0">
                <a:solidFill>
                  <a:srgbClr val="002060"/>
                </a:solidFill>
              </a:rPr>
              <a:t>    </a:t>
            </a:r>
            <a:r>
              <a:rPr lang="hi-IN" sz="2800" b="1" dirty="0">
                <a:solidFill>
                  <a:schemeClr val="accent4"/>
                </a:solidFill>
              </a:rPr>
              <a:t>कब्ज</a:t>
            </a:r>
            <a:r>
              <a:rPr lang="en-US" sz="2800" b="1" dirty="0">
                <a:solidFill>
                  <a:schemeClr val="accent4"/>
                </a:solidFill>
              </a:rPr>
              <a:t>: </a:t>
            </a:r>
            <a:r>
              <a:rPr lang="en-US" sz="2800" dirty="0">
                <a:solidFill>
                  <a:schemeClr val="accent4"/>
                </a:solidFill>
              </a:rPr>
              <a:t>- </a:t>
            </a:r>
            <a:r>
              <a:rPr lang="hi-IN" sz="2800" dirty="0">
                <a:solidFill>
                  <a:schemeClr val="accent4"/>
                </a:solidFill>
              </a:rPr>
              <a:t>आंत्र क्रिया की आवृत्ति आम तौर पर कठोर मल के साथ</a:t>
            </a:r>
            <a:r>
              <a:rPr lang="en-US" sz="2800" dirty="0">
                <a:solidFill>
                  <a:schemeClr val="accent4"/>
                </a:solidFill>
              </a:rPr>
              <a:t>.</a:t>
            </a:r>
          </a:p>
          <a:p>
            <a:pPr marL="514350" indent="-514350">
              <a:buAutoNum type="arabicParenR" startAt="45"/>
            </a:pPr>
            <a:r>
              <a:rPr lang="en-US" sz="2800" dirty="0">
                <a:solidFill>
                  <a:srgbClr val="002060"/>
                </a:solidFill>
              </a:rPr>
              <a:t>    </a:t>
            </a:r>
            <a:r>
              <a:rPr lang="hi-IN" sz="2800" b="1" dirty="0">
                <a:solidFill>
                  <a:srgbClr val="00B0F0"/>
                </a:solidFill>
              </a:rPr>
              <a:t>दौरा</a:t>
            </a:r>
            <a:r>
              <a:rPr lang="en-US" sz="2800" dirty="0">
                <a:solidFill>
                  <a:srgbClr val="00B0F0"/>
                </a:solidFill>
              </a:rPr>
              <a:t>: - </a:t>
            </a:r>
            <a:r>
              <a:rPr lang="hi-IN" sz="2800" dirty="0">
                <a:solidFill>
                  <a:srgbClr val="00B0F0"/>
                </a:solidFill>
              </a:rPr>
              <a:t>अनैच्छिक पेशी संकुचन</a:t>
            </a:r>
            <a:r>
              <a:rPr lang="en-US" sz="2800" dirty="0">
                <a:solidFill>
                  <a:srgbClr val="00B0F0"/>
                </a:solidFill>
              </a:rPr>
              <a:t>. </a:t>
            </a:r>
          </a:p>
          <a:p>
            <a:pPr marL="514350" indent="-514350">
              <a:buFontTx/>
              <a:buAutoNum type="arabicParenR" startAt="45"/>
            </a:pPr>
            <a:r>
              <a:rPr lang="en-US" sz="2800" dirty="0">
                <a:solidFill>
                  <a:srgbClr val="002060"/>
                </a:solidFill>
              </a:rPr>
              <a:t>	</a:t>
            </a:r>
            <a:r>
              <a:rPr lang="hi-IN" sz="2800" b="1" dirty="0">
                <a:solidFill>
                  <a:srgbClr val="002060"/>
                </a:solidFill>
              </a:rPr>
              <a:t>सायनोसिस</a:t>
            </a:r>
            <a:r>
              <a:rPr lang="en-US" sz="2800" b="1" dirty="0">
                <a:solidFill>
                  <a:srgbClr val="002060"/>
                </a:solidFill>
              </a:rPr>
              <a:t>: </a:t>
            </a:r>
            <a:r>
              <a:rPr lang="en-US" sz="2800" dirty="0">
                <a:solidFill>
                  <a:srgbClr val="002060"/>
                </a:solidFill>
              </a:rPr>
              <a:t>- O₂ </a:t>
            </a:r>
            <a:r>
              <a:rPr lang="hi-IN" sz="2800" dirty="0">
                <a:solidFill>
                  <a:srgbClr val="002060"/>
                </a:solidFill>
              </a:rPr>
              <a:t>की कमी के कारण त्वचा का नीला मलिनकिरण</a:t>
            </a:r>
            <a:r>
              <a:rPr lang="en-US" sz="2800" dirty="0">
                <a:solidFill>
                  <a:srgbClr val="002060"/>
                </a:solidFill>
              </a:rPr>
              <a:t>.</a:t>
            </a:r>
          </a:p>
          <a:p>
            <a:pPr marL="514350" indent="-514350">
              <a:buAutoNum type="arabicParenR" startAt="45"/>
            </a:pP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885645"/>
            <a:ext cx="8382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dirty="0">
                <a:solidFill>
                  <a:srgbClr val="002060"/>
                </a:solidFill>
              </a:rPr>
              <a:t>47)	</a:t>
            </a:r>
            <a:r>
              <a:rPr lang="hi-IN" sz="2800" b="1" dirty="0">
                <a:solidFill>
                  <a:srgbClr val="002060"/>
                </a:solidFill>
              </a:rPr>
              <a:t>भ्रम</a:t>
            </a:r>
            <a:r>
              <a:rPr lang="en-US" sz="2800" b="1" dirty="0">
                <a:solidFill>
                  <a:srgbClr val="002060"/>
                </a:solidFill>
              </a:rPr>
              <a:t>: </a:t>
            </a:r>
            <a:r>
              <a:rPr lang="en-US" sz="2800" dirty="0">
                <a:solidFill>
                  <a:srgbClr val="002060"/>
                </a:solidFill>
              </a:rPr>
              <a:t>- </a:t>
            </a:r>
            <a:r>
              <a:rPr lang="hi-IN" sz="2800" dirty="0">
                <a:solidFill>
                  <a:srgbClr val="002060"/>
                </a:solidFill>
              </a:rPr>
              <a:t>पागलपन से जुड़ी झूठी मान्यताएं</a:t>
            </a:r>
            <a:r>
              <a:rPr lang="en-US" sz="2800" dirty="0">
                <a:solidFill>
                  <a:srgbClr val="002060"/>
                </a:solidFill>
              </a:rPr>
              <a:t>.</a:t>
            </a:r>
          </a:p>
          <a:p>
            <a:r>
              <a:rPr lang="en-US" sz="2800" dirty="0">
                <a:solidFill>
                  <a:srgbClr val="002060"/>
                </a:solidFill>
              </a:rPr>
              <a:t>48)	</a:t>
            </a:r>
            <a:r>
              <a:rPr lang="hi-IN" sz="2800" b="1" dirty="0">
                <a:solidFill>
                  <a:srgbClr val="7030A0"/>
                </a:solidFill>
              </a:rPr>
              <a:t>सन्निपात</a:t>
            </a:r>
            <a:r>
              <a:rPr lang="en-US" sz="2800" b="1" dirty="0">
                <a:solidFill>
                  <a:srgbClr val="7030A0"/>
                </a:solidFill>
              </a:rPr>
              <a:t>: </a:t>
            </a:r>
            <a:r>
              <a:rPr lang="en-US" sz="2800" dirty="0">
                <a:solidFill>
                  <a:srgbClr val="7030A0"/>
                </a:solidFill>
              </a:rPr>
              <a:t>- </a:t>
            </a:r>
            <a:r>
              <a:rPr lang="hi-IN" sz="2800" dirty="0">
                <a:solidFill>
                  <a:srgbClr val="7030A0"/>
                </a:solidFill>
              </a:rPr>
              <a:t>भ्रम के साथ मानसिक उत्तेजना</a:t>
            </a:r>
            <a:r>
              <a:rPr lang="en-US" sz="2800" dirty="0">
                <a:solidFill>
                  <a:srgbClr val="7030A0"/>
                </a:solidFill>
              </a:rPr>
              <a:t>.</a:t>
            </a:r>
          </a:p>
          <a:p>
            <a:pPr marL="514350" indent="-514350">
              <a:buAutoNum type="arabicParenR" startAt="49"/>
            </a:pPr>
            <a:r>
              <a:rPr lang="en-US" sz="2800" dirty="0">
                <a:solidFill>
                  <a:srgbClr val="002060"/>
                </a:solidFill>
              </a:rPr>
              <a:t>    </a:t>
            </a:r>
            <a:r>
              <a:rPr lang="hi-IN" sz="2800" b="1" dirty="0">
                <a:solidFill>
                  <a:srgbClr val="00B0F0"/>
                </a:solidFill>
              </a:rPr>
              <a:t>मनोभ्रंश</a:t>
            </a:r>
            <a:r>
              <a:rPr lang="en-US" sz="2800" b="1" dirty="0">
                <a:solidFill>
                  <a:srgbClr val="00B0F0"/>
                </a:solidFill>
              </a:rPr>
              <a:t>: </a:t>
            </a:r>
            <a:r>
              <a:rPr lang="en-US" sz="2800" dirty="0">
                <a:solidFill>
                  <a:srgbClr val="00B0F0"/>
                </a:solidFill>
              </a:rPr>
              <a:t>- </a:t>
            </a:r>
            <a:r>
              <a:rPr lang="hi-IN" sz="2800" dirty="0">
                <a:solidFill>
                  <a:srgbClr val="00B0F0"/>
                </a:solidFill>
              </a:rPr>
              <a:t>मस्तिष्क की जैविक बीमारी के कारण प्रगतिशील मानसिक गिरावट</a:t>
            </a:r>
            <a:r>
              <a:rPr lang="en-US" sz="2800" dirty="0">
                <a:solidFill>
                  <a:srgbClr val="00B0F0"/>
                </a:solidFill>
              </a:rPr>
              <a:t>.</a:t>
            </a:r>
          </a:p>
          <a:p>
            <a:pPr marL="514350" indent="-514350">
              <a:buAutoNum type="arabicParenR" startAt="50"/>
            </a:pPr>
            <a:r>
              <a:rPr lang="en-US" sz="2800" dirty="0">
                <a:solidFill>
                  <a:srgbClr val="002060"/>
                </a:solidFill>
              </a:rPr>
              <a:t> </a:t>
            </a:r>
            <a:r>
              <a:rPr lang="hi-IN" sz="2800" dirty="0">
                <a:solidFill>
                  <a:srgbClr val="002060"/>
                </a:solidFill>
              </a:rPr>
              <a:t>पाद लंबा करना </a:t>
            </a:r>
            <a:r>
              <a:rPr lang="en-US" sz="2800" b="1" dirty="0">
                <a:solidFill>
                  <a:srgbClr val="00B050"/>
                </a:solidFill>
              </a:rPr>
              <a:t>: </a:t>
            </a:r>
            <a:r>
              <a:rPr lang="en-US" sz="2800" dirty="0">
                <a:solidFill>
                  <a:srgbClr val="00B050"/>
                </a:solidFill>
              </a:rPr>
              <a:t>- </a:t>
            </a:r>
            <a:r>
              <a:rPr lang="hi-IN" sz="2800" dirty="0">
                <a:solidFill>
                  <a:srgbClr val="00B050"/>
                </a:solidFill>
              </a:rPr>
              <a:t>वह अवधि जिसके दौरान सिस्टोल की अवधि के बाद हृदय आराम कर रहा होता है</a:t>
            </a:r>
            <a:r>
              <a:rPr lang="en-US" sz="2800" dirty="0">
                <a:solidFill>
                  <a:srgbClr val="00B050"/>
                </a:solidFill>
              </a:rPr>
              <a:t>.</a:t>
            </a:r>
          </a:p>
          <a:p>
            <a:pPr marL="514350" indent="-514350">
              <a:buAutoNum type="arabicParenR" startAt="51"/>
            </a:pPr>
            <a:r>
              <a:rPr lang="en-US" sz="2800" dirty="0">
                <a:solidFill>
                  <a:srgbClr val="002060"/>
                </a:solidFill>
              </a:rPr>
              <a:t>    </a:t>
            </a:r>
            <a:r>
              <a:rPr lang="hi-IN" sz="2800" b="1" dirty="0">
                <a:solidFill>
                  <a:srgbClr val="FFC000"/>
                </a:solidFill>
              </a:rPr>
              <a:t>डायस्टोलिक दबाव</a:t>
            </a:r>
            <a:r>
              <a:rPr lang="en-US" sz="2800" b="1" dirty="0">
                <a:solidFill>
                  <a:srgbClr val="FFC000"/>
                </a:solidFill>
              </a:rPr>
              <a:t>: </a:t>
            </a:r>
            <a:r>
              <a:rPr lang="en-US" sz="2800" dirty="0">
                <a:solidFill>
                  <a:srgbClr val="FFC000"/>
                </a:solidFill>
              </a:rPr>
              <a:t>- </a:t>
            </a:r>
            <a:r>
              <a:rPr lang="hi-IN" sz="2800" dirty="0">
                <a:solidFill>
                  <a:srgbClr val="FFC000"/>
                </a:solidFill>
              </a:rPr>
              <a:t>डायस्टोल के दौरान न्यूनतम दबाव</a:t>
            </a:r>
            <a:r>
              <a:rPr lang="en-US" sz="2800" dirty="0">
                <a:solidFill>
                  <a:srgbClr val="FFC000"/>
                </a:solidFill>
              </a:rPr>
              <a:t>.</a:t>
            </a:r>
          </a:p>
          <a:p>
            <a:pPr marL="514350" indent="-514350">
              <a:buAutoNum type="arabicParenR" startAt="52"/>
            </a:pPr>
            <a:r>
              <a:rPr lang="en-US" sz="2800" dirty="0">
                <a:solidFill>
                  <a:srgbClr val="002060"/>
                </a:solidFill>
              </a:rPr>
              <a:t>    </a:t>
            </a:r>
            <a:r>
              <a:rPr lang="hi-IN" sz="2800" b="1" dirty="0">
                <a:solidFill>
                  <a:srgbClr val="C00000"/>
                </a:solidFill>
              </a:rPr>
              <a:t>मूत्रवर्धक</a:t>
            </a:r>
            <a:r>
              <a:rPr lang="en-US" sz="2800" b="1" dirty="0">
                <a:solidFill>
                  <a:srgbClr val="C00000"/>
                </a:solidFill>
              </a:rPr>
              <a:t>: </a:t>
            </a:r>
            <a:r>
              <a:rPr lang="en-US" sz="2800" dirty="0">
                <a:solidFill>
                  <a:srgbClr val="C00000"/>
                </a:solidFill>
              </a:rPr>
              <a:t>- </a:t>
            </a:r>
            <a:r>
              <a:rPr lang="hi-IN" sz="2800" dirty="0">
                <a:solidFill>
                  <a:srgbClr val="C00000"/>
                </a:solidFill>
              </a:rPr>
              <a:t>एक यौगिक (पोटेशियम और अन्य साइट्रेट्स) जो गुर्दे की गतिविधियों को बढ़ाता है</a:t>
            </a:r>
            <a:r>
              <a:rPr lang="en-US" sz="2800" dirty="0">
                <a:solidFill>
                  <a:srgbClr val="C00000"/>
                </a:solidFill>
              </a:rPr>
              <a:t>.</a:t>
            </a:r>
          </a:p>
          <a:p>
            <a:r>
              <a:rPr lang="en-US" sz="2800" dirty="0">
                <a:solidFill>
                  <a:srgbClr val="002060"/>
                </a:solidFill>
              </a:rPr>
              <a:t>53)	</a:t>
            </a:r>
            <a:r>
              <a:rPr lang="hi-IN" sz="2800" b="1" dirty="0">
                <a:solidFill>
                  <a:schemeClr val="accent3"/>
                </a:solidFill>
              </a:rPr>
              <a:t> द्विगुणदृष्टि </a:t>
            </a:r>
            <a:r>
              <a:rPr lang="en-US" sz="2800" dirty="0">
                <a:solidFill>
                  <a:schemeClr val="accent3"/>
                </a:solidFill>
              </a:rPr>
              <a:t>: - </a:t>
            </a:r>
            <a:r>
              <a:rPr lang="hi-IN" sz="2800" dirty="0">
                <a:solidFill>
                  <a:schemeClr val="accent3"/>
                </a:solidFill>
              </a:rPr>
              <a:t>दोहरी दृष्टि</a:t>
            </a:r>
            <a:r>
              <a:rPr lang="en-US" sz="2800" dirty="0">
                <a:solidFill>
                  <a:schemeClr val="accent3"/>
                </a:solidFill>
              </a:rPr>
              <a:t>.</a:t>
            </a:r>
          </a:p>
          <a:p>
            <a:r>
              <a:rPr lang="en-US" sz="2800" dirty="0">
                <a:solidFill>
                  <a:srgbClr val="002060"/>
                </a:solidFill>
              </a:rPr>
              <a:t>54)	</a:t>
            </a:r>
            <a:r>
              <a:rPr lang="hi-IN" sz="2800" b="1" dirty="0">
                <a:solidFill>
                  <a:schemeClr val="accent5">
                    <a:lumMod val="50000"/>
                  </a:schemeClr>
                </a:solidFill>
              </a:rPr>
              <a:t>अपच</a:t>
            </a:r>
            <a:r>
              <a:rPr lang="en-US" sz="2800" dirty="0">
                <a:solidFill>
                  <a:schemeClr val="accent5">
                    <a:lumMod val="50000"/>
                  </a:schemeClr>
                </a:solidFill>
              </a:rPr>
              <a:t>:-</a:t>
            </a:r>
            <a:r>
              <a:rPr lang="hi-IN" sz="2800" dirty="0">
                <a:solidFill>
                  <a:schemeClr val="accent5">
                    <a:lumMod val="50000"/>
                  </a:schemeClr>
                </a:solidFill>
              </a:rPr>
              <a:t>अपच</a:t>
            </a:r>
            <a:r>
              <a:rPr lang="en-US" sz="2800" dirty="0">
                <a:solidFill>
                  <a:schemeClr val="accent5">
                    <a:lumMod val="50000"/>
                  </a:schemeClr>
                </a:solidFill>
              </a:rPr>
              <a:t>.</a:t>
            </a:r>
          </a:p>
          <a:p>
            <a:pPr marL="514350" indent="-514350"/>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 y="639425"/>
            <a:ext cx="86868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200" dirty="0">
                <a:solidFill>
                  <a:srgbClr val="002060"/>
                </a:solidFill>
              </a:rPr>
              <a:t>55)	</a:t>
            </a:r>
            <a:r>
              <a:rPr lang="hi-IN" sz="2800" b="1" dirty="0">
                <a:solidFill>
                  <a:srgbClr val="92D050"/>
                </a:solidFill>
              </a:rPr>
              <a:t>डिस्फेसिया</a:t>
            </a:r>
            <a:r>
              <a:rPr lang="en-US" sz="2800" b="1" dirty="0">
                <a:solidFill>
                  <a:srgbClr val="92D050"/>
                </a:solidFill>
              </a:rPr>
              <a:t>: </a:t>
            </a:r>
            <a:r>
              <a:rPr lang="en-US" sz="2800" dirty="0">
                <a:solidFill>
                  <a:srgbClr val="92D050"/>
                </a:solidFill>
              </a:rPr>
              <a:t>- </a:t>
            </a:r>
            <a:r>
              <a:rPr lang="hi-IN" sz="2800" dirty="0">
                <a:solidFill>
                  <a:srgbClr val="92D050"/>
                </a:solidFill>
              </a:rPr>
              <a:t>निगलने में कठिनाई</a:t>
            </a:r>
            <a:r>
              <a:rPr lang="en-US" sz="2800" dirty="0">
                <a:solidFill>
                  <a:srgbClr val="92D050"/>
                </a:solidFill>
              </a:rPr>
              <a:t>.</a:t>
            </a:r>
          </a:p>
          <a:p>
            <a:r>
              <a:rPr lang="en-US" sz="2800" dirty="0">
                <a:solidFill>
                  <a:srgbClr val="002060"/>
                </a:solidFill>
              </a:rPr>
              <a:t>56)	</a:t>
            </a:r>
            <a:r>
              <a:rPr lang="hi-IN" sz="2800" b="1" dirty="0">
                <a:solidFill>
                  <a:schemeClr val="tx2">
                    <a:lumMod val="75000"/>
                  </a:schemeClr>
                </a:solidFill>
              </a:rPr>
              <a:t> श्वास कष्ट </a:t>
            </a:r>
            <a:r>
              <a:rPr lang="en-US" sz="2800" b="1" dirty="0">
                <a:solidFill>
                  <a:schemeClr val="tx2">
                    <a:lumMod val="75000"/>
                  </a:schemeClr>
                </a:solidFill>
              </a:rPr>
              <a:t>: </a:t>
            </a:r>
            <a:r>
              <a:rPr lang="en-US" sz="2800" dirty="0">
                <a:solidFill>
                  <a:schemeClr val="tx2">
                    <a:lumMod val="75000"/>
                  </a:schemeClr>
                </a:solidFill>
              </a:rPr>
              <a:t>- </a:t>
            </a:r>
            <a:r>
              <a:rPr lang="hi-IN" sz="2800" dirty="0">
                <a:solidFill>
                  <a:schemeClr val="tx2">
                    <a:lumMod val="75000"/>
                  </a:schemeClr>
                </a:solidFill>
              </a:rPr>
              <a:t>सांस लेने में कठिनाई</a:t>
            </a:r>
            <a:endParaRPr lang="en-US" sz="2800" dirty="0">
              <a:solidFill>
                <a:schemeClr val="tx2">
                  <a:lumMod val="75000"/>
                </a:schemeClr>
              </a:solidFill>
            </a:endParaRPr>
          </a:p>
          <a:p>
            <a:r>
              <a:rPr lang="en-US" sz="2800" dirty="0">
                <a:solidFill>
                  <a:srgbClr val="002060"/>
                </a:solidFill>
              </a:rPr>
              <a:t>57)	</a:t>
            </a:r>
            <a:r>
              <a:rPr lang="hi-IN" sz="2800" b="1" dirty="0">
                <a:solidFill>
                  <a:srgbClr val="7030A0"/>
                </a:solidFill>
              </a:rPr>
              <a:t>डेक्सट्रोकार्डिया</a:t>
            </a:r>
            <a:r>
              <a:rPr lang="en-US" sz="2800" b="1" dirty="0">
                <a:solidFill>
                  <a:srgbClr val="7030A0"/>
                </a:solidFill>
              </a:rPr>
              <a:t>: </a:t>
            </a:r>
            <a:r>
              <a:rPr lang="en-US" sz="2800" dirty="0">
                <a:solidFill>
                  <a:srgbClr val="7030A0"/>
                </a:solidFill>
              </a:rPr>
              <a:t>- </a:t>
            </a:r>
            <a:r>
              <a:rPr lang="hi-IN" sz="2800" dirty="0">
                <a:solidFill>
                  <a:srgbClr val="7030A0"/>
                </a:solidFill>
              </a:rPr>
              <a:t>एक सही दिल वाला व्यक्ति</a:t>
            </a:r>
            <a:r>
              <a:rPr lang="en-US" sz="2800" dirty="0">
                <a:solidFill>
                  <a:srgbClr val="7030A0"/>
                </a:solidFill>
              </a:rPr>
              <a:t>.</a:t>
            </a:r>
          </a:p>
          <a:p>
            <a:pPr marL="514350" indent="-514350">
              <a:buAutoNum type="arabicParenR" startAt="58"/>
            </a:pPr>
            <a:r>
              <a:rPr lang="en-US" sz="2800" dirty="0">
                <a:solidFill>
                  <a:srgbClr val="002060"/>
                </a:solidFill>
              </a:rPr>
              <a:t>    </a:t>
            </a:r>
            <a:r>
              <a:rPr lang="hi-IN" sz="2800" b="1" dirty="0">
                <a:solidFill>
                  <a:schemeClr val="accent6">
                    <a:lumMod val="75000"/>
                  </a:schemeClr>
                </a:solidFill>
              </a:rPr>
              <a:t>ईसीजी</a:t>
            </a:r>
            <a:r>
              <a:rPr lang="en-US" sz="2800" b="1" dirty="0">
                <a:solidFill>
                  <a:schemeClr val="accent6">
                    <a:lumMod val="75000"/>
                  </a:schemeClr>
                </a:solidFill>
              </a:rPr>
              <a:t>: </a:t>
            </a:r>
            <a:r>
              <a:rPr lang="en-US" sz="2800" dirty="0">
                <a:solidFill>
                  <a:schemeClr val="accent6">
                    <a:lumMod val="75000"/>
                  </a:schemeClr>
                </a:solidFill>
              </a:rPr>
              <a:t>- </a:t>
            </a:r>
            <a:r>
              <a:rPr lang="hi-IN" sz="2800" dirty="0">
                <a:solidFill>
                  <a:schemeClr val="accent6">
                    <a:lumMod val="75000"/>
                  </a:schemeClr>
                </a:solidFill>
              </a:rPr>
              <a:t>इलेक्ट्रो कार्डियो ग्राम (हृदय के माध्यम से हृदय आवेगों के प्रसार का एक ग्राफिक रिकॉर्ड</a:t>
            </a:r>
            <a:r>
              <a:rPr lang="en-US" sz="2800" dirty="0">
                <a:solidFill>
                  <a:schemeClr val="accent6">
                    <a:lumMod val="75000"/>
                  </a:schemeClr>
                </a:solidFill>
              </a:rPr>
              <a:t>)</a:t>
            </a:r>
          </a:p>
          <a:p>
            <a:pPr marL="514350" indent="-514350">
              <a:buAutoNum type="arabicParenR" startAt="59"/>
            </a:pPr>
            <a:r>
              <a:rPr lang="en-US" sz="2800" dirty="0">
                <a:solidFill>
                  <a:srgbClr val="002060"/>
                </a:solidFill>
              </a:rPr>
              <a:t>    </a:t>
            </a:r>
            <a:r>
              <a:rPr lang="hi-IN" sz="2800" b="1" dirty="0"/>
              <a:t>अन्त: शल्यता</a:t>
            </a:r>
            <a:r>
              <a:rPr lang="en-US" sz="2800" b="1" dirty="0"/>
              <a:t>: </a:t>
            </a:r>
            <a:r>
              <a:rPr lang="en-US" sz="2800" dirty="0"/>
              <a:t>- </a:t>
            </a:r>
            <a:r>
              <a:rPr lang="hi-IN" sz="2800" dirty="0"/>
              <a:t>विदेशी शरीर द्वारा धमनी में रुकावट विशेष रूप से रक्त के थक्के द्वारा</a:t>
            </a:r>
            <a:r>
              <a:rPr lang="en-US" sz="2800" dirty="0"/>
              <a:t>.</a:t>
            </a:r>
          </a:p>
          <a:p>
            <a:pPr marL="514350" indent="-514350">
              <a:buAutoNum type="arabicParenR" startAt="60"/>
            </a:pPr>
            <a:r>
              <a:rPr lang="en-US" sz="2800" dirty="0">
                <a:solidFill>
                  <a:srgbClr val="002060"/>
                </a:solidFill>
              </a:rPr>
              <a:t>    </a:t>
            </a:r>
            <a:r>
              <a:rPr lang="hi-IN" sz="2800" b="1" dirty="0">
                <a:solidFill>
                  <a:srgbClr val="00B050"/>
                </a:solidFill>
              </a:rPr>
              <a:t>मिरगी</a:t>
            </a:r>
            <a:r>
              <a:rPr lang="en-US" sz="2800" b="1" dirty="0">
                <a:solidFill>
                  <a:srgbClr val="00B050"/>
                </a:solidFill>
              </a:rPr>
              <a:t>: </a:t>
            </a:r>
            <a:r>
              <a:rPr lang="en-US" sz="2800" dirty="0">
                <a:solidFill>
                  <a:srgbClr val="00B050"/>
                </a:solidFill>
              </a:rPr>
              <a:t>-</a:t>
            </a:r>
            <a:r>
              <a:rPr lang="hi-IN" sz="2800" dirty="0">
                <a:solidFill>
                  <a:srgbClr val="00B050"/>
                </a:solidFill>
              </a:rPr>
              <a:t>इसका उपयोग फिट बैठने और चेतना के कुछ समय के नुकसान का वर्णन करने के लिए किया जाता है</a:t>
            </a:r>
            <a:r>
              <a:rPr lang="en-US" sz="2800" dirty="0">
                <a:solidFill>
                  <a:srgbClr val="00B050"/>
                </a:solidFill>
              </a:rPr>
              <a:t>.</a:t>
            </a:r>
          </a:p>
          <a:p>
            <a:pPr marL="514350" indent="-514350">
              <a:buAutoNum type="arabicParenR" startAt="61"/>
            </a:pPr>
            <a:r>
              <a:rPr lang="en-US" sz="2800" dirty="0">
                <a:solidFill>
                  <a:srgbClr val="002060"/>
                </a:solidFill>
              </a:rPr>
              <a:t>    </a:t>
            </a:r>
            <a:r>
              <a:rPr lang="hi-IN" sz="2800" b="1" dirty="0">
                <a:solidFill>
                  <a:schemeClr val="tx2">
                    <a:lumMod val="60000"/>
                    <a:lumOff val="40000"/>
                  </a:schemeClr>
                </a:solidFill>
              </a:rPr>
              <a:t>ईईजी</a:t>
            </a:r>
            <a:r>
              <a:rPr lang="en-US" sz="2800" b="1" dirty="0">
                <a:solidFill>
                  <a:schemeClr val="tx2">
                    <a:lumMod val="60000"/>
                    <a:lumOff val="40000"/>
                  </a:schemeClr>
                </a:solidFill>
              </a:rPr>
              <a:t>: </a:t>
            </a:r>
            <a:r>
              <a:rPr lang="en-US" sz="2800" dirty="0">
                <a:solidFill>
                  <a:schemeClr val="tx2">
                    <a:lumMod val="60000"/>
                    <a:lumOff val="40000"/>
                  </a:schemeClr>
                </a:solidFill>
              </a:rPr>
              <a:t>- </a:t>
            </a:r>
            <a:r>
              <a:rPr lang="hi-IN" sz="2800" dirty="0">
                <a:solidFill>
                  <a:schemeClr val="tx2">
                    <a:lumMod val="60000"/>
                    <a:lumOff val="40000"/>
                  </a:schemeClr>
                </a:solidFill>
              </a:rPr>
              <a:t>इलेक्ट्रो एन्सेफेलॉन ग्राफ - मशीन जो मस्तिष्क में विकसित विद्युत क्षमता को रिकॉर्ड करती है</a:t>
            </a:r>
            <a:r>
              <a:rPr lang="en-US" sz="2800" dirty="0">
                <a:solidFill>
                  <a:schemeClr val="tx2">
                    <a:lumMod val="60000"/>
                    <a:lumOff val="40000"/>
                  </a:schemeClr>
                </a:solidFill>
              </a:rPr>
              <a:t>.</a:t>
            </a:r>
          </a:p>
          <a:p>
            <a:pPr marL="514350" indent="-514350"/>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470</Words>
  <Application>Microsoft Office PowerPoint</Application>
  <PresentationFormat>On-screen Show (4:3)</PresentationFormat>
  <Paragraphs>123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सर्जिकल टर्म</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NDRF MEDICAL</dc:creator>
  <cp:lastModifiedBy>NDRF MEDICAL</cp:lastModifiedBy>
  <cp:revision>56</cp:revision>
  <dcterms:created xsi:type="dcterms:W3CDTF">2006-08-16T00:00:00Z</dcterms:created>
  <dcterms:modified xsi:type="dcterms:W3CDTF">2025-12-20T08:08:46Z</dcterms:modified>
</cp:coreProperties>
</file>