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62" r:id="rId6"/>
    <p:sldId id="282" r:id="rId7"/>
    <p:sldId id="263" r:id="rId8"/>
    <p:sldId id="259" r:id="rId9"/>
    <p:sldId id="260" r:id="rId10"/>
    <p:sldId id="261" r:id="rId11"/>
    <p:sldId id="264" r:id="rId12"/>
    <p:sldId id="265" r:id="rId13"/>
    <p:sldId id="267" r:id="rId14"/>
    <p:sldId id="266" r:id="rId15"/>
    <p:sldId id="284" r:id="rId16"/>
    <p:sldId id="281" r:id="rId17"/>
    <p:sldId id="283" r:id="rId18"/>
    <p:sldId id="270" r:id="rId19"/>
    <p:sldId id="274" r:id="rId20"/>
    <p:sldId id="272" r:id="rId21"/>
    <p:sldId id="269" r:id="rId22"/>
    <p:sldId id="277" r:id="rId23"/>
    <p:sldId id="278" r:id="rId24"/>
    <p:sldId id="280" r:id="rId25"/>
    <p:sldId id="279" r:id="rId26"/>
    <p:sldId id="273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88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43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34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38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5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84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716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6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55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34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01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75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57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40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00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D463-552F-42E0-8B30-609841B94096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347640-4069-43FB-8CD9-22A1152D3A1A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40EA4-0C60-FF14-CF5D-6255186D13A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61" y="-8467"/>
            <a:ext cx="1381667" cy="12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073E-EEEC-7328-29EE-7FE272DD6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01" y="674345"/>
            <a:ext cx="10550463" cy="4184525"/>
          </a:xfrm>
        </p:spPr>
        <p:txBody>
          <a:bodyPr anchor="ctr"/>
          <a:lstStyle/>
          <a:p>
            <a:pPr algn="ctr"/>
            <a:r>
              <a:rPr lang="en-IN" sz="6600" dirty="0">
                <a:solidFill>
                  <a:srgbClr val="FF0000"/>
                </a:solidFill>
                <a:latin typeface="Arial Black" panose="020B0A04020102020204" pitchFamily="34" charset="0"/>
              </a:rPr>
              <a:t>COMMON DRUGS AND THEIR USES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DE2C59-76D2-B98C-D10A-D31046B0990F}"/>
              </a:ext>
            </a:extLst>
          </p:cNvPr>
          <p:cNvSpPr>
            <a:spLocks noGrp="1"/>
          </p:cNvSpPr>
          <p:nvPr/>
        </p:nvSpPr>
        <p:spPr>
          <a:xfrm>
            <a:off x="3231573" y="489527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-42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BA809-B929-0C87-36E9-275F6747B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7355609" y="5533215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PRAVIN DUDHE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413066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0E94-2425-D0B1-F4E7-0822308E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B0F0"/>
                </a:solidFill>
                <a:latin typeface="Arial Black" panose="020B0A04020102020204" pitchFamily="34" charset="0"/>
              </a:rPr>
              <a:t>MEDICINES GROUPS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D75EEC-3CD1-9153-EA88-9B87FCE0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83" y="1644720"/>
            <a:ext cx="7755920" cy="316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MEDICINES ARE DIVIDED INTO DIFFERENT TYPES GROUPS ON THE BASIS THEIR PHARMACOLOGICAL ACTION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96299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5B5F-C234-6420-6895-28A835F1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7482"/>
            <a:ext cx="8663890" cy="113042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ANALGESIC/ANTIPYRETICS/ANTI-INFLAMATORY</a:t>
            </a:r>
            <a:endParaRPr lang="en-IN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DFCCCF-0525-AC27-8C78-5DA5B0D90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580342"/>
              </p:ext>
            </p:extLst>
          </p:nvPr>
        </p:nvGraphicFramePr>
        <p:xfrm>
          <a:off x="677334" y="1416517"/>
          <a:ext cx="8596312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93778652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4115745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GENERIC NAME OF MEDICINES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POPULAR BRAND NAME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6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PARACETAMOL (ACETAMENOFEN) 250/500/650/1GM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CALPOL,CROCIN,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DICLOFENAC 50/75/100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VOVERAN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0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ACECLOFENAC 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ACECLO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IBUPROFEN 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BRUFEN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23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IBUPROFEN+PARACETAMOL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COMBIFLAM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3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ALLUPURINOL 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ZYLORIC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4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CHLORZOXAZONE 500MG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COMBINATION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3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THIOCHOCHICOSITE 4/8MG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4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TRAMADOL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ULTRACET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8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PENTAZOCIN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FORTWIN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89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5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09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5B5F-C234-6420-6895-28A835F1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0423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ANTI-ALLERGIC/</a:t>
            </a:r>
            <a:b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ANTI-HISTAMINIC</a:t>
            </a:r>
            <a:endParaRPr lang="en-IN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DFCCCF-0525-AC27-8C78-5DA5B0D90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62612"/>
              </p:ext>
            </p:extLst>
          </p:nvPr>
        </p:nvGraphicFramePr>
        <p:xfrm>
          <a:off x="677690" y="1963364"/>
          <a:ext cx="859631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816">
                  <a:extLst>
                    <a:ext uri="{9D8B030D-6E8A-4147-A177-3AD203B41FA5}">
                      <a16:colId xmlns:a16="http://schemas.microsoft.com/office/drawing/2014/main" val="937786527"/>
                    </a:ext>
                  </a:extLst>
                </a:gridCol>
                <a:gridCol w="3814496">
                  <a:extLst>
                    <a:ext uri="{9D8B030D-6E8A-4147-A177-3AD203B41FA5}">
                      <a16:colId xmlns:a16="http://schemas.microsoft.com/office/drawing/2014/main" val="4115745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GENERIC NAME OF MEDICINES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POPULAR BRAND NAME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6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</a:t>
                      </a:r>
                      <a:r>
                        <a:rPr lang="en-IN" sz="2800" dirty="0"/>
                        <a:t>ETRIZINE 5/10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CETZIN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LEVOCETRIZINE 5MG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LEVOCET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0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FEXOFENADINE 120/180MG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ALLEGRA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LORATADINE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23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PHENERAMINE MALEATE 25MG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AVIL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3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PROMETHAZINE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AVOMIN/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4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5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5B5F-C234-6420-6895-28A835F1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04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ANTIBIOTICS</a:t>
            </a:r>
            <a:endParaRPr lang="en-IN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056629F-4758-2437-0BFF-9B2409720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84555"/>
              </p:ext>
            </p:extLst>
          </p:nvPr>
        </p:nvGraphicFramePr>
        <p:xfrm>
          <a:off x="890927" y="1246188"/>
          <a:ext cx="8596311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190442256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73502789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124157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AMINOGLYCOSIDES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STREPTOMYCIN GENTAMYCIN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ABDOMINAL INFECTIONS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9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CEPHALOSPORINS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CEFTRIAXONE CEFIXIME CEFPODOXIME ETC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SKIN, URINARY, RESP INFECTIONS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TETRACYCLINES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TETRACYCLINE DOXYCYCLINE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STD PID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3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PENICILLINS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AMOXYCILLIN AMPICILLIN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 SKIN URINARY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92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SULFONAMIDES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SULFAMETHOXAZOLE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UTI, BURNS, EYE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8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FLUOROQUINOLONES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CIPROFLOXACIN LEVOFLOXACIN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RESPIRATORY &amp; URINARY INFECTIONS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6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MACROLIDES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AZITHROMYCIN ERYTHROMYCIN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PNEUMONIA, SINUS, ENT STIs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4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CARBAPENEMS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MEROPENEM ERTAPENEM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URINARY, ABDOM INFECTION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6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LINCOSAMIDES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CLINDAMYCIN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 BONE LUNG INF.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70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GLYCOPEPTIDES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VANCOMYCIN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6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6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5B5F-C234-6420-6895-28A835F1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04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ANTIBIOTICS</a:t>
            </a:r>
            <a:endParaRPr lang="en-IN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DFCCCF-0525-AC27-8C78-5DA5B0D90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794112"/>
              </p:ext>
            </p:extLst>
          </p:nvPr>
        </p:nvGraphicFramePr>
        <p:xfrm>
          <a:off x="785440" y="1344799"/>
          <a:ext cx="859631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419">
                  <a:extLst>
                    <a:ext uri="{9D8B030D-6E8A-4147-A177-3AD203B41FA5}">
                      <a16:colId xmlns:a16="http://schemas.microsoft.com/office/drawing/2014/main" val="937786527"/>
                    </a:ext>
                  </a:extLst>
                </a:gridCol>
                <a:gridCol w="4011893">
                  <a:extLst>
                    <a:ext uri="{9D8B030D-6E8A-4147-A177-3AD203B41FA5}">
                      <a16:colId xmlns:a16="http://schemas.microsoft.com/office/drawing/2014/main" val="4115745168"/>
                    </a:ext>
                  </a:extLst>
                </a:gridCol>
              </a:tblGrid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GENERIC NAME OF MEDICINES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POPULAR BRAND NAME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68882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AMOXYCILLIN 125/250/500</a:t>
                      </a:r>
                      <a:endParaRPr lang="en-IN" sz="2000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AUGMENTIN, MONOCEF, CIPLOX, CEFRAN, CLAVAM, AMOXYCLAV, NOVACLOX, AZITHRAL, </a:t>
                      </a:r>
                      <a:endParaRPr lang="en-I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76089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AMPICILLIN 250/500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06116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CIPROFLOXACIN 250/500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1687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AMIKACIN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232632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GENTAMYCIN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39440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AZITHROMYCIN 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47787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CEFIXIME/CEFOTAXIM/CEFPODOXIM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38487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CEFTRIAXONE/CEPHALAXIN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MONOCEF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47430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TETRACYCLINE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86549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ERYTHROMYCIN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89358"/>
                  </a:ext>
                </a:extLst>
              </a:tr>
              <a:tr h="394439">
                <a:tc>
                  <a:txBody>
                    <a:bodyPr/>
                    <a:lstStyle/>
                    <a:p>
                      <a:r>
                        <a:rPr lang="en-US" sz="2000" dirty="0"/>
                        <a:t>NORFLOXACIN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5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1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0776-00F5-166B-F031-E2A66538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CEPHALOSPOINES GENERATION</a:t>
            </a:r>
            <a:endParaRPr lang="en-I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F095016-FA75-46A7-4CB4-B62F5DE34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934149"/>
              </p:ext>
            </p:extLst>
          </p:nvPr>
        </p:nvGraphicFramePr>
        <p:xfrm>
          <a:off x="677863" y="2160588"/>
          <a:ext cx="859631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>
                  <a:extLst>
                    <a:ext uri="{9D8B030D-6E8A-4147-A177-3AD203B41FA5}">
                      <a16:colId xmlns:a16="http://schemas.microsoft.com/office/drawing/2014/main" val="2893839206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918224329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466828817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665279828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689404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Generation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Generation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Generation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Generation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Generation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5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Cephalaxin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Cefoxitin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Cefexime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Cefepime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Ceftibiprole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1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Cefalothin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Cefprozil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Ceftozidime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cefprrole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Ceftaroline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5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Cefaloridine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Cefotitan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Cefotaxime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2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Cefadroxil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Cefmetazole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Ceftizoxime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61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Cephradine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Cefaclor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Cefpodoxime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5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Cefuroxime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Ceftriaxone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Cefoperazone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1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Ceftibuten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00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9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AC0A-B634-BD64-A1B8-B54317AC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E62C37-2B11-8708-FE9F-EA42F3DB8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8" y="1"/>
            <a:ext cx="8993080" cy="6640496"/>
          </a:xfrm>
        </p:spPr>
      </p:pic>
    </p:spTree>
    <p:extLst>
      <p:ext uri="{BB962C8B-B14F-4D97-AF65-F5344CB8AC3E}">
        <p14:creationId xmlns:p14="http://schemas.microsoft.com/office/powerpoint/2010/main" val="132195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CC2D-8679-1BB1-278D-4AA49577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0820"/>
            <a:ext cx="8596668" cy="793072"/>
          </a:xfrm>
        </p:spPr>
        <p:txBody>
          <a:bodyPr/>
          <a:lstStyle/>
          <a:p>
            <a:pPr algn="ctr"/>
            <a:r>
              <a:rPr lang="en-IN" b="1" dirty="0"/>
              <a:t>PROPERTIES OF GOOD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B536-0663-F2D7-7ADD-CFC4AE762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4715"/>
            <a:ext cx="8596668" cy="4496647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/>
              <a:t>SHOULD HAVE A WIDE SPETRUM OF ACTIVITY</a:t>
            </a:r>
          </a:p>
          <a:p>
            <a:r>
              <a:rPr lang="en-IN" sz="2800" dirty="0"/>
              <a:t>SHOULD BE HIGHLY EFFECTIVE IN LOW CONCENTRATION</a:t>
            </a:r>
          </a:p>
          <a:p>
            <a:r>
              <a:rPr lang="en-IN" sz="2800" dirty="0"/>
              <a:t>SHOULD BE NOT AFFECTING NORMAL FLORA OF HOST AND NON-ALLERGIC TO HOST.</a:t>
            </a:r>
          </a:p>
          <a:p>
            <a:r>
              <a:rPr lang="en-IN" sz="2800" dirty="0"/>
              <a:t>SHOULD BE COMPLETELY ELIMINATED FROM BODY AND SHOULD NOT PRODUCE ADVERSE AND SIDE EFFECT.</a:t>
            </a:r>
          </a:p>
          <a:p>
            <a:r>
              <a:rPr lang="en-IN" sz="2800" dirty="0"/>
              <a:t>ABLE TO REACH AT SITE OF INFECTION IN BODY</a:t>
            </a:r>
          </a:p>
          <a:p>
            <a:r>
              <a:rPr lang="en-IN" sz="2800" dirty="0"/>
              <a:t>CHEMICALLY STABLE, </a:t>
            </a:r>
          </a:p>
          <a:p>
            <a:r>
              <a:rPr lang="en-IN" sz="2800" dirty="0"/>
              <a:t>HAVE LONG SELF LIFE, </a:t>
            </a:r>
          </a:p>
          <a:p>
            <a:r>
              <a:rPr lang="en-IN" sz="2800" dirty="0"/>
              <a:t>INEXPENSIVE AND EASY TO PRODUCE.</a:t>
            </a:r>
          </a:p>
        </p:txBody>
      </p:sp>
    </p:spTree>
    <p:extLst>
      <p:ext uri="{BB962C8B-B14F-4D97-AF65-F5344CB8AC3E}">
        <p14:creationId xmlns:p14="http://schemas.microsoft.com/office/powerpoint/2010/main" val="367003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13D9A1-66F4-F9AC-C2F2-6351E827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20932"/>
            <a:ext cx="8596668" cy="7102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EB1A4A5-C99F-5D19-CF7A-99F04EC38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300098"/>
              </p:ext>
            </p:extLst>
          </p:nvPr>
        </p:nvGraphicFramePr>
        <p:xfrm>
          <a:off x="585926" y="390618"/>
          <a:ext cx="8688076" cy="578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216">
                  <a:extLst>
                    <a:ext uri="{9D8B030D-6E8A-4147-A177-3AD203B41FA5}">
                      <a16:colId xmlns:a16="http://schemas.microsoft.com/office/drawing/2014/main" val="1022521181"/>
                    </a:ext>
                  </a:extLst>
                </a:gridCol>
                <a:gridCol w="6308860">
                  <a:extLst>
                    <a:ext uri="{9D8B030D-6E8A-4147-A177-3AD203B41FA5}">
                      <a16:colId xmlns:a16="http://schemas.microsoft.com/office/drawing/2014/main" val="3583433019"/>
                    </a:ext>
                  </a:extLst>
                </a:gridCol>
              </a:tblGrid>
              <a:tr h="537133">
                <a:tc>
                  <a:txBody>
                    <a:bodyPr/>
                    <a:lstStyle/>
                    <a:p>
                      <a:r>
                        <a:rPr lang="en-US" dirty="0"/>
                        <a:t>ANTHELMENTIC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ALBENTAZOLE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63471"/>
                  </a:ext>
                </a:extLst>
              </a:tr>
              <a:tr h="442834">
                <a:tc>
                  <a:txBody>
                    <a:bodyPr/>
                    <a:lstStyle/>
                    <a:p>
                      <a:r>
                        <a:rPr lang="en-US" dirty="0"/>
                        <a:t>ANTI-MALARIAL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Chloroquine / </a:t>
                      </a:r>
                      <a:r>
                        <a:rPr lang="en-US" dirty="0" err="1"/>
                        <a:t>Primaquin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31039"/>
                  </a:ext>
                </a:extLst>
              </a:tr>
              <a:tr h="463641">
                <a:tc>
                  <a:txBody>
                    <a:bodyPr/>
                    <a:lstStyle/>
                    <a:p>
                      <a:r>
                        <a:rPr lang="en-IN" dirty="0"/>
                        <a:t>ANTI-FUNGAL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Miconazole/Fluconazole/Clotrimazole, Griseofulvin,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083138"/>
                  </a:ext>
                </a:extLst>
              </a:tr>
              <a:tr h="537133">
                <a:tc>
                  <a:txBody>
                    <a:bodyPr/>
                    <a:lstStyle/>
                    <a:p>
                      <a:r>
                        <a:rPr lang="en-IN" dirty="0"/>
                        <a:t>ANTI-EMETIC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METOCLOPRAMIDE/ONDASETRON (PERINORM/EMSET)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80653"/>
                  </a:ext>
                </a:extLst>
              </a:tr>
              <a:tr h="434137">
                <a:tc>
                  <a:txBody>
                    <a:bodyPr/>
                    <a:lstStyle/>
                    <a:p>
                      <a:r>
                        <a:rPr lang="en-IN" dirty="0"/>
                        <a:t>ANTI-VIRAL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ACYCLOVIR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5836"/>
                  </a:ext>
                </a:extLst>
              </a:tr>
              <a:tr h="453640">
                <a:tc>
                  <a:txBody>
                    <a:bodyPr/>
                    <a:lstStyle/>
                    <a:p>
                      <a:r>
                        <a:rPr lang="en-IN" dirty="0"/>
                        <a:t>ANTI-MIGRAIN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ASA (DISPRIN), PARACETAMOL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102260"/>
                  </a:ext>
                </a:extLst>
              </a:tr>
              <a:tr h="476737">
                <a:tc>
                  <a:txBody>
                    <a:bodyPr/>
                    <a:lstStyle/>
                    <a:p>
                      <a:r>
                        <a:rPr lang="en-IN" dirty="0"/>
                        <a:t>STEROIDS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DEXAMETHASONE, HYDROCORTISONE, PREDNISOLONE, METHYL PREDNISOLONE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37549"/>
                  </a:ext>
                </a:extLst>
              </a:tr>
              <a:tr h="759739">
                <a:tc>
                  <a:txBody>
                    <a:bodyPr/>
                    <a:lstStyle/>
                    <a:p>
                      <a:r>
                        <a:rPr lang="en-IN" dirty="0"/>
                        <a:t>ANTI-DIARRHOEAL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NORFLOX-TZ, OFLOX-OZ, CIPRO-TZ, METRONIDAZOLE, LOPERAMIDE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48682"/>
                  </a:ext>
                </a:extLst>
              </a:tr>
              <a:tr h="759739">
                <a:tc>
                  <a:txBody>
                    <a:bodyPr/>
                    <a:lstStyle/>
                    <a:p>
                      <a:r>
                        <a:rPr lang="en-IN" dirty="0"/>
                        <a:t>ANTI-THYROID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THYROXIN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53788"/>
                  </a:ext>
                </a:extLst>
              </a:tr>
              <a:tr h="759739">
                <a:tc>
                  <a:txBody>
                    <a:bodyPr/>
                    <a:lstStyle/>
                    <a:p>
                      <a:r>
                        <a:rPr lang="en-IN" dirty="0"/>
                        <a:t>VACCINES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TT, ANTI-RABIES,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41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63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EB1A4A5-C99F-5D19-CF7A-99F04EC38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134530"/>
              </p:ext>
            </p:extLst>
          </p:nvPr>
        </p:nvGraphicFramePr>
        <p:xfrm>
          <a:off x="822010" y="1091953"/>
          <a:ext cx="8658180" cy="400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320">
                  <a:extLst>
                    <a:ext uri="{9D8B030D-6E8A-4147-A177-3AD203B41FA5}">
                      <a16:colId xmlns:a16="http://schemas.microsoft.com/office/drawing/2014/main" val="1022521181"/>
                    </a:ext>
                  </a:extLst>
                </a:gridCol>
                <a:gridCol w="6308860">
                  <a:extLst>
                    <a:ext uri="{9D8B030D-6E8A-4147-A177-3AD203B41FA5}">
                      <a16:colId xmlns:a16="http://schemas.microsoft.com/office/drawing/2014/main" val="3583433019"/>
                    </a:ext>
                  </a:extLst>
                </a:gridCol>
              </a:tblGrid>
              <a:tr h="438954">
                <a:tc>
                  <a:txBody>
                    <a:bodyPr/>
                    <a:lstStyle/>
                    <a:p>
                      <a:r>
                        <a:rPr lang="en-IN" dirty="0"/>
                        <a:t>ANTI-COAGOLUANT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HEPARIN, THROMBOPHOB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131622"/>
                  </a:ext>
                </a:extLst>
              </a:tr>
              <a:tr h="442566">
                <a:tc>
                  <a:txBody>
                    <a:bodyPr/>
                    <a:lstStyle/>
                    <a:p>
                      <a:r>
                        <a:rPr lang="en-IN" dirty="0"/>
                        <a:t>COAGOLUNT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ETHAMSYLATE, VIT-K, TRANEXAMIC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32109"/>
                  </a:ext>
                </a:extLst>
              </a:tr>
              <a:tr h="434137">
                <a:tc>
                  <a:txBody>
                    <a:bodyPr/>
                    <a:lstStyle/>
                    <a:p>
                      <a:r>
                        <a:rPr lang="en-IN" dirty="0"/>
                        <a:t>ANTI-HYPERTENSIVE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ATENOLOL, AMLODEPIN, ENALAPRIL,NIFEDEPIN,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61893"/>
                  </a:ext>
                </a:extLst>
              </a:tr>
              <a:tr h="434137">
                <a:tc>
                  <a:txBody>
                    <a:bodyPr/>
                    <a:lstStyle/>
                    <a:p>
                      <a:r>
                        <a:rPr lang="en-IN" dirty="0"/>
                        <a:t>ANTACID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PANTOPRAZOLE,RANITIDINE,OMEPRAZOLE,RABEPRAZOLE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33249"/>
                  </a:ext>
                </a:extLst>
              </a:tr>
              <a:tr h="537133">
                <a:tc>
                  <a:txBody>
                    <a:bodyPr/>
                    <a:lstStyle/>
                    <a:p>
                      <a:r>
                        <a:rPr lang="en-IN" dirty="0"/>
                        <a:t>ANTI-DIABETIC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METFORMIN,GLIBENCLAMIDE, INSULIN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37065"/>
                  </a:ext>
                </a:extLst>
              </a:tr>
              <a:tr h="537133">
                <a:tc>
                  <a:txBody>
                    <a:bodyPr/>
                    <a:lstStyle/>
                    <a:p>
                      <a:r>
                        <a:rPr lang="en-IN" dirty="0"/>
                        <a:t>ANTI-SPASMODIC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DICYCLOMINE HYDROCHLORIDE/HYOSCINE BUTYL BROMIDE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10199"/>
                  </a:ext>
                </a:extLst>
              </a:tr>
              <a:tr h="537133">
                <a:tc>
                  <a:txBody>
                    <a:bodyPr/>
                    <a:lstStyle/>
                    <a:p>
                      <a:r>
                        <a:rPr lang="en-IN" dirty="0"/>
                        <a:t>LAXATIVE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BISACODYL/SODIUM PICOSULPHATE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88635"/>
                  </a:ext>
                </a:extLst>
              </a:tr>
              <a:tr h="537133">
                <a:tc>
                  <a:txBody>
                    <a:bodyPr/>
                    <a:lstStyle/>
                    <a:p>
                      <a:r>
                        <a:rPr lang="en-IN" dirty="0"/>
                        <a:t>ANTICONVULSANT</a:t>
                      </a:r>
                    </a:p>
                    <a:p>
                      <a:r>
                        <a:rPr lang="en-IN" dirty="0"/>
                        <a:t>ANTIEPILEPTIC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PHENYTOIN SODIUM INJ/TAB</a:t>
                      </a:r>
                    </a:p>
                    <a:p>
                      <a:r>
                        <a:rPr lang="en-US" dirty="0"/>
                        <a:t>DIAZEPAM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10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65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0AF2-927D-7947-E903-30C95458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7552"/>
            <a:ext cx="8596668" cy="81970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800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2724-5ABA-EE40-EEFF-2949D763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2773"/>
            <a:ext cx="8596668" cy="4718589"/>
          </a:xfrm>
        </p:spPr>
        <p:txBody>
          <a:bodyPr/>
          <a:lstStyle/>
          <a:p>
            <a:r>
              <a:rPr lang="en-IN" sz="4000" dirty="0"/>
              <a:t>What is Medicine</a:t>
            </a:r>
          </a:p>
          <a:p>
            <a:r>
              <a:rPr lang="en-IN" sz="4000" dirty="0"/>
              <a:t>Important Lebel on Medicine</a:t>
            </a:r>
          </a:p>
          <a:p>
            <a:r>
              <a:rPr lang="en-IN" sz="4000" dirty="0"/>
              <a:t>Form of Medicine</a:t>
            </a:r>
          </a:p>
          <a:p>
            <a:r>
              <a:rPr lang="en-IN" sz="4000" dirty="0"/>
              <a:t>Reading Prescription</a:t>
            </a:r>
          </a:p>
          <a:p>
            <a:r>
              <a:rPr lang="en-IN" sz="4000" dirty="0"/>
              <a:t> Common Medicine Group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6005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FE52F4-EDAF-1717-B7D9-9661D34CE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405861"/>
              </p:ext>
            </p:extLst>
          </p:nvPr>
        </p:nvGraphicFramePr>
        <p:xfrm>
          <a:off x="677690" y="1724031"/>
          <a:ext cx="8596312" cy="3755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961915399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498759637"/>
                    </a:ext>
                  </a:extLst>
                </a:gridCol>
              </a:tblGrid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VITAMINS &amp; MINERALS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23556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ASCORBIC ACID/VIT-C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532877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CALCIUM CARBONATE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35266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NICOTINAMIDE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12049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PYRIDOXINE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77220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RIBOFLAVIN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23966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THIAMINE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55889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VITAMIN-A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51272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r>
                        <a:rPr lang="en-IN" dirty="0"/>
                        <a:t>VITAMIN-D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4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55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5B5F-C234-6420-6895-28A835F1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04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IV FLUIDS</a:t>
            </a:r>
            <a:endParaRPr lang="en-IN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DFCCCF-0525-AC27-8C78-5DA5B0D90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068141"/>
              </p:ext>
            </p:extLst>
          </p:nvPr>
        </p:nvGraphicFramePr>
        <p:xfrm>
          <a:off x="839227" y="1470306"/>
          <a:ext cx="859631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255">
                  <a:extLst>
                    <a:ext uri="{9D8B030D-6E8A-4147-A177-3AD203B41FA5}">
                      <a16:colId xmlns:a16="http://schemas.microsoft.com/office/drawing/2014/main" val="937786527"/>
                    </a:ext>
                  </a:extLst>
                </a:gridCol>
                <a:gridCol w="3716057">
                  <a:extLst>
                    <a:ext uri="{9D8B030D-6E8A-4147-A177-3AD203B41FA5}">
                      <a16:colId xmlns:a16="http://schemas.microsoft.com/office/drawing/2014/main" val="4115745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GENERIC NAME OF MEDICINES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POPULAR BRAND NAME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6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INJ. DEXTROSE 5%/10%/25%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INJ. DNS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0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INJ. NORMAL SALINE (NS) 0.9%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INJ. RINGER LACTATE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23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INJ. METRONIDAZOLE 100ML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3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INJ. CIPROFLOXACIN 100ML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4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INJ. HAEMACEAL 500ML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3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INFUSION PARACETAMOL 100ML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47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9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75" y="672353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EMERGENCY/COMMON INJECTIONS GIVEN IN IV FLUID LIKE NS,D5%,DNS,RL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80355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KILLER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DICLOFENAC INJ.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TRAMADOL INJ.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ANTI-SPASMOTIC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HYOSCINE INJ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DROTAVERINE INJ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GASTRITIS/ANTACID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PANTOPRAZOLE INJ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RANITIDINE INJ.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ANTI-EMETICS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METOCLOPRAMIDE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ONDANSETRON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BREATHING RELATED</a:t>
                      </a:r>
                      <a:r>
                        <a:rPr lang="en-US" baseline="0" dirty="0"/>
                        <a:t> PROBLEM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ETOFYLLINE &amp; THEOPHYLLIN</a:t>
                      </a:r>
                      <a:r>
                        <a:rPr lang="en-US" baseline="0" dirty="0"/>
                        <a:t> INJ (DERIPHYLLIN)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DIURETICS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INJ. FRUSEMIDE</a:t>
                      </a:r>
                      <a:r>
                        <a:rPr lang="en-US" baseline="0" dirty="0"/>
                        <a:t> (LASIX)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VITAMIN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INJ. MULTIVITAMIN</a:t>
                      </a:r>
                      <a:r>
                        <a:rPr lang="en-US" baseline="0" dirty="0"/>
                        <a:t> (MVI)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INJ. METHYCOBALAMIN</a:t>
                      </a:r>
                      <a:r>
                        <a:rPr lang="en-US" baseline="0" dirty="0"/>
                        <a:t> (VIT-B12)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INJ. IRON SUCROSE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LIST OF EMERGENCY MEDICINES USUALLY KEPT IN EMERGENCY TRAY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E4979B-7F8E-8502-6951-C5E8E1BFB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541270"/>
              </p:ext>
            </p:extLst>
          </p:nvPr>
        </p:nvGraphicFramePr>
        <p:xfrm>
          <a:off x="1262604" y="1981199"/>
          <a:ext cx="3531338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1338">
                  <a:extLst>
                    <a:ext uri="{9D8B030D-6E8A-4147-A177-3AD203B41FA5}">
                      <a16:colId xmlns:a16="http://schemas.microsoft.com/office/drawing/2014/main" val="3048871027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Adrenaline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358280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Atropine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349240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</a:t>
                      </a:r>
                      <a:r>
                        <a:rPr lang="en-IN" sz="2000" dirty="0" err="1">
                          <a:effectLst/>
                        </a:rPr>
                        <a:t>Avil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487735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</a:t>
                      </a:r>
                      <a:r>
                        <a:rPr lang="en-IN" sz="2000" dirty="0" err="1">
                          <a:effectLst/>
                        </a:rPr>
                        <a:t>Buscopan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5823213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Dexamethasone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619130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Dopamine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785289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</a:t>
                      </a:r>
                      <a:r>
                        <a:rPr lang="en-IN" sz="2000" dirty="0" err="1">
                          <a:effectLst/>
                        </a:rPr>
                        <a:t>Deriphyline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067876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Diazepam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209013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Diclofenac Sod.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849307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</a:t>
                      </a:r>
                      <a:r>
                        <a:rPr lang="en-IN" sz="2000" dirty="0" err="1">
                          <a:effectLst/>
                        </a:rPr>
                        <a:t>Emset</a:t>
                      </a:r>
                      <a:r>
                        <a:rPr lang="en-IN" sz="2000" dirty="0">
                          <a:effectLst/>
                        </a:rPr>
                        <a:t>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153085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Lasix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117366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Sod bi Carbonate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946885"/>
                  </a:ext>
                </a:extLst>
              </a:tr>
              <a:tr h="347016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</a:t>
                      </a:r>
                      <a:r>
                        <a:rPr lang="en-IN" sz="2000" dirty="0" err="1">
                          <a:effectLst/>
                        </a:rPr>
                        <a:t>Trenexa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3702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27F09-7DBE-4275-9430-A7E0DD15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65677"/>
              </p:ext>
            </p:extLst>
          </p:nvPr>
        </p:nvGraphicFramePr>
        <p:xfrm>
          <a:off x="5293066" y="1940561"/>
          <a:ext cx="3850934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0934">
                  <a:extLst>
                    <a:ext uri="{9D8B030D-6E8A-4147-A177-3AD203B41FA5}">
                      <a16:colId xmlns:a16="http://schemas.microsoft.com/office/drawing/2014/main" val="2906138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</a:t>
                      </a:r>
                      <a:r>
                        <a:rPr lang="en-IN" sz="2000" dirty="0" err="1">
                          <a:effectLst/>
                        </a:rPr>
                        <a:t>Phenargen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481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</a:t>
                      </a:r>
                      <a:r>
                        <a:rPr lang="en-IN" sz="2000" dirty="0" err="1">
                          <a:effectLst/>
                        </a:rPr>
                        <a:t>Fortwin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14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Inj. Tramadol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992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Calcium Gluconate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077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Hydrocortisone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357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Rantac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031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PCM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Inj. Drotin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55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Tab. </a:t>
                      </a:r>
                      <a:r>
                        <a:rPr lang="en-IN" sz="2000" dirty="0" err="1">
                          <a:effectLst/>
                        </a:rPr>
                        <a:t>Sorbitrate</a:t>
                      </a:r>
                      <a:r>
                        <a:rPr lang="en-IN" sz="2000" dirty="0">
                          <a:effectLst/>
                        </a:rPr>
                        <a:t> 5MG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26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Tab. </a:t>
                      </a:r>
                      <a:r>
                        <a:rPr lang="en-IN" sz="2000" dirty="0" err="1">
                          <a:effectLst/>
                        </a:rPr>
                        <a:t>Asprin</a:t>
                      </a:r>
                      <a:r>
                        <a:rPr lang="en-IN" sz="2000" dirty="0">
                          <a:effectLst/>
                        </a:rPr>
                        <a:t> 150 MG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641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Tab. </a:t>
                      </a:r>
                      <a:r>
                        <a:rPr lang="en-IN" sz="2000" dirty="0" err="1">
                          <a:effectLst/>
                        </a:rPr>
                        <a:t>Clopidogril</a:t>
                      </a:r>
                      <a:r>
                        <a:rPr lang="en-IN" sz="2000" dirty="0">
                          <a:effectLst/>
                        </a:rPr>
                        <a:t> 75 MG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962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Tab. </a:t>
                      </a:r>
                      <a:r>
                        <a:rPr lang="en-IN" sz="2000" dirty="0" err="1">
                          <a:effectLst/>
                        </a:rPr>
                        <a:t>Atrovas</a:t>
                      </a:r>
                      <a:r>
                        <a:rPr lang="en-IN" sz="2000" dirty="0">
                          <a:effectLst/>
                        </a:rPr>
                        <a:t> 20/10 MG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405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INH. </a:t>
                      </a:r>
                      <a:r>
                        <a:rPr lang="en-IN" sz="2000" dirty="0" err="1">
                          <a:effectLst/>
                        </a:rPr>
                        <a:t>Asthalin</a:t>
                      </a:r>
                      <a:r>
                        <a:rPr lang="en-IN" sz="2000" dirty="0">
                          <a:effectLst/>
                        </a:rPr>
                        <a:t>/</a:t>
                      </a:r>
                      <a:r>
                        <a:rPr lang="en-IN" sz="2000" dirty="0" err="1">
                          <a:effectLst/>
                        </a:rPr>
                        <a:t>Budecort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726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Resp. </a:t>
                      </a:r>
                      <a:r>
                        <a:rPr lang="en-IN" sz="2000" dirty="0" err="1">
                          <a:effectLst/>
                        </a:rPr>
                        <a:t>Asthalin</a:t>
                      </a:r>
                      <a:r>
                        <a:rPr lang="en-IN" sz="2000" dirty="0">
                          <a:effectLst/>
                        </a:rPr>
                        <a:t>/</a:t>
                      </a:r>
                      <a:r>
                        <a:rPr lang="en-IN" sz="2000" dirty="0" err="1">
                          <a:effectLst/>
                        </a:rPr>
                        <a:t>Duolin</a:t>
                      </a:r>
                      <a:r>
                        <a:rPr lang="en-IN" sz="2000" dirty="0">
                          <a:effectLst/>
                        </a:rPr>
                        <a:t>/</a:t>
                      </a:r>
                      <a:r>
                        <a:rPr lang="en-IN" sz="2000" dirty="0" err="1">
                          <a:effectLst/>
                        </a:rPr>
                        <a:t>Budecort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7340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1205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INJ. ADRENALINE BITARTRATE (EPINEPHRINE) 1MG/ML </a:t>
            </a:r>
            <a:br>
              <a:rPr lang="en-US" b="1" dirty="0">
                <a:solidFill>
                  <a:srgbClr val="00B0F0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0541"/>
            <a:ext cx="8596668" cy="4400822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HORMONE RELEASED BY ADRENAL GLANDS (ABOVE KIDNEY)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3835" y="2061883"/>
          <a:ext cx="8985624" cy="400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USES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DOSE-SC,IM, IV AFTER DILUTION,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ANAPHALACTIC REACTION (VERY SERIOUS ALLERGIC REACTIONS) INSECT STINGS/BITES,FOODS,DRUGS OR OTHER SUBTANCES.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WHEN CAN NOT CONTROL BY INJ. AVIL AND DEXA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IM-0.5MG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CPR FAILED CAN BE INJECTED DIRECTLY INTO HEART MUSSCLE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CONTRAINDICATION-CORONARY ARTERY DISEASE, HIGH BP,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TO INCREASE BP IN EMERGENCY CONDITIONS WHERE SUDDEN DROP OF BP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IV-1MCG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CARDIAC ARREST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IV-50MCG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INJ. ATROPIN SULPHATE </a:t>
            </a:r>
            <a:br>
              <a:rPr lang="en-US" dirty="0"/>
            </a:br>
            <a:r>
              <a:rPr lang="en-US" dirty="0"/>
              <a:t>0.4MG/ML OR 0.6MG/ML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25547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USES :-</a:t>
            </a:r>
          </a:p>
          <a:p>
            <a:r>
              <a:rPr lang="en-US" dirty="0"/>
              <a:t>BRADICARDIA (Heart rate below 60/min</a:t>
            </a:r>
          </a:p>
          <a:p>
            <a:r>
              <a:rPr lang="en-US" dirty="0"/>
              <a:t>Smooth muscle spasm</a:t>
            </a:r>
          </a:p>
          <a:p>
            <a:r>
              <a:rPr lang="en-US" dirty="0"/>
              <a:t>AV heart block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CF17-5203-FF71-531C-D00F7305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9242-B00E-87E7-9208-691D994B2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840" y="1479270"/>
            <a:ext cx="6207560" cy="3558894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ALLERGIC</a:t>
            </a:r>
          </a:p>
          <a:p>
            <a:r>
              <a:rPr lang="en-IN" sz="2800" dirty="0"/>
              <a:t>PREGNANCY</a:t>
            </a:r>
          </a:p>
          <a:p>
            <a:r>
              <a:rPr lang="en-IN" sz="2800" dirty="0"/>
              <a:t>BREAST FEEDING</a:t>
            </a:r>
          </a:p>
          <a:p>
            <a:r>
              <a:rPr lang="en-IN" sz="2800" dirty="0"/>
              <a:t>DRIVING</a:t>
            </a:r>
          </a:p>
          <a:p>
            <a:r>
              <a:rPr lang="en-IN" sz="2800" dirty="0"/>
              <a:t>KIDNEY FUNCTION</a:t>
            </a:r>
          </a:p>
          <a:p>
            <a:r>
              <a:rPr lang="en-IN" sz="2800" dirty="0"/>
              <a:t>LIVER FUNCTION</a:t>
            </a:r>
          </a:p>
          <a:p>
            <a:r>
              <a:rPr lang="en-IN" sz="2800" dirty="0"/>
              <a:t>HEART DISEASES</a:t>
            </a:r>
          </a:p>
        </p:txBody>
      </p:sp>
    </p:spTree>
    <p:extLst>
      <p:ext uri="{BB962C8B-B14F-4D97-AF65-F5344CB8AC3E}">
        <p14:creationId xmlns:p14="http://schemas.microsoft.com/office/powerpoint/2010/main" val="361881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B3BE-7562-EACB-DB25-59EE98C68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9600" b="1" dirty="0">
                <a:solidFill>
                  <a:srgbClr val="7030A0"/>
                </a:solidFill>
                <a:latin typeface="Algerian" panose="04020705040A02060702" pitchFamily="82" charset="0"/>
              </a:rPr>
              <a:t>THANK YOU</a:t>
            </a:r>
            <a:endParaRPr lang="en-IN" sz="96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B4DFA-5833-4672-09AF-C0E21C572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15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AA07-D026-BDD3-3BB4-67D4DB3A0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57" y="170425"/>
            <a:ext cx="10376148" cy="292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6600" dirty="0">
                <a:solidFill>
                  <a:srgbClr val="C00000"/>
                </a:solidFill>
                <a:latin typeface="Arial Black" panose="020B0A04020102020204" pitchFamily="34" charset="0"/>
              </a:rPr>
              <a:t>MEDICINES</a:t>
            </a:r>
            <a:endParaRPr lang="en-US" sz="40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Any substance (other than food) that is used to prevent, diagnose, treat, or relieve symptoms of a disease or abnormal condition. </a:t>
            </a:r>
            <a:endParaRPr lang="en-IN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554F6-A716-AB74-CCFE-25A22F510A98}"/>
              </a:ext>
            </a:extLst>
          </p:cNvPr>
          <p:cNvSpPr txBox="1"/>
          <p:nvPr/>
        </p:nvSpPr>
        <p:spPr>
          <a:xfrm>
            <a:off x="950259" y="3092825"/>
            <a:ext cx="108024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USE OF MEDICINES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THERAPEUTICS- 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Medicines used for treatment of diseases.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PROPHYLACTIC- 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Medicines used for the prevention of diseases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3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8CB9-FC85-FD63-BCE8-8C7A4799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45" y="493059"/>
            <a:ext cx="9372101" cy="1320800"/>
          </a:xfrm>
        </p:spPr>
        <p:txBody>
          <a:bodyPr anchor="ctr"/>
          <a:lstStyle/>
          <a:p>
            <a:pPr algn="ctr"/>
            <a:r>
              <a:rPr lang="en-IN" dirty="0">
                <a:solidFill>
                  <a:srgbClr val="00B0F0"/>
                </a:solidFill>
                <a:latin typeface="Arial Black" panose="020B0A04020102020204" pitchFamily="34" charset="0"/>
              </a:rPr>
              <a:t>IMPORTANT LABLE ON 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95CE-E303-BCDE-6C31-D0516F0A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2" y="1930400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en-IN" sz="3200" dirty="0"/>
              <a:t>BRAND NAME</a:t>
            </a:r>
          </a:p>
          <a:p>
            <a:r>
              <a:rPr lang="en-IN" sz="3200" dirty="0"/>
              <a:t>GENERIC NAME OF MEDICINES</a:t>
            </a:r>
          </a:p>
          <a:p>
            <a:r>
              <a:rPr lang="en-IN" sz="3200" dirty="0"/>
              <a:t>STRENGTH OF MEDICINES </a:t>
            </a:r>
          </a:p>
          <a:p>
            <a:r>
              <a:rPr lang="en-IN" sz="3200" dirty="0"/>
              <a:t>DATE OF EXPIRY</a:t>
            </a:r>
          </a:p>
          <a:p>
            <a:r>
              <a:rPr lang="en-IN" sz="3200" dirty="0"/>
              <a:t>DATE OF MANUFACTURING</a:t>
            </a:r>
          </a:p>
          <a:p>
            <a:r>
              <a:rPr lang="en-IN" sz="3200" dirty="0"/>
              <a:t>BATCH NUMBER</a:t>
            </a:r>
          </a:p>
          <a:p>
            <a:r>
              <a:rPr lang="en-IN" sz="3200" dirty="0"/>
              <a:t>IP,BP,USP ETC</a:t>
            </a:r>
          </a:p>
          <a:p>
            <a:r>
              <a:rPr lang="en-IN" sz="3200" dirty="0"/>
              <a:t>IV,IM,SC,AQU (AQUA),ETC</a:t>
            </a:r>
          </a:p>
        </p:txBody>
      </p:sp>
    </p:spTree>
    <p:extLst>
      <p:ext uri="{BB962C8B-B14F-4D97-AF65-F5344CB8AC3E}">
        <p14:creationId xmlns:p14="http://schemas.microsoft.com/office/powerpoint/2010/main" val="144086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4B93-6E2E-E021-639D-4AFE858B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B0F0"/>
                </a:solidFill>
                <a:latin typeface="Arial Black" panose="020B0A04020102020204" pitchFamily="34" charset="0"/>
              </a:rPr>
              <a:t>FORM OF MEDICINES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6D9F19-B14B-D8D5-D743-52420D0B9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157018"/>
              </p:ext>
            </p:extLst>
          </p:nvPr>
        </p:nvGraphicFramePr>
        <p:xfrm>
          <a:off x="498569" y="1479175"/>
          <a:ext cx="8681290" cy="5044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38">
                  <a:extLst>
                    <a:ext uri="{9D8B030D-6E8A-4147-A177-3AD203B41FA5}">
                      <a16:colId xmlns:a16="http://schemas.microsoft.com/office/drawing/2014/main" val="3227463190"/>
                    </a:ext>
                  </a:extLst>
                </a:gridCol>
                <a:gridCol w="2510469">
                  <a:extLst>
                    <a:ext uri="{9D8B030D-6E8A-4147-A177-3AD203B41FA5}">
                      <a16:colId xmlns:a16="http://schemas.microsoft.com/office/drawing/2014/main" val="1587126967"/>
                    </a:ext>
                  </a:extLst>
                </a:gridCol>
                <a:gridCol w="5662983">
                  <a:extLst>
                    <a:ext uri="{9D8B030D-6E8A-4147-A177-3AD203B41FA5}">
                      <a16:colId xmlns:a16="http://schemas.microsoft.com/office/drawing/2014/main" val="1820715692"/>
                    </a:ext>
                  </a:extLst>
                </a:gridCol>
              </a:tblGrid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SOLUTION, MIXTURE, SYRUP, SUSPENSION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58817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SOLUBLE, DISPERSABLE TABLET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37884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CAPSULES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MEDICINES CONTAINS IN GELATIN/PLASTIC SHELL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404855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TOPITAL MEDICINES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CREAM, OINTMENTS, LOTIONS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72115"/>
                  </a:ext>
                </a:extLst>
              </a:tr>
              <a:tr h="859096">
                <a:tc>
                  <a:txBody>
                    <a:bodyPr/>
                    <a:lstStyle/>
                    <a:p>
                      <a:r>
                        <a:rPr lang="en-IN" sz="20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SUPPOSITORIES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BULLET SHAPE- SHOULD NOT BE SWALLOWED</a:t>
                      </a:r>
                    </a:p>
                    <a:p>
                      <a:r>
                        <a:rPr lang="en-IN" sz="2000" dirty="0"/>
                        <a:t>ROUTE OF ADMINISTRATION-RECTAL OR VAGINAL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42956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DROPS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EYE DROP, EAR DROP, NASAL DROP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672679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INHALERS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ASTHALIN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02000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INJECTIONS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IM,IV,SUBCUTANEOUS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65919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BELADONA PLASTER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7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10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4B93-6E2E-E021-639D-4AFE858B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B0F0"/>
                </a:solidFill>
                <a:latin typeface="Arial Black" panose="020B0A04020102020204" pitchFamily="34" charset="0"/>
              </a:rPr>
              <a:t>TYPES OF TABLET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6D9F19-B14B-D8D5-D743-52420D0B9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753237"/>
              </p:ext>
            </p:extLst>
          </p:nvPr>
        </p:nvGraphicFramePr>
        <p:xfrm>
          <a:off x="498569" y="1479175"/>
          <a:ext cx="8681290" cy="3921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38">
                  <a:extLst>
                    <a:ext uri="{9D8B030D-6E8A-4147-A177-3AD203B41FA5}">
                      <a16:colId xmlns:a16="http://schemas.microsoft.com/office/drawing/2014/main" val="3227463190"/>
                    </a:ext>
                  </a:extLst>
                </a:gridCol>
                <a:gridCol w="3805290">
                  <a:extLst>
                    <a:ext uri="{9D8B030D-6E8A-4147-A177-3AD203B41FA5}">
                      <a16:colId xmlns:a16="http://schemas.microsoft.com/office/drawing/2014/main" val="1587126967"/>
                    </a:ext>
                  </a:extLst>
                </a:gridCol>
                <a:gridCol w="4368162">
                  <a:extLst>
                    <a:ext uri="{9D8B030D-6E8A-4147-A177-3AD203B41FA5}">
                      <a16:colId xmlns:a16="http://schemas.microsoft.com/office/drawing/2014/main" val="1820715692"/>
                    </a:ext>
                  </a:extLst>
                </a:gridCol>
              </a:tblGrid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COATED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NOT-COATED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58817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SUGAR COATED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CAN BE DIVIDED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37884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FILM COATED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404855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DISPERSIBLE 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72115"/>
                  </a:ext>
                </a:extLst>
              </a:tr>
              <a:tr h="427198">
                <a:tc>
                  <a:txBody>
                    <a:bodyPr/>
                    <a:lstStyle/>
                    <a:p>
                      <a:r>
                        <a:rPr lang="en-IN" sz="20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SUBLINGUAL 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42956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ENTERIC COATED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672679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r>
                        <a:rPr lang="en-IN" sz="20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SUSTAINED/</a:t>
                      </a:r>
                    </a:p>
                    <a:p>
                      <a:r>
                        <a:rPr lang="en-IN" sz="2000" dirty="0"/>
                        <a:t>EXTENDED/</a:t>
                      </a:r>
                    </a:p>
                    <a:p>
                      <a:r>
                        <a:rPr lang="en-IN" sz="2000" dirty="0"/>
                        <a:t>CONTROLLED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0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5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C2C8-FDE9-57F8-FC83-0F05008C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317"/>
          </a:xfrm>
        </p:spPr>
        <p:txBody>
          <a:bodyPr/>
          <a:lstStyle/>
          <a:p>
            <a:pPr algn="ctr"/>
            <a:r>
              <a:rPr lang="en-IN" dirty="0"/>
              <a:t>FORM OF MEDICINES</a:t>
            </a:r>
          </a:p>
        </p:txBody>
      </p:sp>
      <p:pic>
        <p:nvPicPr>
          <p:cNvPr id="1026" name="Picture 2" descr="Drugs Forms Medical Icon Flat Set">
            <a:extLst>
              <a:ext uri="{FF2B5EF4-FFF2-40B4-BE49-F238E27FC236}">
                <a16:creationId xmlns:a16="http://schemas.microsoft.com/office/drawing/2014/main" id="{C5E563FC-FAD1-16C9-CDF4-91454E54E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" y="1509203"/>
            <a:ext cx="8519400" cy="45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5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3847-136B-3924-EF01-1388073F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4" y="268941"/>
            <a:ext cx="8596668" cy="1320800"/>
          </a:xfrm>
        </p:spPr>
        <p:txBody>
          <a:bodyPr anchor="ctr"/>
          <a:lstStyle/>
          <a:p>
            <a:pPr algn="ctr"/>
            <a:r>
              <a:rPr lang="en-IN" dirty="0">
                <a:solidFill>
                  <a:srgbClr val="00B0F0"/>
                </a:solidFill>
                <a:latin typeface="Arial Black" panose="020B0A04020102020204" pitchFamily="34" charset="0"/>
              </a:rPr>
              <a:t>READING OF PRESCRIBTION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0B12-6314-2CC4-80E0-68CE726E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416" y="1685460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IN" sz="3600" dirty="0"/>
              <a:t>Rx</a:t>
            </a:r>
          </a:p>
          <a:p>
            <a:r>
              <a:rPr lang="en-IN" sz="3600" dirty="0"/>
              <a:t>DIAGNOSIS</a:t>
            </a:r>
          </a:p>
          <a:p>
            <a:r>
              <a:rPr lang="en-IN" sz="3600" dirty="0"/>
              <a:t>NAME OF MEDICINES</a:t>
            </a:r>
          </a:p>
          <a:p>
            <a:r>
              <a:rPr lang="en-IN" sz="3600" dirty="0"/>
              <a:t>DOSE</a:t>
            </a:r>
          </a:p>
          <a:p>
            <a:r>
              <a:rPr lang="en-IN" sz="3600" dirty="0"/>
              <a:t>ADVICE LIKE DIAGNOSTIC TESTS</a:t>
            </a:r>
          </a:p>
          <a:p>
            <a:r>
              <a:rPr lang="en-IN" sz="3600" dirty="0"/>
              <a:t>PRECAUTIONS</a:t>
            </a:r>
          </a:p>
          <a:p>
            <a:r>
              <a:rPr lang="en-IN" sz="3600" dirty="0"/>
              <a:t>AST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653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A78A-73BD-E66C-30D2-D1A8C921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LATIN WORDS USED IN PRESCRIBTION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C20E123-D239-C11E-FFAF-EF212BB72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808436"/>
              </p:ext>
            </p:extLst>
          </p:nvPr>
        </p:nvGraphicFramePr>
        <p:xfrm>
          <a:off x="677691" y="1427480"/>
          <a:ext cx="859631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424">
                  <a:extLst>
                    <a:ext uri="{9D8B030D-6E8A-4147-A177-3AD203B41FA5}">
                      <a16:colId xmlns:a16="http://schemas.microsoft.com/office/drawing/2014/main" val="849517790"/>
                    </a:ext>
                  </a:extLst>
                </a:gridCol>
                <a:gridCol w="3240349">
                  <a:extLst>
                    <a:ext uri="{9D8B030D-6E8A-4147-A177-3AD203B41FA5}">
                      <a16:colId xmlns:a16="http://schemas.microsoft.com/office/drawing/2014/main" val="427828949"/>
                    </a:ext>
                  </a:extLst>
                </a:gridCol>
                <a:gridCol w="3574538">
                  <a:extLst>
                    <a:ext uri="{9D8B030D-6E8A-4147-A177-3AD203B41FA5}">
                      <a16:colId xmlns:a16="http://schemas.microsoft.com/office/drawing/2014/main" val="723010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ABBREVATION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LATIN ORIGIN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5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MEDICAL PRESCRIBTION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 TAKE/RECIPE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4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OD/OID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ONCE A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OMNE IN 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1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BD/</a:t>
                      </a:r>
                      <a:r>
                        <a:rPr lang="en-IN" dirty="0" err="1"/>
                        <a:t>BiD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 TIMES A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BIS IN 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TID/TDS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 TIMES A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TER DIE SUMENDUS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90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QID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 TIMES A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QUARTER IN 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70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BEFORE MEALS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ANTE CIBUM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17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AFTER MEALS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POST CIBUM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609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AT BEDTIME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HORA SOMNI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1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AM/PM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MORNING/EVENING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ANTE MERIDIEM/POST MERIDIEM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47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IMMEDIATELY/NOW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STATIM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5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BBF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BEFORE BREAK 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WHEN SYMPTOMS APPEARED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MORE THAN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98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5498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</TotalTime>
  <Words>1153</Words>
  <Application>Microsoft Office PowerPoint</Application>
  <PresentationFormat>Widescreen</PresentationFormat>
  <Paragraphs>386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Algerian</vt:lpstr>
      <vt:lpstr>Arial</vt:lpstr>
      <vt:lpstr>Arial</vt:lpstr>
      <vt:lpstr>Arial Black</vt:lpstr>
      <vt:lpstr>Calibri</vt:lpstr>
      <vt:lpstr>Trebuchet MS</vt:lpstr>
      <vt:lpstr>Wingdings 3</vt:lpstr>
      <vt:lpstr>Facet</vt:lpstr>
      <vt:lpstr>COMMON DRUGS AND THEIR USES</vt:lpstr>
      <vt:lpstr>OBJECTIVES</vt:lpstr>
      <vt:lpstr>PowerPoint Presentation</vt:lpstr>
      <vt:lpstr>IMPORTANT LABLE ON MEDICINES</vt:lpstr>
      <vt:lpstr>FORM OF MEDICINES</vt:lpstr>
      <vt:lpstr>TYPES OF TABLET</vt:lpstr>
      <vt:lpstr>FORM OF MEDICINES</vt:lpstr>
      <vt:lpstr>READING OF PRESCRIBTION</vt:lpstr>
      <vt:lpstr>LATIN WORDS USED IN PRESCRIBTION</vt:lpstr>
      <vt:lpstr>MEDICINES GROUPS</vt:lpstr>
      <vt:lpstr>ANALGESIC/ANTIPYRETICS/ANTI-INFLAMATORY</vt:lpstr>
      <vt:lpstr>ANTI-ALLERGIC/ ANTI-HISTAMINIC</vt:lpstr>
      <vt:lpstr>ANTIBIOTICS</vt:lpstr>
      <vt:lpstr>ANTIBIOTICS</vt:lpstr>
      <vt:lpstr>CEPHALOSPOINES GENERATION</vt:lpstr>
      <vt:lpstr>PowerPoint Presentation</vt:lpstr>
      <vt:lpstr>PROPERTIES OF GOOD ANTIBIOTICS</vt:lpstr>
      <vt:lpstr>PowerPoint Presentation</vt:lpstr>
      <vt:lpstr>PowerPoint Presentation</vt:lpstr>
      <vt:lpstr>PowerPoint Presentation</vt:lpstr>
      <vt:lpstr>IV FLUIDS</vt:lpstr>
      <vt:lpstr>EMERGENCY/COMMON INJECTIONS GIVEN IN IV FLUID LIKE NS,D5%,DNS,RL</vt:lpstr>
      <vt:lpstr>LIST OF EMERGENCY MEDICINES USUALLY KEPT IN EMERGENCY TRAY</vt:lpstr>
      <vt:lpstr>INJ. ADRENALINE BITARTRATE (EPINEPHRINE) 1MG/ML    </vt:lpstr>
      <vt:lpstr>INJ. ATROPIN SULPHATE  0.4MG/ML OR 0.6MG/ML</vt:lpstr>
      <vt:lpstr>PRECAUTIONS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DRUGS AND THEIR USES</dc:title>
  <dc:creator>MTI MTI</dc:creator>
  <cp:lastModifiedBy>MTI MTI</cp:lastModifiedBy>
  <cp:revision>42</cp:revision>
  <dcterms:created xsi:type="dcterms:W3CDTF">2022-05-31T06:40:01Z</dcterms:created>
  <dcterms:modified xsi:type="dcterms:W3CDTF">2025-12-18T12:32:07Z</dcterms:modified>
</cp:coreProperties>
</file>