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7" r:id="rId4"/>
    <p:sldId id="258" r:id="rId5"/>
    <p:sldId id="262" r:id="rId6"/>
    <p:sldId id="282" r:id="rId7"/>
    <p:sldId id="263" r:id="rId8"/>
    <p:sldId id="259" r:id="rId9"/>
    <p:sldId id="260" r:id="rId10"/>
    <p:sldId id="261" r:id="rId11"/>
    <p:sldId id="264" r:id="rId12"/>
    <p:sldId id="265" r:id="rId13"/>
    <p:sldId id="267" r:id="rId14"/>
    <p:sldId id="266" r:id="rId15"/>
    <p:sldId id="284" r:id="rId16"/>
    <p:sldId id="281" r:id="rId17"/>
    <p:sldId id="283" r:id="rId18"/>
    <p:sldId id="270" r:id="rId19"/>
    <p:sldId id="274" r:id="rId20"/>
    <p:sldId id="272" r:id="rId21"/>
    <p:sldId id="269" r:id="rId22"/>
    <p:sldId id="277" r:id="rId23"/>
    <p:sldId id="278" r:id="rId24"/>
    <p:sldId id="280" r:id="rId25"/>
    <p:sldId id="279" r:id="rId26"/>
    <p:sldId id="273" r:id="rId27"/>
    <p:sldId id="276"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3052880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437438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47341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283389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6453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2558849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4035716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86769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19155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7934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15734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40001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406675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130357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3259408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0D463-552F-42E0-8B30-609841B94096}" type="datetimeFigureOut">
              <a:rPr lang="en-IN" smtClean="0"/>
              <a:pPr/>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347640-4069-43FB-8CD9-22A1152D3A1A}" type="slidenum">
              <a:rPr lang="en-IN" smtClean="0"/>
              <a:pPr/>
              <a:t>‹#›</a:t>
            </a:fld>
            <a:endParaRPr lang="en-IN"/>
          </a:p>
        </p:txBody>
      </p:sp>
    </p:spTree>
    <p:extLst>
      <p:ext uri="{BB962C8B-B14F-4D97-AF65-F5344CB8AC3E}">
        <p14:creationId xmlns:p14="http://schemas.microsoft.com/office/powerpoint/2010/main" val="2709009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70D463-552F-42E0-8B30-609841B94096}" type="datetimeFigureOut">
              <a:rPr lang="en-IN" smtClean="0"/>
              <a:pPr/>
              <a:t>19-12-2025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347640-4069-43FB-8CD9-22A1152D3A1A}" type="slidenum">
              <a:rPr lang="en-IN" smtClean="0"/>
              <a:pPr/>
              <a:t>‹#›</a:t>
            </a:fld>
            <a:endParaRPr lang="en-IN"/>
          </a:p>
        </p:txBody>
      </p:sp>
      <p:pic>
        <p:nvPicPr>
          <p:cNvPr id="9" name="Picture 8">
            <a:extLst>
              <a:ext uri="{FF2B5EF4-FFF2-40B4-BE49-F238E27FC236}">
                <a16:creationId xmlns:a16="http://schemas.microsoft.com/office/drawing/2014/main" xmlns="" id="{622754A8-36BD-9296-4FA1-9A57C949436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flipH="1">
            <a:off x="10869967" y="0"/>
            <a:ext cx="1318858" cy="1160879"/>
          </a:xfrm>
          <a:prstGeom prst="rect">
            <a:avLst/>
          </a:prstGeom>
        </p:spPr>
      </p:pic>
    </p:spTree>
    <p:extLst>
      <p:ext uri="{BB962C8B-B14F-4D97-AF65-F5344CB8AC3E}">
        <p14:creationId xmlns:p14="http://schemas.microsoft.com/office/powerpoint/2010/main" val="1756507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34073E-EEEC-7328-29EE-7FE272DD6C6D}"/>
              </a:ext>
            </a:extLst>
          </p:cNvPr>
          <p:cNvSpPr>
            <a:spLocks noGrp="1"/>
          </p:cNvSpPr>
          <p:nvPr>
            <p:ph type="ctrTitle"/>
          </p:nvPr>
        </p:nvSpPr>
        <p:spPr>
          <a:xfrm>
            <a:off x="736101" y="674345"/>
            <a:ext cx="10550463" cy="4184525"/>
          </a:xfrm>
        </p:spPr>
        <p:txBody>
          <a:bodyPr anchor="ctr"/>
          <a:lstStyle/>
          <a:p>
            <a:pPr algn="ctr"/>
            <a:r>
              <a:rPr lang="hi-IN" sz="6600" dirty="0">
                <a:solidFill>
                  <a:srgbClr val="FF0000"/>
                </a:solidFill>
                <a:latin typeface="Arial Black" panose="020B0A04020102020204" pitchFamily="34" charset="0"/>
              </a:rPr>
              <a:t>सामान्य दवाएं और उनके उपयोग</a:t>
            </a:r>
            <a:endParaRPr lang="en-IN" sz="6600" dirty="0">
              <a:solidFill>
                <a:srgbClr val="FF0000"/>
              </a:solidFill>
              <a:latin typeface="Arial Black" panose="020B0A04020102020204" pitchFamily="34" charset="0"/>
            </a:endParaRPr>
          </a:p>
        </p:txBody>
      </p:sp>
      <p:pic>
        <p:nvPicPr>
          <p:cNvPr id="3" name="Picture 2">
            <a:extLst>
              <a:ext uri="{FF2B5EF4-FFF2-40B4-BE49-F238E27FC236}">
                <a16:creationId xmlns:a16="http://schemas.microsoft.com/office/drawing/2014/main" xmlns="" id="{B2D74CC6-8851-B223-8679-43C6E80B5E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4225" y="0"/>
            <a:ext cx="1247775" cy="1098550"/>
          </a:xfrm>
          <a:prstGeom prst="rect">
            <a:avLst/>
          </a:prstGeom>
          <a:noFill/>
          <a:ln>
            <a:noFill/>
          </a:ln>
        </p:spPr>
      </p:pic>
      <p:sp>
        <p:nvSpPr>
          <p:cNvPr id="4" name="Title 1"/>
          <p:cNvSpPr txBox="1">
            <a:spLocks/>
          </p:cNvSpPr>
          <p:nvPr/>
        </p:nvSpPr>
        <p:spPr>
          <a:xfrm>
            <a:off x="9652746" y="5719482"/>
            <a:ext cx="1689848"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vksedkj</a:t>
            </a:r>
            <a:r>
              <a:rPr lang="en-US" sz="4000" b="1" dirty="0" smtClean="0">
                <a:solidFill>
                  <a:srgbClr val="002060"/>
                </a:solidFill>
                <a:latin typeface="Kruti Dev 011" pitchFamily="2" charset="0"/>
                <a:cs typeface="Arial" pitchFamily="34" charset="0"/>
              </a:rPr>
              <a:t> </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413066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730E94-2425-D0B1-F4E7-0822308E48B5}"/>
              </a:ext>
            </a:extLst>
          </p:cNvPr>
          <p:cNvSpPr>
            <a:spLocks noGrp="1"/>
          </p:cNvSpPr>
          <p:nvPr>
            <p:ph type="title"/>
          </p:nvPr>
        </p:nvSpPr>
        <p:spPr>
          <a:xfrm>
            <a:off x="677334" y="609600"/>
            <a:ext cx="8596668" cy="793072"/>
          </a:xfrm>
        </p:spPr>
        <p:txBody>
          <a:bodyPr/>
          <a:lstStyle/>
          <a:p>
            <a:pPr algn="ctr"/>
            <a:r>
              <a:rPr lang="hi-IN" dirty="0">
                <a:solidFill>
                  <a:srgbClr val="00B0F0"/>
                </a:solidFill>
                <a:latin typeface="Arial Black" panose="020B0A04020102020204" pitchFamily="34" charset="0"/>
              </a:rPr>
              <a:t>दवा समूह</a:t>
            </a:r>
            <a:endParaRPr lang="en-IN" dirty="0">
              <a:solidFill>
                <a:srgbClr val="00B0F0"/>
              </a:solidFill>
              <a:latin typeface="Arial Black" panose="020B0A04020102020204" pitchFamily="34" charset="0"/>
            </a:endParaRPr>
          </a:p>
        </p:txBody>
      </p:sp>
      <p:sp>
        <p:nvSpPr>
          <p:cNvPr id="5" name="Content Placeholder 4">
            <a:extLst>
              <a:ext uri="{FF2B5EF4-FFF2-40B4-BE49-F238E27FC236}">
                <a16:creationId xmlns:a16="http://schemas.microsoft.com/office/drawing/2014/main" xmlns="" id="{3ED75EEC-3CD1-9153-EA88-9B87FCE0EF63}"/>
              </a:ext>
            </a:extLst>
          </p:cNvPr>
          <p:cNvSpPr>
            <a:spLocks noGrp="1"/>
          </p:cNvSpPr>
          <p:nvPr>
            <p:ph idx="1"/>
          </p:nvPr>
        </p:nvSpPr>
        <p:spPr>
          <a:xfrm>
            <a:off x="1438183" y="1644720"/>
            <a:ext cx="7755920" cy="3160450"/>
          </a:xfrm>
        </p:spPr>
        <p:txBody>
          <a:bodyPr>
            <a:normAutofit/>
          </a:bodyPr>
          <a:lstStyle/>
          <a:p>
            <a:pPr marL="0" indent="0">
              <a:buNone/>
            </a:pPr>
            <a:r>
              <a:rPr lang="hi-IN" sz="4400" dirty="0"/>
              <a:t>दवाओं को उनकी औषधीय कार्रवाई के आधार पर विभिन्न प्रकार के समूहों में विभाजित किया जाता है</a:t>
            </a:r>
            <a:endParaRPr lang="en-IN" sz="4400" dirty="0"/>
          </a:p>
        </p:txBody>
      </p:sp>
    </p:spTree>
    <p:extLst>
      <p:ext uri="{BB962C8B-B14F-4D97-AF65-F5344CB8AC3E}">
        <p14:creationId xmlns:p14="http://schemas.microsoft.com/office/powerpoint/2010/main" val="96299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187482"/>
            <a:ext cx="8663890" cy="1130423"/>
          </a:xfrm>
        </p:spPr>
        <p:txBody>
          <a:bodyPr anchor="ctr">
            <a:normAutofit/>
          </a:bodyPr>
          <a:lstStyle/>
          <a:p>
            <a:pPr algn="ctr"/>
            <a:r>
              <a:rPr lang="hi-IN" dirty="0">
                <a:solidFill>
                  <a:srgbClr val="00B0F0"/>
                </a:solidFill>
                <a:latin typeface="Arial Black" panose="020B0A04020102020204" pitchFamily="34" charset="0"/>
              </a:rPr>
              <a:t>एनाल्जेसिक/ज्वरनाशक/विरोधी भड़काऊ</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367580342"/>
              </p:ext>
            </p:extLst>
          </p:nvPr>
        </p:nvGraphicFramePr>
        <p:xfrm>
          <a:off x="677334" y="1416517"/>
          <a:ext cx="8596312" cy="471932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xmlns="" val="937786527"/>
                    </a:ext>
                  </a:extLst>
                </a:gridCol>
                <a:gridCol w="4298156">
                  <a:extLst>
                    <a:ext uri="{9D8B030D-6E8A-4147-A177-3AD203B41FA5}">
                      <a16:colId xmlns:a16="http://schemas.microsoft.com/office/drawing/2014/main" xmlns="" val="4115745168"/>
                    </a:ext>
                  </a:extLst>
                </a:gridCol>
              </a:tblGrid>
              <a:tr h="370840">
                <a:tc>
                  <a:txBody>
                    <a:bodyPr/>
                    <a:lstStyle/>
                    <a:p>
                      <a:r>
                        <a:rPr lang="en-US" dirty="0"/>
                        <a:t>GENERIC NAME OF MEDICINES</a:t>
                      </a:r>
                      <a:endParaRPr lang="en-IN" dirty="0"/>
                    </a:p>
                  </a:txBody>
                  <a:tcPr/>
                </a:tc>
                <a:tc>
                  <a:txBody>
                    <a:bodyPr/>
                    <a:lstStyle/>
                    <a:p>
                      <a:r>
                        <a:rPr lang="en-US" dirty="0"/>
                        <a:t>POPULAR BRAND NAME</a:t>
                      </a:r>
                      <a:endParaRPr lang="en-IN" dirty="0"/>
                    </a:p>
                  </a:txBody>
                  <a:tcPr/>
                </a:tc>
                <a:extLst>
                  <a:ext uri="{0D108BD9-81ED-4DB2-BD59-A6C34878D82A}">
                    <a16:rowId xmlns:a16="http://schemas.microsoft.com/office/drawing/2014/main" xmlns="" val="1722368882"/>
                  </a:ext>
                </a:extLst>
              </a:tr>
              <a:tr h="370840">
                <a:tc>
                  <a:txBody>
                    <a:bodyPr/>
                    <a:lstStyle/>
                    <a:p>
                      <a:r>
                        <a:rPr lang="en-US" dirty="0"/>
                        <a:t>PARACETAMOL (ACETAMENOFEN) 250/500/650/1GM</a:t>
                      </a:r>
                      <a:endParaRPr lang="en-IN" dirty="0"/>
                    </a:p>
                  </a:txBody>
                  <a:tcPr/>
                </a:tc>
                <a:tc>
                  <a:txBody>
                    <a:bodyPr/>
                    <a:lstStyle/>
                    <a:p>
                      <a:r>
                        <a:rPr lang="en-US" dirty="0"/>
                        <a:t>CALPOL,CROCIN,</a:t>
                      </a:r>
                      <a:endParaRPr lang="en-IN" dirty="0"/>
                    </a:p>
                  </a:txBody>
                  <a:tcPr/>
                </a:tc>
                <a:extLst>
                  <a:ext uri="{0D108BD9-81ED-4DB2-BD59-A6C34878D82A}">
                    <a16:rowId xmlns:a16="http://schemas.microsoft.com/office/drawing/2014/main" xmlns="" val="227676089"/>
                  </a:ext>
                </a:extLst>
              </a:tr>
              <a:tr h="370840">
                <a:tc>
                  <a:txBody>
                    <a:bodyPr/>
                    <a:lstStyle/>
                    <a:p>
                      <a:r>
                        <a:rPr lang="en-US" dirty="0"/>
                        <a:t>DICLOFENAC 50/75/100</a:t>
                      </a:r>
                      <a:endParaRPr lang="en-IN" dirty="0"/>
                    </a:p>
                  </a:txBody>
                  <a:tcPr/>
                </a:tc>
                <a:tc>
                  <a:txBody>
                    <a:bodyPr/>
                    <a:lstStyle/>
                    <a:p>
                      <a:r>
                        <a:rPr lang="en-US" dirty="0"/>
                        <a:t>VOVERAN</a:t>
                      </a:r>
                      <a:endParaRPr lang="en-IN" dirty="0"/>
                    </a:p>
                  </a:txBody>
                  <a:tcPr/>
                </a:tc>
                <a:extLst>
                  <a:ext uri="{0D108BD9-81ED-4DB2-BD59-A6C34878D82A}">
                    <a16:rowId xmlns:a16="http://schemas.microsoft.com/office/drawing/2014/main" xmlns="" val="3204406116"/>
                  </a:ext>
                </a:extLst>
              </a:tr>
              <a:tr h="370840">
                <a:tc>
                  <a:txBody>
                    <a:bodyPr/>
                    <a:lstStyle/>
                    <a:p>
                      <a:r>
                        <a:rPr lang="en-US" dirty="0"/>
                        <a:t>ACECLOFENAC 100</a:t>
                      </a:r>
                      <a:endParaRPr lang="en-IN" dirty="0"/>
                    </a:p>
                  </a:txBody>
                  <a:tcPr/>
                </a:tc>
                <a:tc>
                  <a:txBody>
                    <a:bodyPr/>
                    <a:lstStyle/>
                    <a:p>
                      <a:r>
                        <a:rPr lang="en-US" dirty="0"/>
                        <a:t>ACECLO</a:t>
                      </a:r>
                      <a:endParaRPr lang="en-IN" dirty="0"/>
                    </a:p>
                  </a:txBody>
                  <a:tcPr/>
                </a:tc>
                <a:extLst>
                  <a:ext uri="{0D108BD9-81ED-4DB2-BD59-A6C34878D82A}">
                    <a16:rowId xmlns:a16="http://schemas.microsoft.com/office/drawing/2014/main" xmlns="" val="318851687"/>
                  </a:ext>
                </a:extLst>
              </a:tr>
              <a:tr h="370840">
                <a:tc>
                  <a:txBody>
                    <a:bodyPr/>
                    <a:lstStyle/>
                    <a:p>
                      <a:r>
                        <a:rPr lang="en-US" dirty="0"/>
                        <a:t>IBUPROFEN 400</a:t>
                      </a:r>
                      <a:endParaRPr lang="en-IN" dirty="0"/>
                    </a:p>
                  </a:txBody>
                  <a:tcPr/>
                </a:tc>
                <a:tc>
                  <a:txBody>
                    <a:bodyPr/>
                    <a:lstStyle/>
                    <a:p>
                      <a:r>
                        <a:rPr lang="en-US" dirty="0"/>
                        <a:t>BRUFEN</a:t>
                      </a:r>
                      <a:endParaRPr lang="en-IN" dirty="0"/>
                    </a:p>
                  </a:txBody>
                  <a:tcPr/>
                </a:tc>
                <a:extLst>
                  <a:ext uri="{0D108BD9-81ED-4DB2-BD59-A6C34878D82A}">
                    <a16:rowId xmlns:a16="http://schemas.microsoft.com/office/drawing/2014/main" xmlns="" val="3761232632"/>
                  </a:ext>
                </a:extLst>
              </a:tr>
              <a:tr h="370840">
                <a:tc>
                  <a:txBody>
                    <a:bodyPr/>
                    <a:lstStyle/>
                    <a:p>
                      <a:r>
                        <a:rPr lang="en-US" dirty="0"/>
                        <a:t>IBUPROFEN+PARACETAMOL</a:t>
                      </a:r>
                      <a:endParaRPr lang="en-IN" dirty="0"/>
                    </a:p>
                  </a:txBody>
                  <a:tcPr/>
                </a:tc>
                <a:tc>
                  <a:txBody>
                    <a:bodyPr/>
                    <a:lstStyle/>
                    <a:p>
                      <a:r>
                        <a:rPr lang="en-US" dirty="0"/>
                        <a:t>COMBIFLAM</a:t>
                      </a:r>
                      <a:endParaRPr lang="en-IN" dirty="0"/>
                    </a:p>
                  </a:txBody>
                  <a:tcPr/>
                </a:tc>
                <a:extLst>
                  <a:ext uri="{0D108BD9-81ED-4DB2-BD59-A6C34878D82A}">
                    <a16:rowId xmlns:a16="http://schemas.microsoft.com/office/drawing/2014/main" xmlns="" val="2522039440"/>
                  </a:ext>
                </a:extLst>
              </a:tr>
              <a:tr h="370840">
                <a:tc>
                  <a:txBody>
                    <a:bodyPr/>
                    <a:lstStyle/>
                    <a:p>
                      <a:r>
                        <a:rPr lang="en-US" dirty="0"/>
                        <a:t>ALLUPURINOL 100</a:t>
                      </a:r>
                      <a:endParaRPr lang="en-IN" dirty="0"/>
                    </a:p>
                  </a:txBody>
                  <a:tcPr/>
                </a:tc>
                <a:tc>
                  <a:txBody>
                    <a:bodyPr/>
                    <a:lstStyle/>
                    <a:p>
                      <a:r>
                        <a:rPr lang="en-US" dirty="0"/>
                        <a:t>ZYLORIC</a:t>
                      </a:r>
                      <a:endParaRPr lang="en-IN" dirty="0"/>
                    </a:p>
                  </a:txBody>
                  <a:tcPr/>
                </a:tc>
                <a:extLst>
                  <a:ext uri="{0D108BD9-81ED-4DB2-BD59-A6C34878D82A}">
                    <a16:rowId xmlns:a16="http://schemas.microsoft.com/office/drawing/2014/main" xmlns="" val="3649847787"/>
                  </a:ext>
                </a:extLst>
              </a:tr>
              <a:tr h="370840">
                <a:tc>
                  <a:txBody>
                    <a:bodyPr/>
                    <a:lstStyle/>
                    <a:p>
                      <a:r>
                        <a:rPr lang="en-US" dirty="0"/>
                        <a:t>CHLORZOXAZONE 500MG</a:t>
                      </a:r>
                      <a:endParaRPr lang="en-IN" dirty="0"/>
                    </a:p>
                  </a:txBody>
                  <a:tcPr/>
                </a:tc>
                <a:tc>
                  <a:txBody>
                    <a:bodyPr/>
                    <a:lstStyle/>
                    <a:p>
                      <a:r>
                        <a:rPr lang="en-US" dirty="0"/>
                        <a:t>COMBINATION </a:t>
                      </a:r>
                      <a:endParaRPr lang="en-IN" dirty="0"/>
                    </a:p>
                  </a:txBody>
                  <a:tcPr/>
                </a:tc>
                <a:extLst>
                  <a:ext uri="{0D108BD9-81ED-4DB2-BD59-A6C34878D82A}">
                    <a16:rowId xmlns:a16="http://schemas.microsoft.com/office/drawing/2014/main" xmlns="" val="548938487"/>
                  </a:ext>
                </a:extLst>
              </a:tr>
              <a:tr h="370840">
                <a:tc>
                  <a:txBody>
                    <a:bodyPr/>
                    <a:lstStyle/>
                    <a:p>
                      <a:r>
                        <a:rPr lang="en-US" dirty="0"/>
                        <a:t>THIOCHOCHICOSITE 4/8MG</a:t>
                      </a:r>
                      <a:endParaRPr lang="en-IN" dirty="0"/>
                    </a:p>
                  </a:txBody>
                  <a:tcPr/>
                </a:tc>
                <a:tc>
                  <a:txBody>
                    <a:bodyPr/>
                    <a:lstStyle/>
                    <a:p>
                      <a:r>
                        <a:rPr lang="en-US" dirty="0"/>
                        <a:t>COMBINATION</a:t>
                      </a:r>
                      <a:endParaRPr lang="en-IN" dirty="0"/>
                    </a:p>
                  </a:txBody>
                  <a:tcPr/>
                </a:tc>
                <a:extLst>
                  <a:ext uri="{0D108BD9-81ED-4DB2-BD59-A6C34878D82A}">
                    <a16:rowId xmlns:a16="http://schemas.microsoft.com/office/drawing/2014/main" xmlns="" val="802447430"/>
                  </a:ext>
                </a:extLst>
              </a:tr>
              <a:tr h="370840">
                <a:tc>
                  <a:txBody>
                    <a:bodyPr/>
                    <a:lstStyle/>
                    <a:p>
                      <a:r>
                        <a:rPr lang="en-US" dirty="0"/>
                        <a:t>TRAMADOL</a:t>
                      </a:r>
                      <a:endParaRPr lang="en-IN" dirty="0"/>
                    </a:p>
                  </a:txBody>
                  <a:tcPr/>
                </a:tc>
                <a:tc>
                  <a:txBody>
                    <a:bodyPr/>
                    <a:lstStyle/>
                    <a:p>
                      <a:r>
                        <a:rPr lang="en-US" dirty="0"/>
                        <a:t>ULTRACET</a:t>
                      </a:r>
                      <a:endParaRPr lang="en-IN" dirty="0"/>
                    </a:p>
                  </a:txBody>
                  <a:tcPr/>
                </a:tc>
                <a:extLst>
                  <a:ext uri="{0D108BD9-81ED-4DB2-BD59-A6C34878D82A}">
                    <a16:rowId xmlns:a16="http://schemas.microsoft.com/office/drawing/2014/main" xmlns="" val="4040686549"/>
                  </a:ext>
                </a:extLst>
              </a:tr>
              <a:tr h="370840">
                <a:tc>
                  <a:txBody>
                    <a:bodyPr/>
                    <a:lstStyle/>
                    <a:p>
                      <a:r>
                        <a:rPr lang="en-US" dirty="0"/>
                        <a:t>PENTAZOCIN</a:t>
                      </a:r>
                      <a:endParaRPr lang="en-IN" dirty="0"/>
                    </a:p>
                  </a:txBody>
                  <a:tcPr/>
                </a:tc>
                <a:tc>
                  <a:txBody>
                    <a:bodyPr/>
                    <a:lstStyle/>
                    <a:p>
                      <a:r>
                        <a:rPr lang="en-US" dirty="0"/>
                        <a:t>FORTWIN</a:t>
                      </a:r>
                      <a:endParaRPr lang="en-IN" dirty="0"/>
                    </a:p>
                  </a:txBody>
                  <a:tcPr/>
                </a:tc>
                <a:extLst>
                  <a:ext uri="{0D108BD9-81ED-4DB2-BD59-A6C34878D82A}">
                    <a16:rowId xmlns:a16="http://schemas.microsoft.com/office/drawing/2014/main" xmlns="" val="4051789358"/>
                  </a:ext>
                </a:extLst>
              </a:tr>
              <a:tr h="370840">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3494954398"/>
                  </a:ext>
                </a:extLst>
              </a:tr>
            </a:tbl>
          </a:graphicData>
        </a:graphic>
      </p:graphicFrame>
    </p:spTree>
    <p:extLst>
      <p:ext uri="{BB962C8B-B14F-4D97-AF65-F5344CB8AC3E}">
        <p14:creationId xmlns:p14="http://schemas.microsoft.com/office/powerpoint/2010/main" val="906098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chor="ctr">
            <a:noAutofit/>
          </a:bodyPr>
          <a:lstStyle/>
          <a:p>
            <a:pPr algn="ctr"/>
            <a:r>
              <a:rPr lang="hi-IN" dirty="0">
                <a:solidFill>
                  <a:srgbClr val="00B0F0"/>
                </a:solidFill>
                <a:latin typeface="Arial Black" panose="020B0A04020102020204" pitchFamily="34" charset="0"/>
              </a:rPr>
              <a:t>एंटी-एलर्जी/</a:t>
            </a:r>
            <a:br>
              <a:rPr lang="hi-IN" dirty="0">
                <a:solidFill>
                  <a:srgbClr val="00B0F0"/>
                </a:solidFill>
                <a:latin typeface="Arial Black" panose="020B0A04020102020204" pitchFamily="34" charset="0"/>
              </a:rPr>
            </a:br>
            <a:r>
              <a:rPr lang="hi-IN" dirty="0">
                <a:solidFill>
                  <a:srgbClr val="00B0F0"/>
                </a:solidFill>
                <a:latin typeface="Arial Black" panose="020B0A04020102020204" pitchFamily="34" charset="0"/>
              </a:rPr>
              <a:t>एंटी-हिस्टामिनिक</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297862612"/>
              </p:ext>
            </p:extLst>
          </p:nvPr>
        </p:nvGraphicFramePr>
        <p:xfrm>
          <a:off x="677690" y="1963364"/>
          <a:ext cx="8596312" cy="4480560"/>
        </p:xfrm>
        <a:graphic>
          <a:graphicData uri="http://schemas.openxmlformats.org/drawingml/2006/table">
            <a:tbl>
              <a:tblPr firstRow="1" bandRow="1">
                <a:tableStyleId>{5C22544A-7EE6-4342-B048-85BDC9FD1C3A}</a:tableStyleId>
              </a:tblPr>
              <a:tblGrid>
                <a:gridCol w="4781816">
                  <a:extLst>
                    <a:ext uri="{9D8B030D-6E8A-4147-A177-3AD203B41FA5}">
                      <a16:colId xmlns:a16="http://schemas.microsoft.com/office/drawing/2014/main" xmlns="" val="937786527"/>
                    </a:ext>
                  </a:extLst>
                </a:gridCol>
                <a:gridCol w="3814496">
                  <a:extLst>
                    <a:ext uri="{9D8B030D-6E8A-4147-A177-3AD203B41FA5}">
                      <a16:colId xmlns:a16="http://schemas.microsoft.com/office/drawing/2014/main" xmlns="" val="4115745168"/>
                    </a:ext>
                  </a:extLst>
                </a:gridCol>
              </a:tblGrid>
              <a:tr h="370840">
                <a:tc>
                  <a:txBody>
                    <a:bodyPr/>
                    <a:lstStyle/>
                    <a:p>
                      <a:r>
                        <a:rPr lang="en-US" sz="2800" dirty="0"/>
                        <a:t>GENERIC NAME OF MEDICINES</a:t>
                      </a:r>
                      <a:endParaRPr lang="en-IN" sz="2800" dirty="0"/>
                    </a:p>
                  </a:txBody>
                  <a:tcPr/>
                </a:tc>
                <a:tc>
                  <a:txBody>
                    <a:bodyPr/>
                    <a:lstStyle/>
                    <a:p>
                      <a:r>
                        <a:rPr lang="en-US" sz="2800" dirty="0"/>
                        <a:t>POPULAR BRAND NAME</a:t>
                      </a:r>
                      <a:endParaRPr lang="en-IN" sz="2800" dirty="0"/>
                    </a:p>
                  </a:txBody>
                  <a:tcPr/>
                </a:tc>
                <a:extLst>
                  <a:ext uri="{0D108BD9-81ED-4DB2-BD59-A6C34878D82A}">
                    <a16:rowId xmlns:a16="http://schemas.microsoft.com/office/drawing/2014/main" xmlns="" val="1722368882"/>
                  </a:ext>
                </a:extLst>
              </a:tr>
              <a:tr h="370840">
                <a:tc>
                  <a:txBody>
                    <a:bodyPr/>
                    <a:lstStyle/>
                    <a:p>
                      <a:r>
                        <a:rPr lang="en-US" sz="2800" dirty="0"/>
                        <a:t>C</a:t>
                      </a:r>
                      <a:r>
                        <a:rPr lang="en-IN" sz="2800" dirty="0"/>
                        <a:t>ETRIZINE 5/10</a:t>
                      </a:r>
                    </a:p>
                  </a:txBody>
                  <a:tcPr/>
                </a:tc>
                <a:tc>
                  <a:txBody>
                    <a:bodyPr/>
                    <a:lstStyle/>
                    <a:p>
                      <a:r>
                        <a:rPr lang="en-US" sz="2800" dirty="0"/>
                        <a:t>CETZIN</a:t>
                      </a:r>
                      <a:endParaRPr lang="en-IN" sz="2800" dirty="0"/>
                    </a:p>
                  </a:txBody>
                  <a:tcPr/>
                </a:tc>
                <a:extLst>
                  <a:ext uri="{0D108BD9-81ED-4DB2-BD59-A6C34878D82A}">
                    <a16:rowId xmlns:a16="http://schemas.microsoft.com/office/drawing/2014/main" xmlns="" val="227676089"/>
                  </a:ext>
                </a:extLst>
              </a:tr>
              <a:tr h="370840">
                <a:tc>
                  <a:txBody>
                    <a:bodyPr/>
                    <a:lstStyle/>
                    <a:p>
                      <a:r>
                        <a:rPr lang="en-US" sz="2800" dirty="0"/>
                        <a:t>LEVOCETRIZINE 5MG</a:t>
                      </a:r>
                      <a:endParaRPr lang="en-IN" sz="2800" dirty="0"/>
                    </a:p>
                  </a:txBody>
                  <a:tcPr/>
                </a:tc>
                <a:tc>
                  <a:txBody>
                    <a:bodyPr/>
                    <a:lstStyle/>
                    <a:p>
                      <a:r>
                        <a:rPr lang="en-US" sz="2800" dirty="0"/>
                        <a:t>LEVOCET</a:t>
                      </a:r>
                      <a:endParaRPr lang="en-IN" sz="2800" dirty="0"/>
                    </a:p>
                  </a:txBody>
                  <a:tcPr/>
                </a:tc>
                <a:extLst>
                  <a:ext uri="{0D108BD9-81ED-4DB2-BD59-A6C34878D82A}">
                    <a16:rowId xmlns:a16="http://schemas.microsoft.com/office/drawing/2014/main" xmlns="" val="3204406116"/>
                  </a:ext>
                </a:extLst>
              </a:tr>
              <a:tr h="370840">
                <a:tc>
                  <a:txBody>
                    <a:bodyPr/>
                    <a:lstStyle/>
                    <a:p>
                      <a:r>
                        <a:rPr lang="en-US" sz="2800" dirty="0"/>
                        <a:t>FEXOFENADINE 120/180MG</a:t>
                      </a:r>
                      <a:endParaRPr lang="en-IN" sz="2800" dirty="0"/>
                    </a:p>
                  </a:txBody>
                  <a:tcPr/>
                </a:tc>
                <a:tc>
                  <a:txBody>
                    <a:bodyPr/>
                    <a:lstStyle/>
                    <a:p>
                      <a:r>
                        <a:rPr lang="en-US" sz="2800" dirty="0"/>
                        <a:t>ALLEGRA</a:t>
                      </a:r>
                      <a:endParaRPr lang="en-IN" sz="2800" dirty="0"/>
                    </a:p>
                  </a:txBody>
                  <a:tcPr/>
                </a:tc>
                <a:extLst>
                  <a:ext uri="{0D108BD9-81ED-4DB2-BD59-A6C34878D82A}">
                    <a16:rowId xmlns:a16="http://schemas.microsoft.com/office/drawing/2014/main" xmlns="" val="318851687"/>
                  </a:ext>
                </a:extLst>
              </a:tr>
              <a:tr h="370840">
                <a:tc>
                  <a:txBody>
                    <a:bodyPr/>
                    <a:lstStyle/>
                    <a:p>
                      <a:r>
                        <a:rPr lang="en-US" sz="2800" dirty="0"/>
                        <a:t>LORATADINE</a:t>
                      </a:r>
                      <a:endParaRPr lang="en-IN" sz="2800" dirty="0"/>
                    </a:p>
                  </a:txBody>
                  <a:tcPr/>
                </a:tc>
                <a:tc>
                  <a:txBody>
                    <a:bodyPr/>
                    <a:lstStyle/>
                    <a:p>
                      <a:endParaRPr lang="en-IN" sz="2800" dirty="0"/>
                    </a:p>
                  </a:txBody>
                  <a:tcPr/>
                </a:tc>
                <a:extLst>
                  <a:ext uri="{0D108BD9-81ED-4DB2-BD59-A6C34878D82A}">
                    <a16:rowId xmlns:a16="http://schemas.microsoft.com/office/drawing/2014/main" xmlns="" val="3761232632"/>
                  </a:ext>
                </a:extLst>
              </a:tr>
              <a:tr h="370840">
                <a:tc>
                  <a:txBody>
                    <a:bodyPr/>
                    <a:lstStyle/>
                    <a:p>
                      <a:r>
                        <a:rPr lang="en-US" sz="2800" dirty="0"/>
                        <a:t>PHENERAMINE MALEATE 25MG</a:t>
                      </a:r>
                      <a:endParaRPr lang="en-IN" sz="2800" dirty="0"/>
                    </a:p>
                  </a:txBody>
                  <a:tcPr/>
                </a:tc>
                <a:tc>
                  <a:txBody>
                    <a:bodyPr/>
                    <a:lstStyle/>
                    <a:p>
                      <a:r>
                        <a:rPr lang="en-US" sz="2800" dirty="0"/>
                        <a:t>AVIL</a:t>
                      </a:r>
                      <a:endParaRPr lang="en-IN" sz="2800" dirty="0"/>
                    </a:p>
                  </a:txBody>
                  <a:tcPr/>
                </a:tc>
                <a:extLst>
                  <a:ext uri="{0D108BD9-81ED-4DB2-BD59-A6C34878D82A}">
                    <a16:rowId xmlns:a16="http://schemas.microsoft.com/office/drawing/2014/main" xmlns="" val="2522039440"/>
                  </a:ext>
                </a:extLst>
              </a:tr>
              <a:tr h="370840">
                <a:tc>
                  <a:txBody>
                    <a:bodyPr/>
                    <a:lstStyle/>
                    <a:p>
                      <a:r>
                        <a:rPr lang="en-US" sz="2800" dirty="0"/>
                        <a:t>PROMETHAZINE</a:t>
                      </a:r>
                      <a:endParaRPr lang="en-IN" sz="2800" dirty="0"/>
                    </a:p>
                  </a:txBody>
                  <a:tcPr/>
                </a:tc>
                <a:tc>
                  <a:txBody>
                    <a:bodyPr/>
                    <a:lstStyle/>
                    <a:p>
                      <a:r>
                        <a:rPr lang="en-US" sz="2800" dirty="0"/>
                        <a:t>AVOMIN/</a:t>
                      </a:r>
                      <a:endParaRPr lang="en-IN" sz="2800" dirty="0"/>
                    </a:p>
                  </a:txBody>
                  <a:tcPr/>
                </a:tc>
                <a:extLst>
                  <a:ext uri="{0D108BD9-81ED-4DB2-BD59-A6C34878D82A}">
                    <a16:rowId xmlns:a16="http://schemas.microsoft.com/office/drawing/2014/main" xmlns="" val="3649847787"/>
                  </a:ext>
                </a:extLst>
              </a:tr>
            </a:tbl>
          </a:graphicData>
        </a:graphic>
      </p:graphicFrame>
    </p:spTree>
    <p:extLst>
      <p:ext uri="{BB962C8B-B14F-4D97-AF65-F5344CB8AC3E}">
        <p14:creationId xmlns:p14="http://schemas.microsoft.com/office/powerpoint/2010/main" val="1793054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hi-IN" dirty="0">
                <a:solidFill>
                  <a:srgbClr val="00B0F0"/>
                </a:solidFill>
                <a:latin typeface="Arial Black" panose="020B0A04020102020204" pitchFamily="34" charset="0"/>
              </a:rPr>
              <a:t>एंटीबायोटिक दवाओं</a:t>
            </a:r>
            <a:endParaRPr lang="en-IN" dirty="0">
              <a:solidFill>
                <a:srgbClr val="00B0F0"/>
              </a:solidFill>
              <a:latin typeface="Arial Black" panose="020B0A04020102020204" pitchFamily="34" charset="0"/>
            </a:endParaRPr>
          </a:p>
        </p:txBody>
      </p:sp>
      <p:graphicFrame>
        <p:nvGraphicFramePr>
          <p:cNvPr id="6" name="Table 6">
            <a:extLst>
              <a:ext uri="{FF2B5EF4-FFF2-40B4-BE49-F238E27FC236}">
                <a16:creationId xmlns:a16="http://schemas.microsoft.com/office/drawing/2014/main" xmlns="" id="{5056629F-4758-2437-0BFF-9B240972003A}"/>
              </a:ext>
            </a:extLst>
          </p:cNvPr>
          <p:cNvGraphicFramePr>
            <a:graphicFrameLocks noGrp="1"/>
          </p:cNvGraphicFramePr>
          <p:nvPr>
            <p:ph idx="1"/>
            <p:extLst>
              <p:ext uri="{D42A27DB-BD31-4B8C-83A1-F6EECF244321}">
                <p14:modId xmlns:p14="http://schemas.microsoft.com/office/powerpoint/2010/main" val="3049684555"/>
              </p:ext>
            </p:extLst>
          </p:nvPr>
        </p:nvGraphicFramePr>
        <p:xfrm>
          <a:off x="890927" y="1246188"/>
          <a:ext cx="8596311" cy="532384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xmlns="" val="1904422561"/>
                    </a:ext>
                  </a:extLst>
                </a:gridCol>
                <a:gridCol w="2865437">
                  <a:extLst>
                    <a:ext uri="{9D8B030D-6E8A-4147-A177-3AD203B41FA5}">
                      <a16:colId xmlns:a16="http://schemas.microsoft.com/office/drawing/2014/main" xmlns="" val="735027891"/>
                    </a:ext>
                  </a:extLst>
                </a:gridCol>
                <a:gridCol w="2865437">
                  <a:extLst>
                    <a:ext uri="{9D8B030D-6E8A-4147-A177-3AD203B41FA5}">
                      <a16:colId xmlns:a16="http://schemas.microsoft.com/office/drawing/2014/main" xmlns="" val="1241572418"/>
                    </a:ext>
                  </a:extLst>
                </a:gridCol>
              </a:tblGrid>
              <a:tr h="370840">
                <a:tc>
                  <a:txBody>
                    <a:bodyPr/>
                    <a:lstStyle/>
                    <a:p>
                      <a:r>
                        <a:rPr lang="en-US" dirty="0"/>
                        <a:t>AMINOGLYCOSIDES</a:t>
                      </a:r>
                      <a:endParaRPr lang="en-IN" dirty="0"/>
                    </a:p>
                  </a:txBody>
                  <a:tcPr/>
                </a:tc>
                <a:tc>
                  <a:txBody>
                    <a:bodyPr/>
                    <a:lstStyle/>
                    <a:p>
                      <a:r>
                        <a:rPr lang="en-US" dirty="0"/>
                        <a:t>STREPTOMYCIN GENTAMYCIN</a:t>
                      </a:r>
                      <a:endParaRPr lang="en-IN" dirty="0"/>
                    </a:p>
                  </a:txBody>
                  <a:tcPr/>
                </a:tc>
                <a:tc>
                  <a:txBody>
                    <a:bodyPr/>
                    <a:lstStyle/>
                    <a:p>
                      <a:r>
                        <a:rPr lang="en-US" dirty="0"/>
                        <a:t>ABDOMINAL INFECTIONS</a:t>
                      </a:r>
                      <a:endParaRPr lang="en-IN" dirty="0"/>
                    </a:p>
                  </a:txBody>
                  <a:tcPr/>
                </a:tc>
                <a:extLst>
                  <a:ext uri="{0D108BD9-81ED-4DB2-BD59-A6C34878D82A}">
                    <a16:rowId xmlns:a16="http://schemas.microsoft.com/office/drawing/2014/main" xmlns="" val="2906090560"/>
                  </a:ext>
                </a:extLst>
              </a:tr>
              <a:tr h="370840">
                <a:tc>
                  <a:txBody>
                    <a:bodyPr/>
                    <a:lstStyle/>
                    <a:p>
                      <a:r>
                        <a:rPr lang="en-US" dirty="0"/>
                        <a:t>CEPHALOSPORINS</a:t>
                      </a:r>
                      <a:endParaRPr lang="en-IN" dirty="0"/>
                    </a:p>
                  </a:txBody>
                  <a:tcPr/>
                </a:tc>
                <a:tc>
                  <a:txBody>
                    <a:bodyPr/>
                    <a:lstStyle/>
                    <a:p>
                      <a:r>
                        <a:rPr lang="en-US" dirty="0"/>
                        <a:t>CEFTRIAXONE CEFIXIME CEFPODOXIME ETC</a:t>
                      </a:r>
                      <a:endParaRPr lang="en-IN" dirty="0"/>
                    </a:p>
                  </a:txBody>
                  <a:tcPr/>
                </a:tc>
                <a:tc>
                  <a:txBody>
                    <a:bodyPr/>
                    <a:lstStyle/>
                    <a:p>
                      <a:r>
                        <a:rPr lang="en-US" dirty="0"/>
                        <a:t>SKIN, URINARY, RESP INFECTIONS</a:t>
                      </a:r>
                      <a:endParaRPr lang="en-IN" dirty="0"/>
                    </a:p>
                  </a:txBody>
                  <a:tcPr/>
                </a:tc>
                <a:extLst>
                  <a:ext uri="{0D108BD9-81ED-4DB2-BD59-A6C34878D82A}">
                    <a16:rowId xmlns:a16="http://schemas.microsoft.com/office/drawing/2014/main" xmlns="" val="319188797"/>
                  </a:ext>
                </a:extLst>
              </a:tr>
              <a:tr h="370840">
                <a:tc>
                  <a:txBody>
                    <a:bodyPr/>
                    <a:lstStyle/>
                    <a:p>
                      <a:r>
                        <a:rPr lang="en-US" dirty="0"/>
                        <a:t>TETRACYCLINES</a:t>
                      </a:r>
                      <a:endParaRPr lang="en-IN" dirty="0"/>
                    </a:p>
                  </a:txBody>
                  <a:tcPr/>
                </a:tc>
                <a:tc>
                  <a:txBody>
                    <a:bodyPr/>
                    <a:lstStyle/>
                    <a:p>
                      <a:r>
                        <a:rPr lang="en-US" dirty="0"/>
                        <a:t>TETRACYCLINE DOXYCYCLINE</a:t>
                      </a:r>
                      <a:endParaRPr lang="en-IN" dirty="0"/>
                    </a:p>
                  </a:txBody>
                  <a:tcPr/>
                </a:tc>
                <a:tc>
                  <a:txBody>
                    <a:bodyPr/>
                    <a:lstStyle/>
                    <a:p>
                      <a:r>
                        <a:rPr lang="en-US" dirty="0"/>
                        <a:t>STD PID</a:t>
                      </a:r>
                      <a:endParaRPr lang="en-IN" dirty="0"/>
                    </a:p>
                  </a:txBody>
                  <a:tcPr/>
                </a:tc>
                <a:extLst>
                  <a:ext uri="{0D108BD9-81ED-4DB2-BD59-A6C34878D82A}">
                    <a16:rowId xmlns:a16="http://schemas.microsoft.com/office/drawing/2014/main" xmlns="" val="3871939736"/>
                  </a:ext>
                </a:extLst>
              </a:tr>
              <a:tr h="370840">
                <a:tc>
                  <a:txBody>
                    <a:bodyPr/>
                    <a:lstStyle/>
                    <a:p>
                      <a:r>
                        <a:rPr lang="en-US" dirty="0"/>
                        <a:t>PENICILLINS</a:t>
                      </a:r>
                      <a:endParaRPr lang="en-IN" dirty="0"/>
                    </a:p>
                  </a:txBody>
                  <a:tcPr/>
                </a:tc>
                <a:tc>
                  <a:txBody>
                    <a:bodyPr/>
                    <a:lstStyle/>
                    <a:p>
                      <a:r>
                        <a:rPr lang="en-US" dirty="0"/>
                        <a:t>AMOXYCILLIN AMPICILLIN</a:t>
                      </a:r>
                      <a:endParaRPr lang="en-IN" dirty="0"/>
                    </a:p>
                  </a:txBody>
                  <a:tcPr/>
                </a:tc>
                <a:tc>
                  <a:txBody>
                    <a:bodyPr/>
                    <a:lstStyle/>
                    <a:p>
                      <a:r>
                        <a:rPr lang="en-US" dirty="0"/>
                        <a:t>ENT SKIN URINARY </a:t>
                      </a:r>
                      <a:endParaRPr lang="en-IN" dirty="0"/>
                    </a:p>
                  </a:txBody>
                  <a:tcPr/>
                </a:tc>
                <a:extLst>
                  <a:ext uri="{0D108BD9-81ED-4DB2-BD59-A6C34878D82A}">
                    <a16:rowId xmlns:a16="http://schemas.microsoft.com/office/drawing/2014/main" xmlns="" val="4242927792"/>
                  </a:ext>
                </a:extLst>
              </a:tr>
              <a:tr h="370840">
                <a:tc>
                  <a:txBody>
                    <a:bodyPr/>
                    <a:lstStyle/>
                    <a:p>
                      <a:r>
                        <a:rPr lang="en-US" dirty="0"/>
                        <a:t>SULFONAMIDES</a:t>
                      </a:r>
                      <a:endParaRPr lang="en-IN" dirty="0"/>
                    </a:p>
                  </a:txBody>
                  <a:tcPr/>
                </a:tc>
                <a:tc>
                  <a:txBody>
                    <a:bodyPr/>
                    <a:lstStyle/>
                    <a:p>
                      <a:r>
                        <a:rPr lang="en-US" dirty="0"/>
                        <a:t>SULFAMETHOXAZOLE</a:t>
                      </a:r>
                      <a:endParaRPr lang="en-IN" dirty="0"/>
                    </a:p>
                  </a:txBody>
                  <a:tcPr/>
                </a:tc>
                <a:tc>
                  <a:txBody>
                    <a:bodyPr/>
                    <a:lstStyle/>
                    <a:p>
                      <a:r>
                        <a:rPr lang="en-US" dirty="0"/>
                        <a:t>UTI, BURNS, EYE </a:t>
                      </a:r>
                      <a:endParaRPr lang="en-IN" dirty="0"/>
                    </a:p>
                  </a:txBody>
                  <a:tcPr/>
                </a:tc>
                <a:extLst>
                  <a:ext uri="{0D108BD9-81ED-4DB2-BD59-A6C34878D82A}">
                    <a16:rowId xmlns:a16="http://schemas.microsoft.com/office/drawing/2014/main" xmlns="" val="1178860556"/>
                  </a:ext>
                </a:extLst>
              </a:tr>
              <a:tr h="370840">
                <a:tc>
                  <a:txBody>
                    <a:bodyPr/>
                    <a:lstStyle/>
                    <a:p>
                      <a:r>
                        <a:rPr lang="en-US" dirty="0"/>
                        <a:t>FLUOROQUINOLONES</a:t>
                      </a:r>
                      <a:endParaRPr lang="en-IN" dirty="0"/>
                    </a:p>
                  </a:txBody>
                  <a:tcPr/>
                </a:tc>
                <a:tc>
                  <a:txBody>
                    <a:bodyPr/>
                    <a:lstStyle/>
                    <a:p>
                      <a:r>
                        <a:rPr lang="en-US" dirty="0"/>
                        <a:t>CIPROFLOXACIN LEVOFLOXACIN</a:t>
                      </a:r>
                      <a:endParaRPr lang="en-IN" dirty="0"/>
                    </a:p>
                  </a:txBody>
                  <a:tcPr/>
                </a:tc>
                <a:tc>
                  <a:txBody>
                    <a:bodyPr/>
                    <a:lstStyle/>
                    <a:p>
                      <a:r>
                        <a:rPr lang="en-US" dirty="0"/>
                        <a:t>RESPIRATORY &amp; URINARY INFECTIONS</a:t>
                      </a:r>
                      <a:endParaRPr lang="en-IN" dirty="0"/>
                    </a:p>
                  </a:txBody>
                  <a:tcPr/>
                </a:tc>
                <a:extLst>
                  <a:ext uri="{0D108BD9-81ED-4DB2-BD59-A6C34878D82A}">
                    <a16:rowId xmlns:a16="http://schemas.microsoft.com/office/drawing/2014/main" xmlns="" val="3871567745"/>
                  </a:ext>
                </a:extLst>
              </a:tr>
              <a:tr h="370840">
                <a:tc>
                  <a:txBody>
                    <a:bodyPr/>
                    <a:lstStyle/>
                    <a:p>
                      <a:r>
                        <a:rPr lang="en-US" dirty="0"/>
                        <a:t>MACROLIDES</a:t>
                      </a:r>
                      <a:endParaRPr lang="en-IN" dirty="0"/>
                    </a:p>
                  </a:txBody>
                  <a:tcPr/>
                </a:tc>
                <a:tc>
                  <a:txBody>
                    <a:bodyPr/>
                    <a:lstStyle/>
                    <a:p>
                      <a:r>
                        <a:rPr lang="en-US" dirty="0"/>
                        <a:t>AZITHROMYCIN ERYTHROMYCIN</a:t>
                      </a:r>
                      <a:endParaRPr lang="en-IN" dirty="0"/>
                    </a:p>
                  </a:txBody>
                  <a:tcPr/>
                </a:tc>
                <a:tc>
                  <a:txBody>
                    <a:bodyPr/>
                    <a:lstStyle/>
                    <a:p>
                      <a:r>
                        <a:rPr lang="en-US" dirty="0"/>
                        <a:t>PNEUMONIA, SINUS, ENT STIs</a:t>
                      </a:r>
                      <a:endParaRPr lang="en-IN" dirty="0"/>
                    </a:p>
                  </a:txBody>
                  <a:tcPr/>
                </a:tc>
                <a:extLst>
                  <a:ext uri="{0D108BD9-81ED-4DB2-BD59-A6C34878D82A}">
                    <a16:rowId xmlns:a16="http://schemas.microsoft.com/office/drawing/2014/main" xmlns="" val="3271541703"/>
                  </a:ext>
                </a:extLst>
              </a:tr>
              <a:tr h="370840">
                <a:tc>
                  <a:txBody>
                    <a:bodyPr/>
                    <a:lstStyle/>
                    <a:p>
                      <a:r>
                        <a:rPr lang="en-US" dirty="0"/>
                        <a:t>CARBAPENEMS</a:t>
                      </a:r>
                      <a:endParaRPr lang="en-IN" dirty="0"/>
                    </a:p>
                  </a:txBody>
                  <a:tcPr/>
                </a:tc>
                <a:tc>
                  <a:txBody>
                    <a:bodyPr/>
                    <a:lstStyle/>
                    <a:p>
                      <a:r>
                        <a:rPr lang="en-US" dirty="0"/>
                        <a:t>MEROPENEM ERTAPENEM</a:t>
                      </a:r>
                      <a:endParaRPr lang="en-IN" dirty="0"/>
                    </a:p>
                  </a:txBody>
                  <a:tcPr/>
                </a:tc>
                <a:tc>
                  <a:txBody>
                    <a:bodyPr/>
                    <a:lstStyle/>
                    <a:p>
                      <a:r>
                        <a:rPr lang="en-US" dirty="0"/>
                        <a:t>URINARY, ABDOM INFECTION</a:t>
                      </a:r>
                      <a:endParaRPr lang="en-IN" dirty="0"/>
                    </a:p>
                  </a:txBody>
                  <a:tcPr/>
                </a:tc>
                <a:extLst>
                  <a:ext uri="{0D108BD9-81ED-4DB2-BD59-A6C34878D82A}">
                    <a16:rowId xmlns:a16="http://schemas.microsoft.com/office/drawing/2014/main" xmlns="" val="3024960776"/>
                  </a:ext>
                </a:extLst>
              </a:tr>
              <a:tr h="370840">
                <a:tc>
                  <a:txBody>
                    <a:bodyPr/>
                    <a:lstStyle/>
                    <a:p>
                      <a:r>
                        <a:rPr lang="en-US" dirty="0"/>
                        <a:t>LINCOSAMIDES</a:t>
                      </a:r>
                      <a:endParaRPr lang="en-IN" dirty="0"/>
                    </a:p>
                  </a:txBody>
                  <a:tcPr/>
                </a:tc>
                <a:tc>
                  <a:txBody>
                    <a:bodyPr/>
                    <a:lstStyle/>
                    <a:p>
                      <a:r>
                        <a:rPr lang="en-US" dirty="0"/>
                        <a:t>CLINDAMYCIN</a:t>
                      </a:r>
                      <a:endParaRPr lang="en-IN" dirty="0"/>
                    </a:p>
                  </a:txBody>
                  <a:tcPr/>
                </a:tc>
                <a:tc>
                  <a:txBody>
                    <a:bodyPr/>
                    <a:lstStyle/>
                    <a:p>
                      <a:r>
                        <a:rPr lang="en-US" dirty="0"/>
                        <a:t>SKIN BONE LUNG INF.</a:t>
                      </a:r>
                      <a:endParaRPr lang="en-IN" dirty="0"/>
                    </a:p>
                  </a:txBody>
                  <a:tcPr/>
                </a:tc>
                <a:extLst>
                  <a:ext uri="{0D108BD9-81ED-4DB2-BD59-A6C34878D82A}">
                    <a16:rowId xmlns:a16="http://schemas.microsoft.com/office/drawing/2014/main" xmlns="" val="3300670852"/>
                  </a:ext>
                </a:extLst>
              </a:tr>
              <a:tr h="370840">
                <a:tc>
                  <a:txBody>
                    <a:bodyPr/>
                    <a:lstStyle/>
                    <a:p>
                      <a:r>
                        <a:rPr lang="en-US" dirty="0"/>
                        <a:t>GLYCOPEPTIDES</a:t>
                      </a:r>
                      <a:endParaRPr lang="en-IN" dirty="0"/>
                    </a:p>
                  </a:txBody>
                  <a:tcPr/>
                </a:tc>
                <a:tc>
                  <a:txBody>
                    <a:bodyPr/>
                    <a:lstStyle/>
                    <a:p>
                      <a:r>
                        <a:rPr lang="en-US" dirty="0"/>
                        <a:t>VANCOMYCIN</a:t>
                      </a:r>
                      <a:endParaRPr lang="en-IN" dirty="0"/>
                    </a:p>
                  </a:txBody>
                  <a:tcPr/>
                </a:tc>
                <a:tc>
                  <a:txBody>
                    <a:bodyPr/>
                    <a:lstStyle/>
                    <a:p>
                      <a:r>
                        <a:rPr lang="en-US" dirty="0"/>
                        <a:t>SKIN</a:t>
                      </a:r>
                      <a:endParaRPr lang="en-IN" dirty="0"/>
                    </a:p>
                  </a:txBody>
                  <a:tcPr/>
                </a:tc>
                <a:extLst>
                  <a:ext uri="{0D108BD9-81ED-4DB2-BD59-A6C34878D82A}">
                    <a16:rowId xmlns:a16="http://schemas.microsoft.com/office/drawing/2014/main" xmlns="" val="1792363358"/>
                  </a:ext>
                </a:extLst>
              </a:tr>
            </a:tbl>
          </a:graphicData>
        </a:graphic>
      </p:graphicFrame>
    </p:spTree>
    <p:extLst>
      <p:ext uri="{BB962C8B-B14F-4D97-AF65-F5344CB8AC3E}">
        <p14:creationId xmlns:p14="http://schemas.microsoft.com/office/powerpoint/2010/main" val="1211662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hi-IN" dirty="0">
                <a:solidFill>
                  <a:srgbClr val="00B0F0"/>
                </a:solidFill>
                <a:latin typeface="Arial Black" panose="020B0A04020102020204" pitchFamily="34" charset="0"/>
              </a:rPr>
              <a:t>एंटीबायोटिक दवाओं</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709794112"/>
              </p:ext>
            </p:extLst>
          </p:nvPr>
        </p:nvGraphicFramePr>
        <p:xfrm>
          <a:off x="785440" y="1344799"/>
          <a:ext cx="8596312" cy="4754880"/>
        </p:xfrm>
        <a:graphic>
          <a:graphicData uri="http://schemas.openxmlformats.org/drawingml/2006/table">
            <a:tbl>
              <a:tblPr firstRow="1" bandRow="1">
                <a:tableStyleId>{5C22544A-7EE6-4342-B048-85BDC9FD1C3A}</a:tableStyleId>
              </a:tblPr>
              <a:tblGrid>
                <a:gridCol w="4584419">
                  <a:extLst>
                    <a:ext uri="{9D8B030D-6E8A-4147-A177-3AD203B41FA5}">
                      <a16:colId xmlns:a16="http://schemas.microsoft.com/office/drawing/2014/main" xmlns="" val="937786527"/>
                    </a:ext>
                  </a:extLst>
                </a:gridCol>
                <a:gridCol w="4011893">
                  <a:extLst>
                    <a:ext uri="{9D8B030D-6E8A-4147-A177-3AD203B41FA5}">
                      <a16:colId xmlns:a16="http://schemas.microsoft.com/office/drawing/2014/main" xmlns="" val="4115745168"/>
                    </a:ext>
                  </a:extLst>
                </a:gridCol>
              </a:tblGrid>
              <a:tr h="394439">
                <a:tc>
                  <a:txBody>
                    <a:bodyPr/>
                    <a:lstStyle/>
                    <a:p>
                      <a:r>
                        <a:rPr lang="en-US" sz="2000" dirty="0"/>
                        <a:t>GENERIC NAME OF MEDICINES</a:t>
                      </a:r>
                      <a:endParaRPr lang="en-IN" sz="2000" dirty="0"/>
                    </a:p>
                  </a:txBody>
                  <a:tcPr/>
                </a:tc>
                <a:tc>
                  <a:txBody>
                    <a:bodyPr/>
                    <a:lstStyle/>
                    <a:p>
                      <a:r>
                        <a:rPr lang="en-US" sz="2000" dirty="0"/>
                        <a:t>POPULAR BRAND NAME</a:t>
                      </a:r>
                      <a:endParaRPr lang="en-IN" sz="2000" dirty="0"/>
                    </a:p>
                  </a:txBody>
                  <a:tcPr/>
                </a:tc>
                <a:extLst>
                  <a:ext uri="{0D108BD9-81ED-4DB2-BD59-A6C34878D82A}">
                    <a16:rowId xmlns:a16="http://schemas.microsoft.com/office/drawing/2014/main" xmlns="" val="1722368882"/>
                  </a:ext>
                </a:extLst>
              </a:tr>
              <a:tr h="394439">
                <a:tc>
                  <a:txBody>
                    <a:bodyPr/>
                    <a:lstStyle/>
                    <a:p>
                      <a:r>
                        <a:rPr lang="en-US" sz="2000" dirty="0"/>
                        <a:t>AMOXYCILLIN 125/250/500</a:t>
                      </a:r>
                      <a:endParaRPr lang="en-IN" sz="2000" dirty="0"/>
                    </a:p>
                  </a:txBody>
                  <a:tcPr/>
                </a:tc>
                <a:tc rowSpan="11">
                  <a:txBody>
                    <a:bodyPr/>
                    <a:lstStyle/>
                    <a:p>
                      <a:pPr algn="ctr"/>
                      <a:r>
                        <a:rPr lang="en-US" sz="2800" dirty="0"/>
                        <a:t>AUGMENTIN, MONOCEF, CIPLOX, CEFRAN, CLAVAM, AMOXYCLAV, NOVACLOX, AZITHRAL, </a:t>
                      </a:r>
                      <a:endParaRPr lang="en-IN" sz="2800" dirty="0"/>
                    </a:p>
                  </a:txBody>
                  <a:tcPr anchor="ctr"/>
                </a:tc>
                <a:extLst>
                  <a:ext uri="{0D108BD9-81ED-4DB2-BD59-A6C34878D82A}">
                    <a16:rowId xmlns:a16="http://schemas.microsoft.com/office/drawing/2014/main" xmlns="" val="227676089"/>
                  </a:ext>
                </a:extLst>
              </a:tr>
              <a:tr h="394439">
                <a:tc>
                  <a:txBody>
                    <a:bodyPr/>
                    <a:lstStyle/>
                    <a:p>
                      <a:r>
                        <a:rPr lang="en-US" sz="2000" dirty="0"/>
                        <a:t>AMPICILLIN 250/500</a:t>
                      </a:r>
                      <a:endParaRPr lang="en-IN" sz="2000" dirty="0"/>
                    </a:p>
                  </a:txBody>
                  <a:tcPr/>
                </a:tc>
                <a:tc vMerge="1">
                  <a:txBody>
                    <a:bodyPr/>
                    <a:lstStyle/>
                    <a:p>
                      <a:endParaRPr lang="en-IN" dirty="0"/>
                    </a:p>
                  </a:txBody>
                  <a:tcPr/>
                </a:tc>
                <a:extLst>
                  <a:ext uri="{0D108BD9-81ED-4DB2-BD59-A6C34878D82A}">
                    <a16:rowId xmlns:a16="http://schemas.microsoft.com/office/drawing/2014/main" xmlns="" val="3204406116"/>
                  </a:ext>
                </a:extLst>
              </a:tr>
              <a:tr h="394439">
                <a:tc>
                  <a:txBody>
                    <a:bodyPr/>
                    <a:lstStyle/>
                    <a:p>
                      <a:r>
                        <a:rPr lang="en-US" sz="2000" dirty="0"/>
                        <a:t>CIPROFLOXACIN 250/500</a:t>
                      </a:r>
                      <a:endParaRPr lang="en-IN" sz="2000" dirty="0"/>
                    </a:p>
                  </a:txBody>
                  <a:tcPr/>
                </a:tc>
                <a:tc vMerge="1">
                  <a:txBody>
                    <a:bodyPr/>
                    <a:lstStyle/>
                    <a:p>
                      <a:endParaRPr lang="en-IN" dirty="0"/>
                    </a:p>
                  </a:txBody>
                  <a:tcPr/>
                </a:tc>
                <a:extLst>
                  <a:ext uri="{0D108BD9-81ED-4DB2-BD59-A6C34878D82A}">
                    <a16:rowId xmlns:a16="http://schemas.microsoft.com/office/drawing/2014/main" xmlns="" val="318851687"/>
                  </a:ext>
                </a:extLst>
              </a:tr>
              <a:tr h="394439">
                <a:tc>
                  <a:txBody>
                    <a:bodyPr/>
                    <a:lstStyle/>
                    <a:p>
                      <a:r>
                        <a:rPr lang="en-US" sz="2000" dirty="0"/>
                        <a:t>AMIKACIN</a:t>
                      </a:r>
                      <a:endParaRPr lang="en-IN" sz="2000" dirty="0"/>
                    </a:p>
                  </a:txBody>
                  <a:tcPr/>
                </a:tc>
                <a:tc vMerge="1">
                  <a:txBody>
                    <a:bodyPr/>
                    <a:lstStyle/>
                    <a:p>
                      <a:endParaRPr lang="en-IN" dirty="0"/>
                    </a:p>
                  </a:txBody>
                  <a:tcPr/>
                </a:tc>
                <a:extLst>
                  <a:ext uri="{0D108BD9-81ED-4DB2-BD59-A6C34878D82A}">
                    <a16:rowId xmlns:a16="http://schemas.microsoft.com/office/drawing/2014/main" xmlns="" val="3761232632"/>
                  </a:ext>
                </a:extLst>
              </a:tr>
              <a:tr h="394439">
                <a:tc>
                  <a:txBody>
                    <a:bodyPr/>
                    <a:lstStyle/>
                    <a:p>
                      <a:r>
                        <a:rPr lang="en-US" sz="2000" dirty="0"/>
                        <a:t>GENTAMYCIN</a:t>
                      </a:r>
                      <a:endParaRPr lang="en-IN" sz="2000" dirty="0"/>
                    </a:p>
                  </a:txBody>
                  <a:tcPr/>
                </a:tc>
                <a:tc vMerge="1">
                  <a:txBody>
                    <a:bodyPr/>
                    <a:lstStyle/>
                    <a:p>
                      <a:endParaRPr lang="en-IN" dirty="0"/>
                    </a:p>
                  </a:txBody>
                  <a:tcPr/>
                </a:tc>
                <a:extLst>
                  <a:ext uri="{0D108BD9-81ED-4DB2-BD59-A6C34878D82A}">
                    <a16:rowId xmlns:a16="http://schemas.microsoft.com/office/drawing/2014/main" xmlns="" val="2522039440"/>
                  </a:ext>
                </a:extLst>
              </a:tr>
              <a:tr h="394439">
                <a:tc>
                  <a:txBody>
                    <a:bodyPr/>
                    <a:lstStyle/>
                    <a:p>
                      <a:r>
                        <a:rPr lang="en-US" sz="2000" dirty="0"/>
                        <a:t>AZITHROMYCIN </a:t>
                      </a:r>
                      <a:endParaRPr lang="en-IN" sz="2000" dirty="0"/>
                    </a:p>
                  </a:txBody>
                  <a:tcPr/>
                </a:tc>
                <a:tc vMerge="1">
                  <a:txBody>
                    <a:bodyPr/>
                    <a:lstStyle/>
                    <a:p>
                      <a:endParaRPr lang="en-IN" dirty="0"/>
                    </a:p>
                  </a:txBody>
                  <a:tcPr/>
                </a:tc>
                <a:extLst>
                  <a:ext uri="{0D108BD9-81ED-4DB2-BD59-A6C34878D82A}">
                    <a16:rowId xmlns:a16="http://schemas.microsoft.com/office/drawing/2014/main" xmlns="" val="3649847787"/>
                  </a:ext>
                </a:extLst>
              </a:tr>
              <a:tr h="394439">
                <a:tc>
                  <a:txBody>
                    <a:bodyPr/>
                    <a:lstStyle/>
                    <a:p>
                      <a:r>
                        <a:rPr lang="en-US" sz="2000" dirty="0"/>
                        <a:t>CEFIXIME/CEFOTAXIM/CEFPODOXIM</a:t>
                      </a:r>
                      <a:endParaRPr lang="en-IN" sz="2000" dirty="0"/>
                    </a:p>
                  </a:txBody>
                  <a:tcPr/>
                </a:tc>
                <a:tc vMerge="1">
                  <a:txBody>
                    <a:bodyPr/>
                    <a:lstStyle/>
                    <a:p>
                      <a:endParaRPr lang="en-IN" dirty="0"/>
                    </a:p>
                  </a:txBody>
                  <a:tcPr/>
                </a:tc>
                <a:extLst>
                  <a:ext uri="{0D108BD9-81ED-4DB2-BD59-A6C34878D82A}">
                    <a16:rowId xmlns:a16="http://schemas.microsoft.com/office/drawing/2014/main" xmlns="" val="548938487"/>
                  </a:ext>
                </a:extLst>
              </a:tr>
              <a:tr h="394439">
                <a:tc>
                  <a:txBody>
                    <a:bodyPr/>
                    <a:lstStyle/>
                    <a:p>
                      <a:r>
                        <a:rPr lang="en-US" sz="2000" dirty="0"/>
                        <a:t>CEFTRIAXONE/CEPHALAXIN</a:t>
                      </a:r>
                      <a:endParaRPr lang="en-IN" sz="2000" dirty="0"/>
                    </a:p>
                  </a:txBody>
                  <a:tcPr/>
                </a:tc>
                <a:tc vMerge="1">
                  <a:txBody>
                    <a:bodyPr/>
                    <a:lstStyle/>
                    <a:p>
                      <a:r>
                        <a:rPr lang="en-US" dirty="0"/>
                        <a:t>MONOCEF</a:t>
                      </a:r>
                      <a:endParaRPr lang="en-IN" dirty="0"/>
                    </a:p>
                  </a:txBody>
                  <a:tcPr/>
                </a:tc>
                <a:extLst>
                  <a:ext uri="{0D108BD9-81ED-4DB2-BD59-A6C34878D82A}">
                    <a16:rowId xmlns:a16="http://schemas.microsoft.com/office/drawing/2014/main" xmlns="" val="802447430"/>
                  </a:ext>
                </a:extLst>
              </a:tr>
              <a:tr h="394439">
                <a:tc>
                  <a:txBody>
                    <a:bodyPr/>
                    <a:lstStyle/>
                    <a:p>
                      <a:r>
                        <a:rPr lang="en-US" sz="2000" dirty="0"/>
                        <a:t>TETRACYCLINE</a:t>
                      </a:r>
                      <a:endParaRPr lang="en-IN" sz="2000" dirty="0"/>
                    </a:p>
                  </a:txBody>
                  <a:tcPr/>
                </a:tc>
                <a:tc vMerge="1">
                  <a:txBody>
                    <a:bodyPr/>
                    <a:lstStyle/>
                    <a:p>
                      <a:endParaRPr lang="en-IN" dirty="0"/>
                    </a:p>
                  </a:txBody>
                  <a:tcPr/>
                </a:tc>
                <a:extLst>
                  <a:ext uri="{0D108BD9-81ED-4DB2-BD59-A6C34878D82A}">
                    <a16:rowId xmlns:a16="http://schemas.microsoft.com/office/drawing/2014/main" xmlns="" val="4040686549"/>
                  </a:ext>
                </a:extLst>
              </a:tr>
              <a:tr h="394439">
                <a:tc>
                  <a:txBody>
                    <a:bodyPr/>
                    <a:lstStyle/>
                    <a:p>
                      <a:r>
                        <a:rPr lang="en-US" sz="2000" dirty="0"/>
                        <a:t>ERYTHROMYCIN</a:t>
                      </a:r>
                      <a:endParaRPr lang="en-IN" sz="2000" dirty="0"/>
                    </a:p>
                  </a:txBody>
                  <a:tcPr/>
                </a:tc>
                <a:tc vMerge="1">
                  <a:txBody>
                    <a:bodyPr/>
                    <a:lstStyle/>
                    <a:p>
                      <a:endParaRPr lang="en-IN" dirty="0"/>
                    </a:p>
                  </a:txBody>
                  <a:tcPr/>
                </a:tc>
                <a:extLst>
                  <a:ext uri="{0D108BD9-81ED-4DB2-BD59-A6C34878D82A}">
                    <a16:rowId xmlns:a16="http://schemas.microsoft.com/office/drawing/2014/main" xmlns="" val="4051789358"/>
                  </a:ext>
                </a:extLst>
              </a:tr>
              <a:tr h="394439">
                <a:tc>
                  <a:txBody>
                    <a:bodyPr/>
                    <a:lstStyle/>
                    <a:p>
                      <a:r>
                        <a:rPr lang="en-US" sz="2000" dirty="0"/>
                        <a:t>NORFLOXACIN</a:t>
                      </a:r>
                      <a:endParaRPr lang="en-IN" sz="2000" dirty="0"/>
                    </a:p>
                  </a:txBody>
                  <a:tcPr/>
                </a:tc>
                <a:tc vMerge="1">
                  <a:txBody>
                    <a:bodyPr/>
                    <a:lstStyle/>
                    <a:p>
                      <a:endParaRPr lang="en-IN" dirty="0"/>
                    </a:p>
                  </a:txBody>
                  <a:tcPr/>
                </a:tc>
                <a:extLst>
                  <a:ext uri="{0D108BD9-81ED-4DB2-BD59-A6C34878D82A}">
                    <a16:rowId xmlns:a16="http://schemas.microsoft.com/office/drawing/2014/main" xmlns="" val="3494954398"/>
                  </a:ext>
                </a:extLst>
              </a:tr>
            </a:tbl>
          </a:graphicData>
        </a:graphic>
      </p:graphicFrame>
    </p:spTree>
    <p:extLst>
      <p:ext uri="{BB962C8B-B14F-4D97-AF65-F5344CB8AC3E}">
        <p14:creationId xmlns:p14="http://schemas.microsoft.com/office/powerpoint/2010/main" val="1575216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AA0776-00F5-166B-F031-E2A6653863A6}"/>
              </a:ext>
            </a:extLst>
          </p:cNvPr>
          <p:cNvSpPr>
            <a:spLocks noGrp="1"/>
          </p:cNvSpPr>
          <p:nvPr>
            <p:ph type="title"/>
          </p:nvPr>
        </p:nvSpPr>
        <p:spPr/>
        <p:txBody>
          <a:bodyPr>
            <a:normAutofit/>
          </a:bodyPr>
          <a:lstStyle/>
          <a:p>
            <a:pPr algn="ctr"/>
            <a:r>
              <a:rPr lang="hi-IN" sz="4000" b="1" dirty="0"/>
              <a:t>सेफलोस्पोरिन जनरेशन</a:t>
            </a:r>
            <a:endParaRPr lang="en-IN" sz="4000" b="1" dirty="0"/>
          </a:p>
        </p:txBody>
      </p:sp>
      <p:graphicFrame>
        <p:nvGraphicFramePr>
          <p:cNvPr id="6" name="Table 6">
            <a:extLst>
              <a:ext uri="{FF2B5EF4-FFF2-40B4-BE49-F238E27FC236}">
                <a16:creationId xmlns:a16="http://schemas.microsoft.com/office/drawing/2014/main" xmlns="" id="{BF095016-FA75-46A7-4CB4-B62F5DE34FC1}"/>
              </a:ext>
            </a:extLst>
          </p:cNvPr>
          <p:cNvGraphicFramePr>
            <a:graphicFrameLocks noGrp="1"/>
          </p:cNvGraphicFramePr>
          <p:nvPr>
            <p:ph idx="1"/>
            <p:extLst>
              <p:ext uri="{D42A27DB-BD31-4B8C-83A1-F6EECF244321}">
                <p14:modId xmlns:p14="http://schemas.microsoft.com/office/powerpoint/2010/main" val="1212934149"/>
              </p:ext>
            </p:extLst>
          </p:nvPr>
        </p:nvGraphicFramePr>
        <p:xfrm>
          <a:off x="677863" y="2160588"/>
          <a:ext cx="8596310" cy="3337560"/>
        </p:xfrm>
        <a:graphic>
          <a:graphicData uri="http://schemas.openxmlformats.org/drawingml/2006/table">
            <a:tbl>
              <a:tblPr firstRow="1" bandRow="1">
                <a:tableStyleId>{5C22544A-7EE6-4342-B048-85BDC9FD1C3A}</a:tableStyleId>
              </a:tblPr>
              <a:tblGrid>
                <a:gridCol w="1719262">
                  <a:extLst>
                    <a:ext uri="{9D8B030D-6E8A-4147-A177-3AD203B41FA5}">
                      <a16:colId xmlns:a16="http://schemas.microsoft.com/office/drawing/2014/main" xmlns="" val="2893839206"/>
                    </a:ext>
                  </a:extLst>
                </a:gridCol>
                <a:gridCol w="1719262">
                  <a:extLst>
                    <a:ext uri="{9D8B030D-6E8A-4147-A177-3AD203B41FA5}">
                      <a16:colId xmlns:a16="http://schemas.microsoft.com/office/drawing/2014/main" xmlns="" val="1918224329"/>
                    </a:ext>
                  </a:extLst>
                </a:gridCol>
                <a:gridCol w="1719262">
                  <a:extLst>
                    <a:ext uri="{9D8B030D-6E8A-4147-A177-3AD203B41FA5}">
                      <a16:colId xmlns:a16="http://schemas.microsoft.com/office/drawing/2014/main" xmlns="" val="1466828817"/>
                    </a:ext>
                  </a:extLst>
                </a:gridCol>
                <a:gridCol w="1719262">
                  <a:extLst>
                    <a:ext uri="{9D8B030D-6E8A-4147-A177-3AD203B41FA5}">
                      <a16:colId xmlns:a16="http://schemas.microsoft.com/office/drawing/2014/main" xmlns="" val="2665279828"/>
                    </a:ext>
                  </a:extLst>
                </a:gridCol>
                <a:gridCol w="1719262">
                  <a:extLst>
                    <a:ext uri="{9D8B030D-6E8A-4147-A177-3AD203B41FA5}">
                      <a16:colId xmlns:a16="http://schemas.microsoft.com/office/drawing/2014/main" xmlns="" val="1689404882"/>
                    </a:ext>
                  </a:extLst>
                </a:gridCol>
              </a:tblGrid>
              <a:tr h="370840">
                <a:tc>
                  <a:txBody>
                    <a:bodyPr/>
                    <a:lstStyle/>
                    <a:p>
                      <a:r>
                        <a:rPr lang="en-US" dirty="0"/>
                        <a:t>1ST </a:t>
                      </a:r>
                      <a:r>
                        <a:rPr lang="hi-IN" dirty="0"/>
                        <a:t>पीढ़ी</a:t>
                      </a:r>
                      <a:endParaRPr lang="en-IN" dirty="0"/>
                    </a:p>
                  </a:txBody>
                  <a:tcPr/>
                </a:tc>
                <a:tc>
                  <a:txBody>
                    <a:bodyPr/>
                    <a:lstStyle/>
                    <a:p>
                      <a:r>
                        <a:rPr lang="hi-IN" dirty="0"/>
                        <a:t>2 पीढ़ी</a:t>
                      </a:r>
                      <a:endParaRPr lang="en-IN" dirty="0"/>
                    </a:p>
                  </a:txBody>
                  <a:tcPr/>
                </a:tc>
                <a:tc>
                  <a:txBody>
                    <a:bodyPr/>
                    <a:lstStyle/>
                    <a:p>
                      <a:r>
                        <a:rPr lang="hi-IN" dirty="0"/>
                        <a:t>तीसरी पीढ़ी</a:t>
                      </a:r>
                      <a:endParaRPr lang="en-IN" dirty="0"/>
                    </a:p>
                  </a:txBody>
                  <a:tcPr/>
                </a:tc>
                <a:tc>
                  <a:txBody>
                    <a:bodyPr/>
                    <a:lstStyle/>
                    <a:p>
                      <a:r>
                        <a:rPr lang="hi-IN" dirty="0"/>
                        <a:t>4 वीं पीढ़ी</a:t>
                      </a:r>
                      <a:endParaRPr lang="en-IN" dirty="0"/>
                    </a:p>
                  </a:txBody>
                  <a:tcPr/>
                </a:tc>
                <a:tc>
                  <a:txBody>
                    <a:bodyPr/>
                    <a:lstStyle/>
                    <a:p>
                      <a:r>
                        <a:rPr lang="hi-IN" dirty="0"/>
                        <a:t>5वीं पीढ़ी</a:t>
                      </a:r>
                      <a:endParaRPr lang="en-IN" dirty="0"/>
                    </a:p>
                  </a:txBody>
                  <a:tcPr/>
                </a:tc>
                <a:extLst>
                  <a:ext uri="{0D108BD9-81ED-4DB2-BD59-A6C34878D82A}">
                    <a16:rowId xmlns:a16="http://schemas.microsoft.com/office/drawing/2014/main" xmlns="" val="3153158118"/>
                  </a:ext>
                </a:extLst>
              </a:tr>
              <a:tr h="370840">
                <a:tc>
                  <a:txBody>
                    <a:bodyPr/>
                    <a:lstStyle/>
                    <a:p>
                      <a:r>
                        <a:rPr lang="en-US" dirty="0" err="1"/>
                        <a:t>Cephalaxin</a:t>
                      </a:r>
                      <a:endParaRPr lang="en-IN" dirty="0"/>
                    </a:p>
                  </a:txBody>
                  <a:tcPr/>
                </a:tc>
                <a:tc>
                  <a:txBody>
                    <a:bodyPr/>
                    <a:lstStyle/>
                    <a:p>
                      <a:r>
                        <a:rPr lang="en-US" dirty="0"/>
                        <a:t>Cefoxitin</a:t>
                      </a:r>
                      <a:endParaRPr lang="en-IN" dirty="0"/>
                    </a:p>
                  </a:txBody>
                  <a:tcPr/>
                </a:tc>
                <a:tc>
                  <a:txBody>
                    <a:bodyPr/>
                    <a:lstStyle/>
                    <a:p>
                      <a:r>
                        <a:rPr lang="en-US" dirty="0" err="1"/>
                        <a:t>Cefexime</a:t>
                      </a:r>
                      <a:endParaRPr lang="en-IN" dirty="0"/>
                    </a:p>
                  </a:txBody>
                  <a:tcPr/>
                </a:tc>
                <a:tc>
                  <a:txBody>
                    <a:bodyPr/>
                    <a:lstStyle/>
                    <a:p>
                      <a:r>
                        <a:rPr lang="en-US" dirty="0"/>
                        <a:t>Cefepime</a:t>
                      </a:r>
                      <a:endParaRPr lang="en-IN" dirty="0"/>
                    </a:p>
                  </a:txBody>
                  <a:tcPr/>
                </a:tc>
                <a:tc>
                  <a:txBody>
                    <a:bodyPr/>
                    <a:lstStyle/>
                    <a:p>
                      <a:r>
                        <a:rPr lang="en-US" dirty="0" err="1"/>
                        <a:t>Ceftibiprole</a:t>
                      </a:r>
                      <a:endParaRPr lang="en-IN" dirty="0"/>
                    </a:p>
                  </a:txBody>
                  <a:tcPr/>
                </a:tc>
                <a:extLst>
                  <a:ext uri="{0D108BD9-81ED-4DB2-BD59-A6C34878D82A}">
                    <a16:rowId xmlns:a16="http://schemas.microsoft.com/office/drawing/2014/main" xmlns="" val="311011185"/>
                  </a:ext>
                </a:extLst>
              </a:tr>
              <a:tr h="370840">
                <a:tc>
                  <a:txBody>
                    <a:bodyPr/>
                    <a:lstStyle/>
                    <a:p>
                      <a:r>
                        <a:rPr lang="en-US" dirty="0" err="1"/>
                        <a:t>Cefalothin</a:t>
                      </a:r>
                      <a:endParaRPr lang="en-IN" dirty="0"/>
                    </a:p>
                  </a:txBody>
                  <a:tcPr/>
                </a:tc>
                <a:tc>
                  <a:txBody>
                    <a:bodyPr/>
                    <a:lstStyle/>
                    <a:p>
                      <a:r>
                        <a:rPr lang="en-US" dirty="0" err="1"/>
                        <a:t>Cefprozil</a:t>
                      </a:r>
                      <a:endParaRPr lang="en-IN" dirty="0"/>
                    </a:p>
                  </a:txBody>
                  <a:tcPr/>
                </a:tc>
                <a:tc>
                  <a:txBody>
                    <a:bodyPr/>
                    <a:lstStyle/>
                    <a:p>
                      <a:r>
                        <a:rPr lang="en-US" dirty="0" err="1"/>
                        <a:t>Ceftozidime</a:t>
                      </a:r>
                      <a:endParaRPr lang="en-IN" dirty="0"/>
                    </a:p>
                  </a:txBody>
                  <a:tcPr/>
                </a:tc>
                <a:tc>
                  <a:txBody>
                    <a:bodyPr/>
                    <a:lstStyle/>
                    <a:p>
                      <a:r>
                        <a:rPr lang="en-US" dirty="0" err="1"/>
                        <a:t>cefprrole</a:t>
                      </a:r>
                      <a:endParaRPr lang="en-IN" dirty="0"/>
                    </a:p>
                  </a:txBody>
                  <a:tcPr/>
                </a:tc>
                <a:tc>
                  <a:txBody>
                    <a:bodyPr/>
                    <a:lstStyle/>
                    <a:p>
                      <a:r>
                        <a:rPr lang="en-US" dirty="0" err="1"/>
                        <a:t>Ceftaroline</a:t>
                      </a:r>
                      <a:endParaRPr lang="en-IN" dirty="0"/>
                    </a:p>
                  </a:txBody>
                  <a:tcPr/>
                </a:tc>
                <a:extLst>
                  <a:ext uri="{0D108BD9-81ED-4DB2-BD59-A6C34878D82A}">
                    <a16:rowId xmlns:a16="http://schemas.microsoft.com/office/drawing/2014/main" xmlns="" val="1689551875"/>
                  </a:ext>
                </a:extLst>
              </a:tr>
              <a:tr h="370840">
                <a:tc>
                  <a:txBody>
                    <a:bodyPr/>
                    <a:lstStyle/>
                    <a:p>
                      <a:r>
                        <a:rPr lang="en-US" dirty="0"/>
                        <a:t>Cefaloridine</a:t>
                      </a:r>
                      <a:endParaRPr lang="en-IN" dirty="0"/>
                    </a:p>
                  </a:txBody>
                  <a:tcPr/>
                </a:tc>
                <a:tc>
                  <a:txBody>
                    <a:bodyPr/>
                    <a:lstStyle/>
                    <a:p>
                      <a:r>
                        <a:rPr lang="en-US" dirty="0" err="1"/>
                        <a:t>Cefotitan</a:t>
                      </a:r>
                      <a:endParaRPr lang="en-IN" dirty="0"/>
                    </a:p>
                  </a:txBody>
                  <a:tcPr/>
                </a:tc>
                <a:tc>
                  <a:txBody>
                    <a:bodyPr/>
                    <a:lstStyle/>
                    <a:p>
                      <a:r>
                        <a:rPr lang="en-US" dirty="0"/>
                        <a:t>Cefotaxime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006427747"/>
                  </a:ext>
                </a:extLst>
              </a:tr>
              <a:tr h="370840">
                <a:tc>
                  <a:txBody>
                    <a:bodyPr/>
                    <a:lstStyle/>
                    <a:p>
                      <a:r>
                        <a:rPr lang="en-US" dirty="0"/>
                        <a:t>Cefadroxil</a:t>
                      </a:r>
                      <a:endParaRPr lang="en-IN" dirty="0"/>
                    </a:p>
                  </a:txBody>
                  <a:tcPr/>
                </a:tc>
                <a:tc>
                  <a:txBody>
                    <a:bodyPr/>
                    <a:lstStyle/>
                    <a:p>
                      <a:r>
                        <a:rPr lang="en-US" dirty="0"/>
                        <a:t>Cefmetazole</a:t>
                      </a:r>
                      <a:endParaRPr lang="en-IN" dirty="0"/>
                    </a:p>
                  </a:txBody>
                  <a:tcPr/>
                </a:tc>
                <a:tc>
                  <a:txBody>
                    <a:bodyPr/>
                    <a:lstStyle/>
                    <a:p>
                      <a:r>
                        <a:rPr lang="en-US" dirty="0"/>
                        <a:t>Ceftizoxime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980610951"/>
                  </a:ext>
                </a:extLst>
              </a:tr>
              <a:tr h="370840">
                <a:tc>
                  <a:txBody>
                    <a:bodyPr/>
                    <a:lstStyle/>
                    <a:p>
                      <a:r>
                        <a:rPr lang="en-US" dirty="0" err="1"/>
                        <a:t>Cephradine</a:t>
                      </a:r>
                      <a:endParaRPr lang="en-IN" dirty="0"/>
                    </a:p>
                  </a:txBody>
                  <a:tcPr/>
                </a:tc>
                <a:tc>
                  <a:txBody>
                    <a:bodyPr/>
                    <a:lstStyle/>
                    <a:p>
                      <a:r>
                        <a:rPr lang="en-US" dirty="0"/>
                        <a:t>Cefaclor</a:t>
                      </a:r>
                      <a:endParaRPr lang="en-IN" dirty="0"/>
                    </a:p>
                  </a:txBody>
                  <a:tcPr/>
                </a:tc>
                <a:tc>
                  <a:txBody>
                    <a:bodyPr/>
                    <a:lstStyle/>
                    <a:p>
                      <a:r>
                        <a:rPr lang="en-US" dirty="0"/>
                        <a:t>Cefpodoxime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72457312"/>
                  </a:ext>
                </a:extLst>
              </a:tr>
              <a:tr h="370840">
                <a:tc>
                  <a:txBody>
                    <a:bodyPr/>
                    <a:lstStyle/>
                    <a:p>
                      <a:endParaRPr lang="en-IN" dirty="0"/>
                    </a:p>
                  </a:txBody>
                  <a:tcPr/>
                </a:tc>
                <a:tc>
                  <a:txBody>
                    <a:bodyPr/>
                    <a:lstStyle/>
                    <a:p>
                      <a:r>
                        <a:rPr lang="en-US" dirty="0"/>
                        <a:t>Cefuroxime</a:t>
                      </a:r>
                      <a:endParaRPr lang="en-IN" dirty="0"/>
                    </a:p>
                  </a:txBody>
                  <a:tcPr/>
                </a:tc>
                <a:tc>
                  <a:txBody>
                    <a:bodyPr/>
                    <a:lstStyle/>
                    <a:p>
                      <a:r>
                        <a:rPr lang="en-US" dirty="0"/>
                        <a:t>Ceftriaxone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832147992"/>
                  </a:ext>
                </a:extLst>
              </a:tr>
              <a:tr h="370840">
                <a:tc>
                  <a:txBody>
                    <a:bodyPr/>
                    <a:lstStyle/>
                    <a:p>
                      <a:endParaRPr lang="en-IN" dirty="0"/>
                    </a:p>
                  </a:txBody>
                  <a:tcPr/>
                </a:tc>
                <a:tc>
                  <a:txBody>
                    <a:bodyPr/>
                    <a:lstStyle/>
                    <a:p>
                      <a:endParaRPr lang="en-IN" dirty="0"/>
                    </a:p>
                  </a:txBody>
                  <a:tcPr/>
                </a:tc>
                <a:tc>
                  <a:txBody>
                    <a:bodyPr/>
                    <a:lstStyle/>
                    <a:p>
                      <a:r>
                        <a:rPr lang="en-US" dirty="0" err="1"/>
                        <a:t>Cefoperazone</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542816935"/>
                  </a:ext>
                </a:extLst>
              </a:tr>
              <a:tr h="370840">
                <a:tc>
                  <a:txBody>
                    <a:bodyPr/>
                    <a:lstStyle/>
                    <a:p>
                      <a:endParaRPr lang="en-IN" dirty="0"/>
                    </a:p>
                  </a:txBody>
                  <a:tcPr/>
                </a:tc>
                <a:tc>
                  <a:txBody>
                    <a:bodyPr/>
                    <a:lstStyle/>
                    <a:p>
                      <a:endParaRPr lang="en-IN" dirty="0"/>
                    </a:p>
                  </a:txBody>
                  <a:tcPr/>
                </a:tc>
                <a:tc>
                  <a:txBody>
                    <a:bodyPr/>
                    <a:lstStyle/>
                    <a:p>
                      <a:r>
                        <a:rPr lang="en-US" dirty="0"/>
                        <a:t>Ceftibuten</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273004077"/>
                  </a:ext>
                </a:extLst>
              </a:tr>
            </a:tbl>
          </a:graphicData>
        </a:graphic>
      </p:graphicFrame>
    </p:spTree>
    <p:extLst>
      <p:ext uri="{BB962C8B-B14F-4D97-AF65-F5344CB8AC3E}">
        <p14:creationId xmlns:p14="http://schemas.microsoft.com/office/powerpoint/2010/main" val="3912498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9BAC0A-B634-BD64-A1B8-B54317AC6DC3}"/>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xmlns="" id="{5EE62C37-2B11-8708-FE9F-EA42F3DB89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0618" y="1"/>
            <a:ext cx="8993080" cy="6640496"/>
          </a:xfrm>
        </p:spPr>
      </p:pic>
    </p:spTree>
    <p:extLst>
      <p:ext uri="{BB962C8B-B14F-4D97-AF65-F5344CB8AC3E}">
        <p14:creationId xmlns:p14="http://schemas.microsoft.com/office/powerpoint/2010/main" val="1321952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E8CC2D-8679-1BB1-278D-4AA4957711BB}"/>
              </a:ext>
            </a:extLst>
          </p:cNvPr>
          <p:cNvSpPr>
            <a:spLocks noGrp="1"/>
          </p:cNvSpPr>
          <p:nvPr>
            <p:ph type="title"/>
          </p:nvPr>
        </p:nvSpPr>
        <p:spPr>
          <a:xfrm>
            <a:off x="677334" y="520820"/>
            <a:ext cx="8596668" cy="793072"/>
          </a:xfrm>
        </p:spPr>
        <p:txBody>
          <a:bodyPr/>
          <a:lstStyle/>
          <a:p>
            <a:pPr algn="ctr"/>
            <a:r>
              <a:rPr lang="hi-IN" b="1" dirty="0"/>
              <a:t>अच्छे एंटीबायोटिक दवाओं के गुण</a:t>
            </a:r>
            <a:endParaRPr lang="en-IN" b="1" dirty="0"/>
          </a:p>
        </p:txBody>
      </p:sp>
      <p:sp>
        <p:nvSpPr>
          <p:cNvPr id="3" name="Content Placeholder 2">
            <a:extLst>
              <a:ext uri="{FF2B5EF4-FFF2-40B4-BE49-F238E27FC236}">
                <a16:creationId xmlns:a16="http://schemas.microsoft.com/office/drawing/2014/main" xmlns="" id="{022AB536-0663-F2D7-7ADD-CFC4AE76279B}"/>
              </a:ext>
            </a:extLst>
          </p:cNvPr>
          <p:cNvSpPr>
            <a:spLocks noGrp="1"/>
          </p:cNvSpPr>
          <p:nvPr>
            <p:ph idx="1"/>
          </p:nvPr>
        </p:nvSpPr>
        <p:spPr>
          <a:xfrm>
            <a:off x="677334" y="1544715"/>
            <a:ext cx="8596668" cy="4496647"/>
          </a:xfrm>
        </p:spPr>
        <p:txBody>
          <a:bodyPr>
            <a:normAutofit fontScale="92500" lnSpcReduction="20000"/>
          </a:bodyPr>
          <a:lstStyle/>
          <a:p>
            <a:r>
              <a:rPr lang="hi-IN" sz="2800" dirty="0"/>
              <a:t>गतिविधि का एक विस्तृत स्पेट्रम होना चाहिए
कम सांद्रता में अत्यधिक प्रभावी होना चाहिए
मेजबान के सामान्य वनस्पतियों को प्रभावित नहीं करना चाहिए और मेजबान के लिए गैर-एलर्जी होनी चाहिए।
शरीर से पूरी तरह से समाप्त किया जाना चाहिए और प्रतिकूल और दुष्प्रभाव पैदा नहीं करना चाहिए।
शरीर में संक्रमण के स्थान पर पहुंचने में सक्षम
रासायनिक रूप से स्थिर, 
लंबे समय तक आत्म जीवन है, 
सस्ता और उत्पादन करने में आसान।</a:t>
            </a:r>
            <a:endParaRPr lang="en-IN" sz="2800" dirty="0"/>
          </a:p>
        </p:txBody>
      </p:sp>
    </p:spTree>
    <p:extLst>
      <p:ext uri="{BB962C8B-B14F-4D97-AF65-F5344CB8AC3E}">
        <p14:creationId xmlns:p14="http://schemas.microsoft.com/office/powerpoint/2010/main" val="3670032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C13D9A1-66F4-F9AC-C2F2-6351E82715E6}"/>
              </a:ext>
            </a:extLst>
          </p:cNvPr>
          <p:cNvSpPr>
            <a:spLocks noGrp="1"/>
          </p:cNvSpPr>
          <p:nvPr>
            <p:ph type="title"/>
          </p:nvPr>
        </p:nvSpPr>
        <p:spPr>
          <a:xfrm>
            <a:off x="677334" y="1020932"/>
            <a:ext cx="8596668" cy="71021"/>
          </a:xfrm>
        </p:spPr>
        <p:txBody>
          <a:bodyPr>
            <a:normAutofit fontScale="90000"/>
          </a:bodyPr>
          <a:lstStyle/>
          <a:p>
            <a:endParaRPr lang="en-IN" dirty="0"/>
          </a:p>
        </p:txBody>
      </p:sp>
      <p:graphicFrame>
        <p:nvGraphicFramePr>
          <p:cNvPr id="8" name="Table 8">
            <a:extLst>
              <a:ext uri="{FF2B5EF4-FFF2-40B4-BE49-F238E27FC236}">
                <a16:creationId xmlns:a16="http://schemas.microsoft.com/office/drawing/2014/main" xmlns="" id="{1EB1A4A5-C99F-5D19-CF7A-99F04EC38EF4}"/>
              </a:ext>
            </a:extLst>
          </p:cNvPr>
          <p:cNvGraphicFramePr>
            <a:graphicFrameLocks noGrp="1"/>
          </p:cNvGraphicFramePr>
          <p:nvPr>
            <p:ph idx="1"/>
            <p:extLst>
              <p:ext uri="{D42A27DB-BD31-4B8C-83A1-F6EECF244321}">
                <p14:modId xmlns:p14="http://schemas.microsoft.com/office/powerpoint/2010/main" val="2860300098"/>
              </p:ext>
            </p:extLst>
          </p:nvPr>
        </p:nvGraphicFramePr>
        <p:xfrm>
          <a:off x="585926" y="390618"/>
          <a:ext cx="8688076" cy="5787815"/>
        </p:xfrm>
        <a:graphic>
          <a:graphicData uri="http://schemas.openxmlformats.org/drawingml/2006/table">
            <a:tbl>
              <a:tblPr firstRow="1" bandRow="1">
                <a:tableStyleId>{5C22544A-7EE6-4342-B048-85BDC9FD1C3A}</a:tableStyleId>
              </a:tblPr>
              <a:tblGrid>
                <a:gridCol w="2379216">
                  <a:extLst>
                    <a:ext uri="{9D8B030D-6E8A-4147-A177-3AD203B41FA5}">
                      <a16:colId xmlns:a16="http://schemas.microsoft.com/office/drawing/2014/main" xmlns="" val="1022521181"/>
                    </a:ext>
                  </a:extLst>
                </a:gridCol>
                <a:gridCol w="6308860">
                  <a:extLst>
                    <a:ext uri="{9D8B030D-6E8A-4147-A177-3AD203B41FA5}">
                      <a16:colId xmlns:a16="http://schemas.microsoft.com/office/drawing/2014/main" xmlns="" val="3583433019"/>
                    </a:ext>
                  </a:extLst>
                </a:gridCol>
              </a:tblGrid>
              <a:tr h="537133">
                <a:tc>
                  <a:txBody>
                    <a:bodyPr/>
                    <a:lstStyle/>
                    <a:p>
                      <a:r>
                        <a:rPr lang="en-US" dirty="0"/>
                        <a:t>ANTHELMENTIC</a:t>
                      </a:r>
                      <a:endParaRPr lang="en-IN" dirty="0"/>
                    </a:p>
                  </a:txBody>
                  <a:tcPr/>
                </a:tc>
                <a:tc>
                  <a:txBody>
                    <a:bodyPr/>
                    <a:lstStyle/>
                    <a:p>
                      <a:r>
                        <a:rPr lang="en-US" dirty="0"/>
                        <a:t>ALBENTAZOLE</a:t>
                      </a:r>
                      <a:endParaRPr lang="en-IN" dirty="0"/>
                    </a:p>
                  </a:txBody>
                  <a:tcPr/>
                </a:tc>
                <a:extLst>
                  <a:ext uri="{0D108BD9-81ED-4DB2-BD59-A6C34878D82A}">
                    <a16:rowId xmlns:a16="http://schemas.microsoft.com/office/drawing/2014/main" xmlns="" val="4170363471"/>
                  </a:ext>
                </a:extLst>
              </a:tr>
              <a:tr h="442834">
                <a:tc>
                  <a:txBody>
                    <a:bodyPr/>
                    <a:lstStyle/>
                    <a:p>
                      <a:r>
                        <a:rPr lang="en-US"/>
                        <a:t>ANTI-MALARIAL</a:t>
                      </a:r>
                      <a:endParaRPr lang="en-IN" dirty="0"/>
                    </a:p>
                  </a:txBody>
                  <a:tcPr/>
                </a:tc>
                <a:tc>
                  <a:txBody>
                    <a:bodyPr/>
                    <a:lstStyle/>
                    <a:p>
                      <a:r>
                        <a:rPr lang="en-US" dirty="0"/>
                        <a:t>Chloroquine / </a:t>
                      </a:r>
                      <a:r>
                        <a:rPr lang="en-US" dirty="0" err="1"/>
                        <a:t>Primaquin</a:t>
                      </a:r>
                      <a:endParaRPr lang="en-IN" dirty="0"/>
                    </a:p>
                  </a:txBody>
                  <a:tcPr/>
                </a:tc>
                <a:extLst>
                  <a:ext uri="{0D108BD9-81ED-4DB2-BD59-A6C34878D82A}">
                    <a16:rowId xmlns:a16="http://schemas.microsoft.com/office/drawing/2014/main" xmlns="" val="3082931039"/>
                  </a:ext>
                </a:extLst>
              </a:tr>
              <a:tr h="463641">
                <a:tc>
                  <a:txBody>
                    <a:bodyPr/>
                    <a:lstStyle/>
                    <a:p>
                      <a:r>
                        <a:rPr lang="en-IN" dirty="0"/>
                        <a:t>ANTI-FUNGAL</a:t>
                      </a:r>
                    </a:p>
                  </a:txBody>
                  <a:tcPr/>
                </a:tc>
                <a:tc>
                  <a:txBody>
                    <a:bodyPr/>
                    <a:lstStyle/>
                    <a:p>
                      <a:r>
                        <a:rPr lang="en-IN" dirty="0"/>
                        <a:t>Miconazole/Fluconazole/Clotrimazole, Griseofulvin,</a:t>
                      </a:r>
                    </a:p>
                  </a:txBody>
                  <a:tcPr/>
                </a:tc>
                <a:extLst>
                  <a:ext uri="{0D108BD9-81ED-4DB2-BD59-A6C34878D82A}">
                    <a16:rowId xmlns:a16="http://schemas.microsoft.com/office/drawing/2014/main" xmlns="" val="3106083138"/>
                  </a:ext>
                </a:extLst>
              </a:tr>
              <a:tr h="537133">
                <a:tc>
                  <a:txBody>
                    <a:bodyPr/>
                    <a:lstStyle/>
                    <a:p>
                      <a:r>
                        <a:rPr lang="en-IN" dirty="0"/>
                        <a:t>ANTI-EMETIC</a:t>
                      </a:r>
                    </a:p>
                  </a:txBody>
                  <a:tcPr/>
                </a:tc>
                <a:tc>
                  <a:txBody>
                    <a:bodyPr/>
                    <a:lstStyle/>
                    <a:p>
                      <a:r>
                        <a:rPr lang="en-IN" dirty="0"/>
                        <a:t>METOCLOPRAMIDE/ONDASETRON (PERINORM/EMSET)</a:t>
                      </a:r>
                    </a:p>
                  </a:txBody>
                  <a:tcPr/>
                </a:tc>
                <a:extLst>
                  <a:ext uri="{0D108BD9-81ED-4DB2-BD59-A6C34878D82A}">
                    <a16:rowId xmlns:a16="http://schemas.microsoft.com/office/drawing/2014/main" xmlns="" val="218280653"/>
                  </a:ext>
                </a:extLst>
              </a:tr>
              <a:tr h="434137">
                <a:tc>
                  <a:txBody>
                    <a:bodyPr/>
                    <a:lstStyle/>
                    <a:p>
                      <a:r>
                        <a:rPr lang="en-IN" dirty="0"/>
                        <a:t>ANTI-VIRAL</a:t>
                      </a:r>
                    </a:p>
                  </a:txBody>
                  <a:tcPr/>
                </a:tc>
                <a:tc>
                  <a:txBody>
                    <a:bodyPr/>
                    <a:lstStyle/>
                    <a:p>
                      <a:r>
                        <a:rPr lang="en-IN" dirty="0"/>
                        <a:t>ACYCLOVIR</a:t>
                      </a:r>
                    </a:p>
                  </a:txBody>
                  <a:tcPr/>
                </a:tc>
                <a:extLst>
                  <a:ext uri="{0D108BD9-81ED-4DB2-BD59-A6C34878D82A}">
                    <a16:rowId xmlns:a16="http://schemas.microsoft.com/office/drawing/2014/main" xmlns="" val="419585836"/>
                  </a:ext>
                </a:extLst>
              </a:tr>
              <a:tr h="453640">
                <a:tc>
                  <a:txBody>
                    <a:bodyPr/>
                    <a:lstStyle/>
                    <a:p>
                      <a:r>
                        <a:rPr lang="en-IN" dirty="0"/>
                        <a:t>ANTI-MIGRAIN</a:t>
                      </a:r>
                    </a:p>
                  </a:txBody>
                  <a:tcPr/>
                </a:tc>
                <a:tc>
                  <a:txBody>
                    <a:bodyPr/>
                    <a:lstStyle/>
                    <a:p>
                      <a:r>
                        <a:rPr lang="en-IN" dirty="0"/>
                        <a:t>ASA (DISPRIN), PARACETAMOL</a:t>
                      </a:r>
                    </a:p>
                  </a:txBody>
                  <a:tcPr/>
                </a:tc>
                <a:extLst>
                  <a:ext uri="{0D108BD9-81ED-4DB2-BD59-A6C34878D82A}">
                    <a16:rowId xmlns:a16="http://schemas.microsoft.com/office/drawing/2014/main" xmlns="" val="3307102260"/>
                  </a:ext>
                </a:extLst>
              </a:tr>
              <a:tr h="476737">
                <a:tc>
                  <a:txBody>
                    <a:bodyPr/>
                    <a:lstStyle/>
                    <a:p>
                      <a:r>
                        <a:rPr lang="en-IN" dirty="0"/>
                        <a:t>STEROIDS</a:t>
                      </a:r>
                    </a:p>
                  </a:txBody>
                  <a:tcPr/>
                </a:tc>
                <a:tc>
                  <a:txBody>
                    <a:bodyPr/>
                    <a:lstStyle/>
                    <a:p>
                      <a:r>
                        <a:rPr lang="en-IN" dirty="0"/>
                        <a:t>DEXAMETHASONE, HYDROCORTISONE, PREDNISOLONE, METHYL PREDNISOLONE</a:t>
                      </a:r>
                    </a:p>
                  </a:txBody>
                  <a:tcPr/>
                </a:tc>
                <a:extLst>
                  <a:ext uri="{0D108BD9-81ED-4DB2-BD59-A6C34878D82A}">
                    <a16:rowId xmlns:a16="http://schemas.microsoft.com/office/drawing/2014/main" xmlns="" val="2306637549"/>
                  </a:ext>
                </a:extLst>
              </a:tr>
              <a:tr h="759739">
                <a:tc>
                  <a:txBody>
                    <a:bodyPr/>
                    <a:lstStyle/>
                    <a:p>
                      <a:r>
                        <a:rPr lang="en-IN" dirty="0"/>
                        <a:t>ANTI-DIARRHOEAL</a:t>
                      </a:r>
                    </a:p>
                  </a:txBody>
                  <a:tcPr/>
                </a:tc>
                <a:tc>
                  <a:txBody>
                    <a:bodyPr/>
                    <a:lstStyle/>
                    <a:p>
                      <a:r>
                        <a:rPr lang="en-IN" dirty="0"/>
                        <a:t>NORFLOX-TZ, OFLOX-OZ, CIPRO-TZ, METRONIDAZOLE, LOPERAMIDE</a:t>
                      </a:r>
                    </a:p>
                  </a:txBody>
                  <a:tcPr/>
                </a:tc>
                <a:extLst>
                  <a:ext uri="{0D108BD9-81ED-4DB2-BD59-A6C34878D82A}">
                    <a16:rowId xmlns:a16="http://schemas.microsoft.com/office/drawing/2014/main" xmlns="" val="951348682"/>
                  </a:ext>
                </a:extLst>
              </a:tr>
              <a:tr h="759739">
                <a:tc>
                  <a:txBody>
                    <a:bodyPr/>
                    <a:lstStyle/>
                    <a:p>
                      <a:r>
                        <a:rPr lang="en-IN" dirty="0"/>
                        <a:t>ANTI-THYROID</a:t>
                      </a:r>
                    </a:p>
                  </a:txBody>
                  <a:tcPr/>
                </a:tc>
                <a:tc>
                  <a:txBody>
                    <a:bodyPr/>
                    <a:lstStyle/>
                    <a:p>
                      <a:r>
                        <a:rPr lang="en-IN" dirty="0"/>
                        <a:t>THYROXIN</a:t>
                      </a:r>
                    </a:p>
                  </a:txBody>
                  <a:tcPr/>
                </a:tc>
                <a:extLst>
                  <a:ext uri="{0D108BD9-81ED-4DB2-BD59-A6C34878D82A}">
                    <a16:rowId xmlns:a16="http://schemas.microsoft.com/office/drawing/2014/main" xmlns="" val="3902753788"/>
                  </a:ext>
                </a:extLst>
              </a:tr>
              <a:tr h="759739">
                <a:tc>
                  <a:txBody>
                    <a:bodyPr/>
                    <a:lstStyle/>
                    <a:p>
                      <a:r>
                        <a:rPr lang="en-IN" dirty="0"/>
                        <a:t>VACCINES</a:t>
                      </a:r>
                    </a:p>
                  </a:txBody>
                  <a:tcPr/>
                </a:tc>
                <a:tc>
                  <a:txBody>
                    <a:bodyPr/>
                    <a:lstStyle/>
                    <a:p>
                      <a:r>
                        <a:rPr lang="en-IN" dirty="0"/>
                        <a:t>TT, ANTI-RABIES,</a:t>
                      </a:r>
                    </a:p>
                  </a:txBody>
                  <a:tcPr/>
                </a:tc>
                <a:extLst>
                  <a:ext uri="{0D108BD9-81ED-4DB2-BD59-A6C34878D82A}">
                    <a16:rowId xmlns:a16="http://schemas.microsoft.com/office/drawing/2014/main" xmlns="" val="3357418209"/>
                  </a:ext>
                </a:extLst>
              </a:tr>
            </a:tbl>
          </a:graphicData>
        </a:graphic>
      </p:graphicFrame>
    </p:spTree>
    <p:extLst>
      <p:ext uri="{BB962C8B-B14F-4D97-AF65-F5344CB8AC3E}">
        <p14:creationId xmlns:p14="http://schemas.microsoft.com/office/powerpoint/2010/main" val="3367637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xmlns="" id="{1EB1A4A5-C99F-5D19-CF7A-99F04EC38EF4}"/>
              </a:ext>
            </a:extLst>
          </p:cNvPr>
          <p:cNvGraphicFramePr>
            <a:graphicFrameLocks noGrp="1"/>
          </p:cNvGraphicFramePr>
          <p:nvPr>
            <p:ph idx="1"/>
            <p:extLst>
              <p:ext uri="{D42A27DB-BD31-4B8C-83A1-F6EECF244321}">
                <p14:modId xmlns:p14="http://schemas.microsoft.com/office/powerpoint/2010/main" val="2778134530"/>
              </p:ext>
            </p:extLst>
          </p:nvPr>
        </p:nvGraphicFramePr>
        <p:xfrm>
          <a:off x="822010" y="1091953"/>
          <a:ext cx="8658180" cy="4001273"/>
        </p:xfrm>
        <a:graphic>
          <a:graphicData uri="http://schemas.openxmlformats.org/drawingml/2006/table">
            <a:tbl>
              <a:tblPr firstRow="1" bandRow="1">
                <a:tableStyleId>{5C22544A-7EE6-4342-B048-85BDC9FD1C3A}</a:tableStyleId>
              </a:tblPr>
              <a:tblGrid>
                <a:gridCol w="2349320">
                  <a:extLst>
                    <a:ext uri="{9D8B030D-6E8A-4147-A177-3AD203B41FA5}">
                      <a16:colId xmlns:a16="http://schemas.microsoft.com/office/drawing/2014/main" xmlns="" val="1022521181"/>
                    </a:ext>
                  </a:extLst>
                </a:gridCol>
                <a:gridCol w="6308860">
                  <a:extLst>
                    <a:ext uri="{9D8B030D-6E8A-4147-A177-3AD203B41FA5}">
                      <a16:colId xmlns:a16="http://schemas.microsoft.com/office/drawing/2014/main" xmlns="" val="3583433019"/>
                    </a:ext>
                  </a:extLst>
                </a:gridCol>
              </a:tblGrid>
              <a:tr h="438954">
                <a:tc>
                  <a:txBody>
                    <a:bodyPr/>
                    <a:lstStyle/>
                    <a:p>
                      <a:r>
                        <a:rPr lang="en-IN" dirty="0"/>
                        <a:t>ANTI-COAGOLUANT</a:t>
                      </a:r>
                    </a:p>
                  </a:txBody>
                  <a:tcPr/>
                </a:tc>
                <a:tc>
                  <a:txBody>
                    <a:bodyPr/>
                    <a:lstStyle/>
                    <a:p>
                      <a:r>
                        <a:rPr lang="en-IN" dirty="0"/>
                        <a:t>HEPARIN, THROMBOPHOB</a:t>
                      </a:r>
                    </a:p>
                  </a:txBody>
                  <a:tcPr/>
                </a:tc>
                <a:extLst>
                  <a:ext uri="{0D108BD9-81ED-4DB2-BD59-A6C34878D82A}">
                    <a16:rowId xmlns:a16="http://schemas.microsoft.com/office/drawing/2014/main" xmlns="" val="2665131622"/>
                  </a:ext>
                </a:extLst>
              </a:tr>
              <a:tr h="442566">
                <a:tc>
                  <a:txBody>
                    <a:bodyPr/>
                    <a:lstStyle/>
                    <a:p>
                      <a:r>
                        <a:rPr lang="en-IN" dirty="0"/>
                        <a:t>COAGOLUNT</a:t>
                      </a:r>
                    </a:p>
                  </a:txBody>
                  <a:tcPr/>
                </a:tc>
                <a:tc>
                  <a:txBody>
                    <a:bodyPr/>
                    <a:lstStyle/>
                    <a:p>
                      <a:r>
                        <a:rPr lang="en-IN" dirty="0"/>
                        <a:t>ETHAMSYLATE, VIT-K, TRANEXAMIC ACID</a:t>
                      </a:r>
                    </a:p>
                  </a:txBody>
                  <a:tcPr/>
                </a:tc>
                <a:extLst>
                  <a:ext uri="{0D108BD9-81ED-4DB2-BD59-A6C34878D82A}">
                    <a16:rowId xmlns:a16="http://schemas.microsoft.com/office/drawing/2014/main" xmlns="" val="3795732109"/>
                  </a:ext>
                </a:extLst>
              </a:tr>
              <a:tr h="434137">
                <a:tc>
                  <a:txBody>
                    <a:bodyPr/>
                    <a:lstStyle/>
                    <a:p>
                      <a:r>
                        <a:rPr lang="en-IN" dirty="0"/>
                        <a:t>ANTI-HYPERTENSIVE</a:t>
                      </a:r>
                    </a:p>
                  </a:txBody>
                  <a:tcPr/>
                </a:tc>
                <a:tc>
                  <a:txBody>
                    <a:bodyPr/>
                    <a:lstStyle/>
                    <a:p>
                      <a:r>
                        <a:rPr lang="en-IN" dirty="0"/>
                        <a:t>ATENOLOL, AMLODEPIN, ENALAPRIL,NIFEDEPIN, </a:t>
                      </a:r>
                    </a:p>
                  </a:txBody>
                  <a:tcPr/>
                </a:tc>
                <a:extLst>
                  <a:ext uri="{0D108BD9-81ED-4DB2-BD59-A6C34878D82A}">
                    <a16:rowId xmlns:a16="http://schemas.microsoft.com/office/drawing/2014/main" xmlns="" val="3295561893"/>
                  </a:ext>
                </a:extLst>
              </a:tr>
              <a:tr h="434137">
                <a:tc>
                  <a:txBody>
                    <a:bodyPr/>
                    <a:lstStyle/>
                    <a:p>
                      <a:r>
                        <a:rPr lang="en-IN" dirty="0"/>
                        <a:t>ANTACID</a:t>
                      </a:r>
                    </a:p>
                  </a:txBody>
                  <a:tcPr/>
                </a:tc>
                <a:tc>
                  <a:txBody>
                    <a:bodyPr/>
                    <a:lstStyle/>
                    <a:p>
                      <a:r>
                        <a:rPr lang="en-IN" dirty="0"/>
                        <a:t>PANTOPRAZOLE,RANITIDINE,OMEPRAZOLE,RABEPRAZOLE</a:t>
                      </a:r>
                    </a:p>
                  </a:txBody>
                  <a:tcPr/>
                </a:tc>
                <a:extLst>
                  <a:ext uri="{0D108BD9-81ED-4DB2-BD59-A6C34878D82A}">
                    <a16:rowId xmlns:a16="http://schemas.microsoft.com/office/drawing/2014/main" xmlns="" val="2951133249"/>
                  </a:ext>
                </a:extLst>
              </a:tr>
              <a:tr h="537133">
                <a:tc>
                  <a:txBody>
                    <a:bodyPr/>
                    <a:lstStyle/>
                    <a:p>
                      <a:r>
                        <a:rPr lang="en-IN" dirty="0"/>
                        <a:t>ANTI-DIABETIC</a:t>
                      </a:r>
                    </a:p>
                  </a:txBody>
                  <a:tcPr/>
                </a:tc>
                <a:tc>
                  <a:txBody>
                    <a:bodyPr/>
                    <a:lstStyle/>
                    <a:p>
                      <a:r>
                        <a:rPr lang="en-IN" dirty="0"/>
                        <a:t>METFORMIN,GLIBENCLAMIDE, INSULIN</a:t>
                      </a:r>
                    </a:p>
                  </a:txBody>
                  <a:tcPr/>
                </a:tc>
                <a:extLst>
                  <a:ext uri="{0D108BD9-81ED-4DB2-BD59-A6C34878D82A}">
                    <a16:rowId xmlns:a16="http://schemas.microsoft.com/office/drawing/2014/main" xmlns="" val="3121237065"/>
                  </a:ext>
                </a:extLst>
              </a:tr>
              <a:tr h="537133">
                <a:tc>
                  <a:txBody>
                    <a:bodyPr/>
                    <a:lstStyle/>
                    <a:p>
                      <a:r>
                        <a:rPr lang="en-IN" dirty="0"/>
                        <a:t>ANTI-SPASMODIC</a:t>
                      </a:r>
                    </a:p>
                  </a:txBody>
                  <a:tcPr/>
                </a:tc>
                <a:tc>
                  <a:txBody>
                    <a:bodyPr/>
                    <a:lstStyle/>
                    <a:p>
                      <a:r>
                        <a:rPr lang="en-IN" dirty="0"/>
                        <a:t>DICYCLOMINE HYDROCHLORIDE/HYOSCINE BUTYL BROMIDE</a:t>
                      </a:r>
                    </a:p>
                  </a:txBody>
                  <a:tcPr/>
                </a:tc>
                <a:extLst>
                  <a:ext uri="{0D108BD9-81ED-4DB2-BD59-A6C34878D82A}">
                    <a16:rowId xmlns:a16="http://schemas.microsoft.com/office/drawing/2014/main" xmlns="" val="414410199"/>
                  </a:ext>
                </a:extLst>
              </a:tr>
              <a:tr h="537133">
                <a:tc>
                  <a:txBody>
                    <a:bodyPr/>
                    <a:lstStyle/>
                    <a:p>
                      <a:r>
                        <a:rPr lang="en-IN" dirty="0"/>
                        <a:t>LAXATIVE</a:t>
                      </a:r>
                    </a:p>
                  </a:txBody>
                  <a:tcPr/>
                </a:tc>
                <a:tc>
                  <a:txBody>
                    <a:bodyPr/>
                    <a:lstStyle/>
                    <a:p>
                      <a:r>
                        <a:rPr lang="en-IN" dirty="0"/>
                        <a:t>BISACODYL/SODIUM PICOSULPHATE </a:t>
                      </a:r>
                    </a:p>
                  </a:txBody>
                  <a:tcPr/>
                </a:tc>
                <a:extLst>
                  <a:ext uri="{0D108BD9-81ED-4DB2-BD59-A6C34878D82A}">
                    <a16:rowId xmlns:a16="http://schemas.microsoft.com/office/drawing/2014/main" xmlns="" val="890788635"/>
                  </a:ext>
                </a:extLst>
              </a:tr>
              <a:tr h="537133">
                <a:tc>
                  <a:txBody>
                    <a:bodyPr/>
                    <a:lstStyle/>
                    <a:p>
                      <a:r>
                        <a:rPr lang="en-IN" dirty="0"/>
                        <a:t>ANTICONVULSANT</a:t>
                      </a:r>
                    </a:p>
                    <a:p>
                      <a:r>
                        <a:rPr lang="en-IN" dirty="0"/>
                        <a:t>ANTIEPILEPTIC</a:t>
                      </a:r>
                    </a:p>
                  </a:txBody>
                  <a:tcPr/>
                </a:tc>
                <a:tc>
                  <a:txBody>
                    <a:bodyPr/>
                    <a:lstStyle/>
                    <a:p>
                      <a:r>
                        <a:rPr lang="en-US" dirty="0"/>
                        <a:t>PHENYTOIN SODIUM INJ/TAB</a:t>
                      </a:r>
                    </a:p>
                    <a:p>
                      <a:r>
                        <a:rPr lang="en-US" dirty="0"/>
                        <a:t>DIAZEPAM</a:t>
                      </a:r>
                      <a:endParaRPr lang="en-IN" dirty="0"/>
                    </a:p>
                  </a:txBody>
                  <a:tcPr/>
                </a:tc>
                <a:extLst>
                  <a:ext uri="{0D108BD9-81ED-4DB2-BD59-A6C34878D82A}">
                    <a16:rowId xmlns:a16="http://schemas.microsoft.com/office/drawing/2014/main" xmlns="" val="3442910597"/>
                  </a:ext>
                </a:extLst>
              </a:tr>
            </a:tbl>
          </a:graphicData>
        </a:graphic>
      </p:graphicFrame>
    </p:spTree>
    <p:extLst>
      <p:ext uri="{BB962C8B-B14F-4D97-AF65-F5344CB8AC3E}">
        <p14:creationId xmlns:p14="http://schemas.microsoft.com/office/powerpoint/2010/main" val="286365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70AF2-927D-7947-E903-30C95458FBD2}"/>
              </a:ext>
            </a:extLst>
          </p:cNvPr>
          <p:cNvSpPr>
            <a:spLocks noGrp="1"/>
          </p:cNvSpPr>
          <p:nvPr>
            <p:ph type="title"/>
          </p:nvPr>
        </p:nvSpPr>
        <p:spPr>
          <a:xfrm>
            <a:off x="677334" y="467552"/>
            <a:ext cx="8596668" cy="819705"/>
          </a:xfrm>
        </p:spPr>
        <p:txBody>
          <a:bodyPr>
            <a:normAutofit fontScale="90000"/>
          </a:bodyPr>
          <a:lstStyle/>
          <a:p>
            <a:pPr algn="ctr"/>
            <a:r>
              <a:rPr lang="hi-IN" sz="4800" dirty="0">
                <a:solidFill>
                  <a:srgbClr val="C00000"/>
                </a:solidFill>
              </a:rPr>
              <a:t>उद्देश्यों</a:t>
            </a:r>
            <a:endParaRPr lang="en-IN" sz="4800" dirty="0">
              <a:solidFill>
                <a:srgbClr val="C00000"/>
              </a:solidFill>
            </a:endParaRPr>
          </a:p>
        </p:txBody>
      </p:sp>
      <p:sp>
        <p:nvSpPr>
          <p:cNvPr id="3" name="Content Placeholder 2">
            <a:extLst>
              <a:ext uri="{FF2B5EF4-FFF2-40B4-BE49-F238E27FC236}">
                <a16:creationId xmlns:a16="http://schemas.microsoft.com/office/drawing/2014/main" xmlns="" id="{A4852724-5ABA-EE40-EEFF-2949D7630B7A}"/>
              </a:ext>
            </a:extLst>
          </p:cNvPr>
          <p:cNvSpPr>
            <a:spLocks noGrp="1"/>
          </p:cNvSpPr>
          <p:nvPr>
            <p:ph idx="1"/>
          </p:nvPr>
        </p:nvSpPr>
        <p:spPr>
          <a:xfrm>
            <a:off x="677334" y="1322773"/>
            <a:ext cx="8596668" cy="4718589"/>
          </a:xfrm>
        </p:spPr>
        <p:txBody>
          <a:bodyPr/>
          <a:lstStyle/>
          <a:p>
            <a:r>
              <a:rPr lang="hi-IN" sz="4000" dirty="0"/>
              <a:t>दवा क्या है
चिकित्सा पर महत्वपूर्ण लेबेल
चिकित्सा का रूप
प्रिस्क्रिप्शन पढ़ना
 कॉमन मेडिसिन ग्रुप</a:t>
            </a:r>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195600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xmlns="" id="{F2FE52F4-EDAF-1717-B7D9-9661D34CEE3B}"/>
              </a:ext>
            </a:extLst>
          </p:cNvPr>
          <p:cNvGraphicFramePr>
            <a:graphicFrameLocks noGrp="1"/>
          </p:cNvGraphicFramePr>
          <p:nvPr>
            <p:ph idx="1"/>
            <p:extLst>
              <p:ext uri="{D42A27DB-BD31-4B8C-83A1-F6EECF244321}">
                <p14:modId xmlns:p14="http://schemas.microsoft.com/office/powerpoint/2010/main" val="1493405861"/>
              </p:ext>
            </p:extLst>
          </p:nvPr>
        </p:nvGraphicFramePr>
        <p:xfrm>
          <a:off x="677690" y="1724031"/>
          <a:ext cx="8596312" cy="3755259"/>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xmlns="" val="1961915399"/>
                    </a:ext>
                  </a:extLst>
                </a:gridCol>
                <a:gridCol w="4298156">
                  <a:extLst>
                    <a:ext uri="{9D8B030D-6E8A-4147-A177-3AD203B41FA5}">
                      <a16:colId xmlns:a16="http://schemas.microsoft.com/office/drawing/2014/main" xmlns="" val="3498759637"/>
                    </a:ext>
                  </a:extLst>
                </a:gridCol>
              </a:tblGrid>
              <a:tr h="417251">
                <a:tc>
                  <a:txBody>
                    <a:bodyPr/>
                    <a:lstStyle/>
                    <a:p>
                      <a:r>
                        <a:rPr lang="en-IN" dirty="0"/>
                        <a:t>VITAMINS &amp; MINERALS</a:t>
                      </a:r>
                    </a:p>
                  </a:txBody>
                  <a:tcPr/>
                </a:tc>
                <a:tc>
                  <a:txBody>
                    <a:bodyPr/>
                    <a:lstStyle/>
                    <a:p>
                      <a:endParaRPr lang="en-IN" dirty="0"/>
                    </a:p>
                  </a:txBody>
                  <a:tcPr/>
                </a:tc>
                <a:extLst>
                  <a:ext uri="{0D108BD9-81ED-4DB2-BD59-A6C34878D82A}">
                    <a16:rowId xmlns:a16="http://schemas.microsoft.com/office/drawing/2014/main" xmlns="" val="2612623556"/>
                  </a:ext>
                </a:extLst>
              </a:tr>
              <a:tr h="417251">
                <a:tc>
                  <a:txBody>
                    <a:bodyPr/>
                    <a:lstStyle/>
                    <a:p>
                      <a:r>
                        <a:rPr lang="en-IN" dirty="0"/>
                        <a:t>ASCORBIC ACID/VIT-C</a:t>
                      </a:r>
                    </a:p>
                  </a:txBody>
                  <a:tcPr/>
                </a:tc>
                <a:tc>
                  <a:txBody>
                    <a:bodyPr/>
                    <a:lstStyle/>
                    <a:p>
                      <a:endParaRPr lang="en-IN" dirty="0"/>
                    </a:p>
                  </a:txBody>
                  <a:tcPr/>
                </a:tc>
                <a:extLst>
                  <a:ext uri="{0D108BD9-81ED-4DB2-BD59-A6C34878D82A}">
                    <a16:rowId xmlns:a16="http://schemas.microsoft.com/office/drawing/2014/main" xmlns="" val="1829532877"/>
                  </a:ext>
                </a:extLst>
              </a:tr>
              <a:tr h="417251">
                <a:tc>
                  <a:txBody>
                    <a:bodyPr/>
                    <a:lstStyle/>
                    <a:p>
                      <a:r>
                        <a:rPr lang="en-IN" dirty="0"/>
                        <a:t>CALCIUM CARBONATE</a:t>
                      </a:r>
                    </a:p>
                  </a:txBody>
                  <a:tcPr/>
                </a:tc>
                <a:tc>
                  <a:txBody>
                    <a:bodyPr/>
                    <a:lstStyle/>
                    <a:p>
                      <a:endParaRPr lang="en-IN" dirty="0"/>
                    </a:p>
                  </a:txBody>
                  <a:tcPr/>
                </a:tc>
                <a:extLst>
                  <a:ext uri="{0D108BD9-81ED-4DB2-BD59-A6C34878D82A}">
                    <a16:rowId xmlns:a16="http://schemas.microsoft.com/office/drawing/2014/main" xmlns="" val="2219335266"/>
                  </a:ext>
                </a:extLst>
              </a:tr>
              <a:tr h="417251">
                <a:tc>
                  <a:txBody>
                    <a:bodyPr/>
                    <a:lstStyle/>
                    <a:p>
                      <a:r>
                        <a:rPr lang="en-IN" dirty="0"/>
                        <a:t>NICOTINAMIDE</a:t>
                      </a:r>
                    </a:p>
                  </a:txBody>
                  <a:tcPr/>
                </a:tc>
                <a:tc>
                  <a:txBody>
                    <a:bodyPr/>
                    <a:lstStyle/>
                    <a:p>
                      <a:endParaRPr lang="en-IN" dirty="0"/>
                    </a:p>
                  </a:txBody>
                  <a:tcPr/>
                </a:tc>
                <a:extLst>
                  <a:ext uri="{0D108BD9-81ED-4DB2-BD59-A6C34878D82A}">
                    <a16:rowId xmlns:a16="http://schemas.microsoft.com/office/drawing/2014/main" xmlns="" val="1972112049"/>
                  </a:ext>
                </a:extLst>
              </a:tr>
              <a:tr h="417251">
                <a:tc>
                  <a:txBody>
                    <a:bodyPr/>
                    <a:lstStyle/>
                    <a:p>
                      <a:r>
                        <a:rPr lang="en-IN" dirty="0"/>
                        <a:t>PYRIDOXINE</a:t>
                      </a:r>
                    </a:p>
                  </a:txBody>
                  <a:tcPr/>
                </a:tc>
                <a:tc>
                  <a:txBody>
                    <a:bodyPr/>
                    <a:lstStyle/>
                    <a:p>
                      <a:endParaRPr lang="en-IN" dirty="0"/>
                    </a:p>
                  </a:txBody>
                  <a:tcPr/>
                </a:tc>
                <a:extLst>
                  <a:ext uri="{0D108BD9-81ED-4DB2-BD59-A6C34878D82A}">
                    <a16:rowId xmlns:a16="http://schemas.microsoft.com/office/drawing/2014/main" xmlns="" val="2796677220"/>
                  </a:ext>
                </a:extLst>
              </a:tr>
              <a:tr h="417251">
                <a:tc>
                  <a:txBody>
                    <a:bodyPr/>
                    <a:lstStyle/>
                    <a:p>
                      <a:r>
                        <a:rPr lang="en-IN" dirty="0"/>
                        <a:t>RIBOFLAVIN</a:t>
                      </a:r>
                    </a:p>
                  </a:txBody>
                  <a:tcPr/>
                </a:tc>
                <a:tc>
                  <a:txBody>
                    <a:bodyPr/>
                    <a:lstStyle/>
                    <a:p>
                      <a:endParaRPr lang="en-IN" dirty="0"/>
                    </a:p>
                  </a:txBody>
                  <a:tcPr/>
                </a:tc>
                <a:extLst>
                  <a:ext uri="{0D108BD9-81ED-4DB2-BD59-A6C34878D82A}">
                    <a16:rowId xmlns:a16="http://schemas.microsoft.com/office/drawing/2014/main" xmlns="" val="840423966"/>
                  </a:ext>
                </a:extLst>
              </a:tr>
              <a:tr h="417251">
                <a:tc>
                  <a:txBody>
                    <a:bodyPr/>
                    <a:lstStyle/>
                    <a:p>
                      <a:r>
                        <a:rPr lang="en-IN" dirty="0"/>
                        <a:t>THIAMINE</a:t>
                      </a:r>
                    </a:p>
                  </a:txBody>
                  <a:tcPr/>
                </a:tc>
                <a:tc>
                  <a:txBody>
                    <a:bodyPr/>
                    <a:lstStyle/>
                    <a:p>
                      <a:endParaRPr lang="en-IN" dirty="0"/>
                    </a:p>
                  </a:txBody>
                  <a:tcPr/>
                </a:tc>
                <a:extLst>
                  <a:ext uri="{0D108BD9-81ED-4DB2-BD59-A6C34878D82A}">
                    <a16:rowId xmlns:a16="http://schemas.microsoft.com/office/drawing/2014/main" xmlns="" val="3146655889"/>
                  </a:ext>
                </a:extLst>
              </a:tr>
              <a:tr h="417251">
                <a:tc>
                  <a:txBody>
                    <a:bodyPr/>
                    <a:lstStyle/>
                    <a:p>
                      <a:r>
                        <a:rPr lang="en-IN" dirty="0"/>
                        <a:t>VITAMIN-A</a:t>
                      </a:r>
                    </a:p>
                  </a:txBody>
                  <a:tcPr/>
                </a:tc>
                <a:tc>
                  <a:txBody>
                    <a:bodyPr/>
                    <a:lstStyle/>
                    <a:p>
                      <a:endParaRPr lang="en-IN" dirty="0"/>
                    </a:p>
                  </a:txBody>
                  <a:tcPr/>
                </a:tc>
                <a:extLst>
                  <a:ext uri="{0D108BD9-81ED-4DB2-BD59-A6C34878D82A}">
                    <a16:rowId xmlns:a16="http://schemas.microsoft.com/office/drawing/2014/main" xmlns="" val="1711151272"/>
                  </a:ext>
                </a:extLst>
              </a:tr>
              <a:tr h="417251">
                <a:tc>
                  <a:txBody>
                    <a:bodyPr/>
                    <a:lstStyle/>
                    <a:p>
                      <a:r>
                        <a:rPr lang="en-IN" dirty="0"/>
                        <a:t>VITAMIN-D</a:t>
                      </a:r>
                    </a:p>
                  </a:txBody>
                  <a:tcPr/>
                </a:tc>
                <a:tc>
                  <a:txBody>
                    <a:bodyPr/>
                    <a:lstStyle/>
                    <a:p>
                      <a:endParaRPr lang="en-IN" dirty="0"/>
                    </a:p>
                  </a:txBody>
                  <a:tcPr/>
                </a:tc>
                <a:extLst>
                  <a:ext uri="{0D108BD9-81ED-4DB2-BD59-A6C34878D82A}">
                    <a16:rowId xmlns:a16="http://schemas.microsoft.com/office/drawing/2014/main" xmlns="" val="1551140187"/>
                  </a:ext>
                </a:extLst>
              </a:tr>
            </a:tbl>
          </a:graphicData>
        </a:graphic>
      </p:graphicFrame>
    </p:spTree>
    <p:extLst>
      <p:ext uri="{BB962C8B-B14F-4D97-AF65-F5344CB8AC3E}">
        <p14:creationId xmlns:p14="http://schemas.microsoft.com/office/powerpoint/2010/main" val="2696552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45B5F-C234-6420-6895-28A835F167CA}"/>
              </a:ext>
            </a:extLst>
          </p:cNvPr>
          <p:cNvSpPr>
            <a:spLocks noGrp="1"/>
          </p:cNvSpPr>
          <p:nvPr>
            <p:ph type="title"/>
          </p:nvPr>
        </p:nvSpPr>
        <p:spPr>
          <a:xfrm>
            <a:off x="677334" y="609600"/>
            <a:ext cx="8596668" cy="1130423"/>
          </a:xfrm>
        </p:spPr>
        <p:txBody>
          <a:bodyPr>
            <a:normAutofit/>
          </a:bodyPr>
          <a:lstStyle/>
          <a:p>
            <a:pPr algn="ctr"/>
            <a:r>
              <a:rPr lang="en-US" dirty="0">
                <a:solidFill>
                  <a:srgbClr val="00B0F0"/>
                </a:solidFill>
                <a:latin typeface="Arial Black" panose="020B0A04020102020204" pitchFamily="34" charset="0"/>
              </a:rPr>
              <a:t>IV FLUIDS</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EBDFCCCF-0525-AC27-8C78-5DA5B0D90602}"/>
              </a:ext>
            </a:extLst>
          </p:cNvPr>
          <p:cNvGraphicFramePr>
            <a:graphicFrameLocks noGrp="1"/>
          </p:cNvGraphicFramePr>
          <p:nvPr>
            <p:ph idx="1"/>
            <p:extLst>
              <p:ext uri="{D42A27DB-BD31-4B8C-83A1-F6EECF244321}">
                <p14:modId xmlns:p14="http://schemas.microsoft.com/office/powerpoint/2010/main" val="3748068141"/>
              </p:ext>
            </p:extLst>
          </p:nvPr>
        </p:nvGraphicFramePr>
        <p:xfrm>
          <a:off x="839227" y="1470306"/>
          <a:ext cx="8596312" cy="4114800"/>
        </p:xfrm>
        <a:graphic>
          <a:graphicData uri="http://schemas.openxmlformats.org/drawingml/2006/table">
            <a:tbl>
              <a:tblPr firstRow="1" bandRow="1">
                <a:tableStyleId>{5C22544A-7EE6-4342-B048-85BDC9FD1C3A}</a:tableStyleId>
              </a:tblPr>
              <a:tblGrid>
                <a:gridCol w="4880255">
                  <a:extLst>
                    <a:ext uri="{9D8B030D-6E8A-4147-A177-3AD203B41FA5}">
                      <a16:colId xmlns:a16="http://schemas.microsoft.com/office/drawing/2014/main" xmlns="" val="937786527"/>
                    </a:ext>
                  </a:extLst>
                </a:gridCol>
                <a:gridCol w="3716057">
                  <a:extLst>
                    <a:ext uri="{9D8B030D-6E8A-4147-A177-3AD203B41FA5}">
                      <a16:colId xmlns:a16="http://schemas.microsoft.com/office/drawing/2014/main" xmlns="" val="4115745168"/>
                    </a:ext>
                  </a:extLst>
                </a:gridCol>
              </a:tblGrid>
              <a:tr h="370840">
                <a:tc>
                  <a:txBody>
                    <a:bodyPr/>
                    <a:lstStyle/>
                    <a:p>
                      <a:r>
                        <a:rPr lang="en-US" sz="2400" dirty="0"/>
                        <a:t>GENERIC NAME OF MEDICINES</a:t>
                      </a:r>
                      <a:endParaRPr lang="en-IN" sz="2400" dirty="0"/>
                    </a:p>
                  </a:txBody>
                  <a:tcPr/>
                </a:tc>
                <a:tc>
                  <a:txBody>
                    <a:bodyPr/>
                    <a:lstStyle/>
                    <a:p>
                      <a:r>
                        <a:rPr lang="en-US" sz="2400" dirty="0"/>
                        <a:t>POPULAR BRAND NAME</a:t>
                      </a:r>
                      <a:endParaRPr lang="en-IN" sz="2400" dirty="0"/>
                    </a:p>
                  </a:txBody>
                  <a:tcPr/>
                </a:tc>
                <a:extLst>
                  <a:ext uri="{0D108BD9-81ED-4DB2-BD59-A6C34878D82A}">
                    <a16:rowId xmlns:a16="http://schemas.microsoft.com/office/drawing/2014/main" xmlns="" val="1722368882"/>
                  </a:ext>
                </a:extLst>
              </a:tr>
              <a:tr h="370840">
                <a:tc>
                  <a:txBody>
                    <a:bodyPr/>
                    <a:lstStyle/>
                    <a:p>
                      <a:r>
                        <a:rPr lang="en-US" sz="2400" dirty="0"/>
                        <a:t>INJ. DEXTROSE 5%/10%/25%</a:t>
                      </a:r>
                      <a:endParaRPr lang="en-IN" sz="2400" dirty="0"/>
                    </a:p>
                  </a:txBody>
                  <a:tcPr/>
                </a:tc>
                <a:tc>
                  <a:txBody>
                    <a:bodyPr/>
                    <a:lstStyle/>
                    <a:p>
                      <a:endParaRPr lang="en-IN" sz="2400" dirty="0"/>
                    </a:p>
                  </a:txBody>
                  <a:tcPr/>
                </a:tc>
                <a:extLst>
                  <a:ext uri="{0D108BD9-81ED-4DB2-BD59-A6C34878D82A}">
                    <a16:rowId xmlns:a16="http://schemas.microsoft.com/office/drawing/2014/main" xmlns="" val="227676089"/>
                  </a:ext>
                </a:extLst>
              </a:tr>
              <a:tr h="370840">
                <a:tc>
                  <a:txBody>
                    <a:bodyPr/>
                    <a:lstStyle/>
                    <a:p>
                      <a:r>
                        <a:rPr lang="en-US" sz="2400" dirty="0"/>
                        <a:t>INJ. DNS</a:t>
                      </a:r>
                      <a:endParaRPr lang="en-IN" sz="2400" dirty="0"/>
                    </a:p>
                  </a:txBody>
                  <a:tcPr/>
                </a:tc>
                <a:tc>
                  <a:txBody>
                    <a:bodyPr/>
                    <a:lstStyle/>
                    <a:p>
                      <a:endParaRPr lang="en-IN" sz="2400" dirty="0"/>
                    </a:p>
                  </a:txBody>
                  <a:tcPr/>
                </a:tc>
                <a:extLst>
                  <a:ext uri="{0D108BD9-81ED-4DB2-BD59-A6C34878D82A}">
                    <a16:rowId xmlns:a16="http://schemas.microsoft.com/office/drawing/2014/main" xmlns="" val="3204406116"/>
                  </a:ext>
                </a:extLst>
              </a:tr>
              <a:tr h="370840">
                <a:tc>
                  <a:txBody>
                    <a:bodyPr/>
                    <a:lstStyle/>
                    <a:p>
                      <a:r>
                        <a:rPr lang="en-US" sz="2400" dirty="0"/>
                        <a:t>INJ. NORMAL SALINE (NS) 0.9%</a:t>
                      </a:r>
                      <a:endParaRPr lang="en-IN" sz="2400" dirty="0"/>
                    </a:p>
                  </a:txBody>
                  <a:tcPr/>
                </a:tc>
                <a:tc>
                  <a:txBody>
                    <a:bodyPr/>
                    <a:lstStyle/>
                    <a:p>
                      <a:endParaRPr lang="en-IN" sz="2400" dirty="0"/>
                    </a:p>
                  </a:txBody>
                  <a:tcPr/>
                </a:tc>
                <a:extLst>
                  <a:ext uri="{0D108BD9-81ED-4DB2-BD59-A6C34878D82A}">
                    <a16:rowId xmlns:a16="http://schemas.microsoft.com/office/drawing/2014/main" xmlns="" val="318851687"/>
                  </a:ext>
                </a:extLst>
              </a:tr>
              <a:tr h="370840">
                <a:tc>
                  <a:txBody>
                    <a:bodyPr/>
                    <a:lstStyle/>
                    <a:p>
                      <a:r>
                        <a:rPr lang="en-US" sz="2400" dirty="0"/>
                        <a:t>INJ. RINGER LACTATE</a:t>
                      </a:r>
                      <a:endParaRPr lang="en-IN" sz="2400" dirty="0"/>
                    </a:p>
                  </a:txBody>
                  <a:tcPr/>
                </a:tc>
                <a:tc>
                  <a:txBody>
                    <a:bodyPr/>
                    <a:lstStyle/>
                    <a:p>
                      <a:endParaRPr lang="en-IN" sz="2400" dirty="0"/>
                    </a:p>
                  </a:txBody>
                  <a:tcPr/>
                </a:tc>
                <a:extLst>
                  <a:ext uri="{0D108BD9-81ED-4DB2-BD59-A6C34878D82A}">
                    <a16:rowId xmlns:a16="http://schemas.microsoft.com/office/drawing/2014/main" xmlns="" val="3761232632"/>
                  </a:ext>
                </a:extLst>
              </a:tr>
              <a:tr h="370840">
                <a:tc>
                  <a:txBody>
                    <a:bodyPr/>
                    <a:lstStyle/>
                    <a:p>
                      <a:r>
                        <a:rPr lang="en-US" sz="2400" dirty="0"/>
                        <a:t>INJ. METRONIDAZOLE 100ML</a:t>
                      </a:r>
                      <a:endParaRPr lang="en-IN" sz="2400" dirty="0"/>
                    </a:p>
                  </a:txBody>
                  <a:tcPr/>
                </a:tc>
                <a:tc>
                  <a:txBody>
                    <a:bodyPr/>
                    <a:lstStyle/>
                    <a:p>
                      <a:endParaRPr lang="en-IN" sz="2400" dirty="0"/>
                    </a:p>
                  </a:txBody>
                  <a:tcPr/>
                </a:tc>
                <a:extLst>
                  <a:ext uri="{0D108BD9-81ED-4DB2-BD59-A6C34878D82A}">
                    <a16:rowId xmlns:a16="http://schemas.microsoft.com/office/drawing/2014/main" xmlns="" val="2522039440"/>
                  </a:ext>
                </a:extLst>
              </a:tr>
              <a:tr h="370840">
                <a:tc>
                  <a:txBody>
                    <a:bodyPr/>
                    <a:lstStyle/>
                    <a:p>
                      <a:r>
                        <a:rPr lang="en-US" sz="2400" dirty="0"/>
                        <a:t>INJ. CIPROFLOXACIN 100ML</a:t>
                      </a:r>
                      <a:endParaRPr lang="en-IN" sz="2400" dirty="0"/>
                    </a:p>
                  </a:txBody>
                  <a:tcPr/>
                </a:tc>
                <a:tc>
                  <a:txBody>
                    <a:bodyPr/>
                    <a:lstStyle/>
                    <a:p>
                      <a:endParaRPr lang="en-IN" sz="2400" dirty="0"/>
                    </a:p>
                  </a:txBody>
                  <a:tcPr/>
                </a:tc>
                <a:extLst>
                  <a:ext uri="{0D108BD9-81ED-4DB2-BD59-A6C34878D82A}">
                    <a16:rowId xmlns:a16="http://schemas.microsoft.com/office/drawing/2014/main" xmlns="" val="3649847787"/>
                  </a:ext>
                </a:extLst>
              </a:tr>
              <a:tr h="370840">
                <a:tc>
                  <a:txBody>
                    <a:bodyPr/>
                    <a:lstStyle/>
                    <a:p>
                      <a:r>
                        <a:rPr lang="en-US" sz="2400" dirty="0"/>
                        <a:t>INJ. HAEMACEAL 500ML</a:t>
                      </a:r>
                      <a:endParaRPr lang="en-IN" sz="2400" dirty="0"/>
                    </a:p>
                  </a:txBody>
                  <a:tcPr/>
                </a:tc>
                <a:tc>
                  <a:txBody>
                    <a:bodyPr/>
                    <a:lstStyle/>
                    <a:p>
                      <a:endParaRPr lang="en-IN" sz="2400" dirty="0"/>
                    </a:p>
                  </a:txBody>
                  <a:tcPr/>
                </a:tc>
                <a:extLst>
                  <a:ext uri="{0D108BD9-81ED-4DB2-BD59-A6C34878D82A}">
                    <a16:rowId xmlns:a16="http://schemas.microsoft.com/office/drawing/2014/main" xmlns="" val="548938487"/>
                  </a:ext>
                </a:extLst>
              </a:tr>
              <a:tr h="370840">
                <a:tc>
                  <a:txBody>
                    <a:bodyPr/>
                    <a:lstStyle/>
                    <a:p>
                      <a:r>
                        <a:rPr lang="en-US" sz="2400" dirty="0"/>
                        <a:t>INFUSION PARACETAMOL 100ML</a:t>
                      </a:r>
                      <a:endParaRPr lang="en-IN" sz="2400" dirty="0"/>
                    </a:p>
                  </a:txBody>
                  <a:tcPr/>
                </a:tc>
                <a:tc>
                  <a:txBody>
                    <a:bodyPr/>
                    <a:lstStyle/>
                    <a:p>
                      <a:endParaRPr lang="en-IN" sz="2400" dirty="0"/>
                    </a:p>
                  </a:txBody>
                  <a:tcPr/>
                </a:tc>
                <a:extLst>
                  <a:ext uri="{0D108BD9-81ED-4DB2-BD59-A6C34878D82A}">
                    <a16:rowId xmlns:a16="http://schemas.microsoft.com/office/drawing/2014/main" xmlns="" val="802447430"/>
                  </a:ext>
                </a:extLst>
              </a:tr>
            </a:tbl>
          </a:graphicData>
        </a:graphic>
      </p:graphicFrame>
    </p:spTree>
    <p:extLst>
      <p:ext uri="{BB962C8B-B14F-4D97-AF65-F5344CB8AC3E}">
        <p14:creationId xmlns:p14="http://schemas.microsoft.com/office/powerpoint/2010/main" val="1767193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475" y="672353"/>
            <a:ext cx="8596668" cy="1320800"/>
          </a:xfrm>
        </p:spPr>
        <p:txBody>
          <a:bodyPr/>
          <a:lstStyle/>
          <a:p>
            <a:pPr algn="ctr"/>
            <a:r>
              <a:rPr lang="hi-IN" b="1" dirty="0">
                <a:solidFill>
                  <a:srgbClr val="00B0F0"/>
                </a:solidFill>
              </a:rPr>
              <a:t>आपातकालीन/सामान्य इंजेक्शन</a:t>
            </a:r>
            <a:r>
              <a:rPr lang="en-IN" b="1" dirty="0">
                <a:solidFill>
                  <a:srgbClr val="00B0F0"/>
                </a:solidFill>
              </a:rPr>
              <a:t/>
            </a:r>
            <a:br>
              <a:rPr lang="en-IN" b="1" dirty="0">
                <a:solidFill>
                  <a:srgbClr val="00B0F0"/>
                </a:solidFill>
              </a:rPr>
            </a:br>
            <a:r>
              <a:rPr lang="en-US" b="1" dirty="0">
                <a:solidFill>
                  <a:srgbClr val="00B0F0"/>
                </a:solidFill>
              </a:rPr>
              <a:t>GIVEN IN IV FLUID LIKE NS,D5%,DNS,RL</a:t>
            </a:r>
          </a:p>
        </p:txBody>
      </p:sp>
      <p:graphicFrame>
        <p:nvGraphicFramePr>
          <p:cNvPr id="4" name="Content Placeholder 3"/>
          <p:cNvGraphicFramePr>
            <a:graphicFrameLocks noGrp="1"/>
          </p:cNvGraphicFramePr>
          <p:nvPr>
            <p:ph idx="1"/>
          </p:nvPr>
        </p:nvGraphicFramePr>
        <p:xfrm>
          <a:off x="677863" y="2160588"/>
          <a:ext cx="8803550" cy="3235960"/>
        </p:xfrm>
        <a:graphic>
          <a:graphicData uri="http://schemas.openxmlformats.org/drawingml/2006/table">
            <a:tbl>
              <a:tblPr firstRow="1" bandRow="1">
                <a:tableStyleId>{5C22544A-7EE6-4342-B048-85BDC9FD1C3A}</a:tableStyleId>
              </a:tblPr>
              <a:tblGrid>
                <a:gridCol w="2450819">
                  <a:extLst>
                    <a:ext uri="{9D8B030D-6E8A-4147-A177-3AD203B41FA5}">
                      <a16:colId xmlns:a16="http://schemas.microsoft.com/office/drawing/2014/main" xmlns="" val="20000"/>
                    </a:ext>
                  </a:extLst>
                </a:gridCol>
                <a:gridCol w="2734501">
                  <a:extLst>
                    <a:ext uri="{9D8B030D-6E8A-4147-A177-3AD203B41FA5}">
                      <a16:colId xmlns:a16="http://schemas.microsoft.com/office/drawing/2014/main" xmlns="" val="20001"/>
                    </a:ext>
                  </a:extLst>
                </a:gridCol>
                <a:gridCol w="3618230">
                  <a:extLst>
                    <a:ext uri="{9D8B030D-6E8A-4147-A177-3AD203B41FA5}">
                      <a16:colId xmlns:a16="http://schemas.microsoft.com/office/drawing/2014/main" xmlns="" val="20002"/>
                    </a:ext>
                  </a:extLst>
                </a:gridCol>
              </a:tblGrid>
              <a:tr h="370840">
                <a:tc>
                  <a:txBody>
                    <a:bodyPr/>
                    <a:lstStyle/>
                    <a:p>
                      <a:r>
                        <a:rPr lang="en-US" dirty="0"/>
                        <a:t>PAIN KILLER</a:t>
                      </a:r>
                    </a:p>
                  </a:txBody>
                  <a:tcPr/>
                </a:tc>
                <a:tc>
                  <a:txBody>
                    <a:bodyPr/>
                    <a:lstStyle/>
                    <a:p>
                      <a:r>
                        <a:rPr lang="en-US" dirty="0"/>
                        <a:t>DICLOFENAC INJ.</a:t>
                      </a:r>
                    </a:p>
                  </a:txBody>
                  <a:tcPr/>
                </a:tc>
                <a:tc>
                  <a:txBody>
                    <a:bodyPr/>
                    <a:lstStyle/>
                    <a:p>
                      <a:r>
                        <a:rPr lang="en-US" dirty="0"/>
                        <a:t>TRAMADOL INJ.</a:t>
                      </a:r>
                    </a:p>
                  </a:txBody>
                  <a:tcPr/>
                </a:tc>
                <a:extLst>
                  <a:ext uri="{0D108BD9-81ED-4DB2-BD59-A6C34878D82A}">
                    <a16:rowId xmlns:a16="http://schemas.microsoft.com/office/drawing/2014/main" xmlns="" val="10000"/>
                  </a:ext>
                </a:extLst>
              </a:tr>
              <a:tr h="370840">
                <a:tc>
                  <a:txBody>
                    <a:bodyPr/>
                    <a:lstStyle/>
                    <a:p>
                      <a:r>
                        <a:rPr lang="en-US" dirty="0"/>
                        <a:t>ANTI-SPASMOTIC</a:t>
                      </a:r>
                    </a:p>
                  </a:txBody>
                  <a:tcPr/>
                </a:tc>
                <a:tc>
                  <a:txBody>
                    <a:bodyPr/>
                    <a:lstStyle/>
                    <a:p>
                      <a:r>
                        <a:rPr lang="en-US" dirty="0"/>
                        <a:t>HYOSCINE INJ</a:t>
                      </a:r>
                    </a:p>
                  </a:txBody>
                  <a:tcPr/>
                </a:tc>
                <a:tc>
                  <a:txBody>
                    <a:bodyPr/>
                    <a:lstStyle/>
                    <a:p>
                      <a:r>
                        <a:rPr lang="en-US" dirty="0"/>
                        <a:t>DROTAVERINE INJ</a:t>
                      </a:r>
                    </a:p>
                  </a:txBody>
                  <a:tcPr/>
                </a:tc>
                <a:extLst>
                  <a:ext uri="{0D108BD9-81ED-4DB2-BD59-A6C34878D82A}">
                    <a16:rowId xmlns:a16="http://schemas.microsoft.com/office/drawing/2014/main" xmlns="" val="10001"/>
                  </a:ext>
                </a:extLst>
              </a:tr>
              <a:tr h="370840">
                <a:tc>
                  <a:txBody>
                    <a:bodyPr/>
                    <a:lstStyle/>
                    <a:p>
                      <a:r>
                        <a:rPr lang="en-US" dirty="0"/>
                        <a:t>GASTRITIS/ANTACID</a:t>
                      </a:r>
                    </a:p>
                  </a:txBody>
                  <a:tcPr/>
                </a:tc>
                <a:tc>
                  <a:txBody>
                    <a:bodyPr/>
                    <a:lstStyle/>
                    <a:p>
                      <a:r>
                        <a:rPr lang="en-US" dirty="0"/>
                        <a:t>PANTOPRAZOLE INJ</a:t>
                      </a:r>
                    </a:p>
                  </a:txBody>
                  <a:tcPr/>
                </a:tc>
                <a:tc>
                  <a:txBody>
                    <a:bodyPr/>
                    <a:lstStyle/>
                    <a:p>
                      <a:r>
                        <a:rPr lang="en-US" dirty="0"/>
                        <a:t>RANITIDINE INJ.</a:t>
                      </a:r>
                    </a:p>
                  </a:txBody>
                  <a:tcPr/>
                </a:tc>
                <a:extLst>
                  <a:ext uri="{0D108BD9-81ED-4DB2-BD59-A6C34878D82A}">
                    <a16:rowId xmlns:a16="http://schemas.microsoft.com/office/drawing/2014/main" xmlns="" val="10002"/>
                  </a:ext>
                </a:extLst>
              </a:tr>
              <a:tr h="370840">
                <a:tc>
                  <a:txBody>
                    <a:bodyPr/>
                    <a:lstStyle/>
                    <a:p>
                      <a:r>
                        <a:rPr lang="en-US" dirty="0"/>
                        <a:t>ANTI-EMETICS</a:t>
                      </a:r>
                    </a:p>
                  </a:txBody>
                  <a:tcPr/>
                </a:tc>
                <a:tc>
                  <a:txBody>
                    <a:bodyPr/>
                    <a:lstStyle/>
                    <a:p>
                      <a:r>
                        <a:rPr lang="en-US" dirty="0"/>
                        <a:t>METOCLOPRAMIDE</a:t>
                      </a:r>
                    </a:p>
                  </a:txBody>
                  <a:tcPr/>
                </a:tc>
                <a:tc>
                  <a:txBody>
                    <a:bodyPr/>
                    <a:lstStyle/>
                    <a:p>
                      <a:r>
                        <a:rPr lang="en-US" dirty="0"/>
                        <a:t>ONDANSETRON</a:t>
                      </a:r>
                    </a:p>
                  </a:txBody>
                  <a:tcPr/>
                </a:tc>
                <a:extLst>
                  <a:ext uri="{0D108BD9-81ED-4DB2-BD59-A6C34878D82A}">
                    <a16:rowId xmlns:a16="http://schemas.microsoft.com/office/drawing/2014/main" xmlns="" val="10003"/>
                  </a:ext>
                </a:extLst>
              </a:tr>
              <a:tr h="370840">
                <a:tc>
                  <a:txBody>
                    <a:bodyPr/>
                    <a:lstStyle/>
                    <a:p>
                      <a:r>
                        <a:rPr lang="en-US" dirty="0"/>
                        <a:t>BREATHING RELATED</a:t>
                      </a:r>
                      <a:r>
                        <a:rPr lang="en-US" baseline="0" dirty="0"/>
                        <a:t> PROBLEM</a:t>
                      </a:r>
                      <a:endParaRPr lang="en-US" dirty="0"/>
                    </a:p>
                  </a:txBody>
                  <a:tcPr/>
                </a:tc>
                <a:tc gridSpan="2">
                  <a:txBody>
                    <a:bodyPr/>
                    <a:lstStyle/>
                    <a:p>
                      <a:r>
                        <a:rPr lang="en-US" dirty="0"/>
                        <a:t>ETOFYLLINE &amp; THEOPHYLLIN</a:t>
                      </a:r>
                      <a:r>
                        <a:rPr lang="en-US" baseline="0" dirty="0"/>
                        <a:t> INJ (DERIPHYLLIN)</a:t>
                      </a:r>
                      <a:endParaRPr lang="en-US" dirty="0"/>
                    </a:p>
                  </a:txBody>
                  <a:tcPr/>
                </a:tc>
                <a:tc hMerge="1">
                  <a:txBody>
                    <a:bodyPr/>
                    <a:lstStyle/>
                    <a:p>
                      <a:endParaRPr lang="en-US" dirty="0"/>
                    </a:p>
                  </a:txBody>
                  <a:tcPr/>
                </a:tc>
                <a:extLst>
                  <a:ext uri="{0D108BD9-81ED-4DB2-BD59-A6C34878D82A}">
                    <a16:rowId xmlns:a16="http://schemas.microsoft.com/office/drawing/2014/main" xmlns="" val="10004"/>
                  </a:ext>
                </a:extLst>
              </a:tr>
              <a:tr h="370840">
                <a:tc>
                  <a:txBody>
                    <a:bodyPr/>
                    <a:lstStyle/>
                    <a:p>
                      <a:r>
                        <a:rPr lang="en-US" dirty="0"/>
                        <a:t>DIURETICS</a:t>
                      </a:r>
                    </a:p>
                  </a:txBody>
                  <a:tcPr/>
                </a:tc>
                <a:tc gridSpan="2">
                  <a:txBody>
                    <a:bodyPr/>
                    <a:lstStyle/>
                    <a:p>
                      <a:r>
                        <a:rPr lang="en-US" dirty="0"/>
                        <a:t>INJ. FRUSEMIDE</a:t>
                      </a:r>
                      <a:r>
                        <a:rPr lang="en-US" baseline="0" dirty="0"/>
                        <a:t> (LASIX)</a:t>
                      </a:r>
                      <a:endParaRPr lang="en-US" dirty="0"/>
                    </a:p>
                  </a:txBody>
                  <a:tcPr/>
                </a:tc>
                <a:tc hMerge="1">
                  <a:txBody>
                    <a:bodyPr/>
                    <a:lstStyle/>
                    <a:p>
                      <a:endParaRPr lang="en-US" dirty="0"/>
                    </a:p>
                  </a:txBody>
                  <a:tcPr/>
                </a:tc>
                <a:extLst>
                  <a:ext uri="{0D108BD9-81ED-4DB2-BD59-A6C34878D82A}">
                    <a16:rowId xmlns:a16="http://schemas.microsoft.com/office/drawing/2014/main" xmlns="" val="10005"/>
                  </a:ext>
                </a:extLst>
              </a:tr>
              <a:tr h="370840">
                <a:tc>
                  <a:txBody>
                    <a:bodyPr/>
                    <a:lstStyle/>
                    <a:p>
                      <a:r>
                        <a:rPr lang="en-US" dirty="0"/>
                        <a:t>VITAMIN</a:t>
                      </a:r>
                    </a:p>
                  </a:txBody>
                  <a:tcPr/>
                </a:tc>
                <a:tc>
                  <a:txBody>
                    <a:bodyPr/>
                    <a:lstStyle/>
                    <a:p>
                      <a:r>
                        <a:rPr lang="en-US" dirty="0"/>
                        <a:t>INJ. MULTIVITAMIN</a:t>
                      </a:r>
                      <a:r>
                        <a:rPr lang="en-US" baseline="0" dirty="0"/>
                        <a:t> (MVI)</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INJ. METHYCOBALAMIN</a:t>
                      </a:r>
                      <a:r>
                        <a:rPr lang="en-US" baseline="0" dirty="0"/>
                        <a:t> (VIT-B12)</a:t>
                      </a:r>
                      <a:endParaRPr lang="en-US" dirty="0"/>
                    </a:p>
                  </a:txBody>
                  <a:tcPr/>
                </a:tc>
                <a:extLst>
                  <a:ext uri="{0D108BD9-81ED-4DB2-BD59-A6C34878D82A}">
                    <a16:rowId xmlns:a16="http://schemas.microsoft.com/office/drawing/2014/main" xmlns="" val="10006"/>
                  </a:ext>
                </a:extLst>
              </a:tr>
              <a:tr h="370840">
                <a:tc>
                  <a:txBody>
                    <a:bodyPr/>
                    <a:lstStyle/>
                    <a:p>
                      <a:endParaRPr lang="en-US" dirty="0"/>
                    </a:p>
                  </a:txBody>
                  <a:tcPr/>
                </a:tc>
                <a:tc gridSpan="2">
                  <a:txBody>
                    <a:bodyPr/>
                    <a:lstStyle/>
                    <a:p>
                      <a:r>
                        <a:rPr lang="en-US" dirty="0"/>
                        <a:t>INJ. IRON SUCROSE</a:t>
                      </a:r>
                    </a:p>
                  </a:txBody>
                  <a:tcPr/>
                </a:tc>
                <a:tc hMerge="1">
                  <a:txBody>
                    <a:bodyPr/>
                    <a:lstStyle/>
                    <a:p>
                      <a:endParaRPr lang="en-US" dirty="0"/>
                    </a:p>
                  </a:txBody>
                  <a:tcPr/>
                </a:tc>
                <a:extLst>
                  <a:ext uri="{0D108BD9-81ED-4DB2-BD59-A6C34878D82A}">
                    <a16:rowId xmlns:a16="http://schemas.microsoft.com/office/drawing/2014/main" xmlns="" val="10007"/>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solidFill>
                  <a:srgbClr val="00B0F0"/>
                </a:solidFill>
              </a:rPr>
              <a:t>आपातकालीन दवाओं की सूची आमतौर पर आपातकालीन ट्रे में रखी जाती है</a:t>
            </a:r>
            <a:endParaRPr lang="en-US" b="1" dirty="0">
              <a:solidFill>
                <a:srgbClr val="00B0F0"/>
              </a:solidFill>
            </a:endParaRPr>
          </a:p>
        </p:txBody>
      </p:sp>
      <p:graphicFrame>
        <p:nvGraphicFramePr>
          <p:cNvPr id="7" name="Content Placeholder 6">
            <a:extLst>
              <a:ext uri="{FF2B5EF4-FFF2-40B4-BE49-F238E27FC236}">
                <a16:creationId xmlns:a16="http://schemas.microsoft.com/office/drawing/2014/main" xmlns="" id="{53E4979B-7F8E-8502-6951-C5E8E1BFB64C}"/>
              </a:ext>
            </a:extLst>
          </p:cNvPr>
          <p:cNvGraphicFramePr>
            <a:graphicFrameLocks noGrp="1"/>
          </p:cNvGraphicFramePr>
          <p:nvPr>
            <p:ph idx="1"/>
            <p:extLst>
              <p:ext uri="{D42A27DB-BD31-4B8C-83A1-F6EECF244321}">
                <p14:modId xmlns:p14="http://schemas.microsoft.com/office/powerpoint/2010/main" val="3021541270"/>
              </p:ext>
            </p:extLst>
          </p:nvPr>
        </p:nvGraphicFramePr>
        <p:xfrm>
          <a:off x="1262604" y="1981199"/>
          <a:ext cx="3531338" cy="4267200"/>
        </p:xfrm>
        <a:graphic>
          <a:graphicData uri="http://schemas.openxmlformats.org/drawingml/2006/table">
            <a:tbl>
              <a:tblPr firstRow="1" firstCol="1" bandRow="1">
                <a:tableStyleId>{5C22544A-7EE6-4342-B048-85BDC9FD1C3A}</a:tableStyleId>
              </a:tblPr>
              <a:tblGrid>
                <a:gridCol w="3531338">
                  <a:extLst>
                    <a:ext uri="{9D8B030D-6E8A-4147-A177-3AD203B41FA5}">
                      <a16:colId xmlns:a16="http://schemas.microsoft.com/office/drawing/2014/main" xmlns="" val="3048871027"/>
                    </a:ext>
                  </a:extLst>
                </a:gridCol>
              </a:tblGrid>
              <a:tr h="326682">
                <a:tc>
                  <a:txBody>
                    <a:bodyPr/>
                    <a:lstStyle/>
                    <a:p>
                      <a:r>
                        <a:rPr lang="en-IN" sz="2000" dirty="0">
                          <a:effectLst/>
                        </a:rPr>
                        <a:t>Inj. Adrenaline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72358280"/>
                  </a:ext>
                </a:extLst>
              </a:tr>
              <a:tr h="326682">
                <a:tc>
                  <a:txBody>
                    <a:bodyPr/>
                    <a:lstStyle/>
                    <a:p>
                      <a:r>
                        <a:rPr lang="en-IN" sz="2000" dirty="0">
                          <a:effectLst/>
                        </a:rPr>
                        <a:t>Inj. Atropine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246349240"/>
                  </a:ext>
                </a:extLst>
              </a:tr>
              <a:tr h="326682">
                <a:tc>
                  <a:txBody>
                    <a:bodyPr/>
                    <a:lstStyle/>
                    <a:p>
                      <a:r>
                        <a:rPr lang="en-IN" sz="2000" dirty="0">
                          <a:effectLst/>
                        </a:rPr>
                        <a:t>Inj. </a:t>
                      </a:r>
                      <a:r>
                        <a:rPr lang="en-IN" sz="2000" dirty="0" err="1">
                          <a:effectLst/>
                        </a:rPr>
                        <a:t>Avil</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879487735"/>
                  </a:ext>
                </a:extLst>
              </a:tr>
              <a:tr h="326682">
                <a:tc>
                  <a:txBody>
                    <a:bodyPr/>
                    <a:lstStyle/>
                    <a:p>
                      <a:r>
                        <a:rPr lang="en-IN" sz="2000" dirty="0">
                          <a:effectLst/>
                        </a:rPr>
                        <a:t>Inj. </a:t>
                      </a:r>
                      <a:r>
                        <a:rPr lang="en-IN" sz="2000" dirty="0" err="1">
                          <a:effectLst/>
                        </a:rPr>
                        <a:t>Buscopan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05823213"/>
                  </a:ext>
                </a:extLst>
              </a:tr>
              <a:tr h="326682">
                <a:tc>
                  <a:txBody>
                    <a:bodyPr/>
                    <a:lstStyle/>
                    <a:p>
                      <a:r>
                        <a:rPr lang="en-IN" sz="2000" dirty="0">
                          <a:effectLst/>
                        </a:rPr>
                        <a:t>Inj. Dexamethasone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26619130"/>
                  </a:ext>
                </a:extLst>
              </a:tr>
              <a:tr h="326682">
                <a:tc>
                  <a:txBody>
                    <a:bodyPr/>
                    <a:lstStyle/>
                    <a:p>
                      <a:r>
                        <a:rPr lang="en-IN" sz="2000" dirty="0">
                          <a:effectLst/>
                        </a:rPr>
                        <a:t>Inj. Dopamine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229785289"/>
                  </a:ext>
                </a:extLst>
              </a:tr>
              <a:tr h="326682">
                <a:tc>
                  <a:txBody>
                    <a:bodyPr/>
                    <a:lstStyle/>
                    <a:p>
                      <a:r>
                        <a:rPr lang="en-IN" sz="2000" dirty="0">
                          <a:effectLst/>
                        </a:rPr>
                        <a:t>Inj. </a:t>
                      </a:r>
                      <a:r>
                        <a:rPr lang="en-IN" sz="2000" dirty="0" err="1">
                          <a:effectLst/>
                        </a:rPr>
                        <a:t>Deriphyline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82067876"/>
                  </a:ext>
                </a:extLst>
              </a:tr>
              <a:tr h="326682">
                <a:tc>
                  <a:txBody>
                    <a:bodyPr/>
                    <a:lstStyle/>
                    <a:p>
                      <a:r>
                        <a:rPr lang="en-IN" sz="2000" dirty="0">
                          <a:effectLst/>
                        </a:rPr>
                        <a:t>Inj. Diazepam</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95209013"/>
                  </a:ext>
                </a:extLst>
              </a:tr>
              <a:tr h="326682">
                <a:tc>
                  <a:txBody>
                    <a:bodyPr/>
                    <a:lstStyle/>
                    <a:p>
                      <a:r>
                        <a:rPr lang="en-IN" sz="2000" dirty="0">
                          <a:effectLst/>
                        </a:rPr>
                        <a:t>Inj. Diclofenac Sod.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08849307"/>
                  </a:ext>
                </a:extLst>
              </a:tr>
              <a:tr h="326682">
                <a:tc>
                  <a:txBody>
                    <a:bodyPr/>
                    <a:lstStyle/>
                    <a:p>
                      <a:r>
                        <a:rPr lang="en-IN" sz="2000" dirty="0">
                          <a:effectLst/>
                        </a:rPr>
                        <a:t>Inj. </a:t>
                      </a:r>
                      <a:r>
                        <a:rPr lang="en-IN" sz="2000" dirty="0" err="1">
                          <a:effectLst/>
                        </a:rPr>
                        <a:t>Emset</a:t>
                      </a:r>
                      <a:r>
                        <a:rPr lang="en-IN" sz="2000" dirty="0">
                          <a:effectLst/>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2153085"/>
                  </a:ext>
                </a:extLst>
              </a:tr>
              <a:tr h="326682">
                <a:tc>
                  <a:txBody>
                    <a:bodyPr/>
                    <a:lstStyle/>
                    <a:p>
                      <a:r>
                        <a:rPr lang="en-IN" sz="2000" dirty="0">
                          <a:effectLst/>
                        </a:rPr>
                        <a:t>Inj. Lasix</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2117366"/>
                  </a:ext>
                </a:extLst>
              </a:tr>
              <a:tr h="326682">
                <a:tc>
                  <a:txBody>
                    <a:bodyPr/>
                    <a:lstStyle/>
                    <a:p>
                      <a:r>
                        <a:rPr lang="en-IN" sz="2000" dirty="0">
                          <a:effectLst/>
                        </a:rPr>
                        <a:t>Inj. Sod bi Carbonate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96946885"/>
                  </a:ext>
                </a:extLst>
              </a:tr>
              <a:tr h="347016">
                <a:tc>
                  <a:txBody>
                    <a:bodyPr/>
                    <a:lstStyle/>
                    <a:p>
                      <a:r>
                        <a:rPr lang="en-IN" sz="2000" dirty="0">
                          <a:effectLst/>
                        </a:rPr>
                        <a:t>Inj. </a:t>
                      </a:r>
                      <a:r>
                        <a:rPr lang="en-IN" sz="2000" dirty="0" err="1">
                          <a:effectLst/>
                        </a:rPr>
                        <a:t>Trenexa</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90370275"/>
                  </a:ext>
                </a:extLst>
              </a:tr>
            </a:tbl>
          </a:graphicData>
        </a:graphic>
      </p:graphicFrame>
      <p:graphicFrame>
        <p:nvGraphicFramePr>
          <p:cNvPr id="8" name="Table 7">
            <a:extLst>
              <a:ext uri="{FF2B5EF4-FFF2-40B4-BE49-F238E27FC236}">
                <a16:creationId xmlns:a16="http://schemas.microsoft.com/office/drawing/2014/main" xmlns="" id="{F1227F09-7DBE-4275-9430-A7E0DD1550C1}"/>
              </a:ext>
            </a:extLst>
          </p:cNvPr>
          <p:cNvGraphicFramePr>
            <a:graphicFrameLocks noGrp="1"/>
          </p:cNvGraphicFramePr>
          <p:nvPr>
            <p:extLst>
              <p:ext uri="{D42A27DB-BD31-4B8C-83A1-F6EECF244321}">
                <p14:modId xmlns:p14="http://schemas.microsoft.com/office/powerpoint/2010/main" val="1747665677"/>
              </p:ext>
            </p:extLst>
          </p:nvPr>
        </p:nvGraphicFramePr>
        <p:xfrm>
          <a:off x="5293066" y="1940561"/>
          <a:ext cx="3850934" cy="4267200"/>
        </p:xfrm>
        <a:graphic>
          <a:graphicData uri="http://schemas.openxmlformats.org/drawingml/2006/table">
            <a:tbl>
              <a:tblPr firstRow="1" firstCol="1" bandRow="1">
                <a:tableStyleId>{5C22544A-7EE6-4342-B048-85BDC9FD1C3A}</a:tableStyleId>
              </a:tblPr>
              <a:tblGrid>
                <a:gridCol w="3850934">
                  <a:extLst>
                    <a:ext uri="{9D8B030D-6E8A-4147-A177-3AD203B41FA5}">
                      <a16:colId xmlns:a16="http://schemas.microsoft.com/office/drawing/2014/main" xmlns="" val="2906138002"/>
                    </a:ext>
                  </a:extLst>
                </a:gridCol>
              </a:tblGrid>
              <a:tr h="0">
                <a:tc>
                  <a:txBody>
                    <a:bodyPr/>
                    <a:lstStyle/>
                    <a:p>
                      <a:r>
                        <a:rPr lang="en-IN" sz="2000" dirty="0">
                          <a:effectLst/>
                        </a:rPr>
                        <a:t>Inj. </a:t>
                      </a:r>
                      <a:r>
                        <a:rPr lang="en-IN" sz="2000" dirty="0" err="1">
                          <a:effectLst/>
                        </a:rPr>
                        <a:t>Phenargen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06481019"/>
                  </a:ext>
                </a:extLst>
              </a:tr>
              <a:tr h="0">
                <a:tc>
                  <a:txBody>
                    <a:bodyPr/>
                    <a:lstStyle/>
                    <a:p>
                      <a:r>
                        <a:rPr lang="en-IN" sz="2000" dirty="0">
                          <a:effectLst/>
                        </a:rPr>
                        <a:t>Inj. </a:t>
                      </a:r>
                      <a:r>
                        <a:rPr lang="en-IN" sz="2000" dirty="0" err="1">
                          <a:effectLst/>
                        </a:rPr>
                        <a:t>Fortwin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79140513"/>
                  </a:ext>
                </a:extLst>
              </a:tr>
              <a:tr h="0">
                <a:tc>
                  <a:txBody>
                    <a:bodyPr/>
                    <a:lstStyle/>
                    <a:p>
                      <a:r>
                        <a:rPr lang="en-IN" sz="2000">
                          <a:effectLst/>
                        </a:rPr>
                        <a:t>Inj. Tramadol</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43992427"/>
                  </a:ext>
                </a:extLst>
              </a:tr>
              <a:tr h="0">
                <a:tc>
                  <a:txBody>
                    <a:bodyPr/>
                    <a:lstStyle/>
                    <a:p>
                      <a:r>
                        <a:rPr lang="en-IN" sz="2000" dirty="0">
                          <a:effectLst/>
                        </a:rPr>
                        <a:t>Inj. Calcium Gluconate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99077502"/>
                  </a:ext>
                </a:extLst>
              </a:tr>
              <a:tr h="0">
                <a:tc>
                  <a:txBody>
                    <a:bodyPr/>
                    <a:lstStyle/>
                    <a:p>
                      <a:r>
                        <a:rPr lang="en-IN" sz="2000" dirty="0">
                          <a:effectLst/>
                        </a:rPr>
                        <a:t>Inj. Hydrocortisone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14357002"/>
                  </a:ext>
                </a:extLst>
              </a:tr>
              <a:tr h="0">
                <a:tc>
                  <a:txBody>
                    <a:bodyPr/>
                    <a:lstStyle/>
                    <a:p>
                      <a:r>
                        <a:rPr lang="en-IN" sz="2000" dirty="0">
                          <a:effectLst/>
                        </a:rPr>
                        <a:t>Inj. Rantac</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03031115"/>
                  </a:ext>
                </a:extLst>
              </a:tr>
              <a:tr h="0">
                <a:tc>
                  <a:txBody>
                    <a:bodyPr/>
                    <a:lstStyle/>
                    <a:p>
                      <a:r>
                        <a:rPr lang="en-IN" sz="2000" dirty="0">
                          <a:effectLst/>
                        </a:rPr>
                        <a:t>Inj. PCM</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72864"/>
                  </a:ext>
                </a:extLst>
              </a:tr>
              <a:tr h="0">
                <a:tc>
                  <a:txBody>
                    <a:bodyPr/>
                    <a:lstStyle/>
                    <a:p>
                      <a:r>
                        <a:rPr lang="en-IN" sz="2000" dirty="0">
                          <a:effectLst/>
                        </a:rPr>
                        <a:t>Inj. Drotin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97554620"/>
                  </a:ext>
                </a:extLst>
              </a:tr>
              <a:tr h="0">
                <a:tc>
                  <a:txBody>
                    <a:bodyPr/>
                    <a:lstStyle/>
                    <a:p>
                      <a:r>
                        <a:rPr lang="en-IN" sz="2000" dirty="0">
                          <a:effectLst/>
                        </a:rPr>
                        <a:t>Tab. </a:t>
                      </a:r>
                      <a:r>
                        <a:rPr lang="en-IN" sz="2000" dirty="0" err="1">
                          <a:effectLst/>
                        </a:rPr>
                        <a:t>Sorbitrate</a:t>
                      </a:r>
                      <a:r>
                        <a:rPr lang="en-IN" sz="2000" dirty="0">
                          <a:effectLst/>
                        </a:rPr>
                        <a:t> 5MG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046266350"/>
                  </a:ext>
                </a:extLst>
              </a:tr>
              <a:tr h="0">
                <a:tc>
                  <a:txBody>
                    <a:bodyPr/>
                    <a:lstStyle/>
                    <a:p>
                      <a:r>
                        <a:rPr lang="en-IN" sz="2000" dirty="0">
                          <a:effectLst/>
                        </a:rPr>
                        <a:t>Tab. </a:t>
                      </a:r>
                      <a:r>
                        <a:rPr lang="en-IN" sz="2000" dirty="0" err="1">
                          <a:effectLst/>
                        </a:rPr>
                        <a:t>Asprin</a:t>
                      </a:r>
                      <a:r>
                        <a:rPr lang="en-IN" sz="2000" dirty="0">
                          <a:effectLst/>
                        </a:rPr>
                        <a:t> 150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67641610"/>
                  </a:ext>
                </a:extLst>
              </a:tr>
              <a:tr h="0">
                <a:tc>
                  <a:txBody>
                    <a:bodyPr/>
                    <a:lstStyle/>
                    <a:p>
                      <a:r>
                        <a:rPr lang="en-IN" sz="2000" dirty="0">
                          <a:effectLst/>
                        </a:rPr>
                        <a:t>Tab. </a:t>
                      </a:r>
                      <a:r>
                        <a:rPr lang="en-IN" sz="2000" dirty="0" err="1">
                          <a:effectLst/>
                        </a:rPr>
                        <a:t>Clopidogril</a:t>
                      </a:r>
                      <a:r>
                        <a:rPr lang="en-IN" sz="2000" dirty="0">
                          <a:effectLst/>
                        </a:rPr>
                        <a:t> 75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87962556"/>
                  </a:ext>
                </a:extLst>
              </a:tr>
              <a:tr h="0">
                <a:tc>
                  <a:txBody>
                    <a:bodyPr/>
                    <a:lstStyle/>
                    <a:p>
                      <a:r>
                        <a:rPr lang="en-IN" sz="2000" dirty="0">
                          <a:effectLst/>
                        </a:rPr>
                        <a:t>Tab. </a:t>
                      </a:r>
                      <a:r>
                        <a:rPr lang="en-IN" sz="2000" dirty="0" err="1">
                          <a:effectLst/>
                        </a:rPr>
                        <a:t>Atrovas</a:t>
                      </a:r>
                      <a:r>
                        <a:rPr lang="en-IN" sz="2000" dirty="0">
                          <a:effectLst/>
                        </a:rPr>
                        <a:t> 20/10 MG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95405931"/>
                  </a:ext>
                </a:extLst>
              </a:tr>
              <a:tr h="0">
                <a:tc>
                  <a:txBody>
                    <a:bodyPr/>
                    <a:lstStyle/>
                    <a:p>
                      <a:r>
                        <a:rPr lang="en-IN" sz="2000" dirty="0">
                          <a:effectLst/>
                        </a:rPr>
                        <a:t>INH. </a:t>
                      </a:r>
                      <a:r>
                        <a:rPr lang="en-IN" sz="2000" dirty="0" err="1">
                          <a:effectLst/>
                        </a:rPr>
                        <a:t>Asthalin</a:t>
                      </a:r>
                      <a:r>
                        <a:rPr lang="en-IN" sz="2000" dirty="0">
                          <a:effectLst/>
                        </a:rPr>
                        <a:t>/</a:t>
                      </a:r>
                      <a:r>
                        <a:rPr lang="en-IN" sz="2000" dirty="0" err="1">
                          <a:effectLst/>
                        </a:rPr>
                        <a:t>Budecort</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64726002"/>
                  </a:ext>
                </a:extLst>
              </a:tr>
              <a:tr h="0">
                <a:tc>
                  <a:txBody>
                    <a:bodyPr/>
                    <a:lstStyle/>
                    <a:p>
                      <a:r>
                        <a:rPr lang="en-IN" sz="2000" dirty="0">
                          <a:effectLst/>
                        </a:rPr>
                        <a:t>Resp. </a:t>
                      </a:r>
                      <a:r>
                        <a:rPr lang="en-IN" sz="2000" dirty="0" err="1">
                          <a:effectLst/>
                        </a:rPr>
                        <a:t>Asthalin</a:t>
                      </a:r>
                      <a:r>
                        <a:rPr lang="en-IN" sz="2000" dirty="0">
                          <a:effectLst/>
                        </a:rPr>
                        <a:t>/</a:t>
                      </a:r>
                      <a:r>
                        <a:rPr lang="en-IN" sz="2000" dirty="0" err="1">
                          <a:effectLst/>
                        </a:rPr>
                        <a:t>Duolin</a:t>
                      </a:r>
                      <a:r>
                        <a:rPr lang="en-IN" sz="2000" dirty="0">
                          <a:effectLst/>
                        </a:rPr>
                        <a:t>/</a:t>
                      </a:r>
                      <a:r>
                        <a:rPr lang="en-IN" sz="2000" dirty="0" err="1">
                          <a:effectLst/>
                        </a:rPr>
                        <a:t>Budecort</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82734083"/>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1120588"/>
          </a:xfrm>
        </p:spPr>
        <p:txBody>
          <a:bodyPr>
            <a:normAutofit fontScale="90000"/>
          </a:bodyPr>
          <a:lstStyle/>
          <a:p>
            <a:pPr algn="ctr"/>
            <a:r>
              <a:rPr lang="en-US" b="1" dirty="0">
                <a:solidFill>
                  <a:srgbClr val="00B0F0"/>
                </a:solidFill>
              </a:rPr>
              <a:t>INJ. ADRENALINE BITARTRATE (EPINEPHRINE) 1MG/ML </a:t>
            </a:r>
            <a:br>
              <a:rPr lang="en-US" b="1" dirty="0">
                <a:solidFill>
                  <a:srgbClr val="00B0F0"/>
                </a:solidFill>
              </a:rPr>
            </a:br>
            <a:r>
              <a:rPr lang="en-US" dirty="0"/>
              <a:t/>
            </a:r>
            <a:br>
              <a:rPr lang="en-US" dirty="0"/>
            </a:br>
            <a:r>
              <a:rPr lang="en-US" dirty="0"/>
              <a:t/>
            </a:r>
            <a:br>
              <a:rPr lang="en-US" dirty="0"/>
            </a:br>
            <a:endParaRPr lang="en-US" b="1" dirty="0">
              <a:solidFill>
                <a:srgbClr val="00B0F0"/>
              </a:solidFill>
            </a:endParaRPr>
          </a:p>
        </p:txBody>
      </p:sp>
      <p:sp>
        <p:nvSpPr>
          <p:cNvPr id="3" name="Content Placeholder 2"/>
          <p:cNvSpPr>
            <a:spLocks noGrp="1"/>
          </p:cNvSpPr>
          <p:nvPr>
            <p:ph idx="1"/>
          </p:nvPr>
        </p:nvSpPr>
        <p:spPr>
          <a:xfrm>
            <a:off x="677334" y="1640541"/>
            <a:ext cx="8596668" cy="4400822"/>
          </a:xfrm>
        </p:spPr>
        <p:txBody>
          <a:bodyPr/>
          <a:lstStyle/>
          <a:p>
            <a:pPr algn="ctr">
              <a:buNone/>
            </a:pPr>
            <a:r>
              <a:rPr lang="en-US" dirty="0"/>
              <a:t>HORMONE RELEASED BY ADRENAL GLANDS (ABOVE KIDNEY)</a:t>
            </a:r>
          </a:p>
          <a:p>
            <a:pPr>
              <a:buNone/>
            </a:pPr>
            <a:endParaRPr lang="en-US" dirty="0"/>
          </a:p>
          <a:p>
            <a:pPr>
              <a:buNone/>
            </a:pPr>
            <a:endParaRPr lang="en-US" dirty="0"/>
          </a:p>
        </p:txBody>
      </p:sp>
      <p:graphicFrame>
        <p:nvGraphicFramePr>
          <p:cNvPr id="4" name="Table 3"/>
          <p:cNvGraphicFramePr>
            <a:graphicFrameLocks noGrp="1"/>
          </p:cNvGraphicFramePr>
          <p:nvPr/>
        </p:nvGraphicFramePr>
        <p:xfrm>
          <a:off x="803835" y="2061883"/>
          <a:ext cx="8985624" cy="3964223"/>
        </p:xfrm>
        <a:graphic>
          <a:graphicData uri="http://schemas.openxmlformats.org/drawingml/2006/table">
            <a:tbl>
              <a:tblPr firstRow="1" bandRow="1">
                <a:tableStyleId>{5C22544A-7EE6-4342-B048-85BDC9FD1C3A}</a:tableStyleId>
              </a:tblPr>
              <a:tblGrid>
                <a:gridCol w="4081930">
                  <a:extLst>
                    <a:ext uri="{9D8B030D-6E8A-4147-A177-3AD203B41FA5}">
                      <a16:colId xmlns:a16="http://schemas.microsoft.com/office/drawing/2014/main" xmlns="" val="20000"/>
                    </a:ext>
                  </a:extLst>
                </a:gridCol>
                <a:gridCol w="1891553">
                  <a:extLst>
                    <a:ext uri="{9D8B030D-6E8A-4147-A177-3AD203B41FA5}">
                      <a16:colId xmlns:a16="http://schemas.microsoft.com/office/drawing/2014/main" xmlns="" val="20001"/>
                    </a:ext>
                  </a:extLst>
                </a:gridCol>
                <a:gridCol w="3012141">
                  <a:extLst>
                    <a:ext uri="{9D8B030D-6E8A-4147-A177-3AD203B41FA5}">
                      <a16:colId xmlns:a16="http://schemas.microsoft.com/office/drawing/2014/main" xmlns="" val="20002"/>
                    </a:ext>
                  </a:extLst>
                </a:gridCol>
              </a:tblGrid>
              <a:tr h="436865">
                <a:tc>
                  <a:txBody>
                    <a:bodyPr/>
                    <a:lstStyle/>
                    <a:p>
                      <a:pPr marL="0" marR="0">
                        <a:lnSpc>
                          <a:spcPct val="115000"/>
                        </a:lnSpc>
                        <a:spcBef>
                          <a:spcPts val="0"/>
                        </a:spcBef>
                        <a:spcAft>
                          <a:spcPts val="0"/>
                        </a:spcAft>
                      </a:pPr>
                      <a:r>
                        <a:rPr lang="en-US" sz="1800" dirty="0">
                          <a:latin typeface="Calibri"/>
                          <a:ea typeface="Times New Roman"/>
                          <a:cs typeface="Times New Roman"/>
                        </a:rPr>
                        <a:t>USES</a:t>
                      </a:r>
                    </a:p>
                  </a:txBody>
                  <a:tcPr marL="68580" marR="68580" marT="0" marB="0"/>
                </a:tc>
                <a:tc gridSpan="2">
                  <a:txBody>
                    <a:bodyPr/>
                    <a:lstStyle/>
                    <a:p>
                      <a:pPr marL="0" marR="0">
                        <a:lnSpc>
                          <a:spcPct val="115000"/>
                        </a:lnSpc>
                        <a:spcBef>
                          <a:spcPts val="0"/>
                        </a:spcBef>
                        <a:spcAft>
                          <a:spcPts val="0"/>
                        </a:spcAft>
                      </a:pPr>
                      <a:r>
                        <a:rPr lang="en-US" sz="1800" dirty="0">
                          <a:latin typeface="Calibri"/>
                          <a:ea typeface="Times New Roman"/>
                          <a:cs typeface="Times New Roman"/>
                        </a:rPr>
                        <a:t>DOSE-SC,IM, IV AFTER DILUTION,</a:t>
                      </a:r>
                    </a:p>
                  </a:txBody>
                  <a:tcPr marL="68580" marR="68580" marT="0" marB="0"/>
                </a:tc>
                <a:tc hMerge="1">
                  <a:txBody>
                    <a:bodyPr/>
                    <a:lstStyle/>
                    <a:p>
                      <a:endParaRPr lang="en-US" dirty="0"/>
                    </a:p>
                  </a:txBody>
                  <a:tcPr/>
                </a:tc>
                <a:extLst>
                  <a:ext uri="{0D108BD9-81ED-4DB2-BD59-A6C34878D82A}">
                    <a16:rowId xmlns:a16="http://schemas.microsoft.com/office/drawing/2014/main" xmlns="" val="10000"/>
                  </a:ext>
                </a:extLst>
              </a:tr>
              <a:tr h="1598123">
                <a:tc>
                  <a:txBody>
                    <a:bodyPr/>
                    <a:lstStyle/>
                    <a:p>
                      <a:pPr marL="0" marR="0">
                        <a:lnSpc>
                          <a:spcPct val="115000"/>
                        </a:lnSpc>
                        <a:spcBef>
                          <a:spcPts val="0"/>
                        </a:spcBef>
                        <a:spcAft>
                          <a:spcPts val="0"/>
                        </a:spcAft>
                      </a:pPr>
                      <a:r>
                        <a:rPr lang="en-US" sz="1800" dirty="0">
                          <a:latin typeface="Calibri"/>
                          <a:ea typeface="Times New Roman"/>
                          <a:cs typeface="Times New Roman"/>
                        </a:rPr>
                        <a:t>ANAPHALACTIC REACTION (VERY SERIOUS ALLERGIC REACTIONS) INSECT STINGS/BITES,FOODS,DRUGS OR OTHER SUBTANCES.</a:t>
                      </a:r>
                    </a:p>
                    <a:p>
                      <a:pPr marL="0" marR="0">
                        <a:lnSpc>
                          <a:spcPct val="115000"/>
                        </a:lnSpc>
                        <a:spcBef>
                          <a:spcPts val="0"/>
                        </a:spcBef>
                        <a:spcAft>
                          <a:spcPts val="0"/>
                        </a:spcAft>
                      </a:pPr>
                      <a:r>
                        <a:rPr lang="en-US" sz="1800" dirty="0">
                          <a:latin typeface="Calibri"/>
                          <a:ea typeface="Times New Roman"/>
                          <a:cs typeface="Times New Roman"/>
                        </a:rPr>
                        <a:t>WHEN CAN NOT CONTROL BY INJ. AVIL AND DEXA</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IM-0.5MG</a:t>
                      </a:r>
                    </a:p>
                  </a:txBody>
                  <a:tcPr marL="68580" marR="68580" marT="0" marB="0"/>
                </a:tc>
                <a:tc rowSpan="3">
                  <a:txBody>
                    <a:bodyPr/>
                    <a:lstStyle/>
                    <a:p>
                      <a:r>
                        <a:rPr lang="en-US" sz="1800" kern="1200" dirty="0">
                          <a:solidFill>
                            <a:schemeClr val="dk1"/>
                          </a:solidFill>
                          <a:latin typeface="+mn-lt"/>
                          <a:ea typeface="+mn-ea"/>
                          <a:cs typeface="+mn-cs"/>
                        </a:rPr>
                        <a:t>WHEN CPR FAILED CAN BE INJECTED DIRECTLY INTO HEART MUSSCLE</a:t>
                      </a:r>
                    </a:p>
                    <a:p>
                      <a:endParaRPr lang="en-US" sz="1800" kern="1200" dirty="0">
                        <a:solidFill>
                          <a:schemeClr val="dk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CONTRAINDICATION-CORONARY ARTERY DISEASE, HIGH BP, </a:t>
                      </a:r>
                    </a:p>
                    <a:p>
                      <a:endParaRPr lang="en-US" sz="1800" dirty="0"/>
                    </a:p>
                  </a:txBody>
                  <a:tcPr/>
                </a:tc>
                <a:extLst>
                  <a:ext uri="{0D108BD9-81ED-4DB2-BD59-A6C34878D82A}">
                    <a16:rowId xmlns:a16="http://schemas.microsoft.com/office/drawing/2014/main" xmlns="" val="10001"/>
                  </a:ext>
                </a:extLst>
              </a:tr>
              <a:tr h="873730">
                <a:tc>
                  <a:txBody>
                    <a:bodyPr/>
                    <a:lstStyle/>
                    <a:p>
                      <a:pPr marL="0" marR="0">
                        <a:lnSpc>
                          <a:spcPct val="115000"/>
                        </a:lnSpc>
                        <a:spcBef>
                          <a:spcPts val="0"/>
                        </a:spcBef>
                        <a:spcAft>
                          <a:spcPts val="0"/>
                        </a:spcAft>
                      </a:pPr>
                      <a:r>
                        <a:rPr lang="en-US" sz="1800" dirty="0">
                          <a:latin typeface="Calibri"/>
                          <a:ea typeface="Times New Roman"/>
                          <a:cs typeface="Times New Roman"/>
                        </a:rPr>
                        <a:t>TO INCREASE BP IN EMERGENCY CONDITIONS WHERE SUDDEN DROP OF BP</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IV-1MCG </a:t>
                      </a:r>
                    </a:p>
                  </a:txBody>
                  <a:tcPr marL="68580" marR="68580" marT="0" marB="0"/>
                </a:tc>
                <a:tc vMerge="1">
                  <a:txBody>
                    <a:bodyPr/>
                    <a:lstStyle/>
                    <a:p>
                      <a:endParaRPr lang="en-US" sz="1800" dirty="0"/>
                    </a:p>
                  </a:txBody>
                  <a:tcPr/>
                </a:tc>
                <a:extLst>
                  <a:ext uri="{0D108BD9-81ED-4DB2-BD59-A6C34878D82A}">
                    <a16:rowId xmlns:a16="http://schemas.microsoft.com/office/drawing/2014/main" xmlns="" val="10002"/>
                  </a:ext>
                </a:extLst>
              </a:tr>
              <a:tr h="725230">
                <a:tc>
                  <a:txBody>
                    <a:bodyPr/>
                    <a:lstStyle/>
                    <a:p>
                      <a:pPr marL="0" marR="0">
                        <a:lnSpc>
                          <a:spcPct val="115000"/>
                        </a:lnSpc>
                        <a:spcBef>
                          <a:spcPts val="0"/>
                        </a:spcBef>
                        <a:spcAft>
                          <a:spcPts val="0"/>
                        </a:spcAft>
                      </a:pPr>
                      <a:r>
                        <a:rPr lang="en-US" sz="1800" dirty="0">
                          <a:latin typeface="Calibri"/>
                          <a:ea typeface="Times New Roman"/>
                          <a:cs typeface="Times New Roman"/>
                        </a:rPr>
                        <a:t>CARDIAC ARREST</a:t>
                      </a:r>
                    </a:p>
                  </a:txBody>
                  <a:tcPr marL="68580" marR="68580" marT="0" marB="0"/>
                </a:tc>
                <a:tc>
                  <a:txBody>
                    <a:bodyPr/>
                    <a:lstStyle/>
                    <a:p>
                      <a:pPr marL="0" marR="0">
                        <a:lnSpc>
                          <a:spcPct val="115000"/>
                        </a:lnSpc>
                        <a:spcBef>
                          <a:spcPts val="0"/>
                        </a:spcBef>
                        <a:spcAft>
                          <a:spcPts val="0"/>
                        </a:spcAft>
                      </a:pPr>
                      <a:r>
                        <a:rPr lang="en-US" sz="1800" dirty="0">
                          <a:latin typeface="Calibri"/>
                          <a:ea typeface="Times New Roman"/>
                          <a:cs typeface="Times New Roman"/>
                        </a:rPr>
                        <a:t>IV-50MCG</a:t>
                      </a:r>
                    </a:p>
                  </a:txBody>
                  <a:tcPr marL="68580" marR="68580" marT="0" marB="0"/>
                </a:tc>
                <a:tc vMerge="1">
                  <a:txBody>
                    <a:bodyPr/>
                    <a:lstStyle/>
                    <a:p>
                      <a:endParaRPr lang="en-US" sz="1800" dirty="0"/>
                    </a:p>
                  </a:txBody>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INJ. ATROPIN SULPHATE </a:t>
            </a:r>
            <a:br>
              <a:rPr lang="en-US" dirty="0"/>
            </a:br>
            <a:r>
              <a:rPr lang="en-US" dirty="0"/>
              <a:t>0.4MG/ML OR 0.6MG/ML</a:t>
            </a:r>
          </a:p>
        </p:txBody>
      </p:sp>
      <p:sp>
        <p:nvSpPr>
          <p:cNvPr id="3" name="Content Placeholder 2"/>
          <p:cNvSpPr>
            <a:spLocks noGrp="1"/>
          </p:cNvSpPr>
          <p:nvPr>
            <p:ph idx="1"/>
          </p:nvPr>
        </p:nvSpPr>
        <p:spPr>
          <a:xfrm>
            <a:off x="677334" y="2160589"/>
            <a:ext cx="3255474" cy="3880773"/>
          </a:xfrm>
        </p:spPr>
        <p:txBody>
          <a:bodyPr/>
          <a:lstStyle/>
          <a:p>
            <a:pPr marL="0" indent="0">
              <a:buNone/>
            </a:pPr>
            <a:r>
              <a:rPr lang="hi-IN" dirty="0"/>
              <a:t>उपयोग</a:t>
            </a:r>
            <a:r>
              <a:rPr lang="en-US" dirty="0"/>
              <a:t> :-</a:t>
            </a:r>
          </a:p>
          <a:p>
            <a:r>
              <a:rPr lang="en-US" dirty="0"/>
              <a:t>BRADICARDIA (Heart rate below 60/min</a:t>
            </a:r>
          </a:p>
          <a:p>
            <a:r>
              <a:rPr lang="en-US" dirty="0"/>
              <a:t>Smooth muscle spasm</a:t>
            </a:r>
          </a:p>
          <a:p>
            <a:r>
              <a:rPr lang="en-US" dirty="0"/>
              <a:t>AV heart block</a:t>
            </a:r>
          </a:p>
          <a:p>
            <a:pPr marL="0" indent="0">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4ECF17-5203-FF71-531C-D00F73057730}"/>
              </a:ext>
            </a:extLst>
          </p:cNvPr>
          <p:cNvSpPr>
            <a:spLocks noGrp="1"/>
          </p:cNvSpPr>
          <p:nvPr>
            <p:ph type="title"/>
          </p:nvPr>
        </p:nvSpPr>
        <p:spPr/>
        <p:txBody>
          <a:bodyPr/>
          <a:lstStyle/>
          <a:p>
            <a:pPr algn="ctr"/>
            <a:r>
              <a:rPr lang="hi-IN" dirty="0"/>
              <a:t>सावधानियों</a:t>
            </a:r>
            <a:endParaRPr lang="en-IN" dirty="0"/>
          </a:p>
        </p:txBody>
      </p:sp>
      <p:sp>
        <p:nvSpPr>
          <p:cNvPr id="3" name="Content Placeholder 2">
            <a:extLst>
              <a:ext uri="{FF2B5EF4-FFF2-40B4-BE49-F238E27FC236}">
                <a16:creationId xmlns:a16="http://schemas.microsoft.com/office/drawing/2014/main" xmlns="" id="{40A39242-B00E-87E7-9208-691D994B22C6}"/>
              </a:ext>
            </a:extLst>
          </p:cNvPr>
          <p:cNvSpPr>
            <a:spLocks noGrp="1"/>
          </p:cNvSpPr>
          <p:nvPr>
            <p:ph idx="1"/>
          </p:nvPr>
        </p:nvSpPr>
        <p:spPr>
          <a:xfrm>
            <a:off x="1564840" y="1479270"/>
            <a:ext cx="6207560" cy="3558894"/>
          </a:xfrm>
        </p:spPr>
        <p:txBody>
          <a:bodyPr>
            <a:normAutofit lnSpcReduction="10000"/>
          </a:bodyPr>
          <a:lstStyle/>
          <a:p>
            <a:r>
              <a:rPr lang="hi-IN" sz="2800" dirty="0"/>
              <a:t>एलर्जी
गर्भावस्था
स्तनपान
प्रबल
गुर्दे का कार्य
लिवर फंक्शन
दिल के रोग</a:t>
            </a:r>
            <a:endParaRPr lang="en-IN" sz="2800" dirty="0"/>
          </a:p>
        </p:txBody>
      </p:sp>
    </p:spTree>
    <p:extLst>
      <p:ext uri="{BB962C8B-B14F-4D97-AF65-F5344CB8AC3E}">
        <p14:creationId xmlns:p14="http://schemas.microsoft.com/office/powerpoint/2010/main" val="3618817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D0B3BE-7562-EACB-DB25-59EE98C685F9}"/>
              </a:ext>
            </a:extLst>
          </p:cNvPr>
          <p:cNvSpPr>
            <a:spLocks noGrp="1"/>
          </p:cNvSpPr>
          <p:nvPr>
            <p:ph type="ctrTitle"/>
          </p:nvPr>
        </p:nvSpPr>
        <p:spPr/>
        <p:txBody>
          <a:bodyPr anchor="ctr"/>
          <a:lstStyle/>
          <a:p>
            <a:pPr algn="ctr"/>
            <a:r>
              <a:rPr lang="hi-IN" sz="9600" b="1" dirty="0">
                <a:solidFill>
                  <a:srgbClr val="7030A0"/>
                </a:solidFill>
                <a:latin typeface="Algerian" panose="04020705040A02060702" pitchFamily="82" charset="0"/>
              </a:rPr>
              <a:t>धन्यवाद</a:t>
            </a:r>
            <a:endParaRPr lang="en-IN" sz="9600" b="1" dirty="0">
              <a:solidFill>
                <a:srgbClr val="7030A0"/>
              </a:solidFill>
              <a:latin typeface="Algerian" panose="04020705040A02060702" pitchFamily="82" charset="0"/>
            </a:endParaRPr>
          </a:p>
        </p:txBody>
      </p:sp>
      <p:pic>
        <p:nvPicPr>
          <p:cNvPr id="3" name="Picture 2">
            <a:extLst>
              <a:ext uri="{FF2B5EF4-FFF2-40B4-BE49-F238E27FC236}">
                <a16:creationId xmlns:a16="http://schemas.microsoft.com/office/drawing/2014/main" xmlns="" id="{AB4DE590-B490-46AA-EF0E-0FCE53E0922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4225" y="0"/>
            <a:ext cx="1247775" cy="1098550"/>
          </a:xfrm>
          <a:prstGeom prst="rect">
            <a:avLst/>
          </a:prstGeom>
          <a:noFill/>
          <a:ln>
            <a:noFill/>
          </a:ln>
        </p:spPr>
      </p:pic>
      <p:sp>
        <p:nvSpPr>
          <p:cNvPr id="4" name="TextBox 2">
            <a:extLst>
              <a:ext uri="{FF2B5EF4-FFF2-40B4-BE49-F238E27FC236}">
                <a16:creationId xmlns:a16="http://schemas.microsoft.com/office/drawing/2014/main" xmlns="" id="{29E6A5B5-F469-F904-E749-C498C28AD790}"/>
              </a:ext>
            </a:extLst>
          </p:cNvPr>
          <p:cNvSpPr txBox="1"/>
          <p:nvPr/>
        </p:nvSpPr>
        <p:spPr>
          <a:xfrm>
            <a:off x="4703445" y="986675"/>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42</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0151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661AA07-D026-BDD3-3BB4-67D4DB3A06B5}"/>
              </a:ext>
            </a:extLst>
          </p:cNvPr>
          <p:cNvSpPr>
            <a:spLocks noGrp="1"/>
          </p:cNvSpPr>
          <p:nvPr>
            <p:ph idx="1"/>
          </p:nvPr>
        </p:nvSpPr>
        <p:spPr>
          <a:xfrm>
            <a:off x="722157" y="170425"/>
            <a:ext cx="10376148" cy="2922400"/>
          </a:xfrm>
        </p:spPr>
        <p:txBody>
          <a:bodyPr>
            <a:normAutofit/>
          </a:bodyPr>
          <a:lstStyle/>
          <a:p>
            <a:pPr marL="0" indent="0" algn="ctr">
              <a:buNone/>
            </a:pPr>
            <a:r>
              <a:rPr lang="hi-IN" sz="6600" dirty="0">
                <a:solidFill>
                  <a:srgbClr val="C00000"/>
                </a:solidFill>
                <a:latin typeface="Arial Black" panose="020B0A04020102020204" pitchFamily="34" charset="0"/>
              </a:rPr>
              <a:t>दवाइयाँ</a:t>
            </a:r>
            <a:endParaRPr lang="en-US" sz="4000" b="0" i="0" dirty="0">
              <a:solidFill>
                <a:srgbClr val="C00000"/>
              </a:solidFill>
              <a:effectLst/>
              <a:latin typeface="Arial Black" panose="020B0A04020102020204" pitchFamily="34" charset="0"/>
            </a:endParaRPr>
          </a:p>
          <a:p>
            <a:pPr algn="just"/>
            <a:r>
              <a:rPr lang="hi-IN" sz="3600" dirty="0">
                <a:solidFill>
                  <a:srgbClr val="4D5156"/>
                </a:solidFill>
                <a:latin typeface="arial" panose="020B0604020202020204" pitchFamily="34" charset="0"/>
              </a:rPr>
              <a:t>कोई भी पदार्थ (भोजन के अलावा) जिसका उपयोग किसी बीमारी या असामान्य स्थिति के लक्षणों को रोकने, निदान, उपचार या राहत देने के लिए किया जाता है</a:t>
            </a:r>
            <a:r>
              <a:rPr lang="en-US" sz="3600" b="0" i="0" dirty="0">
                <a:solidFill>
                  <a:srgbClr val="4D5156"/>
                </a:solidFill>
                <a:effectLst/>
                <a:latin typeface="arial" panose="020B0604020202020204" pitchFamily="34" charset="0"/>
              </a:rPr>
              <a:t>. </a:t>
            </a:r>
            <a:endParaRPr lang="en-IN" sz="3600" dirty="0"/>
          </a:p>
        </p:txBody>
      </p:sp>
      <p:sp>
        <p:nvSpPr>
          <p:cNvPr id="5" name="TextBox 4">
            <a:extLst>
              <a:ext uri="{FF2B5EF4-FFF2-40B4-BE49-F238E27FC236}">
                <a16:creationId xmlns:a16="http://schemas.microsoft.com/office/drawing/2014/main" xmlns="" id="{27E554F6-A716-AB74-CCFE-25A22F510A98}"/>
              </a:ext>
            </a:extLst>
          </p:cNvPr>
          <p:cNvSpPr txBox="1"/>
          <p:nvPr/>
        </p:nvSpPr>
        <p:spPr>
          <a:xfrm>
            <a:off x="950259" y="3092825"/>
            <a:ext cx="10802470" cy="3416320"/>
          </a:xfrm>
          <a:prstGeom prst="rect">
            <a:avLst/>
          </a:prstGeom>
          <a:noFill/>
        </p:spPr>
        <p:txBody>
          <a:bodyPr wrap="square">
            <a:spAutoFit/>
          </a:bodyPr>
          <a:lstStyle/>
          <a:p>
            <a:pPr algn="ctr"/>
            <a:r>
              <a:rPr lang="hi-IN" sz="3600" b="1" dirty="0">
                <a:solidFill>
                  <a:srgbClr val="7030A0"/>
                </a:solidFill>
                <a:latin typeface="Arial Black" panose="020B0A04020102020204" pitchFamily="34" charset="0"/>
              </a:rPr>
              <a:t>दवाओं का उपयोग</a:t>
            </a:r>
            <a:endParaRPr lang="en-US" sz="3600" b="1" dirty="0">
              <a:solidFill>
                <a:srgbClr val="7030A0"/>
              </a:solidFill>
              <a:latin typeface="Arial Black" panose="020B0A04020102020204" pitchFamily="34" charset="0"/>
            </a:endParaRPr>
          </a:p>
          <a:p>
            <a:r>
              <a:rPr lang="hi-IN" sz="3600" dirty="0">
                <a:solidFill>
                  <a:srgbClr val="FF0000"/>
                </a:solidFill>
                <a:latin typeface="Arial" panose="020B0604020202020204" pitchFamily="34" charset="0"/>
                <a:cs typeface="Arial" panose="020B0604020202020204" pitchFamily="34" charset="0"/>
              </a:rPr>
              <a:t>चिकित्साशास्त्र</a:t>
            </a:r>
            <a:r>
              <a:rPr lang="en-US" sz="3600" dirty="0">
                <a:solidFill>
                  <a:srgbClr val="FF0000"/>
                </a:solidFill>
                <a:latin typeface="Arial" panose="020B0604020202020204" pitchFamily="34" charset="0"/>
                <a:cs typeface="Arial" panose="020B0604020202020204" pitchFamily="34" charset="0"/>
              </a:rPr>
              <a:t>- </a:t>
            </a:r>
          </a:p>
          <a:p>
            <a:r>
              <a:rPr lang="hi-IN" sz="3600" dirty="0">
                <a:latin typeface="Arial" panose="020B0604020202020204" pitchFamily="34" charset="0"/>
                <a:cs typeface="Arial" panose="020B0604020202020204" pitchFamily="34" charset="0"/>
              </a:rPr>
              <a:t>रोगों के उपचार के लिए उपयोग की जाने वाली दवाएं</a:t>
            </a:r>
            <a:r>
              <a:rPr lang="en-US" sz="3600" dirty="0">
                <a:latin typeface="Arial" panose="020B0604020202020204" pitchFamily="34" charset="0"/>
                <a:cs typeface="Arial" panose="020B0604020202020204" pitchFamily="34" charset="0"/>
              </a:rPr>
              <a:t>.</a:t>
            </a:r>
          </a:p>
          <a:p>
            <a:pPr marL="0" indent="0">
              <a:buNone/>
            </a:pPr>
            <a:endParaRPr lang="en-US" sz="3600" dirty="0">
              <a:latin typeface="Arial" panose="020B0604020202020204" pitchFamily="34" charset="0"/>
              <a:cs typeface="Arial" panose="020B0604020202020204" pitchFamily="34" charset="0"/>
            </a:endParaRPr>
          </a:p>
          <a:p>
            <a:r>
              <a:rPr lang="hi-IN" sz="3600" dirty="0">
                <a:solidFill>
                  <a:srgbClr val="FF0000"/>
                </a:solidFill>
                <a:latin typeface="Arial" panose="020B0604020202020204" pitchFamily="34" charset="0"/>
                <a:cs typeface="Arial" panose="020B0604020202020204" pitchFamily="34" charset="0"/>
              </a:rPr>
              <a:t>रोगनिरोधी</a:t>
            </a:r>
            <a:r>
              <a:rPr lang="en-US" sz="3600" dirty="0">
                <a:solidFill>
                  <a:srgbClr val="FF0000"/>
                </a:solidFill>
                <a:latin typeface="Arial" panose="020B0604020202020204" pitchFamily="34" charset="0"/>
                <a:cs typeface="Arial" panose="020B0604020202020204" pitchFamily="34" charset="0"/>
              </a:rPr>
              <a:t>- </a:t>
            </a:r>
          </a:p>
          <a:p>
            <a:r>
              <a:rPr lang="hi-IN" sz="3600" dirty="0">
                <a:latin typeface="Arial" panose="020B0604020202020204" pitchFamily="34" charset="0"/>
                <a:cs typeface="Arial" panose="020B0604020202020204" pitchFamily="34" charset="0"/>
              </a:rPr>
              <a:t>बीमारियों की रोकथाम के लिए इस्तेमाल की जाने वाली दवाएं</a:t>
            </a:r>
            <a:endParaRPr lang="en-IN"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7335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198CB9-FC85-FD63-BCE8-8C7A4799188B}"/>
              </a:ext>
            </a:extLst>
          </p:cNvPr>
          <p:cNvSpPr>
            <a:spLocks noGrp="1"/>
          </p:cNvSpPr>
          <p:nvPr>
            <p:ph type="title"/>
          </p:nvPr>
        </p:nvSpPr>
        <p:spPr>
          <a:xfrm>
            <a:off x="775945" y="493059"/>
            <a:ext cx="9372101" cy="1320800"/>
          </a:xfrm>
        </p:spPr>
        <p:txBody>
          <a:bodyPr anchor="ctr"/>
          <a:lstStyle/>
          <a:p>
            <a:pPr algn="ctr"/>
            <a:r>
              <a:rPr lang="hi-IN" dirty="0">
                <a:solidFill>
                  <a:srgbClr val="00B0F0"/>
                </a:solidFill>
                <a:latin typeface="Arial Black" panose="020B0A04020102020204" pitchFamily="34" charset="0"/>
              </a:rPr>
              <a:t>दवाओं पर महत्वपूर्ण लेबल</a:t>
            </a:r>
            <a:endParaRPr lang="en-IN" dirty="0">
              <a:solidFill>
                <a:srgbClr val="00B0F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0E2C95CE-E303-BCDE-6C31-D0516F0AD50B}"/>
              </a:ext>
            </a:extLst>
          </p:cNvPr>
          <p:cNvSpPr>
            <a:spLocks noGrp="1"/>
          </p:cNvSpPr>
          <p:nvPr>
            <p:ph idx="1"/>
          </p:nvPr>
        </p:nvSpPr>
        <p:spPr>
          <a:xfrm>
            <a:off x="1053852" y="1930400"/>
            <a:ext cx="8596668" cy="3880773"/>
          </a:xfrm>
        </p:spPr>
        <p:txBody>
          <a:bodyPr>
            <a:normAutofit fontScale="85000" lnSpcReduction="20000"/>
          </a:bodyPr>
          <a:lstStyle/>
          <a:p>
            <a:r>
              <a:rPr lang="hi-IN" sz="3200" dirty="0"/>
              <a:t>ब्रांड का नाम
दवाओं का जेनेरिक नाम
दवाओं की ताकत 
समाप्ति की तिथि
निर्माण की तिथि
बैच संख्या
आईपी, बीपी, यूएसपी आदि
</a:t>
            </a:r>
            <a:r>
              <a:rPr lang="en-IN" sz="3200" dirty="0"/>
              <a:t>IV, IM, SC, AQU (AQUA), </a:t>
            </a:r>
            <a:r>
              <a:rPr lang="hi-IN" sz="3200" dirty="0"/>
              <a:t>आदि</a:t>
            </a:r>
            <a:endParaRPr lang="en-IN" sz="3200" dirty="0"/>
          </a:p>
        </p:txBody>
      </p:sp>
    </p:spTree>
    <p:extLst>
      <p:ext uri="{BB962C8B-B14F-4D97-AF65-F5344CB8AC3E}">
        <p14:creationId xmlns:p14="http://schemas.microsoft.com/office/powerpoint/2010/main" val="1440864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C4B93-6E2E-E021-639D-4AFE858BBEE3}"/>
              </a:ext>
            </a:extLst>
          </p:cNvPr>
          <p:cNvSpPr>
            <a:spLocks noGrp="1"/>
          </p:cNvSpPr>
          <p:nvPr>
            <p:ph type="title"/>
          </p:nvPr>
        </p:nvSpPr>
        <p:spPr>
          <a:xfrm>
            <a:off x="677334" y="609600"/>
            <a:ext cx="8596668" cy="668784"/>
          </a:xfrm>
        </p:spPr>
        <p:txBody>
          <a:bodyPr/>
          <a:lstStyle/>
          <a:p>
            <a:pPr algn="ctr"/>
            <a:r>
              <a:rPr lang="hi-IN" dirty="0">
                <a:solidFill>
                  <a:srgbClr val="00B0F0"/>
                </a:solidFill>
                <a:latin typeface="Arial Black" panose="020B0A04020102020204" pitchFamily="34" charset="0"/>
              </a:rPr>
              <a:t>दवाओं का रूप</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066D9F19-B14B-D8D5-D743-52420D0B9C8C}"/>
              </a:ext>
            </a:extLst>
          </p:cNvPr>
          <p:cNvGraphicFramePr>
            <a:graphicFrameLocks noGrp="1"/>
          </p:cNvGraphicFramePr>
          <p:nvPr>
            <p:ph idx="1"/>
            <p:extLst>
              <p:ext uri="{D42A27DB-BD31-4B8C-83A1-F6EECF244321}">
                <p14:modId xmlns:p14="http://schemas.microsoft.com/office/powerpoint/2010/main" val="1178690854"/>
              </p:ext>
            </p:extLst>
          </p:nvPr>
        </p:nvGraphicFramePr>
        <p:xfrm>
          <a:off x="498569" y="1479175"/>
          <a:ext cx="8681290" cy="4840944"/>
        </p:xfrm>
        <a:graphic>
          <a:graphicData uri="http://schemas.openxmlformats.org/drawingml/2006/table">
            <a:tbl>
              <a:tblPr firstRow="1" bandRow="1">
                <a:tableStyleId>{5C22544A-7EE6-4342-B048-85BDC9FD1C3A}</a:tableStyleId>
              </a:tblPr>
              <a:tblGrid>
                <a:gridCol w="507838">
                  <a:extLst>
                    <a:ext uri="{9D8B030D-6E8A-4147-A177-3AD203B41FA5}">
                      <a16:colId xmlns:a16="http://schemas.microsoft.com/office/drawing/2014/main" xmlns="" val="3227463190"/>
                    </a:ext>
                  </a:extLst>
                </a:gridCol>
                <a:gridCol w="2510469">
                  <a:extLst>
                    <a:ext uri="{9D8B030D-6E8A-4147-A177-3AD203B41FA5}">
                      <a16:colId xmlns:a16="http://schemas.microsoft.com/office/drawing/2014/main" xmlns="" val="1587126967"/>
                    </a:ext>
                  </a:extLst>
                </a:gridCol>
                <a:gridCol w="5662983">
                  <a:extLst>
                    <a:ext uri="{9D8B030D-6E8A-4147-A177-3AD203B41FA5}">
                      <a16:colId xmlns:a16="http://schemas.microsoft.com/office/drawing/2014/main" xmlns="" val="1820715692"/>
                    </a:ext>
                  </a:extLst>
                </a:gridCol>
              </a:tblGrid>
              <a:tr h="497731">
                <a:tc>
                  <a:txBody>
                    <a:bodyPr/>
                    <a:lstStyle/>
                    <a:p>
                      <a:r>
                        <a:rPr lang="en-IN" sz="2000" dirty="0"/>
                        <a:t>1.</a:t>
                      </a:r>
                    </a:p>
                  </a:txBody>
                  <a:tcPr/>
                </a:tc>
                <a:tc>
                  <a:txBody>
                    <a:bodyPr/>
                    <a:lstStyle/>
                    <a:p>
                      <a:r>
                        <a:rPr lang="hi-IN" sz="2000" dirty="0"/>
                        <a:t>तरल पदार्थ</a:t>
                      </a:r>
                      <a:endParaRPr lang="en-IN" sz="2000" dirty="0"/>
                    </a:p>
                  </a:txBody>
                  <a:tcPr/>
                </a:tc>
                <a:tc>
                  <a:txBody>
                    <a:bodyPr/>
                    <a:lstStyle/>
                    <a:p>
                      <a:r>
                        <a:rPr lang="hi-IN" sz="2000" dirty="0"/>
                        <a:t>घोल, मिश्रण, सिरप, सस्पेंशन</a:t>
                      </a:r>
                      <a:endParaRPr lang="en-IN" sz="2000" dirty="0"/>
                    </a:p>
                  </a:txBody>
                  <a:tcPr/>
                </a:tc>
                <a:extLst>
                  <a:ext uri="{0D108BD9-81ED-4DB2-BD59-A6C34878D82A}">
                    <a16:rowId xmlns:a16="http://schemas.microsoft.com/office/drawing/2014/main" xmlns="" val="931358817"/>
                  </a:ext>
                </a:extLst>
              </a:tr>
              <a:tr h="497731">
                <a:tc>
                  <a:txBody>
                    <a:bodyPr/>
                    <a:lstStyle/>
                    <a:p>
                      <a:r>
                        <a:rPr lang="en-IN" sz="2000" dirty="0"/>
                        <a:t>2.</a:t>
                      </a:r>
                    </a:p>
                  </a:txBody>
                  <a:tcPr/>
                </a:tc>
                <a:tc>
                  <a:txBody>
                    <a:bodyPr/>
                    <a:lstStyle/>
                    <a:p>
                      <a:r>
                        <a:rPr lang="hi-IN" sz="2000" dirty="0"/>
                        <a:t>टिकिया</a:t>
                      </a:r>
                      <a:endParaRPr lang="en-IN" sz="2000" dirty="0"/>
                    </a:p>
                  </a:txBody>
                  <a:tcPr/>
                </a:tc>
                <a:tc>
                  <a:txBody>
                    <a:bodyPr/>
                    <a:lstStyle/>
                    <a:p>
                      <a:r>
                        <a:rPr lang="hi-IN" sz="2000" dirty="0"/>
                        <a:t>घुलनशील, फैलाने योग्य टैबलेट</a:t>
                      </a:r>
                      <a:endParaRPr lang="en-IN" sz="2000" dirty="0"/>
                    </a:p>
                  </a:txBody>
                  <a:tcPr/>
                </a:tc>
                <a:extLst>
                  <a:ext uri="{0D108BD9-81ED-4DB2-BD59-A6C34878D82A}">
                    <a16:rowId xmlns:a16="http://schemas.microsoft.com/office/drawing/2014/main" xmlns="" val="2454337884"/>
                  </a:ext>
                </a:extLst>
              </a:tr>
              <a:tr h="497731">
                <a:tc>
                  <a:txBody>
                    <a:bodyPr/>
                    <a:lstStyle/>
                    <a:p>
                      <a:r>
                        <a:rPr lang="en-IN" sz="2000" dirty="0"/>
                        <a:t>3.</a:t>
                      </a:r>
                    </a:p>
                  </a:txBody>
                  <a:tcPr/>
                </a:tc>
                <a:tc>
                  <a:txBody>
                    <a:bodyPr/>
                    <a:lstStyle/>
                    <a:p>
                      <a:r>
                        <a:rPr lang="hi-IN" sz="2000" dirty="0"/>
                        <a:t>कैप्सूल</a:t>
                      </a:r>
                      <a:endParaRPr lang="en-IN" sz="2000" dirty="0"/>
                    </a:p>
                  </a:txBody>
                  <a:tcPr/>
                </a:tc>
                <a:tc>
                  <a:txBody>
                    <a:bodyPr/>
                    <a:lstStyle/>
                    <a:p>
                      <a:r>
                        <a:rPr lang="hi-IN" sz="2000" dirty="0"/>
                        <a:t>जिलेटिन/प्लास्टिक शेल में मौजूद दवाएं</a:t>
                      </a:r>
                      <a:endParaRPr lang="en-IN" sz="2000" dirty="0"/>
                    </a:p>
                  </a:txBody>
                  <a:tcPr/>
                </a:tc>
                <a:extLst>
                  <a:ext uri="{0D108BD9-81ED-4DB2-BD59-A6C34878D82A}">
                    <a16:rowId xmlns:a16="http://schemas.microsoft.com/office/drawing/2014/main" xmlns="" val="3175404855"/>
                  </a:ext>
                </a:extLst>
              </a:tr>
              <a:tr h="497731">
                <a:tc>
                  <a:txBody>
                    <a:bodyPr/>
                    <a:lstStyle/>
                    <a:p>
                      <a:r>
                        <a:rPr lang="en-IN" sz="2000" dirty="0"/>
                        <a:t>4.</a:t>
                      </a:r>
                    </a:p>
                  </a:txBody>
                  <a:tcPr/>
                </a:tc>
                <a:tc>
                  <a:txBody>
                    <a:bodyPr/>
                    <a:lstStyle/>
                    <a:p>
                      <a:r>
                        <a:rPr lang="hi-IN" sz="2000" dirty="0"/>
                        <a:t>टोपिटल दवाएं</a:t>
                      </a:r>
                      <a:endParaRPr lang="en-IN" sz="2000" dirty="0"/>
                    </a:p>
                  </a:txBody>
                  <a:tcPr/>
                </a:tc>
                <a:tc>
                  <a:txBody>
                    <a:bodyPr/>
                    <a:lstStyle/>
                    <a:p>
                      <a:r>
                        <a:rPr lang="hi-IN" sz="2000" dirty="0"/>
                        <a:t>क्रीम, मलहम, लोशन</a:t>
                      </a:r>
                      <a:endParaRPr lang="en-IN" sz="2000" dirty="0"/>
                    </a:p>
                  </a:txBody>
                  <a:tcPr/>
                </a:tc>
                <a:extLst>
                  <a:ext uri="{0D108BD9-81ED-4DB2-BD59-A6C34878D82A}">
                    <a16:rowId xmlns:a16="http://schemas.microsoft.com/office/drawing/2014/main" xmlns="" val="1227172115"/>
                  </a:ext>
                </a:extLst>
              </a:tr>
              <a:tr h="859096">
                <a:tc>
                  <a:txBody>
                    <a:bodyPr/>
                    <a:lstStyle/>
                    <a:p>
                      <a:r>
                        <a:rPr lang="en-IN" sz="2000" dirty="0"/>
                        <a:t>5.</a:t>
                      </a:r>
                    </a:p>
                  </a:txBody>
                  <a:tcPr/>
                </a:tc>
                <a:tc>
                  <a:txBody>
                    <a:bodyPr/>
                    <a:lstStyle/>
                    <a:p>
                      <a:r>
                        <a:rPr lang="hi-IN" sz="2000" dirty="0"/>
                        <a:t>सपोसिटरी</a:t>
                      </a:r>
                      <a:endParaRPr lang="en-IN" sz="2000" dirty="0"/>
                    </a:p>
                  </a:txBody>
                  <a:tcPr/>
                </a:tc>
                <a:tc>
                  <a:txBody>
                    <a:bodyPr/>
                    <a:lstStyle/>
                    <a:p>
                      <a:r>
                        <a:rPr lang="hi-IN" sz="2000" dirty="0"/>
                        <a:t>गोली का आकार- निगलना नहीं चाहिए
प्रशासन का मार्ग-मलाशय या योनि</a:t>
                      </a:r>
                      <a:endParaRPr lang="en-IN" sz="2000" dirty="0"/>
                    </a:p>
                  </a:txBody>
                  <a:tcPr/>
                </a:tc>
                <a:extLst>
                  <a:ext uri="{0D108BD9-81ED-4DB2-BD59-A6C34878D82A}">
                    <a16:rowId xmlns:a16="http://schemas.microsoft.com/office/drawing/2014/main" xmlns="" val="771542956"/>
                  </a:ext>
                </a:extLst>
              </a:tr>
              <a:tr h="497731">
                <a:tc>
                  <a:txBody>
                    <a:bodyPr/>
                    <a:lstStyle/>
                    <a:p>
                      <a:r>
                        <a:rPr lang="en-IN" sz="2000" dirty="0"/>
                        <a:t>6.</a:t>
                      </a:r>
                    </a:p>
                  </a:txBody>
                  <a:tcPr/>
                </a:tc>
                <a:tc>
                  <a:txBody>
                    <a:bodyPr/>
                    <a:lstStyle/>
                    <a:p>
                      <a:r>
                        <a:rPr lang="hi-IN" sz="2000" dirty="0"/>
                        <a:t>बूँदें</a:t>
                      </a:r>
                      <a:endParaRPr lang="en-IN" sz="2000" dirty="0"/>
                    </a:p>
                  </a:txBody>
                  <a:tcPr/>
                </a:tc>
                <a:tc>
                  <a:txBody>
                    <a:bodyPr/>
                    <a:lstStyle/>
                    <a:p>
                      <a:r>
                        <a:rPr lang="hi-IN" sz="2000" dirty="0"/>
                        <a:t>आई ड्रॉप, ईयर ड्रॉप, नेज़ल ड्रॉप आदि</a:t>
                      </a:r>
                      <a:endParaRPr lang="en-IN" sz="2000" dirty="0"/>
                    </a:p>
                  </a:txBody>
                  <a:tcPr/>
                </a:tc>
                <a:extLst>
                  <a:ext uri="{0D108BD9-81ED-4DB2-BD59-A6C34878D82A}">
                    <a16:rowId xmlns:a16="http://schemas.microsoft.com/office/drawing/2014/main" xmlns="" val="814672679"/>
                  </a:ext>
                </a:extLst>
              </a:tr>
              <a:tr h="497731">
                <a:tc>
                  <a:txBody>
                    <a:bodyPr/>
                    <a:lstStyle/>
                    <a:p>
                      <a:r>
                        <a:rPr lang="en-IN" sz="2000" dirty="0"/>
                        <a:t>7.</a:t>
                      </a:r>
                    </a:p>
                  </a:txBody>
                  <a:tcPr/>
                </a:tc>
                <a:tc>
                  <a:txBody>
                    <a:bodyPr/>
                    <a:lstStyle/>
                    <a:p>
                      <a:r>
                        <a:rPr lang="hi-IN" sz="2000" dirty="0"/>
                        <a:t>इन्हेलर्स</a:t>
                      </a:r>
                      <a:endParaRPr lang="en-IN" sz="2000" dirty="0"/>
                    </a:p>
                  </a:txBody>
                  <a:tcPr/>
                </a:tc>
                <a:tc>
                  <a:txBody>
                    <a:bodyPr/>
                    <a:lstStyle/>
                    <a:p>
                      <a:r>
                        <a:rPr lang="hi-IN" sz="2000" dirty="0"/>
                        <a:t>एस्थलिन</a:t>
                      </a:r>
                      <a:endParaRPr lang="en-IN" sz="2000" dirty="0"/>
                    </a:p>
                  </a:txBody>
                  <a:tcPr/>
                </a:tc>
                <a:extLst>
                  <a:ext uri="{0D108BD9-81ED-4DB2-BD59-A6C34878D82A}">
                    <a16:rowId xmlns:a16="http://schemas.microsoft.com/office/drawing/2014/main" xmlns="" val="3479702000"/>
                  </a:ext>
                </a:extLst>
              </a:tr>
              <a:tr h="497731">
                <a:tc>
                  <a:txBody>
                    <a:bodyPr/>
                    <a:lstStyle/>
                    <a:p>
                      <a:r>
                        <a:rPr lang="en-IN" sz="2000" dirty="0"/>
                        <a:t>8.</a:t>
                      </a:r>
                    </a:p>
                  </a:txBody>
                  <a:tcPr/>
                </a:tc>
                <a:tc>
                  <a:txBody>
                    <a:bodyPr/>
                    <a:lstStyle/>
                    <a:p>
                      <a:r>
                        <a:rPr lang="hi-IN" sz="2000" dirty="0"/>
                        <a:t>इंजेक्शन</a:t>
                      </a:r>
                      <a:endParaRPr lang="en-IN" sz="2000" dirty="0"/>
                    </a:p>
                  </a:txBody>
                  <a:tcPr/>
                </a:tc>
                <a:tc>
                  <a:txBody>
                    <a:bodyPr/>
                    <a:lstStyle/>
                    <a:p>
                      <a:r>
                        <a:rPr lang="en-IN" sz="2000" dirty="0"/>
                        <a:t>IM,IV,SUBCUTANEOUS ETC</a:t>
                      </a:r>
                    </a:p>
                  </a:txBody>
                  <a:tcPr/>
                </a:tc>
                <a:extLst>
                  <a:ext uri="{0D108BD9-81ED-4DB2-BD59-A6C34878D82A}">
                    <a16:rowId xmlns:a16="http://schemas.microsoft.com/office/drawing/2014/main" xmlns="" val="57365919"/>
                  </a:ext>
                </a:extLst>
              </a:tr>
              <a:tr h="497731">
                <a:tc>
                  <a:txBody>
                    <a:bodyPr/>
                    <a:lstStyle/>
                    <a:p>
                      <a:r>
                        <a:rPr lang="en-IN" sz="2000" dirty="0"/>
                        <a:t>9.</a:t>
                      </a:r>
                    </a:p>
                  </a:txBody>
                  <a:tcPr/>
                </a:tc>
                <a:tc>
                  <a:txBody>
                    <a:bodyPr/>
                    <a:lstStyle/>
                    <a:p>
                      <a:r>
                        <a:rPr lang="hi-IN" sz="2000" dirty="0"/>
                        <a:t>पैच</a:t>
                      </a:r>
                      <a:endParaRPr lang="en-IN" sz="2000" dirty="0"/>
                    </a:p>
                  </a:txBody>
                  <a:tcPr/>
                </a:tc>
                <a:tc>
                  <a:txBody>
                    <a:bodyPr/>
                    <a:lstStyle/>
                    <a:p>
                      <a:r>
                        <a:rPr lang="hi-IN" sz="2000" dirty="0"/>
                        <a:t>बेलाडोना प्लास्टर</a:t>
                      </a:r>
                      <a:endParaRPr lang="en-IN" sz="2000" dirty="0"/>
                    </a:p>
                  </a:txBody>
                  <a:tcPr/>
                </a:tc>
                <a:extLst>
                  <a:ext uri="{0D108BD9-81ED-4DB2-BD59-A6C34878D82A}">
                    <a16:rowId xmlns:a16="http://schemas.microsoft.com/office/drawing/2014/main" xmlns="" val="516178472"/>
                  </a:ext>
                </a:extLst>
              </a:tr>
            </a:tbl>
          </a:graphicData>
        </a:graphic>
      </p:graphicFrame>
    </p:spTree>
    <p:extLst>
      <p:ext uri="{BB962C8B-B14F-4D97-AF65-F5344CB8AC3E}">
        <p14:creationId xmlns:p14="http://schemas.microsoft.com/office/powerpoint/2010/main" val="343610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C4B93-6E2E-E021-639D-4AFE858BBEE3}"/>
              </a:ext>
            </a:extLst>
          </p:cNvPr>
          <p:cNvSpPr>
            <a:spLocks noGrp="1"/>
          </p:cNvSpPr>
          <p:nvPr>
            <p:ph type="title"/>
          </p:nvPr>
        </p:nvSpPr>
        <p:spPr>
          <a:xfrm>
            <a:off x="677334" y="609600"/>
            <a:ext cx="8596668" cy="668784"/>
          </a:xfrm>
        </p:spPr>
        <p:txBody>
          <a:bodyPr/>
          <a:lstStyle/>
          <a:p>
            <a:pPr algn="ctr"/>
            <a:r>
              <a:rPr lang="hi-IN" dirty="0">
                <a:solidFill>
                  <a:srgbClr val="00B0F0"/>
                </a:solidFill>
                <a:latin typeface="Arial Black" panose="020B0A04020102020204" pitchFamily="34" charset="0"/>
              </a:rPr>
              <a:t>टैबलेट के प्रकार</a:t>
            </a:r>
            <a:endParaRPr lang="en-IN" dirty="0">
              <a:solidFill>
                <a:srgbClr val="00B0F0"/>
              </a:solidFill>
              <a:latin typeface="Arial Black" panose="020B0A04020102020204" pitchFamily="34" charset="0"/>
            </a:endParaRPr>
          </a:p>
        </p:txBody>
      </p:sp>
      <p:graphicFrame>
        <p:nvGraphicFramePr>
          <p:cNvPr id="4" name="Table 4">
            <a:extLst>
              <a:ext uri="{FF2B5EF4-FFF2-40B4-BE49-F238E27FC236}">
                <a16:creationId xmlns:a16="http://schemas.microsoft.com/office/drawing/2014/main" xmlns="" id="{066D9F19-B14B-D8D5-D743-52420D0B9C8C}"/>
              </a:ext>
            </a:extLst>
          </p:cNvPr>
          <p:cNvGraphicFramePr>
            <a:graphicFrameLocks noGrp="1"/>
          </p:cNvGraphicFramePr>
          <p:nvPr>
            <p:ph idx="1"/>
            <p:extLst>
              <p:ext uri="{D42A27DB-BD31-4B8C-83A1-F6EECF244321}">
                <p14:modId xmlns:p14="http://schemas.microsoft.com/office/powerpoint/2010/main" val="2550177508"/>
              </p:ext>
            </p:extLst>
          </p:nvPr>
        </p:nvGraphicFramePr>
        <p:xfrm>
          <a:off x="498569" y="1479175"/>
          <a:ext cx="8681290" cy="3921693"/>
        </p:xfrm>
        <a:graphic>
          <a:graphicData uri="http://schemas.openxmlformats.org/drawingml/2006/table">
            <a:tbl>
              <a:tblPr firstRow="1" bandRow="1">
                <a:tableStyleId>{5C22544A-7EE6-4342-B048-85BDC9FD1C3A}</a:tableStyleId>
              </a:tblPr>
              <a:tblGrid>
                <a:gridCol w="507838">
                  <a:extLst>
                    <a:ext uri="{9D8B030D-6E8A-4147-A177-3AD203B41FA5}">
                      <a16:colId xmlns:a16="http://schemas.microsoft.com/office/drawing/2014/main" xmlns="" val="3227463190"/>
                    </a:ext>
                  </a:extLst>
                </a:gridCol>
                <a:gridCol w="3821232">
                  <a:extLst>
                    <a:ext uri="{9D8B030D-6E8A-4147-A177-3AD203B41FA5}">
                      <a16:colId xmlns:a16="http://schemas.microsoft.com/office/drawing/2014/main" xmlns="" val="1587126967"/>
                    </a:ext>
                  </a:extLst>
                </a:gridCol>
                <a:gridCol w="4352220">
                  <a:extLst>
                    <a:ext uri="{9D8B030D-6E8A-4147-A177-3AD203B41FA5}">
                      <a16:colId xmlns:a16="http://schemas.microsoft.com/office/drawing/2014/main" xmlns="" val="1820715692"/>
                    </a:ext>
                  </a:extLst>
                </a:gridCol>
              </a:tblGrid>
              <a:tr h="497731">
                <a:tc>
                  <a:txBody>
                    <a:bodyPr/>
                    <a:lstStyle/>
                    <a:p>
                      <a:r>
                        <a:rPr lang="en-IN" sz="2000" dirty="0"/>
                        <a:t>1.</a:t>
                      </a:r>
                    </a:p>
                  </a:txBody>
                  <a:tcPr/>
                </a:tc>
                <a:tc>
                  <a:txBody>
                    <a:bodyPr/>
                    <a:lstStyle/>
                    <a:p>
                      <a:r>
                        <a:rPr lang="hi-IN" sz="2000" dirty="0"/>
                        <a:t>लेपित</a:t>
                      </a:r>
                      <a:endParaRPr lang="en-IN" sz="2000" dirty="0"/>
                    </a:p>
                  </a:txBody>
                  <a:tcPr/>
                </a:tc>
                <a:tc>
                  <a:txBody>
                    <a:bodyPr/>
                    <a:lstStyle/>
                    <a:p>
                      <a:r>
                        <a:rPr lang="hi-IN" sz="2000" dirty="0"/>
                        <a:t>बिना लेपित</a:t>
                      </a:r>
                      <a:endParaRPr lang="en-IN" sz="2000" dirty="0"/>
                    </a:p>
                  </a:txBody>
                  <a:tcPr/>
                </a:tc>
                <a:extLst>
                  <a:ext uri="{0D108BD9-81ED-4DB2-BD59-A6C34878D82A}">
                    <a16:rowId xmlns:a16="http://schemas.microsoft.com/office/drawing/2014/main" xmlns="" val="931358817"/>
                  </a:ext>
                </a:extLst>
              </a:tr>
              <a:tr h="497731">
                <a:tc>
                  <a:txBody>
                    <a:bodyPr/>
                    <a:lstStyle/>
                    <a:p>
                      <a:r>
                        <a:rPr lang="en-IN" sz="2000" dirty="0"/>
                        <a:t>2.</a:t>
                      </a:r>
                    </a:p>
                  </a:txBody>
                  <a:tcPr/>
                </a:tc>
                <a:tc>
                  <a:txBody>
                    <a:bodyPr/>
                    <a:lstStyle/>
                    <a:p>
                      <a:r>
                        <a:rPr lang="hi-IN" sz="2000" dirty="0"/>
                        <a:t>चीनी लेपित</a:t>
                      </a:r>
                      <a:endParaRPr lang="en-IN" sz="2000" dirty="0"/>
                    </a:p>
                  </a:txBody>
                  <a:tcPr/>
                </a:tc>
                <a:tc>
                  <a:txBody>
                    <a:bodyPr/>
                    <a:lstStyle/>
                    <a:p>
                      <a:r>
                        <a:rPr lang="hi-IN" sz="2000" dirty="0"/>
                        <a:t>विभाजित किया जा सकता है</a:t>
                      </a:r>
                      <a:endParaRPr lang="en-IN" sz="2000" dirty="0"/>
                    </a:p>
                  </a:txBody>
                  <a:tcPr/>
                </a:tc>
                <a:extLst>
                  <a:ext uri="{0D108BD9-81ED-4DB2-BD59-A6C34878D82A}">
                    <a16:rowId xmlns:a16="http://schemas.microsoft.com/office/drawing/2014/main" xmlns="" val="2454337884"/>
                  </a:ext>
                </a:extLst>
              </a:tr>
              <a:tr h="497731">
                <a:tc>
                  <a:txBody>
                    <a:bodyPr/>
                    <a:lstStyle/>
                    <a:p>
                      <a:r>
                        <a:rPr lang="en-IN" sz="2000" dirty="0"/>
                        <a:t>3.</a:t>
                      </a:r>
                    </a:p>
                  </a:txBody>
                  <a:tcPr/>
                </a:tc>
                <a:tc>
                  <a:txBody>
                    <a:bodyPr/>
                    <a:lstStyle/>
                    <a:p>
                      <a:r>
                        <a:rPr lang="hi-IN" sz="2000" dirty="0"/>
                        <a:t>फिल्म लेपित</a:t>
                      </a:r>
                      <a:endParaRPr lang="en-IN" sz="2000" dirty="0"/>
                    </a:p>
                  </a:txBody>
                  <a:tcPr/>
                </a:tc>
                <a:tc>
                  <a:txBody>
                    <a:bodyPr/>
                    <a:lstStyle/>
                    <a:p>
                      <a:endParaRPr lang="en-IN" sz="2000" dirty="0"/>
                    </a:p>
                  </a:txBody>
                  <a:tcPr/>
                </a:tc>
                <a:extLst>
                  <a:ext uri="{0D108BD9-81ED-4DB2-BD59-A6C34878D82A}">
                    <a16:rowId xmlns:a16="http://schemas.microsoft.com/office/drawing/2014/main" xmlns="" val="3175404855"/>
                  </a:ext>
                </a:extLst>
              </a:tr>
              <a:tr h="497731">
                <a:tc>
                  <a:txBody>
                    <a:bodyPr/>
                    <a:lstStyle/>
                    <a:p>
                      <a:r>
                        <a:rPr lang="en-IN" sz="2000" dirty="0"/>
                        <a:t>4.</a:t>
                      </a:r>
                    </a:p>
                  </a:txBody>
                  <a:tcPr/>
                </a:tc>
                <a:tc>
                  <a:txBody>
                    <a:bodyPr/>
                    <a:lstStyle/>
                    <a:p>
                      <a:r>
                        <a:rPr lang="hi-IN" sz="2000" dirty="0"/>
                        <a:t>फैलाने योग्य टैबलेट</a:t>
                      </a:r>
                      <a:endParaRPr lang="en-IN" sz="2000" dirty="0"/>
                    </a:p>
                  </a:txBody>
                  <a:tcPr/>
                </a:tc>
                <a:tc>
                  <a:txBody>
                    <a:bodyPr/>
                    <a:lstStyle/>
                    <a:p>
                      <a:endParaRPr lang="en-IN" sz="2000" dirty="0"/>
                    </a:p>
                  </a:txBody>
                  <a:tcPr/>
                </a:tc>
                <a:extLst>
                  <a:ext uri="{0D108BD9-81ED-4DB2-BD59-A6C34878D82A}">
                    <a16:rowId xmlns:a16="http://schemas.microsoft.com/office/drawing/2014/main" xmlns="" val="1227172115"/>
                  </a:ext>
                </a:extLst>
              </a:tr>
              <a:tr h="427198">
                <a:tc>
                  <a:txBody>
                    <a:bodyPr/>
                    <a:lstStyle/>
                    <a:p>
                      <a:r>
                        <a:rPr lang="en-IN" sz="2000" dirty="0"/>
                        <a:t>5.</a:t>
                      </a:r>
                    </a:p>
                  </a:txBody>
                  <a:tcPr/>
                </a:tc>
                <a:tc>
                  <a:txBody>
                    <a:bodyPr/>
                    <a:lstStyle/>
                    <a:p>
                      <a:r>
                        <a:rPr lang="hi-IN" sz="2000" dirty="0"/>
                        <a:t>सबलिंगुअल टैबलेट</a:t>
                      </a:r>
                      <a:endParaRPr lang="en-IN" sz="2000" dirty="0"/>
                    </a:p>
                  </a:txBody>
                  <a:tcPr/>
                </a:tc>
                <a:tc>
                  <a:txBody>
                    <a:bodyPr/>
                    <a:lstStyle/>
                    <a:p>
                      <a:endParaRPr lang="en-IN" sz="2000" dirty="0"/>
                    </a:p>
                  </a:txBody>
                  <a:tcPr/>
                </a:tc>
                <a:extLst>
                  <a:ext uri="{0D108BD9-81ED-4DB2-BD59-A6C34878D82A}">
                    <a16:rowId xmlns:a16="http://schemas.microsoft.com/office/drawing/2014/main" xmlns="" val="771542956"/>
                  </a:ext>
                </a:extLst>
              </a:tr>
              <a:tr h="497731">
                <a:tc>
                  <a:txBody>
                    <a:bodyPr/>
                    <a:lstStyle/>
                    <a:p>
                      <a:r>
                        <a:rPr lang="en-IN" sz="2000" dirty="0"/>
                        <a:t>6.</a:t>
                      </a:r>
                    </a:p>
                  </a:txBody>
                  <a:tcPr/>
                </a:tc>
                <a:tc>
                  <a:txBody>
                    <a:bodyPr/>
                    <a:lstStyle/>
                    <a:p>
                      <a:r>
                        <a:rPr lang="hi-IN" sz="2000" dirty="0"/>
                        <a:t>एंटरिक लेपित</a:t>
                      </a:r>
                      <a:endParaRPr lang="en-IN" sz="2000" dirty="0"/>
                    </a:p>
                  </a:txBody>
                  <a:tcPr/>
                </a:tc>
                <a:tc>
                  <a:txBody>
                    <a:bodyPr/>
                    <a:lstStyle/>
                    <a:p>
                      <a:endParaRPr lang="en-IN" sz="2000" dirty="0"/>
                    </a:p>
                  </a:txBody>
                  <a:tcPr/>
                </a:tc>
                <a:extLst>
                  <a:ext uri="{0D108BD9-81ED-4DB2-BD59-A6C34878D82A}">
                    <a16:rowId xmlns:a16="http://schemas.microsoft.com/office/drawing/2014/main" xmlns="" val="814672679"/>
                  </a:ext>
                </a:extLst>
              </a:tr>
              <a:tr h="497731">
                <a:tc>
                  <a:txBody>
                    <a:bodyPr/>
                    <a:lstStyle/>
                    <a:p>
                      <a:r>
                        <a:rPr lang="en-IN" sz="2000" dirty="0"/>
                        <a:t>7.</a:t>
                      </a:r>
                    </a:p>
                  </a:txBody>
                  <a:tcPr/>
                </a:tc>
                <a:tc>
                  <a:txBody>
                    <a:bodyPr/>
                    <a:lstStyle/>
                    <a:p>
                      <a:r>
                        <a:rPr lang="hi-IN" sz="2000" dirty="0"/>
                        <a:t>निरंतर/
विस्तारित/
नियंत्रित रिलीज</a:t>
                      </a:r>
                      <a:endParaRPr lang="en-IN" sz="2000" dirty="0"/>
                    </a:p>
                  </a:txBody>
                  <a:tcPr/>
                </a:tc>
                <a:tc>
                  <a:txBody>
                    <a:bodyPr/>
                    <a:lstStyle/>
                    <a:p>
                      <a:endParaRPr lang="en-IN" sz="2000" dirty="0"/>
                    </a:p>
                  </a:txBody>
                  <a:tcPr/>
                </a:tc>
                <a:extLst>
                  <a:ext uri="{0D108BD9-81ED-4DB2-BD59-A6C34878D82A}">
                    <a16:rowId xmlns:a16="http://schemas.microsoft.com/office/drawing/2014/main" xmlns="" val="3479702000"/>
                  </a:ext>
                </a:extLst>
              </a:tr>
            </a:tbl>
          </a:graphicData>
        </a:graphic>
      </p:graphicFrame>
    </p:spTree>
    <p:extLst>
      <p:ext uri="{BB962C8B-B14F-4D97-AF65-F5344CB8AC3E}">
        <p14:creationId xmlns:p14="http://schemas.microsoft.com/office/powerpoint/2010/main" val="2717350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77C2C8-FDE9-57F8-FC83-0F05008C9D68}"/>
              </a:ext>
            </a:extLst>
          </p:cNvPr>
          <p:cNvSpPr>
            <a:spLocks noGrp="1"/>
          </p:cNvSpPr>
          <p:nvPr>
            <p:ph type="title"/>
          </p:nvPr>
        </p:nvSpPr>
        <p:spPr>
          <a:xfrm>
            <a:off x="677334" y="609600"/>
            <a:ext cx="8596668" cy="775317"/>
          </a:xfrm>
        </p:spPr>
        <p:txBody>
          <a:bodyPr/>
          <a:lstStyle/>
          <a:p>
            <a:pPr algn="ctr"/>
            <a:r>
              <a:rPr lang="hi-IN" dirty="0"/>
              <a:t>दवाओं का रूप</a:t>
            </a:r>
            <a:endParaRPr lang="en-IN" dirty="0"/>
          </a:p>
        </p:txBody>
      </p:sp>
      <p:pic>
        <p:nvPicPr>
          <p:cNvPr id="1026" name="Picture 2" descr="Drugs Forms Medical Icon Flat Set">
            <a:extLst>
              <a:ext uri="{FF2B5EF4-FFF2-40B4-BE49-F238E27FC236}">
                <a16:creationId xmlns:a16="http://schemas.microsoft.com/office/drawing/2014/main" xmlns="" id="{C5E563FC-FAD1-16C9-CDF4-91454E54EB4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4602" y="1509203"/>
            <a:ext cx="8519400" cy="45986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85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6C3847-136B-3924-EF01-1388073F4401}"/>
              </a:ext>
            </a:extLst>
          </p:cNvPr>
          <p:cNvSpPr>
            <a:spLocks noGrp="1"/>
          </p:cNvSpPr>
          <p:nvPr>
            <p:ph type="title"/>
          </p:nvPr>
        </p:nvSpPr>
        <p:spPr>
          <a:xfrm>
            <a:off x="982134" y="268941"/>
            <a:ext cx="8596668" cy="1320800"/>
          </a:xfrm>
        </p:spPr>
        <p:txBody>
          <a:bodyPr anchor="ctr"/>
          <a:lstStyle/>
          <a:p>
            <a:pPr algn="ctr"/>
            <a:r>
              <a:rPr lang="hi-IN" dirty="0">
                <a:solidFill>
                  <a:srgbClr val="00B0F0"/>
                </a:solidFill>
                <a:latin typeface="Arial Black" panose="020B0A04020102020204" pitchFamily="34" charset="0"/>
              </a:rPr>
              <a:t>प्रिस्क्रिप्शन पढ़ना</a:t>
            </a:r>
            <a:endParaRPr lang="en-IN" dirty="0">
              <a:solidFill>
                <a:srgbClr val="00B0F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0B700B12-6314-2CC4-80E0-68CE726E0976}"/>
              </a:ext>
            </a:extLst>
          </p:cNvPr>
          <p:cNvSpPr>
            <a:spLocks noGrp="1"/>
          </p:cNvSpPr>
          <p:nvPr>
            <p:ph idx="1"/>
          </p:nvPr>
        </p:nvSpPr>
        <p:spPr>
          <a:xfrm>
            <a:off x="910416" y="1685460"/>
            <a:ext cx="8596668" cy="3880773"/>
          </a:xfrm>
        </p:spPr>
        <p:txBody>
          <a:bodyPr>
            <a:normAutofit fontScale="92500" lnSpcReduction="20000"/>
          </a:bodyPr>
          <a:lstStyle/>
          <a:p>
            <a:r>
              <a:rPr lang="hi-IN" sz="3600" dirty="0"/>
              <a:t>आरएक्स
निदान
दवाओं का नाम
ख़ुराक
नैदानिक परीक्षण जैसी सलाह
सावधानियों
एएसटी</a:t>
            </a:r>
            <a:endParaRPr lang="en-IN" dirty="0"/>
          </a:p>
          <a:p>
            <a:endParaRPr lang="en-IN" dirty="0"/>
          </a:p>
          <a:p>
            <a:endParaRPr lang="en-IN" dirty="0"/>
          </a:p>
        </p:txBody>
      </p:sp>
    </p:spTree>
    <p:extLst>
      <p:ext uri="{BB962C8B-B14F-4D97-AF65-F5344CB8AC3E}">
        <p14:creationId xmlns:p14="http://schemas.microsoft.com/office/powerpoint/2010/main" val="2026536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25A78A-73BD-E66C-30D2-D1A8C921BB23}"/>
              </a:ext>
            </a:extLst>
          </p:cNvPr>
          <p:cNvSpPr>
            <a:spLocks noGrp="1"/>
          </p:cNvSpPr>
          <p:nvPr>
            <p:ph type="title"/>
          </p:nvPr>
        </p:nvSpPr>
        <p:spPr/>
        <p:txBody>
          <a:bodyPr/>
          <a:lstStyle/>
          <a:p>
            <a:pPr algn="ctr"/>
            <a:r>
              <a:rPr lang="hi-IN" dirty="0"/>
              <a:t>प्रिस्क्रिप्शन में प्रयुक्त लैटिन शब्द</a:t>
            </a:r>
            <a:endParaRPr lang="en-IN" dirty="0"/>
          </a:p>
        </p:txBody>
      </p:sp>
      <p:graphicFrame>
        <p:nvGraphicFramePr>
          <p:cNvPr id="5" name="Table 5">
            <a:extLst>
              <a:ext uri="{FF2B5EF4-FFF2-40B4-BE49-F238E27FC236}">
                <a16:creationId xmlns:a16="http://schemas.microsoft.com/office/drawing/2014/main" xmlns="" id="{AC20E123-D239-C11E-FFAF-EF212BB727BA}"/>
              </a:ext>
            </a:extLst>
          </p:cNvPr>
          <p:cNvGraphicFramePr>
            <a:graphicFrameLocks noGrp="1"/>
          </p:cNvGraphicFramePr>
          <p:nvPr>
            <p:ph idx="1"/>
            <p:extLst>
              <p:ext uri="{D42A27DB-BD31-4B8C-83A1-F6EECF244321}">
                <p14:modId xmlns:p14="http://schemas.microsoft.com/office/powerpoint/2010/main" val="1353808436"/>
              </p:ext>
            </p:extLst>
          </p:nvPr>
        </p:nvGraphicFramePr>
        <p:xfrm>
          <a:off x="677691" y="1427480"/>
          <a:ext cx="8596311" cy="4820920"/>
        </p:xfrm>
        <a:graphic>
          <a:graphicData uri="http://schemas.openxmlformats.org/drawingml/2006/table">
            <a:tbl>
              <a:tblPr firstRow="1" bandRow="1">
                <a:tableStyleId>{5C22544A-7EE6-4342-B048-85BDC9FD1C3A}</a:tableStyleId>
              </a:tblPr>
              <a:tblGrid>
                <a:gridCol w="1781424">
                  <a:extLst>
                    <a:ext uri="{9D8B030D-6E8A-4147-A177-3AD203B41FA5}">
                      <a16:colId xmlns:a16="http://schemas.microsoft.com/office/drawing/2014/main" xmlns="" val="849517790"/>
                    </a:ext>
                  </a:extLst>
                </a:gridCol>
                <a:gridCol w="3240349">
                  <a:extLst>
                    <a:ext uri="{9D8B030D-6E8A-4147-A177-3AD203B41FA5}">
                      <a16:colId xmlns:a16="http://schemas.microsoft.com/office/drawing/2014/main" xmlns="" val="427828949"/>
                    </a:ext>
                  </a:extLst>
                </a:gridCol>
                <a:gridCol w="3574538">
                  <a:extLst>
                    <a:ext uri="{9D8B030D-6E8A-4147-A177-3AD203B41FA5}">
                      <a16:colId xmlns:a16="http://schemas.microsoft.com/office/drawing/2014/main" xmlns="" val="723010375"/>
                    </a:ext>
                  </a:extLst>
                </a:gridCol>
              </a:tblGrid>
              <a:tr h="370840">
                <a:tc>
                  <a:txBody>
                    <a:bodyPr/>
                    <a:lstStyle/>
                    <a:p>
                      <a:r>
                        <a:rPr lang="hi-IN" dirty="0"/>
                        <a:t>संक्षिप्त</a:t>
                      </a:r>
                      <a:endParaRPr lang="en-IN" dirty="0"/>
                    </a:p>
                  </a:txBody>
                  <a:tcPr/>
                </a:tc>
                <a:tc>
                  <a:txBody>
                    <a:bodyPr/>
                    <a:lstStyle/>
                    <a:p>
                      <a:r>
                        <a:rPr lang="hi-IN" dirty="0"/>
                        <a:t>मतलब</a:t>
                      </a:r>
                      <a:endParaRPr lang="en-IN" dirty="0"/>
                    </a:p>
                  </a:txBody>
                  <a:tcPr/>
                </a:tc>
                <a:tc>
                  <a:txBody>
                    <a:bodyPr/>
                    <a:lstStyle/>
                    <a:p>
                      <a:r>
                        <a:rPr lang="hi-IN" dirty="0"/>
                        <a:t>लैटिन मूल</a:t>
                      </a:r>
                      <a:endParaRPr lang="en-IN" dirty="0"/>
                    </a:p>
                  </a:txBody>
                  <a:tcPr/>
                </a:tc>
                <a:extLst>
                  <a:ext uri="{0D108BD9-81ED-4DB2-BD59-A6C34878D82A}">
                    <a16:rowId xmlns:a16="http://schemas.microsoft.com/office/drawing/2014/main" xmlns="" val="1332758724"/>
                  </a:ext>
                </a:extLst>
              </a:tr>
              <a:tr h="370840">
                <a:tc>
                  <a:txBody>
                    <a:bodyPr/>
                    <a:lstStyle/>
                    <a:p>
                      <a:r>
                        <a:rPr lang="en-IN" dirty="0"/>
                        <a:t>RX</a:t>
                      </a:r>
                    </a:p>
                  </a:txBody>
                  <a:tcPr/>
                </a:tc>
                <a:tc>
                  <a:txBody>
                    <a:bodyPr/>
                    <a:lstStyle/>
                    <a:p>
                      <a:r>
                        <a:rPr lang="hi-IN" dirty="0"/>
                        <a:t>चिकित्सा नुस्खा</a:t>
                      </a:r>
                      <a:endParaRPr lang="en-IN" dirty="0"/>
                    </a:p>
                  </a:txBody>
                  <a:tcPr/>
                </a:tc>
                <a:tc>
                  <a:txBody>
                    <a:bodyPr/>
                    <a:lstStyle/>
                    <a:p>
                      <a:r>
                        <a:rPr lang="en-IN" dirty="0"/>
                        <a:t>TO TAKE/RECIPE</a:t>
                      </a:r>
                    </a:p>
                  </a:txBody>
                  <a:tcPr/>
                </a:tc>
                <a:extLst>
                  <a:ext uri="{0D108BD9-81ED-4DB2-BD59-A6C34878D82A}">
                    <a16:rowId xmlns:a16="http://schemas.microsoft.com/office/drawing/2014/main" xmlns="" val="2465848123"/>
                  </a:ext>
                </a:extLst>
              </a:tr>
              <a:tr h="370840">
                <a:tc>
                  <a:txBody>
                    <a:bodyPr/>
                    <a:lstStyle/>
                    <a:p>
                      <a:r>
                        <a:rPr lang="en-IN" dirty="0"/>
                        <a:t>OD/OID</a:t>
                      </a:r>
                    </a:p>
                  </a:txBody>
                  <a:tcPr/>
                </a:tc>
                <a:tc>
                  <a:txBody>
                    <a:bodyPr/>
                    <a:lstStyle/>
                    <a:p>
                      <a:r>
                        <a:rPr lang="hi-IN" dirty="0"/>
                        <a:t>दिन में एक बार</a:t>
                      </a:r>
                      <a:endParaRPr lang="en-IN" dirty="0"/>
                    </a:p>
                  </a:txBody>
                  <a:tcPr/>
                </a:tc>
                <a:tc>
                  <a:txBody>
                    <a:bodyPr/>
                    <a:lstStyle/>
                    <a:p>
                      <a:r>
                        <a:rPr lang="en-IN" dirty="0"/>
                        <a:t>OMNE IN DIE</a:t>
                      </a:r>
                    </a:p>
                  </a:txBody>
                  <a:tcPr/>
                </a:tc>
                <a:extLst>
                  <a:ext uri="{0D108BD9-81ED-4DB2-BD59-A6C34878D82A}">
                    <a16:rowId xmlns:a16="http://schemas.microsoft.com/office/drawing/2014/main" xmlns="" val="2769715209"/>
                  </a:ext>
                </a:extLst>
              </a:tr>
              <a:tr h="370840">
                <a:tc>
                  <a:txBody>
                    <a:bodyPr/>
                    <a:lstStyle/>
                    <a:p>
                      <a:r>
                        <a:rPr lang="en-IN" dirty="0"/>
                        <a:t>BD/</a:t>
                      </a:r>
                      <a:r>
                        <a:rPr lang="en-IN" dirty="0" err="1"/>
                        <a:t>BiD</a:t>
                      </a:r>
                      <a:endParaRPr lang="en-IN" dirty="0"/>
                    </a:p>
                  </a:txBody>
                  <a:tcPr/>
                </a:tc>
                <a:tc>
                  <a:txBody>
                    <a:bodyPr/>
                    <a:lstStyle/>
                    <a:p>
                      <a:r>
                        <a:rPr lang="hi-IN" dirty="0"/>
                        <a:t>दिन में 2 बार</a:t>
                      </a:r>
                      <a:endParaRPr lang="en-IN" dirty="0"/>
                    </a:p>
                  </a:txBody>
                  <a:tcPr/>
                </a:tc>
                <a:tc>
                  <a:txBody>
                    <a:bodyPr/>
                    <a:lstStyle/>
                    <a:p>
                      <a:r>
                        <a:rPr lang="en-IN" dirty="0"/>
                        <a:t>BIS IN DIE</a:t>
                      </a:r>
                    </a:p>
                  </a:txBody>
                  <a:tcPr/>
                </a:tc>
                <a:extLst>
                  <a:ext uri="{0D108BD9-81ED-4DB2-BD59-A6C34878D82A}">
                    <a16:rowId xmlns:a16="http://schemas.microsoft.com/office/drawing/2014/main" xmlns="" val="386503890"/>
                  </a:ext>
                </a:extLst>
              </a:tr>
              <a:tr h="370840">
                <a:tc>
                  <a:txBody>
                    <a:bodyPr/>
                    <a:lstStyle/>
                    <a:p>
                      <a:r>
                        <a:rPr lang="en-IN" dirty="0"/>
                        <a:t>TID/TDS</a:t>
                      </a:r>
                    </a:p>
                  </a:txBody>
                  <a:tcPr/>
                </a:tc>
                <a:tc>
                  <a:txBody>
                    <a:bodyPr/>
                    <a:lstStyle/>
                    <a:p>
                      <a:r>
                        <a:rPr lang="hi-IN" dirty="0"/>
                        <a:t>दिन में 3 बार</a:t>
                      </a:r>
                      <a:endParaRPr lang="en-IN" dirty="0"/>
                    </a:p>
                  </a:txBody>
                  <a:tcPr/>
                </a:tc>
                <a:tc>
                  <a:txBody>
                    <a:bodyPr/>
                    <a:lstStyle/>
                    <a:p>
                      <a:r>
                        <a:rPr lang="en-IN" dirty="0"/>
                        <a:t>TER DIE SUMENDUS</a:t>
                      </a:r>
                    </a:p>
                  </a:txBody>
                  <a:tcPr/>
                </a:tc>
                <a:extLst>
                  <a:ext uri="{0D108BD9-81ED-4DB2-BD59-A6C34878D82A}">
                    <a16:rowId xmlns:a16="http://schemas.microsoft.com/office/drawing/2014/main" xmlns="" val="3197901315"/>
                  </a:ext>
                </a:extLst>
              </a:tr>
              <a:tr h="370840">
                <a:tc>
                  <a:txBody>
                    <a:bodyPr/>
                    <a:lstStyle/>
                    <a:p>
                      <a:r>
                        <a:rPr lang="en-IN" dirty="0"/>
                        <a:t>QID</a:t>
                      </a:r>
                    </a:p>
                  </a:txBody>
                  <a:tcPr/>
                </a:tc>
                <a:tc>
                  <a:txBody>
                    <a:bodyPr/>
                    <a:lstStyle/>
                    <a:p>
                      <a:r>
                        <a:rPr lang="hi-IN" dirty="0"/>
                        <a:t>दिन में 4 बार</a:t>
                      </a:r>
                      <a:endParaRPr lang="en-IN" dirty="0"/>
                    </a:p>
                  </a:txBody>
                  <a:tcPr/>
                </a:tc>
                <a:tc>
                  <a:txBody>
                    <a:bodyPr/>
                    <a:lstStyle/>
                    <a:p>
                      <a:r>
                        <a:rPr lang="en-IN" dirty="0"/>
                        <a:t>QUARTER IN DIE</a:t>
                      </a:r>
                    </a:p>
                  </a:txBody>
                  <a:tcPr/>
                </a:tc>
                <a:extLst>
                  <a:ext uri="{0D108BD9-81ED-4DB2-BD59-A6C34878D82A}">
                    <a16:rowId xmlns:a16="http://schemas.microsoft.com/office/drawing/2014/main" xmlns="" val="548070539"/>
                  </a:ext>
                </a:extLst>
              </a:tr>
              <a:tr h="370840">
                <a:tc>
                  <a:txBody>
                    <a:bodyPr/>
                    <a:lstStyle/>
                    <a:p>
                      <a:r>
                        <a:rPr lang="en-IN" dirty="0"/>
                        <a:t>AC</a:t>
                      </a:r>
                    </a:p>
                  </a:txBody>
                  <a:tcPr/>
                </a:tc>
                <a:tc>
                  <a:txBody>
                    <a:bodyPr/>
                    <a:lstStyle/>
                    <a:p>
                      <a:r>
                        <a:rPr lang="hi-IN" dirty="0"/>
                        <a:t>भोजन से पहले</a:t>
                      </a:r>
                      <a:endParaRPr lang="en-IN" dirty="0"/>
                    </a:p>
                  </a:txBody>
                  <a:tcPr/>
                </a:tc>
                <a:tc>
                  <a:txBody>
                    <a:bodyPr/>
                    <a:lstStyle/>
                    <a:p>
                      <a:r>
                        <a:rPr lang="en-IN" dirty="0"/>
                        <a:t>ANTE CIBUM</a:t>
                      </a:r>
                    </a:p>
                  </a:txBody>
                  <a:tcPr/>
                </a:tc>
                <a:extLst>
                  <a:ext uri="{0D108BD9-81ED-4DB2-BD59-A6C34878D82A}">
                    <a16:rowId xmlns:a16="http://schemas.microsoft.com/office/drawing/2014/main" xmlns="" val="842172840"/>
                  </a:ext>
                </a:extLst>
              </a:tr>
              <a:tr h="370840">
                <a:tc>
                  <a:txBody>
                    <a:bodyPr/>
                    <a:lstStyle/>
                    <a:p>
                      <a:r>
                        <a:rPr lang="en-IN" dirty="0"/>
                        <a:t>PC</a:t>
                      </a:r>
                    </a:p>
                  </a:txBody>
                  <a:tcPr/>
                </a:tc>
                <a:tc>
                  <a:txBody>
                    <a:bodyPr/>
                    <a:lstStyle/>
                    <a:p>
                      <a:r>
                        <a:rPr lang="hi-IN" dirty="0"/>
                        <a:t>भोजन के बाद</a:t>
                      </a:r>
                      <a:endParaRPr lang="en-IN" dirty="0"/>
                    </a:p>
                  </a:txBody>
                  <a:tcPr/>
                </a:tc>
                <a:tc>
                  <a:txBody>
                    <a:bodyPr/>
                    <a:lstStyle/>
                    <a:p>
                      <a:r>
                        <a:rPr lang="en-IN" dirty="0"/>
                        <a:t>POST CIBUM</a:t>
                      </a:r>
                    </a:p>
                  </a:txBody>
                  <a:tcPr/>
                </a:tc>
                <a:extLst>
                  <a:ext uri="{0D108BD9-81ED-4DB2-BD59-A6C34878D82A}">
                    <a16:rowId xmlns:a16="http://schemas.microsoft.com/office/drawing/2014/main" xmlns="" val="2984609534"/>
                  </a:ext>
                </a:extLst>
              </a:tr>
              <a:tr h="370840">
                <a:tc>
                  <a:txBody>
                    <a:bodyPr/>
                    <a:lstStyle/>
                    <a:p>
                      <a:r>
                        <a:rPr lang="en-IN" dirty="0"/>
                        <a:t>HS</a:t>
                      </a:r>
                    </a:p>
                  </a:txBody>
                  <a:tcPr/>
                </a:tc>
                <a:tc>
                  <a:txBody>
                    <a:bodyPr/>
                    <a:lstStyle/>
                    <a:p>
                      <a:r>
                        <a:rPr lang="hi-IN" dirty="0"/>
                        <a:t>सोने के समय</a:t>
                      </a:r>
                      <a:endParaRPr lang="en-IN" dirty="0"/>
                    </a:p>
                  </a:txBody>
                  <a:tcPr/>
                </a:tc>
                <a:tc>
                  <a:txBody>
                    <a:bodyPr/>
                    <a:lstStyle/>
                    <a:p>
                      <a:r>
                        <a:rPr lang="en-IN" dirty="0"/>
                        <a:t>HORA SOMNI</a:t>
                      </a:r>
                    </a:p>
                  </a:txBody>
                  <a:tcPr/>
                </a:tc>
                <a:extLst>
                  <a:ext uri="{0D108BD9-81ED-4DB2-BD59-A6C34878D82A}">
                    <a16:rowId xmlns:a16="http://schemas.microsoft.com/office/drawing/2014/main" xmlns="" val="1075011282"/>
                  </a:ext>
                </a:extLst>
              </a:tr>
              <a:tr h="370840">
                <a:tc>
                  <a:txBody>
                    <a:bodyPr/>
                    <a:lstStyle/>
                    <a:p>
                      <a:r>
                        <a:rPr lang="en-IN" dirty="0"/>
                        <a:t>AM/PM</a:t>
                      </a:r>
                    </a:p>
                  </a:txBody>
                  <a:tcPr/>
                </a:tc>
                <a:tc>
                  <a:txBody>
                    <a:bodyPr/>
                    <a:lstStyle/>
                    <a:p>
                      <a:r>
                        <a:rPr lang="hi-IN" dirty="0"/>
                        <a:t>सुबह/शाम</a:t>
                      </a:r>
                      <a:endParaRPr lang="en-IN" dirty="0"/>
                    </a:p>
                  </a:txBody>
                  <a:tcPr/>
                </a:tc>
                <a:tc>
                  <a:txBody>
                    <a:bodyPr/>
                    <a:lstStyle/>
                    <a:p>
                      <a:r>
                        <a:rPr lang="en-IN" dirty="0"/>
                        <a:t>ANTE MERIDIEM/POST MERIDIEM</a:t>
                      </a:r>
                    </a:p>
                  </a:txBody>
                  <a:tcPr/>
                </a:tc>
                <a:extLst>
                  <a:ext uri="{0D108BD9-81ED-4DB2-BD59-A6C34878D82A}">
                    <a16:rowId xmlns:a16="http://schemas.microsoft.com/office/drawing/2014/main" xmlns="" val="1716475474"/>
                  </a:ext>
                </a:extLst>
              </a:tr>
              <a:tr h="370840">
                <a:tc>
                  <a:txBody>
                    <a:bodyPr/>
                    <a:lstStyle/>
                    <a:p>
                      <a:r>
                        <a:rPr lang="en-IN" dirty="0"/>
                        <a:t>STAT</a:t>
                      </a:r>
                    </a:p>
                  </a:txBody>
                  <a:tcPr/>
                </a:tc>
                <a:tc>
                  <a:txBody>
                    <a:bodyPr/>
                    <a:lstStyle/>
                    <a:p>
                      <a:r>
                        <a:rPr lang="hi-IN" dirty="0"/>
                        <a:t>तुरंत/अभी</a:t>
                      </a:r>
                      <a:endParaRPr lang="en-IN" dirty="0"/>
                    </a:p>
                  </a:txBody>
                  <a:tcPr/>
                </a:tc>
                <a:tc>
                  <a:txBody>
                    <a:bodyPr/>
                    <a:lstStyle/>
                    <a:p>
                      <a:r>
                        <a:rPr lang="en-IN" dirty="0"/>
                        <a:t>STATIM</a:t>
                      </a:r>
                    </a:p>
                  </a:txBody>
                  <a:tcPr/>
                </a:tc>
                <a:extLst>
                  <a:ext uri="{0D108BD9-81ED-4DB2-BD59-A6C34878D82A}">
                    <a16:rowId xmlns:a16="http://schemas.microsoft.com/office/drawing/2014/main" xmlns="" val="1288455203"/>
                  </a:ext>
                </a:extLst>
              </a:tr>
              <a:tr h="370840">
                <a:tc>
                  <a:txBody>
                    <a:bodyPr/>
                    <a:lstStyle/>
                    <a:p>
                      <a:r>
                        <a:rPr lang="en-IN" dirty="0"/>
                        <a:t>BBF </a:t>
                      </a:r>
                    </a:p>
                  </a:txBody>
                  <a:tcPr/>
                </a:tc>
                <a:tc>
                  <a:txBody>
                    <a:bodyPr/>
                    <a:lstStyle/>
                    <a:p>
                      <a:r>
                        <a:rPr lang="hi-IN" dirty="0"/>
                        <a:t>ब्रेक फास्ट से पहले</a:t>
                      </a:r>
                      <a:endParaRPr lang="en-IN" dirty="0"/>
                    </a:p>
                  </a:txBody>
                  <a:tcPr/>
                </a:tc>
                <a:tc>
                  <a:txBody>
                    <a:bodyPr/>
                    <a:lstStyle/>
                    <a:p>
                      <a:endParaRPr lang="en-IN" dirty="0"/>
                    </a:p>
                  </a:txBody>
                  <a:tcPr/>
                </a:tc>
                <a:extLst>
                  <a:ext uri="{0D108BD9-81ED-4DB2-BD59-A6C34878D82A}">
                    <a16:rowId xmlns:a16="http://schemas.microsoft.com/office/drawing/2014/main" xmlns="" val="125505972"/>
                  </a:ext>
                </a:extLst>
              </a:tr>
              <a:tr h="370840">
                <a:tc>
                  <a:txBody>
                    <a:bodyPr/>
                    <a:lstStyle/>
                    <a:p>
                      <a:r>
                        <a:rPr lang="en-IN" dirty="0"/>
                        <a:t>SOS</a:t>
                      </a:r>
                    </a:p>
                  </a:txBody>
                  <a:tcPr/>
                </a:tc>
                <a:tc>
                  <a:txBody>
                    <a:bodyPr/>
                    <a:lstStyle/>
                    <a:p>
                      <a:r>
                        <a:rPr lang="hi-IN" dirty="0"/>
                        <a:t>जब लक्षण दिखाई दिए</a:t>
                      </a:r>
                      <a:endParaRPr lang="en-IN" dirty="0"/>
                    </a:p>
                  </a:txBody>
                  <a:tcPr/>
                </a:tc>
                <a:tc>
                  <a:txBody>
                    <a:bodyPr/>
                    <a:lstStyle/>
                    <a:p>
                      <a:r>
                        <a:rPr lang="en-IN" dirty="0"/>
                        <a:t>NOT MORE THAN DOSE</a:t>
                      </a:r>
                    </a:p>
                  </a:txBody>
                  <a:tcPr/>
                </a:tc>
                <a:extLst>
                  <a:ext uri="{0D108BD9-81ED-4DB2-BD59-A6C34878D82A}">
                    <a16:rowId xmlns:a16="http://schemas.microsoft.com/office/drawing/2014/main" xmlns="" val="1475298453"/>
                  </a:ext>
                </a:extLst>
              </a:tr>
            </a:tbl>
          </a:graphicData>
        </a:graphic>
      </p:graphicFrame>
    </p:spTree>
    <p:extLst>
      <p:ext uri="{BB962C8B-B14F-4D97-AF65-F5344CB8AC3E}">
        <p14:creationId xmlns:p14="http://schemas.microsoft.com/office/powerpoint/2010/main" val="367654981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657</TotalTime>
  <Words>946</Words>
  <Application>Microsoft Office PowerPoint</Application>
  <PresentationFormat>Custom</PresentationFormat>
  <Paragraphs>351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Facet</vt:lpstr>
      <vt:lpstr>सामान्य दवाएं और उनके उपयोग</vt:lpstr>
      <vt:lpstr>उद्देश्यों</vt:lpstr>
      <vt:lpstr>PowerPoint Presentation</vt:lpstr>
      <vt:lpstr>दवाओं पर महत्वपूर्ण लेबल</vt:lpstr>
      <vt:lpstr>दवाओं का रूप</vt:lpstr>
      <vt:lpstr>टैबलेट के प्रकार</vt:lpstr>
      <vt:lpstr>दवाओं का रूप</vt:lpstr>
      <vt:lpstr>प्रिस्क्रिप्शन पढ़ना</vt:lpstr>
      <vt:lpstr>प्रिस्क्रिप्शन में प्रयुक्त लैटिन शब्द</vt:lpstr>
      <vt:lpstr>दवा समूह</vt:lpstr>
      <vt:lpstr>एनाल्जेसिक/ज्वरनाशक/विरोधी भड़काऊ</vt:lpstr>
      <vt:lpstr>एंटी-एलर्जी/ एंटी-हिस्टामिनिक</vt:lpstr>
      <vt:lpstr>एंटीबायोटिक दवाओं</vt:lpstr>
      <vt:lpstr>एंटीबायोटिक दवाओं</vt:lpstr>
      <vt:lpstr>सेफलोस्पोरिन जनरेशन</vt:lpstr>
      <vt:lpstr>PowerPoint Presentation</vt:lpstr>
      <vt:lpstr>अच्छे एंटीबायोटिक दवाओं के गुण</vt:lpstr>
      <vt:lpstr>PowerPoint Presentation</vt:lpstr>
      <vt:lpstr>PowerPoint Presentation</vt:lpstr>
      <vt:lpstr>PowerPoint Presentation</vt:lpstr>
      <vt:lpstr>IV FLUIDS</vt:lpstr>
      <vt:lpstr>आपातकालीन/सामान्य इंजेक्शन GIVEN IN IV FLUID LIKE NS,D5%,DNS,RL</vt:lpstr>
      <vt:lpstr>आपातकालीन दवाओं की सूची आमतौर पर आपातकालीन ट्रे में रखी जाती है</vt:lpstr>
      <vt:lpstr>INJ. ADRENALINE BITARTRATE (EPINEPHRINE) 1MG/ML    </vt:lpstr>
      <vt:lpstr>INJ. ATROPIN SULPHATE  0.4MG/ML OR 0.6MG/ML</vt:lpstr>
      <vt:lpstr>सावधानियों</vt:lpstr>
      <vt:lpstr>धन्यवाद</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DRUGS AND THEIR USES</dc:title>
  <dc:creator>MTI MTI</dc:creator>
  <cp:lastModifiedBy>NDRF MEDICAL</cp:lastModifiedBy>
  <cp:revision>46</cp:revision>
  <dcterms:created xsi:type="dcterms:W3CDTF">2022-05-31T06:40:01Z</dcterms:created>
  <dcterms:modified xsi:type="dcterms:W3CDTF">2025-12-19T11:59:10Z</dcterms:modified>
</cp:coreProperties>
</file>