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312" r:id="rId45"/>
    <p:sldId id="300" r:id="rId46"/>
    <p:sldId id="301" r:id="rId47"/>
    <p:sldId id="314" r:id="rId48"/>
    <p:sldId id="303" r:id="rId49"/>
    <p:sldId id="304" r:id="rId50"/>
    <p:sldId id="305" r:id="rId51"/>
    <p:sldId id="320" r:id="rId52"/>
    <p:sldId id="315" r:id="rId53"/>
    <p:sldId id="316"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9" autoAdjust="0"/>
    <p:restoredTop sz="94660"/>
  </p:normalViewPr>
  <p:slideViewPr>
    <p:cSldViewPr snapToGrid="0">
      <p:cViewPr varScale="1">
        <p:scale>
          <a:sx n="58" d="100"/>
          <a:sy n="58" d="100"/>
        </p:scale>
        <p:origin x="540"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1/19/2026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a:extLst>
              <a:ext uri="{FF2B5EF4-FFF2-40B4-BE49-F238E27FC236}">
                <a16:creationId xmlns:a16="http://schemas.microsoft.com/office/drawing/2014/main" id="{38015332-ED6C-F425-7DC2-E721A9C722C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620000" y="24323"/>
            <a:ext cx="1425916" cy="125511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emale Nurse Giving An Injection Picture And HD Photos | Free Download On  Lovepik">
            <a:extLst>
              <a:ext uri="{FF2B5EF4-FFF2-40B4-BE49-F238E27FC236}">
                <a16:creationId xmlns:a16="http://schemas.microsoft.com/office/drawing/2014/main" id="{F5755798-434F-8F1A-B3D8-0E87A03B05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94" y="2269051"/>
            <a:ext cx="4059501" cy="39591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5DA866B-D60B-1048-AF69-B4498541F557}"/>
              </a:ext>
            </a:extLst>
          </p:cNvPr>
          <p:cNvSpPr txBox="1"/>
          <p:nvPr/>
        </p:nvSpPr>
        <p:spPr>
          <a:xfrm>
            <a:off x="1151466" y="1424783"/>
            <a:ext cx="6874933" cy="1200329"/>
          </a:xfrm>
          <a:prstGeom prst="rect">
            <a:avLst/>
          </a:prstGeom>
          <a:noFill/>
        </p:spPr>
        <p:txBody>
          <a:bodyPr wrap="square" rtlCol="0">
            <a:spAutoFit/>
          </a:bodyPr>
          <a:lstStyle/>
          <a:p>
            <a:pPr algn="ctr"/>
            <a:r>
              <a:rPr lang="hi-IN" sz="3600" b="1" dirty="0">
                <a:solidFill>
                  <a:srgbClr val="0070C0"/>
                </a:solidFill>
              </a:rPr>
              <a:t>द्रव के हाइपोडर्मिक </a:t>
            </a:r>
            <a:r>
              <a:rPr lang="en-US" sz="3600" b="1" dirty="0">
                <a:solidFill>
                  <a:srgbClr val="0070C0"/>
                </a:solidFill>
              </a:rPr>
              <a:t>IM,IV </a:t>
            </a:r>
            <a:r>
              <a:rPr lang="hi-IN" sz="3600" b="1" dirty="0">
                <a:solidFill>
                  <a:srgbClr val="0070C0"/>
                </a:solidFill>
              </a:rPr>
              <a:t>प्रशासन की तकनीक</a:t>
            </a:r>
            <a:r>
              <a:rPr lang="en-US" sz="3600" b="1" dirty="0">
                <a:solidFill>
                  <a:srgbClr val="0070C0"/>
                </a:solidFill>
              </a:rPr>
              <a:t> </a:t>
            </a:r>
            <a:endParaRPr lang="en-IN" sz="3600" b="1" dirty="0">
              <a:solidFill>
                <a:srgbClr val="0070C0"/>
              </a:solidFill>
            </a:endParaRPr>
          </a:p>
        </p:txBody>
      </p:sp>
      <p:sp>
        <p:nvSpPr>
          <p:cNvPr id="4" name="TextBox 3">
            <a:extLst>
              <a:ext uri="{FF2B5EF4-FFF2-40B4-BE49-F238E27FC236}">
                <a16:creationId xmlns:a16="http://schemas.microsoft.com/office/drawing/2014/main" id="{65DA866B-D60B-1048-AF69-B4498541F557}"/>
              </a:ext>
            </a:extLst>
          </p:cNvPr>
          <p:cNvSpPr txBox="1"/>
          <p:nvPr/>
        </p:nvSpPr>
        <p:spPr>
          <a:xfrm>
            <a:off x="3318934" y="444578"/>
            <a:ext cx="2616200" cy="584775"/>
          </a:xfrm>
          <a:prstGeom prst="rect">
            <a:avLst/>
          </a:prstGeom>
          <a:noFill/>
        </p:spPr>
        <p:txBody>
          <a:bodyPr wrap="square" rtlCol="0">
            <a:spAutoFit/>
          </a:bodyPr>
          <a:lstStyle/>
          <a:p>
            <a:pPr algn="ctr"/>
            <a:r>
              <a:rPr lang="hi-IN" sz="3200" b="1" dirty="0">
                <a:solidFill>
                  <a:srgbClr val="7030A0"/>
                </a:solidFill>
              </a:rPr>
              <a:t>पाठ-41</a:t>
            </a:r>
            <a:r>
              <a:rPr lang="en-US" sz="3200" b="1" i="1" dirty="0">
                <a:solidFill>
                  <a:srgbClr val="7030A0"/>
                </a:solidFill>
              </a:rPr>
              <a:t> </a:t>
            </a:r>
            <a:endParaRPr lang="en-IN" sz="3200" b="1" dirty="0">
              <a:solidFill>
                <a:srgbClr val="7030A0"/>
              </a:solidFill>
            </a:endParaRPr>
          </a:p>
        </p:txBody>
      </p:sp>
      <p:sp>
        <p:nvSpPr>
          <p:cNvPr id="5" name="Title 1"/>
          <p:cNvSpPr txBox="1">
            <a:spLocks/>
          </p:cNvSpPr>
          <p:nvPr/>
        </p:nvSpPr>
        <p:spPr>
          <a:xfrm>
            <a:off x="6553201" y="5791200"/>
            <a:ext cx="2133602" cy="762000"/>
          </a:xfrm>
          <a:prstGeom prst="rect">
            <a:avLst/>
          </a:prstGeom>
        </p:spPr>
        <p:txBody>
          <a:bodyPr vert="horz" lIns="91440" tIns="45720" rIns="91440" bIns="45720" rtlCol="0" anchor="ctr">
            <a:normAutofit fontScale="40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4000" b="1" dirty="0">
                <a:solidFill>
                  <a:srgbClr val="002060"/>
                </a:solidFill>
                <a:latin typeface="Kruti Dev 011" pitchFamily="2" charset="0"/>
                <a:cs typeface="Arial" pitchFamily="34" charset="0"/>
              </a:rPr>
              <a:t>)</a:t>
            </a:r>
            <a:r>
              <a:rPr lang="en-IN" sz="4000" b="1" dirty="0" err="1">
                <a:solidFill>
                  <a:srgbClr val="002060"/>
                </a:solidFill>
                <a:latin typeface="Kruti Dev 011" pitchFamily="2" charset="0"/>
                <a:cs typeface="Arial" pitchFamily="34" charset="0"/>
              </a:rPr>
              <a:t>kjk</a:t>
            </a:r>
            <a:endParaRPr lang="en-IN" sz="4000" b="1" dirty="0">
              <a:solidFill>
                <a:srgbClr val="002060"/>
              </a:solidFill>
              <a:latin typeface="Kruti Dev 011" pitchFamily="2" charset="0"/>
              <a:cs typeface="Arial" pitchFamily="34" charset="0"/>
            </a:endParaRPr>
          </a:p>
          <a:p>
            <a:r>
              <a:rPr lang="en-IN" sz="4000" b="1" dirty="0">
                <a:solidFill>
                  <a:srgbClr val="002060"/>
                </a:solidFill>
                <a:latin typeface="Kruti Dev 011" pitchFamily="2" charset="0"/>
                <a:cs typeface="Arial" pitchFamily="34" charset="0"/>
              </a:rPr>
              <a:t>l0m0fu0@,0,u0,e0</a:t>
            </a:r>
          </a:p>
          <a:p>
            <a:r>
              <a:rPr lang="en-US" sz="4000" b="1" dirty="0" err="1">
                <a:solidFill>
                  <a:srgbClr val="002060"/>
                </a:solidFill>
                <a:latin typeface="Kruti Dev 011" pitchFamily="2" charset="0"/>
                <a:cs typeface="Arial" pitchFamily="34" charset="0"/>
              </a:rPr>
              <a:t>veunhi</a:t>
            </a:r>
            <a:r>
              <a:rPr lang="en-US" sz="4000" b="1" dirty="0">
                <a:solidFill>
                  <a:srgbClr val="002060"/>
                </a:solidFill>
                <a:latin typeface="Kruti Dev 011" pitchFamily="2" charset="0"/>
                <a:cs typeface="Arial" pitchFamily="34" charset="0"/>
              </a:rPr>
              <a:t> </a:t>
            </a:r>
            <a:r>
              <a:rPr lang="en-US" sz="4000" b="1" dirty="0" err="1">
                <a:solidFill>
                  <a:srgbClr val="002060"/>
                </a:solidFill>
                <a:latin typeface="Kruti Dev 011" pitchFamily="2" charset="0"/>
                <a:cs typeface="Arial" pitchFamily="34" charset="0"/>
              </a:rPr>
              <a:t>dkSj</a:t>
            </a:r>
            <a:endParaRPr lang="en-US" sz="4000" b="1" dirty="0">
              <a:solidFill>
                <a:srgbClr val="002060"/>
              </a:solidFill>
              <a:latin typeface="Kruti Dev 011" pitchFamily="2" charset="0"/>
              <a:cs typeface="Arial" pitchFamily="34" charset="0"/>
            </a:endParaRPr>
          </a:p>
        </p:txBody>
      </p:sp>
    </p:spTree>
    <p:extLst>
      <p:ext uri="{BB962C8B-B14F-4D97-AF65-F5344CB8AC3E}">
        <p14:creationId xmlns:p14="http://schemas.microsoft.com/office/powerpoint/2010/main" val="3359936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1" y="638175"/>
            <a:ext cx="8420100" cy="954107"/>
          </a:xfrm>
          <a:prstGeom prst="rect">
            <a:avLst/>
          </a:prstGeom>
          <a:noFill/>
        </p:spPr>
        <p:txBody>
          <a:bodyPr wrap="square" rtlCol="0">
            <a:spAutoFit/>
          </a:bodyPr>
          <a:lstStyle/>
          <a:p>
            <a:r>
              <a:rPr lang="en-IN" sz="2800" dirty="0"/>
              <a:t>    4. </a:t>
            </a:r>
            <a:r>
              <a:rPr lang="hi-IN" sz="2800" dirty="0"/>
              <a:t>फिल्टर सुई और सिरिंज के साथ एस्पिरेट करके एम्प्यूल से दवा आसानी से वापस ली जा सकती है।</a:t>
            </a:r>
            <a:endParaRPr lang="en-IN" sz="2800" dirty="0">
              <a:solidFill>
                <a:srgbClr val="00B0F0"/>
              </a:solidFill>
            </a:endParaRPr>
          </a:p>
        </p:txBody>
      </p:sp>
      <p:sp>
        <p:nvSpPr>
          <p:cNvPr id="4" name="TextBox 3"/>
          <p:cNvSpPr txBox="1"/>
          <p:nvPr/>
        </p:nvSpPr>
        <p:spPr>
          <a:xfrm>
            <a:off x="323850" y="1619250"/>
            <a:ext cx="8210550" cy="1384995"/>
          </a:xfrm>
          <a:prstGeom prst="rect">
            <a:avLst/>
          </a:prstGeom>
          <a:noFill/>
        </p:spPr>
        <p:txBody>
          <a:bodyPr wrap="square" rtlCol="0">
            <a:spAutoFit/>
          </a:bodyPr>
          <a:lstStyle/>
          <a:p>
            <a:r>
              <a:rPr lang="en-IN" sz="2800" dirty="0"/>
              <a:t>    5. </a:t>
            </a:r>
            <a:r>
              <a:rPr lang="hi-IN" sz="2800" dirty="0">
                <a:solidFill>
                  <a:srgbClr val="00B050"/>
                </a:solidFill>
              </a:rPr>
              <a:t>फिल्टर सुइयों का उपयोग किया जाना चाहिए जब दवाएं तैयार करना चाहिए एक ग्लास </a:t>
            </a:r>
            <a:r>
              <a:rPr lang="en-IN" sz="2800" dirty="0">
                <a:solidFill>
                  <a:srgbClr val="00B050"/>
                </a:solidFill>
              </a:rPr>
              <a:t>amp </a:t>
            </a:r>
            <a:r>
              <a:rPr lang="hi-IN" sz="2800" dirty="0">
                <a:solidFill>
                  <a:srgbClr val="00B050"/>
                </a:solidFill>
              </a:rPr>
              <a:t>कांच के कणों को सिरिंज में खींचने से रोकने के लिए।</a:t>
            </a:r>
            <a:endParaRPr lang="en-IN" sz="2800" dirty="0"/>
          </a:p>
        </p:txBody>
      </p:sp>
      <p:sp>
        <p:nvSpPr>
          <p:cNvPr id="5" name="TextBox 4"/>
          <p:cNvSpPr txBox="1"/>
          <p:nvPr/>
        </p:nvSpPr>
        <p:spPr>
          <a:xfrm>
            <a:off x="295276" y="3067050"/>
            <a:ext cx="8315326" cy="954107"/>
          </a:xfrm>
          <a:prstGeom prst="rect">
            <a:avLst/>
          </a:prstGeom>
          <a:noFill/>
        </p:spPr>
        <p:txBody>
          <a:bodyPr wrap="square" rtlCol="0">
            <a:spAutoFit/>
          </a:bodyPr>
          <a:lstStyle/>
          <a:p>
            <a:r>
              <a:rPr lang="en-IN" sz="2800" dirty="0"/>
              <a:t>    6. </a:t>
            </a:r>
            <a:r>
              <a:rPr lang="hi-IN" sz="2800" dirty="0">
                <a:solidFill>
                  <a:srgbClr val="7030A0"/>
                </a:solidFill>
              </a:rPr>
              <a:t>दवा को प्रशासित करने के लिए फिल्टर सुई का उपयोग न करें</a:t>
            </a:r>
            <a:endParaRPr lang="en-IN" sz="2800" dirty="0">
              <a:solidFill>
                <a:srgbClr val="7030A0"/>
              </a:solidFill>
            </a:endParaRPr>
          </a:p>
        </p:txBody>
      </p:sp>
      <p:sp>
        <p:nvSpPr>
          <p:cNvPr id="6" name="TextBox 5"/>
          <p:cNvSpPr txBox="1"/>
          <p:nvPr/>
        </p:nvSpPr>
        <p:spPr>
          <a:xfrm>
            <a:off x="276226" y="4048125"/>
            <a:ext cx="8420100" cy="1384995"/>
          </a:xfrm>
          <a:prstGeom prst="rect">
            <a:avLst/>
          </a:prstGeom>
          <a:noFill/>
        </p:spPr>
        <p:txBody>
          <a:bodyPr wrap="square" rtlCol="0">
            <a:spAutoFit/>
          </a:bodyPr>
          <a:lstStyle/>
          <a:p>
            <a:r>
              <a:rPr lang="en-IN" sz="2800" dirty="0"/>
              <a:t>    7. </a:t>
            </a:r>
            <a:r>
              <a:rPr lang="hi-IN" sz="2800" dirty="0">
                <a:solidFill>
                  <a:srgbClr val="002060"/>
                </a:solidFill>
              </a:rPr>
              <a:t>दवा का उपयोग करने के लिए </a:t>
            </a:r>
            <a:r>
              <a:rPr lang="en-IN" sz="2800" dirty="0">
                <a:solidFill>
                  <a:srgbClr val="002060"/>
                </a:solidFill>
              </a:rPr>
              <a:t>ampule </a:t>
            </a:r>
            <a:r>
              <a:rPr lang="hi-IN" sz="2800" dirty="0">
                <a:solidFill>
                  <a:srgbClr val="002060"/>
                </a:solidFill>
              </a:rPr>
              <a:t>के नीचे तक पहुंचने के लिए पर्याप्त लंबे समय तक एक फिल्टर सुई का उपयोग करके जल्दी से दवा तैयार करें।</a:t>
            </a:r>
            <a:endParaRPr lang="en-IN" sz="2800" dirty="0">
              <a:solidFill>
                <a:srgbClr val="002060"/>
              </a:solidFill>
            </a:endParaRPr>
          </a:p>
        </p:txBody>
      </p:sp>
    </p:spTree>
    <p:extLst>
      <p:ext uri="{BB962C8B-B14F-4D97-AF65-F5344CB8AC3E}">
        <p14:creationId xmlns:p14="http://schemas.microsoft.com/office/powerpoint/2010/main" val="4152677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1" y="638175"/>
            <a:ext cx="8467725" cy="1815882"/>
          </a:xfrm>
          <a:prstGeom prst="rect">
            <a:avLst/>
          </a:prstGeom>
          <a:noFill/>
        </p:spPr>
        <p:txBody>
          <a:bodyPr wrap="square" rtlCol="0">
            <a:spAutoFit/>
          </a:bodyPr>
          <a:lstStyle/>
          <a:p>
            <a:r>
              <a:rPr lang="en-IN" sz="2800" dirty="0"/>
              <a:t>    8. </a:t>
            </a:r>
            <a:r>
              <a:rPr lang="hi-IN" sz="2800" dirty="0"/>
              <a:t>एम्प्यूल को उल्टा पकड़ें या इसे एक सपाट सतह पर सेट करें। </a:t>
            </a:r>
            <a:r>
              <a:rPr lang="en-IN" sz="2800" dirty="0"/>
              <a:t>ampule </a:t>
            </a:r>
            <a:r>
              <a:rPr lang="hi-IN" sz="2800" dirty="0"/>
              <a:t>खोलने के केंद्र में फिल्टर सुई दर्ज करें। सुई की नोक या शाफ्ट को एम्प्यूल के रिम को छूने की अनुमति न दें।</a:t>
            </a:r>
            <a:endParaRPr lang="en-IN" sz="2800" dirty="0">
              <a:solidFill>
                <a:srgbClr val="002060"/>
              </a:solidFill>
            </a:endParaRPr>
          </a:p>
        </p:txBody>
      </p:sp>
      <p:sp>
        <p:nvSpPr>
          <p:cNvPr id="5" name="TextBox 4"/>
          <p:cNvSpPr txBox="1"/>
          <p:nvPr/>
        </p:nvSpPr>
        <p:spPr>
          <a:xfrm>
            <a:off x="206666" y="2575054"/>
            <a:ext cx="8467725" cy="954107"/>
          </a:xfrm>
          <a:prstGeom prst="rect">
            <a:avLst/>
          </a:prstGeom>
          <a:noFill/>
        </p:spPr>
        <p:txBody>
          <a:bodyPr wrap="square" rtlCol="0">
            <a:spAutoFit/>
          </a:bodyPr>
          <a:lstStyle/>
          <a:p>
            <a:r>
              <a:rPr lang="en-IN" sz="2800" dirty="0"/>
              <a:t>    9. </a:t>
            </a:r>
            <a:r>
              <a:rPr lang="hi-IN" sz="2800" dirty="0">
                <a:solidFill>
                  <a:srgbClr val="C00000"/>
                </a:solidFill>
              </a:rPr>
              <a:t>धीरे से सवार पर वापस खींचकर एक सिरिंज में दवा को महाप्राण करें।</a:t>
            </a:r>
            <a:endParaRPr lang="en-IN" sz="2800" dirty="0">
              <a:solidFill>
                <a:srgbClr val="C00000"/>
              </a:solidFill>
            </a:endParaRPr>
          </a:p>
        </p:txBody>
      </p:sp>
      <p:sp>
        <p:nvSpPr>
          <p:cNvPr id="6" name="TextBox 5"/>
          <p:cNvSpPr txBox="1"/>
          <p:nvPr/>
        </p:nvSpPr>
        <p:spPr>
          <a:xfrm>
            <a:off x="338137" y="3711446"/>
            <a:ext cx="8467725" cy="1384995"/>
          </a:xfrm>
          <a:prstGeom prst="rect">
            <a:avLst/>
          </a:prstGeom>
          <a:noFill/>
        </p:spPr>
        <p:txBody>
          <a:bodyPr wrap="square" rtlCol="0">
            <a:spAutoFit/>
          </a:bodyPr>
          <a:lstStyle/>
          <a:p>
            <a:r>
              <a:rPr lang="en-IN" sz="2800" dirty="0"/>
              <a:t>  10. </a:t>
            </a:r>
            <a:r>
              <a:rPr lang="hi-IN" sz="2800" dirty="0">
                <a:solidFill>
                  <a:srgbClr val="00B050"/>
                </a:solidFill>
              </a:rPr>
              <a:t>सुई की नोक को तरल की सतह के नीचे रखें। टिप </a:t>
            </a:r>
            <a:r>
              <a:rPr lang="en-IN" sz="2800" dirty="0">
                <a:solidFill>
                  <a:srgbClr val="00B050"/>
                </a:solidFill>
              </a:rPr>
              <a:t>ampule </a:t>
            </a:r>
            <a:r>
              <a:rPr lang="hi-IN" sz="2800" dirty="0">
                <a:solidFill>
                  <a:srgbClr val="00B050"/>
                </a:solidFill>
              </a:rPr>
              <a:t>सुई की पहुंच के भीतर सभी तरल पदार्थ लाने के लिए।</a:t>
            </a:r>
            <a:endParaRPr lang="en-IN" sz="2800" dirty="0"/>
          </a:p>
        </p:txBody>
      </p:sp>
      <p:sp>
        <p:nvSpPr>
          <p:cNvPr id="7" name="TextBox 6"/>
          <p:cNvSpPr txBox="1"/>
          <p:nvPr/>
        </p:nvSpPr>
        <p:spPr>
          <a:xfrm>
            <a:off x="206665" y="5217438"/>
            <a:ext cx="8467726" cy="954107"/>
          </a:xfrm>
          <a:prstGeom prst="rect">
            <a:avLst/>
          </a:prstGeom>
          <a:noFill/>
        </p:spPr>
        <p:txBody>
          <a:bodyPr wrap="square" rtlCol="0">
            <a:spAutoFit/>
          </a:bodyPr>
          <a:lstStyle/>
          <a:p>
            <a:r>
              <a:rPr lang="en-IN" sz="2800" dirty="0"/>
              <a:t>    11. </a:t>
            </a:r>
            <a:r>
              <a:rPr lang="hi-IN" sz="2800" dirty="0">
                <a:solidFill>
                  <a:srgbClr val="7030A0"/>
                </a:solidFill>
              </a:rPr>
              <a:t>यदि आप हवा के बुलबुले को महाप्राण करते हैं, तो हवा को </a:t>
            </a:r>
            <a:r>
              <a:rPr lang="en-IN" sz="2800" dirty="0">
                <a:solidFill>
                  <a:srgbClr val="7030A0"/>
                </a:solidFill>
              </a:rPr>
              <a:t>ampule </a:t>
            </a:r>
            <a:r>
              <a:rPr lang="hi-IN" sz="2800" dirty="0">
                <a:solidFill>
                  <a:srgbClr val="7030A0"/>
                </a:solidFill>
              </a:rPr>
              <a:t>में न निकालें।</a:t>
            </a:r>
            <a:endParaRPr lang="en-IN" sz="2800" dirty="0"/>
          </a:p>
        </p:txBody>
      </p:sp>
    </p:spTree>
    <p:extLst>
      <p:ext uri="{BB962C8B-B14F-4D97-AF65-F5344CB8AC3E}">
        <p14:creationId xmlns:p14="http://schemas.microsoft.com/office/powerpoint/2010/main" val="535498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7174EF-5ABF-102E-4171-C7FCC694CAB3}"/>
              </a:ext>
            </a:extLst>
          </p:cNvPr>
          <p:cNvSpPr txBox="1"/>
          <p:nvPr/>
        </p:nvSpPr>
        <p:spPr>
          <a:xfrm>
            <a:off x="195943" y="828042"/>
            <a:ext cx="8866415" cy="5412379"/>
          </a:xfrm>
          <a:prstGeom prst="rect">
            <a:avLst/>
          </a:prstGeom>
          <a:noFill/>
        </p:spPr>
        <p:txBody>
          <a:bodyPr wrap="square">
            <a:spAutoFit/>
          </a:bodyPr>
          <a:lstStyle/>
          <a:p>
            <a:pPr marL="342900" lvl="0" indent="-342900" algn="just">
              <a:lnSpc>
                <a:spcPct val="115000"/>
              </a:lnSpc>
              <a:spcAft>
                <a:spcPts val="1000"/>
              </a:spcAft>
              <a:buFont typeface="Times New Roman" panose="02020603050405020304" pitchFamily="18" charset="0"/>
              <a:buChar char="-"/>
              <a:tabLst>
                <a:tab pos="457200" algn="l"/>
              </a:tabLst>
            </a:pPr>
            <a:r>
              <a:rPr lang="en-US" sz="3200" dirty="0">
                <a:solidFill>
                  <a:srgbClr val="0070C0"/>
                </a:solidFill>
                <a:ea typeface="Times New Roman" panose="02020603050405020304" pitchFamily="18" charset="0"/>
                <a:cs typeface="Mangal" panose="02040503050203030202" pitchFamily="18" charset="0"/>
              </a:rPr>
              <a:t>Ampoules </a:t>
            </a:r>
            <a:r>
              <a:rPr lang="hi-IN" sz="3200" dirty="0">
                <a:solidFill>
                  <a:srgbClr val="0070C0"/>
                </a:solidFill>
                <a:ea typeface="Times New Roman" panose="02020603050405020304" pitchFamily="18" charset="0"/>
              </a:rPr>
              <a:t>में संकीर्ण ऊपरी भाग (तना), चौड़ा निचला भाग (शरीर) होता है जिसके बीच में एक गर्दन होती है, जो संकुचित या आसानी से घुमावदार हो सकती है</a:t>
            </a:r>
            <a:r>
              <a:rPr lang="en-US" sz="3200" dirty="0">
                <a:solidFill>
                  <a:srgbClr val="0070C0"/>
                </a:solidFill>
                <a:effectLst/>
                <a:ea typeface="Times New Roman" panose="02020603050405020304" pitchFamily="18" charset="0"/>
                <a:cs typeface="Mangal" panose="02040503050203030202" pitchFamily="18" charset="0"/>
              </a:rPr>
              <a:t>. </a:t>
            </a:r>
            <a:endParaRPr lang="en-IN" sz="3200" dirty="0">
              <a:solidFill>
                <a:srgbClr val="0070C0"/>
              </a:solidFill>
              <a:effectLst/>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Times New Roman" panose="02020603050405020304" pitchFamily="18" charset="0"/>
              <a:buChar char="-"/>
              <a:tabLst>
                <a:tab pos="457200" algn="l"/>
              </a:tabLst>
            </a:pPr>
            <a:r>
              <a:rPr lang="hi-IN" sz="3200" dirty="0">
                <a:solidFill>
                  <a:srgbClr val="00B050"/>
                </a:solidFill>
                <a:ea typeface="Times New Roman" panose="02020603050405020304" pitchFamily="18" charset="0"/>
              </a:rPr>
              <a:t>स्पिरिट स्वैब को गर्दन पर लगाएं, ऊपरी हिस्से पर धीरे से टैप करें और फ़ाइल को गर्दन पर धीरे से गोलाकार तरीके से रगड़ें</a:t>
            </a:r>
            <a:r>
              <a:rPr lang="en-US" sz="3200" dirty="0">
                <a:solidFill>
                  <a:srgbClr val="00B050"/>
                </a:solidFill>
                <a:effectLst/>
                <a:ea typeface="Times New Roman" panose="02020603050405020304" pitchFamily="18" charset="0"/>
                <a:cs typeface="Mangal" panose="02040503050203030202" pitchFamily="18" charset="0"/>
              </a:rPr>
              <a:t>. </a:t>
            </a:r>
            <a:endParaRPr lang="en-IN" sz="3200" dirty="0">
              <a:solidFill>
                <a:srgbClr val="00B050"/>
              </a:solidFill>
              <a:effectLst/>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Times New Roman" panose="02020603050405020304" pitchFamily="18" charset="0"/>
              <a:buChar char="-"/>
              <a:tabLst>
                <a:tab pos="457200" algn="l"/>
              </a:tabLst>
            </a:pPr>
            <a:r>
              <a:rPr lang="hi-IN" sz="3200" dirty="0">
                <a:solidFill>
                  <a:srgbClr val="002060"/>
                </a:solidFill>
                <a:ea typeface="Times New Roman" panose="02020603050405020304" pitchFamily="18" charset="0"/>
              </a:rPr>
              <a:t>तने को या तो कोमल दबाव से या फ़ाइल से काटकर तोड़ दें</a:t>
            </a:r>
            <a:r>
              <a:rPr lang="en-US" sz="3200" dirty="0">
                <a:solidFill>
                  <a:srgbClr val="002060"/>
                </a:solidFill>
                <a:effectLst/>
                <a:ea typeface="Times New Roman" panose="02020603050405020304" pitchFamily="18" charset="0"/>
                <a:cs typeface="Mangal" panose="02040503050203030202" pitchFamily="18" charset="0"/>
              </a:rPr>
              <a:t>. </a:t>
            </a:r>
            <a:endParaRPr lang="en-IN" sz="3200" dirty="0">
              <a:solidFill>
                <a:srgbClr val="002060"/>
              </a:solidFill>
              <a:effectLst/>
              <a:ea typeface="Times New Roman" panose="02020603050405020304" pitchFamily="18" charset="0"/>
              <a:cs typeface="Mangal" panose="02040503050203030202" pitchFamily="18" charset="0"/>
            </a:endParaRPr>
          </a:p>
        </p:txBody>
      </p:sp>
      <p:sp>
        <p:nvSpPr>
          <p:cNvPr id="2" name="TextBox 1"/>
          <p:cNvSpPr txBox="1"/>
          <p:nvPr/>
        </p:nvSpPr>
        <p:spPr>
          <a:xfrm>
            <a:off x="323850" y="209550"/>
            <a:ext cx="6192401" cy="523220"/>
          </a:xfrm>
          <a:prstGeom prst="rect">
            <a:avLst/>
          </a:prstGeom>
          <a:noFill/>
        </p:spPr>
        <p:txBody>
          <a:bodyPr wrap="none" rtlCol="0">
            <a:spAutoFit/>
          </a:bodyPr>
          <a:lstStyle/>
          <a:p>
            <a:r>
              <a:rPr lang="en-US" sz="2800" b="1" dirty="0">
                <a:solidFill>
                  <a:srgbClr val="FF0000"/>
                </a:solidFill>
                <a:ea typeface="Times New Roman" panose="02020603050405020304" pitchFamily="18" charset="0"/>
                <a:cs typeface="Mangal" panose="02040503050203030202" pitchFamily="18" charset="0"/>
              </a:rPr>
              <a:t>AMPOULES </a:t>
            </a:r>
            <a:r>
              <a:rPr lang="hi-IN" sz="2800" b="1" dirty="0">
                <a:solidFill>
                  <a:srgbClr val="FF0000"/>
                </a:solidFill>
                <a:ea typeface="Times New Roman" panose="02020603050405020304" pitchFamily="18" charset="0"/>
              </a:rPr>
              <a:t>से इंजेक्शन सामग्री का संग्रह</a:t>
            </a:r>
            <a:endParaRPr lang="en-IN" sz="2800" b="1" dirty="0"/>
          </a:p>
        </p:txBody>
      </p:sp>
    </p:spTree>
    <p:extLst>
      <p:ext uri="{BB962C8B-B14F-4D97-AF65-F5344CB8AC3E}">
        <p14:creationId xmlns:p14="http://schemas.microsoft.com/office/powerpoint/2010/main" val="2900717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7174EF-5ABF-102E-4171-C7FCC694CAB3}"/>
              </a:ext>
            </a:extLst>
          </p:cNvPr>
          <p:cNvSpPr txBox="1"/>
          <p:nvPr/>
        </p:nvSpPr>
        <p:spPr>
          <a:xfrm>
            <a:off x="138792" y="1219200"/>
            <a:ext cx="8866415" cy="4583819"/>
          </a:xfrm>
          <a:prstGeom prst="rect">
            <a:avLst/>
          </a:prstGeom>
          <a:noFill/>
        </p:spPr>
        <p:txBody>
          <a:bodyPr wrap="square">
            <a:spAutoFit/>
          </a:bodyPr>
          <a:lstStyle/>
          <a:p>
            <a:pPr marL="342900" lvl="0" indent="-342900" algn="just">
              <a:lnSpc>
                <a:spcPct val="115000"/>
              </a:lnSpc>
              <a:spcAft>
                <a:spcPts val="1000"/>
              </a:spcAft>
              <a:buFont typeface="Times New Roman" panose="02020603050405020304" pitchFamily="18" charset="0"/>
              <a:buChar char="-"/>
              <a:tabLst>
                <a:tab pos="457200" algn="l"/>
              </a:tabLst>
            </a:pPr>
            <a:r>
              <a:rPr lang="hi-IN" sz="3200" dirty="0">
                <a:solidFill>
                  <a:srgbClr val="00B050"/>
                </a:solidFill>
                <a:ea typeface="Times New Roman" panose="02020603050405020304" pitchFamily="18" charset="0"/>
              </a:rPr>
              <a:t>तने को या तो कोमल दबाव से या फ़ाइल से काटकर तोड़ दें</a:t>
            </a:r>
            <a:r>
              <a:rPr lang="en-US" sz="3200" dirty="0">
                <a:solidFill>
                  <a:srgbClr val="00B050"/>
                </a:solidFill>
                <a:effectLst/>
                <a:ea typeface="Times New Roman" panose="02020603050405020304" pitchFamily="18" charset="0"/>
                <a:cs typeface="Mangal" panose="02040503050203030202" pitchFamily="18" charset="0"/>
              </a:rPr>
              <a:t>. </a:t>
            </a:r>
            <a:endParaRPr lang="en-IN" sz="3200" dirty="0">
              <a:solidFill>
                <a:srgbClr val="00B050"/>
              </a:solidFill>
              <a:effectLst/>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Times New Roman" panose="02020603050405020304" pitchFamily="18" charset="0"/>
              <a:buChar char="-"/>
            </a:pPr>
            <a:r>
              <a:rPr lang="hi-IN" sz="3200" dirty="0">
                <a:solidFill>
                  <a:srgbClr val="00B0F0"/>
                </a:solidFill>
                <a:ea typeface="Times New Roman" panose="02020603050405020304" pitchFamily="18" charset="0"/>
              </a:rPr>
              <a:t>ध्यान रखें कि कट सम हो और कांच का कोई टूटा हुआ टुकड़ा शीशी में प्रवेश न करे</a:t>
            </a:r>
            <a:r>
              <a:rPr lang="en-US" sz="3200" dirty="0">
                <a:solidFill>
                  <a:srgbClr val="00B0F0"/>
                </a:solidFill>
                <a:effectLst/>
                <a:ea typeface="Times New Roman" panose="02020603050405020304" pitchFamily="18" charset="0"/>
                <a:cs typeface="Mangal" panose="02040503050203030202" pitchFamily="18" charset="0"/>
              </a:rPr>
              <a:t>. </a:t>
            </a:r>
            <a:endParaRPr lang="en-IN" sz="3200" dirty="0">
              <a:solidFill>
                <a:srgbClr val="00B0F0"/>
              </a:solidFill>
              <a:effectLst/>
              <a:ea typeface="Times New Roman" panose="02020603050405020304" pitchFamily="18" charset="0"/>
              <a:cs typeface="Mangal" panose="02040503050203030202" pitchFamily="18" charset="0"/>
            </a:endParaRPr>
          </a:p>
          <a:p>
            <a:r>
              <a:rPr lang="hi-IN" sz="3200" dirty="0">
                <a:solidFill>
                  <a:srgbClr val="002060"/>
                </a:solidFill>
                <a:ea typeface="Times New Roman" panose="02020603050405020304" pitchFamily="18" charset="0"/>
              </a:rPr>
              <a:t>उच्च स्तर पर खुले अंत के साथ झुकी हुई स्थिति में </a:t>
            </a:r>
            <a:r>
              <a:rPr lang="en-US" sz="3200" dirty="0">
                <a:solidFill>
                  <a:srgbClr val="002060"/>
                </a:solidFill>
                <a:ea typeface="Times New Roman" panose="02020603050405020304" pitchFamily="18" charset="0"/>
                <a:cs typeface="Mangal" panose="02040503050203030202" pitchFamily="18" charset="0"/>
              </a:rPr>
              <a:t>ampoule </a:t>
            </a:r>
            <a:r>
              <a:rPr lang="hi-IN" sz="3200" dirty="0">
                <a:solidFill>
                  <a:srgbClr val="002060"/>
                </a:solidFill>
                <a:ea typeface="Times New Roman" panose="02020603050405020304" pitchFamily="18" charset="0"/>
              </a:rPr>
              <a:t>पकड़ो और एक लंबे समय तक चौड़ी बोर सुई का उपयोग करके सिरिंज में तरल पदार्थ </a:t>
            </a:r>
            <a:r>
              <a:rPr lang="en-US" sz="3200" dirty="0">
                <a:solidFill>
                  <a:srgbClr val="002060"/>
                </a:solidFill>
                <a:ea typeface="Times New Roman" panose="02020603050405020304" pitchFamily="18" charset="0"/>
                <a:cs typeface="Mangal" panose="02040503050203030202" pitchFamily="18" charset="0"/>
              </a:rPr>
              <a:t>aspirate। </a:t>
            </a:r>
            <a:r>
              <a:rPr lang="hi-IN" sz="3200" dirty="0">
                <a:solidFill>
                  <a:srgbClr val="002060"/>
                </a:solidFill>
                <a:ea typeface="Times New Roman" panose="02020603050405020304" pitchFamily="18" charset="0"/>
              </a:rPr>
              <a:t>कभी भी हवा को शीशी में न डालें</a:t>
            </a:r>
            <a:endParaRPr lang="en-IN" sz="3200" dirty="0">
              <a:solidFill>
                <a:srgbClr val="002060"/>
              </a:solidFill>
            </a:endParaRPr>
          </a:p>
        </p:txBody>
      </p:sp>
      <p:sp>
        <p:nvSpPr>
          <p:cNvPr id="2" name="TextBox 1"/>
          <p:cNvSpPr txBox="1"/>
          <p:nvPr/>
        </p:nvSpPr>
        <p:spPr>
          <a:xfrm>
            <a:off x="323850" y="409575"/>
            <a:ext cx="6192401" cy="523220"/>
          </a:xfrm>
          <a:prstGeom prst="rect">
            <a:avLst/>
          </a:prstGeom>
          <a:noFill/>
        </p:spPr>
        <p:txBody>
          <a:bodyPr wrap="none" rtlCol="0">
            <a:spAutoFit/>
          </a:bodyPr>
          <a:lstStyle/>
          <a:p>
            <a:r>
              <a:rPr lang="en-US" sz="2800" b="1" dirty="0">
                <a:solidFill>
                  <a:srgbClr val="FF0000"/>
                </a:solidFill>
                <a:ea typeface="Times New Roman" panose="02020603050405020304" pitchFamily="18" charset="0"/>
                <a:cs typeface="Mangal" panose="02040503050203030202" pitchFamily="18" charset="0"/>
              </a:rPr>
              <a:t>AMPOULES </a:t>
            </a:r>
            <a:r>
              <a:rPr lang="hi-IN" sz="2800" b="1" dirty="0">
                <a:solidFill>
                  <a:srgbClr val="FF0000"/>
                </a:solidFill>
                <a:ea typeface="Times New Roman" panose="02020603050405020304" pitchFamily="18" charset="0"/>
              </a:rPr>
              <a:t>से इंजेक्शन सामग्री का संग्रह</a:t>
            </a:r>
            <a:endParaRPr lang="en-IN" sz="2800" b="1" dirty="0"/>
          </a:p>
        </p:txBody>
      </p:sp>
    </p:spTree>
    <p:extLst>
      <p:ext uri="{BB962C8B-B14F-4D97-AF65-F5344CB8AC3E}">
        <p14:creationId xmlns:p14="http://schemas.microsoft.com/office/powerpoint/2010/main" val="1426586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hy won't syringe plunger pull up to suck in liquid medicine from bottle  but works when I pull it out of the bottle? No amount of force budges it, I  don't know">
            <a:extLst>
              <a:ext uri="{FF2B5EF4-FFF2-40B4-BE49-F238E27FC236}">
                <a16:creationId xmlns:a16="http://schemas.microsoft.com/office/drawing/2014/main" id="{192CAB87-7019-D3BD-332D-D411C78480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5438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755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EDC87B-4A31-B79E-4B28-617B69410954}"/>
              </a:ext>
            </a:extLst>
          </p:cNvPr>
          <p:cNvPicPr>
            <a:picLocks noChangeAspect="1"/>
          </p:cNvPicPr>
          <p:nvPr/>
        </p:nvPicPr>
        <p:blipFill>
          <a:blip r:embed="rId2"/>
          <a:stretch>
            <a:fillRect/>
          </a:stretch>
        </p:blipFill>
        <p:spPr>
          <a:xfrm>
            <a:off x="-167952" y="0"/>
            <a:ext cx="7711752" cy="6858000"/>
          </a:xfrm>
          <a:prstGeom prst="rect">
            <a:avLst/>
          </a:prstGeom>
        </p:spPr>
      </p:pic>
    </p:spTree>
    <p:extLst>
      <p:ext uri="{BB962C8B-B14F-4D97-AF65-F5344CB8AC3E}">
        <p14:creationId xmlns:p14="http://schemas.microsoft.com/office/powerpoint/2010/main" val="3449238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ow To Draw Medication Into A Syringe – excel-medical.com">
            <a:extLst>
              <a:ext uri="{FF2B5EF4-FFF2-40B4-BE49-F238E27FC236}">
                <a16:creationId xmlns:a16="http://schemas.microsoft.com/office/drawing/2014/main" id="{B851B5D9-DD3F-9B8B-4A5A-530EC036FB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4125" y="531940"/>
            <a:ext cx="3513944" cy="600249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octor Filling Syringe with Medicine from Vial on White, Closeup Stock  Photo - Image of medicine, health: 225068784">
            <a:extLst>
              <a:ext uri="{FF2B5EF4-FFF2-40B4-BE49-F238E27FC236}">
                <a16:creationId xmlns:a16="http://schemas.microsoft.com/office/drawing/2014/main" id="{88117ABD-AE38-5D73-5D2C-CCA2ED14AE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2" y="149291"/>
            <a:ext cx="3518418" cy="63943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31803D6-BE71-E284-4789-EA39A389C14E}"/>
              </a:ext>
            </a:extLst>
          </p:cNvPr>
          <p:cNvSpPr txBox="1"/>
          <p:nvPr/>
        </p:nvSpPr>
        <p:spPr>
          <a:xfrm>
            <a:off x="7408069" y="1262063"/>
            <a:ext cx="184731" cy="369332"/>
          </a:xfrm>
          <a:prstGeom prst="rect">
            <a:avLst/>
          </a:prstGeom>
          <a:noFill/>
        </p:spPr>
        <p:txBody>
          <a:bodyPr wrap="none" rtlCol="0">
            <a:spAutoFit/>
          </a:bodyPr>
          <a:lstStyle/>
          <a:p>
            <a:endParaRPr lang="en-IN" dirty="0"/>
          </a:p>
        </p:txBody>
      </p:sp>
    </p:spTree>
    <p:extLst>
      <p:ext uri="{BB962C8B-B14F-4D97-AF65-F5344CB8AC3E}">
        <p14:creationId xmlns:p14="http://schemas.microsoft.com/office/powerpoint/2010/main" val="1290050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F15B58-631A-8646-D2EF-69FDA0B5489E}"/>
              </a:ext>
            </a:extLst>
          </p:cNvPr>
          <p:cNvSpPr txBox="1"/>
          <p:nvPr/>
        </p:nvSpPr>
        <p:spPr>
          <a:xfrm>
            <a:off x="529708" y="1220880"/>
            <a:ext cx="8280918" cy="3096232"/>
          </a:xfrm>
          <a:prstGeom prst="rect">
            <a:avLst/>
          </a:prstGeom>
          <a:noFill/>
        </p:spPr>
        <p:txBody>
          <a:bodyPr wrap="square">
            <a:spAutoFit/>
          </a:bodyPr>
          <a:lstStyle/>
          <a:p>
            <a:pPr algn="just">
              <a:lnSpc>
                <a:spcPct val="115000"/>
              </a:lnSpc>
              <a:spcAft>
                <a:spcPts val="1000"/>
              </a:spcAft>
            </a:pPr>
            <a:r>
              <a:rPr lang="hi-IN" sz="2800" b="1" u="sng" dirty="0">
                <a:solidFill>
                  <a:srgbClr val="00B050"/>
                </a:solidFill>
                <a:latin typeface="Calibri" panose="020F0502020204030204" pitchFamily="34" charset="0"/>
                <a:ea typeface="Times New Roman" panose="02020603050405020304" pitchFamily="18" charset="0"/>
              </a:rPr>
              <a:t>इंट्राडर्मल</a:t>
            </a:r>
            <a:r>
              <a:rPr lang="en-US" sz="2800" b="1"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a:t>
            </a:r>
            <a:endParaRPr lang="en-IN" sz="2800" b="1"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Times New Roman" panose="02020603050405020304" pitchFamily="18" charset="0"/>
              <a:buChar char="-"/>
              <a:tabLst>
                <a:tab pos="457200" algn="l"/>
              </a:tabLst>
            </a:pPr>
            <a:r>
              <a:rPr lang="hi-IN" sz="2400" dirty="0">
                <a:solidFill>
                  <a:srgbClr val="002060"/>
                </a:solidFill>
                <a:latin typeface="Calibri" panose="020F0502020204030204" pitchFamily="34" charset="0"/>
                <a:ea typeface="Times New Roman" panose="02020603050405020304" pitchFamily="18" charset="0"/>
              </a:rPr>
              <a:t>दिखाई देने वाली नसों से बचें</a:t>
            </a:r>
          </a:p>
          <a:p>
            <a:pPr marL="342900" lvl="0" indent="-342900" algn="just">
              <a:lnSpc>
                <a:spcPct val="115000"/>
              </a:lnSpc>
              <a:spcAft>
                <a:spcPts val="1000"/>
              </a:spcAft>
              <a:buFont typeface="Times New Roman" panose="02020603050405020304" pitchFamily="18" charset="0"/>
              <a:buChar char="-"/>
              <a:tabLst>
                <a:tab pos="457200" algn="l"/>
              </a:tabLst>
            </a:pPr>
            <a:r>
              <a:rPr lang="hi-IN" sz="2400" dirty="0">
                <a:solidFill>
                  <a:srgbClr val="002060"/>
                </a:solidFill>
                <a:latin typeface="Calibri" panose="020F0502020204030204" pitchFamily="34" charset="0"/>
                <a:ea typeface="Times New Roman" panose="02020603050405020304" pitchFamily="18" charset="0"/>
              </a:rPr>
              <a:t>त्वचा को खींचें</a:t>
            </a:r>
          </a:p>
          <a:p>
            <a:pPr marL="342900" lvl="0" indent="-342900" algn="just">
              <a:lnSpc>
                <a:spcPct val="115000"/>
              </a:lnSpc>
              <a:spcAft>
                <a:spcPts val="1000"/>
              </a:spcAft>
              <a:buFont typeface="Times New Roman" panose="02020603050405020304" pitchFamily="18" charset="0"/>
              <a:buChar char="-"/>
              <a:tabLst>
                <a:tab pos="457200" algn="l"/>
              </a:tabLst>
            </a:pPr>
            <a:r>
              <a:rPr lang="hi-IN" sz="2400" dirty="0">
                <a:solidFill>
                  <a:srgbClr val="002060"/>
                </a:solidFill>
                <a:latin typeface="Calibri" panose="020F0502020204030204" pitchFamily="34" charset="0"/>
                <a:ea typeface="Times New Roman" panose="02020603050405020304" pitchFamily="18" charset="0"/>
              </a:rPr>
              <a:t>सिरिंज और सुई को त्वचा के लगभग समानांतर रखते हुए, त्वचा में छेद करें, सुई का बेवल ऊपर रखें। सुई को बेवल से थोड़ा आगे धकेलें और इंजेक्शन लगाएँ।</a:t>
            </a:r>
            <a:endParaRPr lang="en-IN" sz="24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p:txBody>
      </p:sp>
      <p:sp>
        <p:nvSpPr>
          <p:cNvPr id="4" name="TextBox 3">
            <a:extLst>
              <a:ext uri="{FF2B5EF4-FFF2-40B4-BE49-F238E27FC236}">
                <a16:creationId xmlns:a16="http://schemas.microsoft.com/office/drawing/2014/main" id="{2E35D0B0-6C20-B3A6-F61C-9449F8789623}"/>
              </a:ext>
            </a:extLst>
          </p:cNvPr>
          <p:cNvSpPr txBox="1"/>
          <p:nvPr/>
        </p:nvSpPr>
        <p:spPr>
          <a:xfrm>
            <a:off x="228600" y="381000"/>
            <a:ext cx="7239000" cy="640175"/>
          </a:xfrm>
          <a:prstGeom prst="rect">
            <a:avLst/>
          </a:prstGeom>
          <a:noFill/>
        </p:spPr>
        <p:txBody>
          <a:bodyPr wrap="square">
            <a:spAutoFit/>
          </a:bodyPr>
          <a:lstStyle/>
          <a:p>
            <a:pPr algn="ctr">
              <a:lnSpc>
                <a:spcPct val="115000"/>
              </a:lnSpc>
              <a:spcAft>
                <a:spcPts val="1000"/>
              </a:spcAft>
            </a:pPr>
            <a:r>
              <a:rPr lang="hi-IN" sz="3200" b="1" u="sng" dirty="0">
                <a:solidFill>
                  <a:srgbClr val="FF0000"/>
                </a:solidFill>
                <a:latin typeface="Calibri" panose="020F0502020204030204" pitchFamily="34" charset="0"/>
                <a:ea typeface="Times New Roman" panose="02020603050405020304" pitchFamily="18" charset="0"/>
              </a:rPr>
              <a:t>इंजेक्शन और तकनीकों के सामान्य मार्ग</a:t>
            </a:r>
            <a:endParaRPr lang="en-IN" sz="3200" b="1" dirty="0">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73574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F15B58-631A-8646-D2EF-69FDA0B5489E}"/>
              </a:ext>
            </a:extLst>
          </p:cNvPr>
          <p:cNvSpPr txBox="1"/>
          <p:nvPr/>
        </p:nvSpPr>
        <p:spPr>
          <a:xfrm>
            <a:off x="369628" y="992280"/>
            <a:ext cx="8364798" cy="3507114"/>
          </a:xfrm>
          <a:prstGeom prst="rect">
            <a:avLst/>
          </a:prstGeom>
          <a:noFill/>
        </p:spPr>
        <p:txBody>
          <a:bodyPr wrap="square">
            <a:spAutoFit/>
          </a:bodyPr>
          <a:lstStyle/>
          <a:p>
            <a:pPr algn="just">
              <a:lnSpc>
                <a:spcPct val="115000"/>
              </a:lnSpc>
              <a:spcAft>
                <a:spcPts val="1000"/>
              </a:spcAft>
            </a:pPr>
            <a:r>
              <a:rPr lang="hi-IN" sz="2800" b="1" u="sng" dirty="0">
                <a:solidFill>
                  <a:srgbClr val="00B050"/>
                </a:solidFill>
                <a:latin typeface="Calibri" panose="020F0502020204030204" pitchFamily="34" charset="0"/>
                <a:ea typeface="Times New Roman" panose="02020603050405020304" pitchFamily="18" charset="0"/>
              </a:rPr>
              <a:t>चमड़े के नीचे का </a:t>
            </a:r>
            <a:r>
              <a:rPr lang="en-US" sz="2800" b="1"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 </a:t>
            </a:r>
            <a:endParaRPr lang="en-IN" sz="2800" b="1"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Times New Roman" panose="02020603050405020304" pitchFamily="18" charset="0"/>
              <a:buChar char="-"/>
              <a:tabLst>
                <a:tab pos="457200" algn="l"/>
              </a:tabLst>
            </a:pPr>
            <a:r>
              <a:rPr lang="hi-IN" sz="2400" dirty="0">
                <a:solidFill>
                  <a:srgbClr val="002060"/>
                </a:solidFill>
                <a:latin typeface="Calibri" panose="020F0502020204030204" pitchFamily="34" charset="0"/>
                <a:ea typeface="Times New Roman" panose="02020603050405020304" pitchFamily="18" charset="0"/>
              </a:rPr>
              <a:t>त्वचा को पिंच करें और इसे एक पतले व्यक्ति में उठाएं और एक छोटी महीन सुई के साथ त्वचा को 900 कोण पर छेदें
यदि कोई व्यक्ति मोटी चमड़े के नीचे की वसा से मोटापे से ग्रस्त है, तो त्वचा को फैलाएं, और मध्यम लंबाई की सुई से त्वचा को छेदें
महाप्राण और धीरे-धीरे इंजेक्ट करें</a:t>
            </a:r>
            <a:endParaRPr lang="en-IN" sz="24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502061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77DAF7-06A2-686C-B197-E8381D122BC7}"/>
              </a:ext>
            </a:extLst>
          </p:cNvPr>
          <p:cNvSpPr txBox="1"/>
          <p:nvPr/>
        </p:nvSpPr>
        <p:spPr>
          <a:xfrm>
            <a:off x="704850" y="242106"/>
            <a:ext cx="8058150" cy="5659626"/>
          </a:xfrm>
          <a:prstGeom prst="rect">
            <a:avLst/>
          </a:prstGeom>
          <a:noFill/>
        </p:spPr>
        <p:txBody>
          <a:bodyPr wrap="square">
            <a:spAutoFit/>
          </a:bodyPr>
          <a:lstStyle/>
          <a:p>
            <a:pPr algn="just">
              <a:lnSpc>
                <a:spcPct val="115000"/>
              </a:lnSpc>
              <a:spcAft>
                <a:spcPts val="1000"/>
              </a:spcAft>
            </a:pPr>
            <a:r>
              <a:rPr lang="hi-IN" sz="2800" b="1" u="sng" dirty="0">
                <a:solidFill>
                  <a:srgbClr val="00B050"/>
                </a:solidFill>
                <a:latin typeface="Calibri" panose="020F0502020204030204" pitchFamily="34" charset="0"/>
                <a:ea typeface="Times New Roman" panose="02020603050405020304" pitchFamily="18" charset="0"/>
              </a:rPr>
              <a:t>इंट्रामस्क्युलर</a:t>
            </a:r>
            <a:r>
              <a:rPr lang="en-US" sz="2800" b="1"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a:t>
            </a:r>
            <a:endParaRPr lang="en-IN" sz="2800" b="1"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Times New Roman" panose="02020603050405020304" pitchFamily="18" charset="0"/>
              <a:buChar char="-"/>
              <a:tabLst>
                <a:tab pos="457200" algn="l"/>
              </a:tabLst>
            </a:pPr>
            <a:r>
              <a:rPr lang="hi-IN" sz="2800" dirty="0">
                <a:solidFill>
                  <a:srgbClr val="002060"/>
                </a:solidFill>
                <a:latin typeface="Calibri" panose="020F0502020204030204" pitchFamily="34" charset="0"/>
                <a:ea typeface="Times New Roman" panose="02020603050405020304" pitchFamily="18" charset="0"/>
              </a:rPr>
              <a:t>चयनित साइट महत्वपूर्ण नसों से दूर होनी चाहिए
मांसपेशियों के विपरीत समूह को अनुबंधित करके मांसपेशियों को आराम दें
कंटेनर से एक सुई के साथ दवा इकट्ठा करें और दवा को इंजेक्ट करने के लिए एक और उपयुक्त सुई का उपयोग करें
इंजेक्शन से पहले हमेशा एस्पिरेट करें और धीरे-धीरे इंजेक्ट करें</a:t>
            </a:r>
            <a:endParaRPr lang="en-IN" sz="2800" dirty="0">
              <a:solidFill>
                <a:srgbClr val="002060"/>
              </a:solidFill>
              <a:latin typeface="Calibri" panose="020F0502020204030204" pitchFamily="34" charset="0"/>
              <a:ea typeface="Times New Roman" panose="02020603050405020304" pitchFamily="18" charset="0"/>
            </a:endParaRPr>
          </a:p>
          <a:p>
            <a:pPr marL="342900" lvl="0" indent="-342900" algn="just">
              <a:lnSpc>
                <a:spcPct val="115000"/>
              </a:lnSpc>
              <a:spcAft>
                <a:spcPts val="1000"/>
              </a:spcAft>
              <a:buFont typeface="Times New Roman" panose="02020603050405020304" pitchFamily="18" charset="0"/>
              <a:buChar char="-"/>
              <a:tabLst>
                <a:tab pos="457200" algn="l"/>
              </a:tabLst>
            </a:pPr>
            <a:r>
              <a:rPr lang="hi-IN" sz="2800" dirty="0">
                <a:solidFill>
                  <a:srgbClr val="002060"/>
                </a:solidFill>
                <a:latin typeface="Calibri" panose="020F0502020204030204" pitchFamily="34" charset="0"/>
                <a:ea typeface="Times New Roman" panose="02020603050405020304" pitchFamily="18" charset="0"/>
              </a:rPr>
              <a:t>डेल्टॉइड मांसपेशी में इंजेक्शन</a:t>
            </a:r>
            <a:r>
              <a:rPr lang="en-US" sz="28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 </a:t>
            </a:r>
            <a:endParaRPr lang="en-IN" sz="28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512743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796589-0889-CDEC-E656-2E21AB231166}"/>
              </a:ext>
            </a:extLst>
          </p:cNvPr>
          <p:cNvSpPr>
            <a:spLocks noGrp="1"/>
          </p:cNvSpPr>
          <p:nvPr>
            <p:ph idx="1"/>
          </p:nvPr>
        </p:nvSpPr>
        <p:spPr>
          <a:xfrm>
            <a:off x="567289" y="169895"/>
            <a:ext cx="8053485" cy="6021355"/>
          </a:xfrm>
        </p:spPr>
        <p:txBody>
          <a:bodyPr>
            <a:normAutofit fontScale="25000" lnSpcReduction="20000"/>
          </a:bodyPr>
          <a:lstStyle/>
          <a:p>
            <a:pPr algn="just">
              <a:lnSpc>
                <a:spcPct val="115000"/>
              </a:lnSpc>
              <a:spcAft>
                <a:spcPts val="1000"/>
              </a:spcAft>
            </a:pPr>
            <a:r>
              <a:rPr lang="hi-IN" sz="14400" b="1" u="sng" dirty="0">
                <a:solidFill>
                  <a:srgbClr val="00B0F0"/>
                </a:solidFill>
                <a:latin typeface="Calibri" panose="020F0502020204030204" pitchFamily="34" charset="0"/>
                <a:ea typeface="Times New Roman" panose="02020603050405020304" pitchFamily="18" charset="0"/>
              </a:rPr>
              <a:t>सामान्य दिशानिर्देश</a:t>
            </a:r>
            <a:endParaRPr lang="en-IN" sz="14400" b="1" u="sng" dirty="0">
              <a:solidFill>
                <a:srgbClr val="00B0F0"/>
              </a:solidFill>
              <a:latin typeface="Calibri" panose="020F0502020204030204" pitchFamily="34" charset="0"/>
              <a:ea typeface="Times New Roman" panose="02020603050405020304" pitchFamily="18" charset="0"/>
            </a:endParaRPr>
          </a:p>
          <a:p>
            <a:pPr algn="just">
              <a:lnSpc>
                <a:spcPct val="115000"/>
              </a:lnSpc>
              <a:spcAft>
                <a:spcPts val="1000"/>
              </a:spcAft>
            </a:pPr>
            <a:r>
              <a:rPr lang="hi-IN" sz="11200" dirty="0">
                <a:solidFill>
                  <a:srgbClr val="002060"/>
                </a:solidFill>
                <a:latin typeface="Calibri" panose="020F0502020204030204" pitchFamily="34" charset="0"/>
                <a:ea typeface="Times New Roman" panose="02020603050405020304" pitchFamily="18" charset="0"/>
              </a:rPr>
              <a:t>किसी भी इंजेक्शन को देने से पहले आवश्यक एंटी-एनाफिलेक्टिक दवाओं को आपातकालीन ट्रे में आसानी से उपलब्ध रखा जाना चाहिए
किसी भी इंजेक्शन देने से पहले, इंजेक्शन या किसी भी एलर्जी या अस्थमा के दौरे के लिए किसी भी प्रतिक्रिया के इतिहास की हमेशा जांच की जानी चाहिए
इंजेक्शन लगाने से पहले, किसी को शीशी/एम्प्यूल के लेबल को पढ़ना चाहिए जिसमें नाम, समाप्ति तिथि और प्रशासन के उल्लिखित मार्गों को नोट किया गया हो</a:t>
            </a:r>
            <a:endParaRPr lang="en-IN" dirty="0"/>
          </a:p>
        </p:txBody>
      </p:sp>
    </p:spTree>
    <p:extLst>
      <p:ext uri="{BB962C8B-B14F-4D97-AF65-F5344CB8AC3E}">
        <p14:creationId xmlns:p14="http://schemas.microsoft.com/office/powerpoint/2010/main" val="1562983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77DAF7-06A2-686C-B197-E8381D122BC7}"/>
              </a:ext>
            </a:extLst>
          </p:cNvPr>
          <p:cNvSpPr txBox="1"/>
          <p:nvPr/>
        </p:nvSpPr>
        <p:spPr>
          <a:xfrm>
            <a:off x="704850" y="1127931"/>
            <a:ext cx="8058150" cy="4832092"/>
          </a:xfrm>
          <a:prstGeom prst="rect">
            <a:avLst/>
          </a:prstGeom>
          <a:noFill/>
        </p:spPr>
        <p:txBody>
          <a:bodyPr wrap="square">
            <a:spAutoFit/>
          </a:bodyPr>
          <a:lstStyle/>
          <a:p>
            <a:pPr marL="457200" lvl="0" indent="-457200">
              <a:buFont typeface="Arial" pitchFamily="34" charset="0"/>
              <a:buChar char="•"/>
            </a:pPr>
            <a:r>
              <a:rPr lang="hi-IN" sz="2800" dirty="0">
                <a:solidFill>
                  <a:srgbClr val="00B0F0"/>
                </a:solidFill>
              </a:rPr>
              <a:t>हाथ को छाती के किनारे लटकने दें
रेडियल नाली के करीब इंजेक्शन को निर्देशित करने से बचें
मांसपेशियों के मध्य (एक्रोमियन प्रक्रिया का केंद्र और ह्यूमरस में डेल्टॉइड मांसपेशी का सम्मिलन) आदर्श साइट है
मांसपेशियों को बाएं हाथ के अंगूठे और उंगलियों से उठाया जा सकता है और मांसपेशियों को समकोण पर छेदा जा सकता है 
यह पुष्टि करने के लिए महाप्राण करें कि सुई रक्त वाहिका में नहीं है और फिर इंजेक्ट करें।</a:t>
            </a:r>
            <a:endParaRPr lang="en-IN" sz="2800" dirty="0">
              <a:solidFill>
                <a:srgbClr val="002060"/>
              </a:solidFill>
            </a:endParaRPr>
          </a:p>
        </p:txBody>
      </p:sp>
      <p:sp>
        <p:nvSpPr>
          <p:cNvPr id="2" name="TextBox 1"/>
          <p:cNvSpPr txBox="1"/>
          <p:nvPr/>
        </p:nvSpPr>
        <p:spPr>
          <a:xfrm>
            <a:off x="666750" y="390525"/>
            <a:ext cx="5299849" cy="584775"/>
          </a:xfrm>
          <a:prstGeom prst="rect">
            <a:avLst/>
          </a:prstGeom>
          <a:noFill/>
        </p:spPr>
        <p:txBody>
          <a:bodyPr wrap="none" rtlCol="0">
            <a:spAutoFit/>
          </a:bodyPr>
          <a:lstStyle/>
          <a:p>
            <a:r>
              <a:rPr lang="hi-IN" sz="3200" b="1" dirty="0">
                <a:solidFill>
                  <a:srgbClr val="00B050"/>
                </a:solidFill>
              </a:rPr>
              <a:t>डेल्टॉइड मांसपेशी में इंजेक्शन</a:t>
            </a:r>
            <a:r>
              <a:rPr lang="en-US" sz="3200" b="1" dirty="0">
                <a:solidFill>
                  <a:srgbClr val="00B050"/>
                </a:solidFill>
              </a:rPr>
              <a:t>: </a:t>
            </a:r>
            <a:endParaRPr lang="en-IN" sz="3200" b="1" dirty="0">
              <a:solidFill>
                <a:srgbClr val="00B050"/>
              </a:solidFill>
            </a:endParaRPr>
          </a:p>
        </p:txBody>
      </p:sp>
    </p:spTree>
    <p:extLst>
      <p:ext uri="{BB962C8B-B14F-4D97-AF65-F5344CB8AC3E}">
        <p14:creationId xmlns:p14="http://schemas.microsoft.com/office/powerpoint/2010/main" val="3730720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77DAF7-06A2-686C-B197-E8381D122BC7}"/>
              </a:ext>
            </a:extLst>
          </p:cNvPr>
          <p:cNvSpPr txBox="1"/>
          <p:nvPr/>
        </p:nvSpPr>
        <p:spPr>
          <a:xfrm>
            <a:off x="704850" y="1461306"/>
            <a:ext cx="8058150" cy="4832092"/>
          </a:xfrm>
          <a:prstGeom prst="rect">
            <a:avLst/>
          </a:prstGeom>
          <a:noFill/>
        </p:spPr>
        <p:txBody>
          <a:bodyPr wrap="square">
            <a:spAutoFit/>
          </a:bodyPr>
          <a:lstStyle/>
          <a:p>
            <a:pPr marL="457200" lvl="0" indent="-457200">
              <a:buFont typeface="Arial" pitchFamily="34" charset="0"/>
              <a:buChar char="•"/>
            </a:pPr>
            <a:r>
              <a:rPr lang="hi-IN" sz="2800" dirty="0">
                <a:solidFill>
                  <a:srgbClr val="00B0F0"/>
                </a:solidFill>
              </a:rPr>
              <a:t>बच्चों में इस साइट का उपयोग न करें
जांघ को कूल्हे पर फ्लेक्स करें
दायां लसदार क्षेत्र - बाईं तर्जनी की गेंद को अधिक से अधिक ट्रोकेन्टर के ठीक ऊपर रखते हुए और तर्जनी को दाएं पूर्वकाल की ओर इंगित करना बेहतर इलियाक रीढ़ की ओर इशारा करना और फिर मध्यमा उंगली को तर्जनी के समकोण पर रखकर इलियाक शिखा की ऊपरी सीमा की ओर इशारा करते हुए दो अंगुलियों के बीच संलग्न एक 'वी' आकार का क्षेत्र देता है जो इंजेक्शन के लिए आदर्श है।</a:t>
            </a:r>
            <a:endParaRPr lang="en-IN" sz="2800" dirty="0">
              <a:solidFill>
                <a:srgbClr val="002060"/>
              </a:solidFill>
            </a:endParaRPr>
          </a:p>
        </p:txBody>
      </p:sp>
      <p:sp>
        <p:nvSpPr>
          <p:cNvPr id="2" name="TextBox 1"/>
          <p:cNvSpPr txBox="1"/>
          <p:nvPr/>
        </p:nvSpPr>
        <p:spPr>
          <a:xfrm>
            <a:off x="666750" y="561975"/>
            <a:ext cx="5182829" cy="584775"/>
          </a:xfrm>
          <a:prstGeom prst="rect">
            <a:avLst/>
          </a:prstGeom>
          <a:noFill/>
        </p:spPr>
        <p:txBody>
          <a:bodyPr wrap="none" rtlCol="0">
            <a:spAutoFit/>
          </a:bodyPr>
          <a:lstStyle/>
          <a:p>
            <a:r>
              <a:rPr lang="hi-IN" sz="3200" b="1" dirty="0">
                <a:solidFill>
                  <a:srgbClr val="00B050"/>
                </a:solidFill>
              </a:rPr>
              <a:t>लसदार मांसपेशी में इंजेक्शन</a:t>
            </a:r>
            <a:r>
              <a:rPr lang="en-US" sz="3200" b="1" dirty="0">
                <a:solidFill>
                  <a:srgbClr val="00B050"/>
                </a:solidFill>
              </a:rPr>
              <a:t>: </a:t>
            </a:r>
            <a:endParaRPr lang="en-IN" sz="3200" b="1" dirty="0">
              <a:solidFill>
                <a:srgbClr val="00B050"/>
              </a:solidFill>
            </a:endParaRPr>
          </a:p>
        </p:txBody>
      </p:sp>
    </p:spTree>
    <p:extLst>
      <p:ext uri="{BB962C8B-B14F-4D97-AF65-F5344CB8AC3E}">
        <p14:creationId xmlns:p14="http://schemas.microsoft.com/office/powerpoint/2010/main" val="2425450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77DAF7-06A2-686C-B197-E8381D122BC7}"/>
              </a:ext>
            </a:extLst>
          </p:cNvPr>
          <p:cNvSpPr txBox="1"/>
          <p:nvPr/>
        </p:nvSpPr>
        <p:spPr>
          <a:xfrm>
            <a:off x="914400" y="1823256"/>
            <a:ext cx="7629525" cy="2246769"/>
          </a:xfrm>
          <a:prstGeom prst="rect">
            <a:avLst/>
          </a:prstGeom>
          <a:noFill/>
        </p:spPr>
        <p:txBody>
          <a:bodyPr wrap="square">
            <a:spAutoFit/>
          </a:bodyPr>
          <a:lstStyle/>
          <a:p>
            <a:pPr lvl="0"/>
            <a:r>
              <a:rPr lang="en-US" sz="2800" dirty="0">
                <a:solidFill>
                  <a:srgbClr val="00B0F0"/>
                </a:solidFill>
              </a:rPr>
              <a:t>Z </a:t>
            </a:r>
            <a:r>
              <a:rPr lang="hi-IN" sz="2800" dirty="0">
                <a:solidFill>
                  <a:srgbClr val="00B0F0"/>
                </a:solidFill>
              </a:rPr>
              <a:t>तकनीक में, त्वचा को दूसरे हाथ के अंगूठे से बाहर की दिशा में फैलाया जाता है और इंजेक्शन के बाद धीरे-धीरे त्वचा पर दबाव जारी किया जाता है ताकि इंजेक्शन सामग्री सतही रूप से ऊपर न आए और सतही ऊतकों में जलन पैदा न करे।</a:t>
            </a:r>
            <a:endParaRPr lang="en-IN" sz="2800" dirty="0">
              <a:solidFill>
                <a:srgbClr val="00B0F0"/>
              </a:solidFill>
            </a:endParaRPr>
          </a:p>
        </p:txBody>
      </p:sp>
      <p:sp>
        <p:nvSpPr>
          <p:cNvPr id="2" name="TextBox 1"/>
          <p:cNvSpPr txBox="1"/>
          <p:nvPr/>
        </p:nvSpPr>
        <p:spPr>
          <a:xfrm>
            <a:off x="666750" y="781050"/>
            <a:ext cx="5182829" cy="584775"/>
          </a:xfrm>
          <a:prstGeom prst="rect">
            <a:avLst/>
          </a:prstGeom>
          <a:noFill/>
        </p:spPr>
        <p:txBody>
          <a:bodyPr wrap="none" rtlCol="0">
            <a:spAutoFit/>
          </a:bodyPr>
          <a:lstStyle/>
          <a:p>
            <a:r>
              <a:rPr lang="hi-IN" sz="3200" b="1" dirty="0">
                <a:solidFill>
                  <a:srgbClr val="00B050"/>
                </a:solidFill>
              </a:rPr>
              <a:t>लसदार मांसपेशी में इंजेक्शन</a:t>
            </a:r>
            <a:r>
              <a:rPr lang="en-US" sz="3200" b="1" dirty="0">
                <a:solidFill>
                  <a:srgbClr val="00B050"/>
                </a:solidFill>
              </a:rPr>
              <a:t>: </a:t>
            </a:r>
            <a:endParaRPr lang="en-IN" sz="3200" b="1" dirty="0">
              <a:solidFill>
                <a:srgbClr val="00B050"/>
              </a:solidFill>
            </a:endParaRPr>
          </a:p>
        </p:txBody>
      </p:sp>
    </p:spTree>
    <p:extLst>
      <p:ext uri="{BB962C8B-B14F-4D97-AF65-F5344CB8AC3E}">
        <p14:creationId xmlns:p14="http://schemas.microsoft.com/office/powerpoint/2010/main" val="1507461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77DAF7-06A2-686C-B197-E8381D122BC7}"/>
              </a:ext>
            </a:extLst>
          </p:cNvPr>
          <p:cNvSpPr txBox="1"/>
          <p:nvPr/>
        </p:nvSpPr>
        <p:spPr>
          <a:xfrm>
            <a:off x="704850" y="823131"/>
            <a:ext cx="8058150" cy="5262979"/>
          </a:xfrm>
          <a:prstGeom prst="rect">
            <a:avLst/>
          </a:prstGeom>
          <a:noFill/>
        </p:spPr>
        <p:txBody>
          <a:bodyPr wrap="square">
            <a:spAutoFit/>
          </a:bodyPr>
          <a:lstStyle/>
          <a:p>
            <a:pPr marL="457200" lvl="0" indent="-457200">
              <a:buFont typeface="Arial" pitchFamily="34" charset="0"/>
              <a:buChar char="•"/>
            </a:pPr>
            <a:r>
              <a:rPr lang="hi-IN" sz="2800" dirty="0">
                <a:solidFill>
                  <a:srgbClr val="00B0F0"/>
                </a:solidFill>
              </a:rPr>
              <a:t>क) त्वरित बोलस; ख) धीमी बोलस; ग) तीव्र अंतःशिरा अंतःशिरा आसव देने के लिए प्रयुक्त।</a:t>
            </a:r>
          </a:p>
          <a:p>
            <a:pPr marL="457200" lvl="0" indent="-457200">
              <a:buFont typeface="Arial" pitchFamily="34" charset="0"/>
              <a:buChar char="•"/>
            </a:pPr>
            <a:r>
              <a:rPr lang="hi-IN" sz="2800" dirty="0">
                <a:solidFill>
                  <a:srgbClr val="00B0F0"/>
                </a:solidFill>
              </a:rPr>
              <a:t>चूँकि तरल पदार्थ/दवाएँ रक्तप्रवाह में डाली जाती हैं, इसलिए पूर्णतः जीवाणुरहित तकनीक आवश्यक है।</a:t>
            </a:r>
          </a:p>
          <a:p>
            <a:pPr marL="457200" lvl="0" indent="-457200">
              <a:buFont typeface="Arial" pitchFamily="34" charset="0"/>
              <a:buChar char="•"/>
            </a:pPr>
            <a:r>
              <a:rPr lang="hi-IN" sz="2800" dirty="0">
                <a:solidFill>
                  <a:srgbClr val="00B0F0"/>
                </a:solidFill>
              </a:rPr>
              <a:t>मानक उपकरणों में शामिल हैं: अंतःशिरा घोल/दवा और ट्यूबिंग, सुई या कैथेटर, एंटीसेप्टिक, टूर्निकेट, दस्ताने और ड्रेसिंग, और बच्चों के लिए एक आर्म बोर्ड। शिराएँ आमतौर पर ऊपरी छोर पर क्यूबिटल फोसा, अग्रबाहु के अग्र भाग और हाथों के पृष्ठ भाग के पास होती हैं क्योंकि ये आसानी से दिखाई देती हैं और सतही होती हैं। यदि आप दाएँ हाथ के हैं, तो आसव के लिए बाएँ हाथ को प्राथमिकता दें।</a:t>
            </a:r>
            <a:endParaRPr lang="en-IN" sz="2800" dirty="0">
              <a:solidFill>
                <a:srgbClr val="002060"/>
              </a:solidFill>
            </a:endParaRPr>
          </a:p>
        </p:txBody>
      </p:sp>
      <p:sp>
        <p:nvSpPr>
          <p:cNvPr id="2" name="TextBox 1"/>
          <p:cNvSpPr txBox="1"/>
          <p:nvPr/>
        </p:nvSpPr>
        <p:spPr>
          <a:xfrm>
            <a:off x="666750" y="238125"/>
            <a:ext cx="2735044" cy="584775"/>
          </a:xfrm>
          <a:prstGeom prst="rect">
            <a:avLst/>
          </a:prstGeom>
          <a:noFill/>
        </p:spPr>
        <p:txBody>
          <a:bodyPr wrap="none" rtlCol="0">
            <a:spAutoFit/>
          </a:bodyPr>
          <a:lstStyle/>
          <a:p>
            <a:r>
              <a:rPr lang="hi-IN" sz="3200" b="1" u="sng" dirty="0">
                <a:solidFill>
                  <a:srgbClr val="00B050"/>
                </a:solidFill>
              </a:rPr>
              <a:t>शिरा आभ्‍यंतर</a:t>
            </a:r>
            <a:r>
              <a:rPr lang="en-US" sz="3200" b="1" dirty="0">
                <a:solidFill>
                  <a:srgbClr val="00B050"/>
                </a:solidFill>
              </a:rPr>
              <a:t>: </a:t>
            </a:r>
            <a:endParaRPr lang="en-IN" sz="3200" b="1" dirty="0">
              <a:solidFill>
                <a:srgbClr val="00B050"/>
              </a:solidFill>
            </a:endParaRPr>
          </a:p>
        </p:txBody>
      </p:sp>
    </p:spTree>
    <p:extLst>
      <p:ext uri="{BB962C8B-B14F-4D97-AF65-F5344CB8AC3E}">
        <p14:creationId xmlns:p14="http://schemas.microsoft.com/office/powerpoint/2010/main" val="2131724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77DAF7-06A2-686C-B197-E8381D122BC7}"/>
              </a:ext>
            </a:extLst>
          </p:cNvPr>
          <p:cNvSpPr txBox="1"/>
          <p:nvPr/>
        </p:nvSpPr>
        <p:spPr>
          <a:xfrm>
            <a:off x="152400" y="785031"/>
            <a:ext cx="8915400" cy="6124754"/>
          </a:xfrm>
          <a:prstGeom prst="rect">
            <a:avLst/>
          </a:prstGeom>
          <a:noFill/>
        </p:spPr>
        <p:txBody>
          <a:bodyPr wrap="square">
            <a:spAutoFit/>
          </a:bodyPr>
          <a:lstStyle/>
          <a:p>
            <a:pPr marL="457200" lvl="0" indent="-457200">
              <a:buFont typeface="Arial" pitchFamily="34" charset="0"/>
              <a:buChar char="•"/>
            </a:pPr>
            <a:r>
              <a:rPr lang="hi-IN" sz="2800" dirty="0">
                <a:solidFill>
                  <a:srgbClr val="7030A0"/>
                </a:solidFill>
              </a:rPr>
              <a:t>वेनिपंक्चर साइट के लिए मतभेद: संक्रमण, घुसपैठ या घनास्त्रता।
नस को टूर्निकेट द्वारा प्रमुख बनाया जाता है, ऊपर रखा जाता है या क्षेत्र पर टैप किया जाता है और रोगी को कुछ समय के लिए मुट्ठी भींचने के लिए कहा जाता है।
क्षेत्र को स्वाब करने के बाद, सुई के साथ वेनफ्लॉन गाइड को नस में पेश किया जाता है और सुई को वापस ले लिया जाता है और साथ ही साथ प्लास्टिक टयूबिंग को नस में धकेल दिया जाता है।
फिर इसे चिपकने वाली टेप के साथ चिपकने वाली टेप के साथ मजबूती से तय किया जाता है क्योंकि यह संक्रमण को बढ़ावा देता है।
</a:t>
            </a:r>
            <a:r>
              <a:rPr lang="en-US" sz="2800" dirty="0">
                <a:solidFill>
                  <a:srgbClr val="7030A0"/>
                </a:solidFill>
              </a:rPr>
              <a:t>IV </a:t>
            </a:r>
            <a:r>
              <a:rPr lang="hi-IN" sz="2800" dirty="0">
                <a:solidFill>
                  <a:srgbClr val="7030A0"/>
                </a:solidFill>
              </a:rPr>
              <a:t>प्रशासन से पहले हमेशा समाप्ति तिथि, दवा/जलसेक में किसी भी निलंबित लेख की जांच करें</a:t>
            </a:r>
            <a:endParaRPr lang="en-IN" sz="2800" dirty="0">
              <a:solidFill>
                <a:srgbClr val="FFC000"/>
              </a:solidFill>
            </a:endParaRPr>
          </a:p>
        </p:txBody>
      </p:sp>
      <p:sp>
        <p:nvSpPr>
          <p:cNvPr id="2" name="TextBox 1"/>
          <p:cNvSpPr txBox="1"/>
          <p:nvPr/>
        </p:nvSpPr>
        <p:spPr>
          <a:xfrm>
            <a:off x="666750" y="190500"/>
            <a:ext cx="2735044" cy="584775"/>
          </a:xfrm>
          <a:prstGeom prst="rect">
            <a:avLst/>
          </a:prstGeom>
          <a:noFill/>
        </p:spPr>
        <p:txBody>
          <a:bodyPr wrap="none" rtlCol="0">
            <a:spAutoFit/>
          </a:bodyPr>
          <a:lstStyle/>
          <a:p>
            <a:r>
              <a:rPr lang="hi-IN" sz="3200" b="1" u="sng" dirty="0">
                <a:solidFill>
                  <a:srgbClr val="00B050"/>
                </a:solidFill>
              </a:rPr>
              <a:t>शिरा आभ्‍यंतर</a:t>
            </a:r>
            <a:r>
              <a:rPr lang="en-US" sz="3200" b="1" dirty="0">
                <a:solidFill>
                  <a:srgbClr val="00B050"/>
                </a:solidFill>
              </a:rPr>
              <a:t>: </a:t>
            </a:r>
            <a:endParaRPr lang="en-IN" sz="3200" b="1" dirty="0">
              <a:solidFill>
                <a:srgbClr val="00B050"/>
              </a:solidFill>
            </a:endParaRPr>
          </a:p>
        </p:txBody>
      </p:sp>
    </p:spTree>
    <p:extLst>
      <p:ext uri="{BB962C8B-B14F-4D97-AF65-F5344CB8AC3E}">
        <p14:creationId xmlns:p14="http://schemas.microsoft.com/office/powerpoint/2010/main" val="563450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4F8456-3EB7-47E9-7F2A-3D06DB860553}"/>
              </a:ext>
            </a:extLst>
          </p:cNvPr>
          <p:cNvPicPr>
            <a:picLocks noChangeAspect="1"/>
          </p:cNvPicPr>
          <p:nvPr/>
        </p:nvPicPr>
        <p:blipFill>
          <a:blip r:embed="rId2"/>
          <a:stretch>
            <a:fillRect/>
          </a:stretch>
        </p:blipFill>
        <p:spPr>
          <a:xfrm>
            <a:off x="304800" y="266700"/>
            <a:ext cx="7315200" cy="6391275"/>
          </a:xfrm>
          <a:prstGeom prst="rect">
            <a:avLst/>
          </a:prstGeom>
        </p:spPr>
      </p:pic>
    </p:spTree>
    <p:extLst>
      <p:ext uri="{BB962C8B-B14F-4D97-AF65-F5344CB8AC3E}">
        <p14:creationId xmlns:p14="http://schemas.microsoft.com/office/powerpoint/2010/main" val="28064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33246"/>
            <a:ext cx="8524875" cy="6124754"/>
          </a:xfrm>
          <a:prstGeom prst="rect">
            <a:avLst/>
          </a:prstGeom>
        </p:spPr>
        <p:txBody>
          <a:bodyPr wrap="square">
            <a:spAutoFit/>
          </a:bodyPr>
          <a:lstStyle/>
          <a:p>
            <a:r>
              <a:rPr lang="hi-IN" sz="2800" dirty="0">
                <a:solidFill>
                  <a:srgbClr val="00B050"/>
                </a:solidFill>
              </a:rPr>
              <a:t>इंजेक्शन साइट चुनते समय</a:t>
            </a:r>
            <a:r>
              <a:rPr lang="en-US" sz="2800" dirty="0">
                <a:solidFill>
                  <a:srgbClr val="00B050"/>
                </a:solidFill>
              </a:rPr>
              <a:t>:</a:t>
            </a:r>
          </a:p>
          <a:p>
            <a:pPr fontAlgn="ctr"/>
            <a:r>
              <a:rPr lang="hi-IN" sz="2800" b="1" dirty="0">
                <a:solidFill>
                  <a:srgbClr val="FF0000"/>
                </a:solidFill>
              </a:rPr>
              <a:t>इंजेक्शन का प्रकार</a:t>
            </a:r>
            <a:r>
              <a:rPr lang="en-US" sz="2800" b="1" dirty="0">
                <a:solidFill>
                  <a:srgbClr val="FF0000"/>
                </a:solidFill>
              </a:rPr>
              <a:t>:</a:t>
            </a:r>
            <a:r>
              <a:rPr lang="en-US" sz="2800" dirty="0"/>
              <a:t> </a:t>
            </a:r>
            <a:r>
              <a:rPr lang="hi-IN" sz="2800" dirty="0">
                <a:solidFill>
                  <a:srgbClr val="002060"/>
                </a:solidFill>
              </a:rPr>
              <a:t>विभिन्न इंजेक्शन प्रकारों के लिए अलग-अलग गहराई और ऊतक प्रकारों की आवश्यकता होती है</a:t>
            </a:r>
            <a:r>
              <a:rPr lang="en-US" sz="2800" dirty="0"/>
              <a:t>. </a:t>
            </a:r>
          </a:p>
          <a:p>
            <a:pPr fontAlgn="ctr"/>
            <a:r>
              <a:rPr lang="hi-IN" sz="2800" b="1" dirty="0">
                <a:solidFill>
                  <a:srgbClr val="FF0000"/>
                </a:solidFill>
              </a:rPr>
              <a:t>रोगी की उम्र और शारीरिक स्थिति</a:t>
            </a:r>
            <a:r>
              <a:rPr lang="en-US" sz="2800" b="1" dirty="0"/>
              <a:t>:</a:t>
            </a:r>
            <a:r>
              <a:rPr lang="en-US" sz="2800" dirty="0"/>
              <a:t> </a:t>
            </a:r>
            <a:r>
              <a:rPr lang="hi-IN" sz="2800" dirty="0">
                <a:solidFill>
                  <a:srgbClr val="002060"/>
                </a:solidFill>
              </a:rPr>
              <a:t>शिशुओं और छोटे बच्चों में वयस्कों की तुलना में अलग-अलग इंजेक्शन साइट की सिफारिशें हो सकती हैं</a:t>
            </a:r>
            <a:r>
              <a:rPr lang="en-US" sz="2800" dirty="0">
                <a:solidFill>
                  <a:srgbClr val="002060"/>
                </a:solidFill>
              </a:rPr>
              <a:t>. </a:t>
            </a:r>
          </a:p>
          <a:p>
            <a:pPr fontAlgn="ctr"/>
            <a:r>
              <a:rPr lang="hi-IN" sz="2800" b="1" dirty="0">
                <a:solidFill>
                  <a:srgbClr val="FF0000"/>
                </a:solidFill>
              </a:rPr>
              <a:t>दवा दी जा रही है</a:t>
            </a:r>
            <a:r>
              <a:rPr lang="en-US" sz="2800" b="1" dirty="0"/>
              <a:t>:</a:t>
            </a:r>
            <a:r>
              <a:rPr lang="en-US" sz="2800" dirty="0"/>
              <a:t> </a:t>
            </a:r>
            <a:r>
              <a:rPr lang="hi-IN" sz="2800" dirty="0">
                <a:solidFill>
                  <a:srgbClr val="002060"/>
                </a:solidFill>
              </a:rPr>
              <a:t>कुछ दवाएं विशिष्ट इंजेक्शन साइटों के लिए बेहतर अनुकूल हो सकती हैं</a:t>
            </a:r>
            <a:r>
              <a:rPr lang="en-US" sz="2800" dirty="0">
                <a:solidFill>
                  <a:srgbClr val="002060"/>
                </a:solidFill>
              </a:rPr>
              <a:t>.</a:t>
            </a:r>
            <a:r>
              <a:rPr lang="en-US" sz="2800" dirty="0"/>
              <a:t> </a:t>
            </a:r>
          </a:p>
          <a:p>
            <a:pPr fontAlgn="ctr"/>
            <a:r>
              <a:rPr lang="hi-IN" sz="2800" b="1" dirty="0">
                <a:solidFill>
                  <a:srgbClr val="FF0000"/>
                </a:solidFill>
              </a:rPr>
              <a:t>रोगी का आराम और सुविधा</a:t>
            </a:r>
            <a:r>
              <a:rPr lang="en-US" sz="2800" b="1" dirty="0"/>
              <a:t>:</a:t>
            </a:r>
            <a:r>
              <a:rPr lang="en-US" sz="2800" dirty="0"/>
              <a:t> </a:t>
            </a:r>
            <a:r>
              <a:rPr lang="hi-IN" sz="2800" dirty="0">
                <a:solidFill>
                  <a:srgbClr val="002060"/>
                </a:solidFill>
              </a:rPr>
              <a:t>ऐसी साइट चुनना जो आसानी से सुलभ हो और कम से कम असुविधा का कारण हो, महत्वपूर्ण है</a:t>
            </a:r>
            <a:r>
              <a:rPr lang="en-US" sz="2800" dirty="0">
                <a:solidFill>
                  <a:srgbClr val="002060"/>
                </a:solidFill>
              </a:rPr>
              <a:t>. </a:t>
            </a:r>
          </a:p>
          <a:p>
            <a:pPr fontAlgn="ctr"/>
            <a:r>
              <a:rPr lang="hi-IN" sz="2800" b="1" dirty="0">
                <a:solidFill>
                  <a:srgbClr val="FF0000"/>
                </a:solidFill>
              </a:rPr>
              <a:t>नसों और रक्त वाहिकाओं से बचना</a:t>
            </a:r>
            <a:r>
              <a:rPr lang="en-US" sz="2800" b="1" dirty="0"/>
              <a:t>:</a:t>
            </a:r>
            <a:r>
              <a:rPr lang="en-US" sz="2800" dirty="0"/>
              <a:t> </a:t>
            </a:r>
            <a:r>
              <a:rPr lang="hi-IN" sz="2800" dirty="0">
                <a:solidFill>
                  <a:srgbClr val="002060"/>
                </a:solidFill>
              </a:rPr>
              <a:t>चोट से बचने के लिए उचित तकनीक और साइट का चयन महत्वपूर्ण है</a:t>
            </a:r>
            <a:r>
              <a:rPr lang="en-US" sz="2800" dirty="0">
                <a:solidFill>
                  <a:srgbClr val="002060"/>
                </a:solidFill>
              </a:rPr>
              <a:t>. </a:t>
            </a:r>
          </a:p>
        </p:txBody>
      </p:sp>
      <p:sp>
        <p:nvSpPr>
          <p:cNvPr id="3" name="TextBox 2"/>
          <p:cNvSpPr txBox="1"/>
          <p:nvPr/>
        </p:nvSpPr>
        <p:spPr>
          <a:xfrm>
            <a:off x="2857500" y="266700"/>
            <a:ext cx="4129657" cy="523220"/>
          </a:xfrm>
          <a:prstGeom prst="rect">
            <a:avLst/>
          </a:prstGeom>
          <a:noFill/>
        </p:spPr>
        <p:txBody>
          <a:bodyPr wrap="none" rtlCol="0">
            <a:spAutoFit/>
          </a:bodyPr>
          <a:lstStyle/>
          <a:p>
            <a:r>
              <a:rPr lang="hi-IN" sz="2800" b="1" dirty="0">
                <a:solidFill>
                  <a:srgbClr val="00B050"/>
                </a:solidFill>
              </a:rPr>
              <a:t>विचार करने के लिए कारक</a:t>
            </a:r>
            <a:endParaRPr lang="en-IN" sz="2800" b="1" dirty="0">
              <a:solidFill>
                <a:srgbClr val="00B050"/>
              </a:solidFill>
            </a:endParaRPr>
          </a:p>
        </p:txBody>
      </p:sp>
    </p:spTree>
    <p:extLst>
      <p:ext uri="{BB962C8B-B14F-4D97-AF65-F5344CB8AC3E}">
        <p14:creationId xmlns:p14="http://schemas.microsoft.com/office/powerpoint/2010/main" val="3285611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15477"/>
            <a:ext cx="8077200" cy="5262979"/>
          </a:xfrm>
          <a:prstGeom prst="rect">
            <a:avLst/>
          </a:prstGeom>
        </p:spPr>
        <p:txBody>
          <a:bodyPr wrap="square">
            <a:spAutoFit/>
          </a:bodyPr>
          <a:lstStyle/>
          <a:p>
            <a:pPr marL="342900" indent="-342900">
              <a:buFont typeface="Wingdings" pitchFamily="2" charset="2"/>
              <a:buChar char="ü"/>
            </a:pPr>
            <a:r>
              <a:rPr lang="hi-IN" sz="2400" b="1" dirty="0">
                <a:solidFill>
                  <a:srgbClr val="00B0F0"/>
                </a:solidFill>
              </a:rPr>
              <a:t>ऊपरी बांह:     ऊपरी बांह के बाहरी हिस्से या पीछे का उपयोग चमड़े के नीचे के इंजेक्शन के लिए किया जा सकता है</a:t>
            </a:r>
            <a:r>
              <a:rPr lang="en-US" sz="2400" dirty="0">
                <a:solidFill>
                  <a:srgbClr val="00B0F0"/>
                </a:solidFill>
              </a:rPr>
              <a:t>. </a:t>
            </a:r>
          </a:p>
          <a:p>
            <a:pPr marL="342900" indent="-342900">
              <a:buFont typeface="Wingdings" pitchFamily="2" charset="2"/>
              <a:buChar char="ü"/>
            </a:pPr>
            <a:r>
              <a:rPr lang="hi-IN" sz="2400" b="1" dirty="0">
                <a:solidFill>
                  <a:srgbClr val="00B050"/>
                </a:solidFill>
              </a:rPr>
              <a:t>जाँघ:</a:t>
            </a:r>
            <a:r>
              <a:rPr lang="en-IN" sz="2400" b="1" dirty="0">
                <a:solidFill>
                  <a:srgbClr val="00B050"/>
                </a:solidFill>
              </a:rPr>
              <a:t> </a:t>
            </a:r>
            <a:r>
              <a:rPr lang="hi-IN" sz="2400" b="1" dirty="0">
                <a:solidFill>
                  <a:srgbClr val="00B050"/>
                </a:solidFill>
              </a:rPr>
              <a:t>जांघ के सामने और बाहरी भाग चमड़े के नीचे और इंट्रामस्क्युलर इंजेक्शन दोनों के लिए एक सामान्य साइट है</a:t>
            </a:r>
            <a:r>
              <a:rPr lang="en-US" sz="2400" dirty="0">
                <a:solidFill>
                  <a:srgbClr val="00B050"/>
                </a:solidFill>
              </a:rPr>
              <a:t>. </a:t>
            </a:r>
          </a:p>
          <a:p>
            <a:pPr marL="342900" indent="-342900">
              <a:buFont typeface="Wingdings" pitchFamily="2" charset="2"/>
              <a:buChar char="ü"/>
            </a:pPr>
            <a:r>
              <a:rPr lang="hi-IN" sz="2400" b="1" dirty="0">
                <a:solidFill>
                  <a:srgbClr val="002060"/>
                </a:solidFill>
              </a:rPr>
              <a:t>पेट:</a:t>
            </a:r>
            <a:r>
              <a:rPr lang="en-IN" sz="2400" b="1" dirty="0">
                <a:solidFill>
                  <a:srgbClr val="002060"/>
                </a:solidFill>
              </a:rPr>
              <a:t> </a:t>
            </a:r>
            <a:r>
              <a:rPr lang="hi-IN" sz="2400" b="1" dirty="0">
                <a:solidFill>
                  <a:srgbClr val="002060"/>
                </a:solidFill>
              </a:rPr>
              <a:t>पसलियों के नीचे और कूल्हे की हड्डियों के ऊपर का क्षेत्र चमड़े के नीचे के इंजेक्शन के लिए उपयुक्त है, नाभि और कमर से बचता है</a:t>
            </a:r>
            <a:r>
              <a:rPr lang="en-US" sz="2400" dirty="0">
                <a:solidFill>
                  <a:srgbClr val="002060"/>
                </a:solidFill>
              </a:rPr>
              <a:t>. </a:t>
            </a:r>
          </a:p>
          <a:p>
            <a:pPr marL="342900" indent="-342900">
              <a:buFont typeface="Wingdings" pitchFamily="2" charset="2"/>
              <a:buChar char="ü"/>
            </a:pPr>
            <a:r>
              <a:rPr lang="hi-IN" sz="2400" b="1" dirty="0">
                <a:solidFill>
                  <a:srgbClr val="0070C0"/>
                </a:solidFill>
              </a:rPr>
              <a:t>नितंबों</a:t>
            </a:r>
            <a:r>
              <a:rPr lang="en-US" sz="2400" b="1" dirty="0">
                <a:solidFill>
                  <a:srgbClr val="0070C0"/>
                </a:solidFill>
              </a:rPr>
              <a:t>:</a:t>
            </a:r>
            <a:endParaRPr lang="en-US" sz="2400" dirty="0">
              <a:solidFill>
                <a:srgbClr val="0070C0"/>
              </a:solidFill>
            </a:endParaRPr>
          </a:p>
          <a:p>
            <a:pPr indent="361950" fontAlgn="ctr"/>
            <a:r>
              <a:rPr lang="hi-IN" sz="2400" dirty="0">
                <a:solidFill>
                  <a:srgbClr val="0070C0"/>
                </a:solidFill>
              </a:rPr>
              <a:t>वेंट्रोग्लूटियल साइट (कूल्हे) एक सामान्य इंट्रामस्क्युलर इंजेक्शन साइट है, खासकर वयस्कों के लिए</a:t>
            </a:r>
            <a:r>
              <a:rPr lang="en-US" sz="2400" dirty="0">
                <a:solidFill>
                  <a:srgbClr val="0070C0"/>
                </a:solidFill>
              </a:rPr>
              <a:t>. </a:t>
            </a:r>
          </a:p>
          <a:p>
            <a:pPr marL="342900" indent="-342900">
              <a:buFont typeface="Wingdings" pitchFamily="2" charset="2"/>
              <a:buChar char="ü"/>
            </a:pPr>
            <a:r>
              <a:rPr lang="hi-IN" sz="2400" b="1" dirty="0">
                <a:solidFill>
                  <a:srgbClr val="7030A0"/>
                </a:solidFill>
              </a:rPr>
              <a:t>डेल्टॉइड</a:t>
            </a:r>
            <a:r>
              <a:rPr lang="en-US" sz="2400" b="1" dirty="0">
                <a:solidFill>
                  <a:srgbClr val="7030A0"/>
                </a:solidFill>
              </a:rPr>
              <a:t>:</a:t>
            </a:r>
            <a:endParaRPr lang="en-US" sz="2400" dirty="0">
              <a:solidFill>
                <a:srgbClr val="7030A0"/>
              </a:solidFill>
            </a:endParaRPr>
          </a:p>
          <a:p>
            <a:pPr indent="361950" fontAlgn="ctr"/>
            <a:r>
              <a:rPr lang="hi-IN" sz="2400" dirty="0">
                <a:solidFill>
                  <a:srgbClr val="7030A0"/>
                </a:solidFill>
              </a:rPr>
              <a:t>ऊपरी बांह में डेल्टॉइड मांसपेशी एक और आम इंट्रामस्क्युलर इंजेक्शन साइट है, विशेष रूप से टीकों के लिए</a:t>
            </a:r>
            <a:r>
              <a:rPr lang="en-US" sz="2400" dirty="0">
                <a:solidFill>
                  <a:srgbClr val="7030A0"/>
                </a:solidFill>
              </a:rPr>
              <a:t>.</a:t>
            </a:r>
            <a:r>
              <a:rPr lang="en-US" sz="2400" dirty="0"/>
              <a:t> </a:t>
            </a:r>
            <a:endParaRPr lang="en-IN" dirty="0"/>
          </a:p>
        </p:txBody>
      </p:sp>
      <p:sp>
        <p:nvSpPr>
          <p:cNvPr id="3" name="TextBox 2"/>
          <p:cNvSpPr txBox="1"/>
          <p:nvPr/>
        </p:nvSpPr>
        <p:spPr>
          <a:xfrm>
            <a:off x="1666875" y="371475"/>
            <a:ext cx="5565947" cy="523220"/>
          </a:xfrm>
          <a:prstGeom prst="rect">
            <a:avLst/>
          </a:prstGeom>
          <a:noFill/>
        </p:spPr>
        <p:txBody>
          <a:bodyPr wrap="none" rtlCol="0">
            <a:spAutoFit/>
          </a:bodyPr>
          <a:lstStyle/>
          <a:p>
            <a:r>
              <a:rPr lang="hi-IN" sz="2800" b="1" dirty="0">
                <a:solidFill>
                  <a:srgbClr val="00B050"/>
                </a:solidFill>
              </a:rPr>
              <a:t>विशिष्ट इंजेक्शन साइटों के उदाहरण</a:t>
            </a:r>
            <a:r>
              <a:rPr lang="en-US" sz="2800" b="1" dirty="0">
                <a:solidFill>
                  <a:srgbClr val="00B050"/>
                </a:solidFill>
              </a:rPr>
              <a:t>:</a:t>
            </a:r>
          </a:p>
        </p:txBody>
      </p:sp>
    </p:spTree>
    <p:extLst>
      <p:ext uri="{BB962C8B-B14F-4D97-AF65-F5344CB8AC3E}">
        <p14:creationId xmlns:p14="http://schemas.microsoft.com/office/powerpoint/2010/main" val="3050665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C5262A-0DAE-5D42-0228-7DF16062F560}"/>
              </a:ext>
            </a:extLst>
          </p:cNvPr>
          <p:cNvPicPr>
            <a:picLocks noChangeAspect="1"/>
          </p:cNvPicPr>
          <p:nvPr/>
        </p:nvPicPr>
        <p:blipFill>
          <a:blip r:embed="rId2"/>
          <a:stretch>
            <a:fillRect/>
          </a:stretch>
        </p:blipFill>
        <p:spPr>
          <a:xfrm>
            <a:off x="0" y="0"/>
            <a:ext cx="7620000" cy="6858000"/>
          </a:xfrm>
          <a:prstGeom prst="rect">
            <a:avLst/>
          </a:prstGeom>
        </p:spPr>
      </p:pic>
    </p:spTree>
    <p:extLst>
      <p:ext uri="{BB962C8B-B14F-4D97-AF65-F5344CB8AC3E}">
        <p14:creationId xmlns:p14="http://schemas.microsoft.com/office/powerpoint/2010/main" val="201839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D918D5DD-D12C-3E7C-D4F6-DDBC0415097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695" y="-176213"/>
            <a:ext cx="857190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6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796589-0889-CDEC-E656-2E21AB231166}"/>
              </a:ext>
            </a:extLst>
          </p:cNvPr>
          <p:cNvSpPr>
            <a:spLocks noGrp="1"/>
          </p:cNvSpPr>
          <p:nvPr>
            <p:ph idx="1"/>
          </p:nvPr>
        </p:nvSpPr>
        <p:spPr>
          <a:xfrm>
            <a:off x="567289" y="74645"/>
            <a:ext cx="8271911" cy="6858000"/>
          </a:xfrm>
        </p:spPr>
        <p:txBody>
          <a:bodyPr>
            <a:normAutofit fontScale="25000" lnSpcReduction="20000"/>
          </a:bodyPr>
          <a:lstStyle/>
          <a:p>
            <a:pPr algn="just">
              <a:lnSpc>
                <a:spcPct val="115000"/>
              </a:lnSpc>
              <a:spcAft>
                <a:spcPts val="1000"/>
              </a:spcAft>
            </a:pPr>
            <a:r>
              <a:rPr lang="hi-IN" sz="14400" b="1" u="sng" dirty="0">
                <a:solidFill>
                  <a:srgbClr val="00B0F0"/>
                </a:solidFill>
                <a:latin typeface="Calibri" panose="020F0502020204030204" pitchFamily="34" charset="0"/>
                <a:ea typeface="Times New Roman" panose="02020603050405020304" pitchFamily="18" charset="0"/>
              </a:rPr>
              <a:t>सामान्य दिशानिर्देश</a:t>
            </a:r>
            <a:endParaRPr lang="en-IN" sz="14400" b="1" u="sng" dirty="0">
              <a:solidFill>
                <a:srgbClr val="00B0F0"/>
              </a:solidFill>
              <a:latin typeface="Calibri" panose="020F0502020204030204" pitchFamily="34" charset="0"/>
              <a:ea typeface="Times New Roman" panose="02020603050405020304" pitchFamily="18" charset="0"/>
            </a:endParaRPr>
          </a:p>
          <a:p>
            <a:pPr algn="just">
              <a:lnSpc>
                <a:spcPct val="115000"/>
              </a:lnSpc>
              <a:spcAft>
                <a:spcPts val="1000"/>
              </a:spcAft>
            </a:pPr>
            <a:r>
              <a:rPr lang="hi-IN" sz="11200" dirty="0">
                <a:solidFill>
                  <a:srgbClr val="7030A0"/>
                </a:solidFill>
                <a:latin typeface="Calibri" panose="020F0502020204030204" pitchFamily="34" charset="0"/>
                <a:ea typeface="Times New Roman" panose="02020603050405020304" pitchFamily="18" charset="0"/>
              </a:rPr>
              <a:t>रोगी के साथ-साथ चिकित्सक की सुरक्षा के लिए इंट्रा-डर्मल टेस्ट खुराक देना हमेशा बेहतर होता है। नकारात्मक परिणाम इस बात की गारंटी नहीं देता है कि एक ही दवा के सभी आगे के इंजेक्शन एलर्जी की प्रतिक्रिया का कारण नहीं बन सकते हैं, लेकिन यह सुनिश्चित करता है कि किसी ने उचित सावधानी बरती है
कभी भी खड़े होकर किसी भी मरीज को इंजेक्शन न दें। रोगी के लिए लेटने की स्थिति सबसे अच्छी है, उचित समर्थन के साथ बैठना अगला सबसे अच्छा विकल्प है।
इंजेक्शन लगाने से पहले हमेशा महाप्राण ताकि सुई की स्थिति का पता लगाया जा सके (यदि अनजाने में आईएम में पोत में या </a:t>
            </a:r>
            <a:r>
              <a:rPr lang="en-US" sz="11200" dirty="0">
                <a:solidFill>
                  <a:srgbClr val="7030A0"/>
                </a:solidFill>
                <a:latin typeface="Calibri" panose="020F0502020204030204" pitchFamily="34" charset="0"/>
                <a:ea typeface="Times New Roman" panose="02020603050405020304" pitchFamily="18" charset="0"/>
                <a:cs typeface="Mangal" panose="02040503050203030202" pitchFamily="18" charset="0"/>
              </a:rPr>
              <a:t>IV </a:t>
            </a:r>
            <a:r>
              <a:rPr lang="en-US" sz="11200" dirty="0" err="1">
                <a:solidFill>
                  <a:srgbClr val="7030A0"/>
                </a:solidFill>
                <a:latin typeface="Calibri" panose="020F0502020204030204" pitchFamily="34" charset="0"/>
                <a:ea typeface="Times New Roman" panose="02020603050405020304" pitchFamily="18" charset="0"/>
                <a:cs typeface="Mangal" panose="02040503050203030202" pitchFamily="18" charset="0"/>
              </a:rPr>
              <a:t>inj</a:t>
            </a:r>
            <a:r>
              <a:rPr lang="en-US" sz="11200" dirty="0">
                <a:solidFill>
                  <a:srgbClr val="7030A0"/>
                </a:solidFill>
                <a:latin typeface="Calibri" panose="020F0502020204030204" pitchFamily="34" charset="0"/>
                <a:ea typeface="Times New Roman" panose="02020603050405020304" pitchFamily="18" charset="0"/>
                <a:cs typeface="Mangal" panose="02040503050203030202" pitchFamily="18" charset="0"/>
              </a:rPr>
              <a:t> </a:t>
            </a:r>
            <a:r>
              <a:rPr lang="hi-IN" sz="11200" dirty="0">
                <a:solidFill>
                  <a:srgbClr val="7030A0"/>
                </a:solidFill>
                <a:latin typeface="Calibri" panose="020F0502020204030204" pitchFamily="34" charset="0"/>
                <a:ea typeface="Times New Roman" panose="02020603050405020304" pitchFamily="18" charset="0"/>
              </a:rPr>
              <a:t>में नस में सही ढंग से)</a:t>
            </a:r>
            <a:endParaRPr lang="en-IN" sz="9600" dirty="0">
              <a:solidFill>
                <a:srgbClr val="002060"/>
              </a:solidFill>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Symbol" panose="05050102010706020507" pitchFamily="18" charset="2"/>
              <a:buChar char=""/>
              <a:tabLst>
                <a:tab pos="457200" algn="l"/>
              </a:tabLst>
            </a:pPr>
            <a:endParaRPr lang="en-IN" sz="11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endParaRPr>
          </a:p>
          <a:p>
            <a:endParaRPr lang="en-IN" dirty="0"/>
          </a:p>
        </p:txBody>
      </p:sp>
    </p:spTree>
    <p:extLst>
      <p:ext uri="{BB962C8B-B14F-4D97-AF65-F5344CB8AC3E}">
        <p14:creationId xmlns:p14="http://schemas.microsoft.com/office/powerpoint/2010/main" val="30008813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EA144D-7966-85E1-AD49-C29CDAF23332}"/>
              </a:ext>
            </a:extLst>
          </p:cNvPr>
          <p:cNvPicPr>
            <a:picLocks noChangeAspect="1"/>
          </p:cNvPicPr>
          <p:nvPr/>
        </p:nvPicPr>
        <p:blipFill>
          <a:blip r:embed="rId2"/>
          <a:stretch>
            <a:fillRect/>
          </a:stretch>
        </p:blipFill>
        <p:spPr>
          <a:xfrm>
            <a:off x="0" y="0"/>
            <a:ext cx="7543800" cy="6858000"/>
          </a:xfrm>
          <a:prstGeom prst="rect">
            <a:avLst/>
          </a:prstGeom>
        </p:spPr>
      </p:pic>
    </p:spTree>
    <p:extLst>
      <p:ext uri="{BB962C8B-B14F-4D97-AF65-F5344CB8AC3E}">
        <p14:creationId xmlns:p14="http://schemas.microsoft.com/office/powerpoint/2010/main" val="10483947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igure. Vastus lateralis injection site on the anterolateral thigh | The  Australian Immunisation Handbook">
            <a:extLst>
              <a:ext uri="{FF2B5EF4-FFF2-40B4-BE49-F238E27FC236}">
                <a16:creationId xmlns:a16="http://schemas.microsoft.com/office/drawing/2014/main" id="{9463DA4E-9804-53E6-4B24-55A8DAD3D7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7543800" cy="6960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3184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80D91E-583C-7400-AF74-D1A55B2F4CB0}"/>
              </a:ext>
            </a:extLst>
          </p:cNvPr>
          <p:cNvPicPr>
            <a:picLocks noChangeAspect="1"/>
          </p:cNvPicPr>
          <p:nvPr/>
        </p:nvPicPr>
        <p:blipFill>
          <a:blip r:embed="rId2"/>
          <a:stretch>
            <a:fillRect/>
          </a:stretch>
        </p:blipFill>
        <p:spPr>
          <a:xfrm>
            <a:off x="0" y="0"/>
            <a:ext cx="9152451" cy="6923314"/>
          </a:xfrm>
          <a:prstGeom prst="rect">
            <a:avLst/>
          </a:prstGeom>
        </p:spPr>
      </p:pic>
      <p:pic>
        <p:nvPicPr>
          <p:cNvPr id="3" name="Picture 2">
            <a:extLst>
              <a:ext uri="{FF2B5EF4-FFF2-40B4-BE49-F238E27FC236}">
                <a16:creationId xmlns:a16="http://schemas.microsoft.com/office/drawing/2014/main" id="{C14C5304-E931-3098-6651-1A70223D554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4676" y="0"/>
            <a:ext cx="1247775" cy="1098550"/>
          </a:xfrm>
          <a:prstGeom prst="rect">
            <a:avLst/>
          </a:prstGeom>
          <a:noFill/>
          <a:ln>
            <a:noFill/>
          </a:ln>
        </p:spPr>
      </p:pic>
    </p:spTree>
    <p:extLst>
      <p:ext uri="{BB962C8B-B14F-4D97-AF65-F5344CB8AC3E}">
        <p14:creationId xmlns:p14="http://schemas.microsoft.com/office/powerpoint/2010/main" val="12763456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97818" y="377309"/>
            <a:ext cx="2202847" cy="584775"/>
          </a:xfrm>
          <a:prstGeom prst="rect">
            <a:avLst/>
          </a:prstGeom>
        </p:spPr>
        <p:txBody>
          <a:bodyPr wrap="none">
            <a:spAutoFit/>
          </a:bodyPr>
          <a:lstStyle/>
          <a:p>
            <a:r>
              <a:rPr lang="en-US" sz="3200" b="1" u="sng" dirty="0">
                <a:solidFill>
                  <a:srgbClr val="FF0000"/>
                </a:solidFill>
              </a:rPr>
              <a:t>IV </a:t>
            </a:r>
            <a:r>
              <a:rPr lang="hi-IN" sz="3200" b="1" u="sng" dirty="0">
                <a:solidFill>
                  <a:srgbClr val="FF0000"/>
                </a:solidFill>
              </a:rPr>
              <a:t>इन्फ्यूजन</a:t>
            </a:r>
            <a:endParaRPr lang="en-IN" sz="3200" dirty="0">
              <a:solidFill>
                <a:srgbClr val="FF0000"/>
              </a:solidFill>
            </a:endParaRPr>
          </a:p>
        </p:txBody>
      </p:sp>
      <p:sp>
        <p:nvSpPr>
          <p:cNvPr id="3" name="Rectangle 2"/>
          <p:cNvSpPr/>
          <p:nvPr/>
        </p:nvSpPr>
        <p:spPr>
          <a:xfrm>
            <a:off x="1038224" y="1154490"/>
            <a:ext cx="7153276" cy="5509200"/>
          </a:xfrm>
          <a:prstGeom prst="rect">
            <a:avLst/>
          </a:prstGeom>
        </p:spPr>
        <p:txBody>
          <a:bodyPr wrap="square">
            <a:spAutoFit/>
          </a:bodyPr>
          <a:lstStyle/>
          <a:p>
            <a:r>
              <a:rPr lang="hi-IN" sz="3200" u="sng" dirty="0">
                <a:solidFill>
                  <a:srgbClr val="00B050"/>
                </a:solidFill>
              </a:rPr>
              <a:t>आवश्यक वस्तुएँ </a:t>
            </a:r>
            <a:r>
              <a:rPr lang="en-US" sz="3200" dirty="0">
                <a:solidFill>
                  <a:srgbClr val="00B050"/>
                </a:solidFill>
              </a:rPr>
              <a:t>: </a:t>
            </a:r>
            <a:endParaRPr lang="en-IN" sz="3200" dirty="0">
              <a:solidFill>
                <a:srgbClr val="00B050"/>
              </a:solidFill>
            </a:endParaRPr>
          </a:p>
          <a:p>
            <a:pPr marL="457200" lvl="0" indent="-457200">
              <a:buFont typeface="Wingdings" pitchFamily="2" charset="2"/>
              <a:buChar char="ü"/>
            </a:pPr>
            <a:r>
              <a:rPr lang="en-US" sz="3200" dirty="0"/>
              <a:t>Sterile tray containing  appropriate IV fluid as prescribed</a:t>
            </a:r>
            <a:endParaRPr lang="en-IN" sz="3200" dirty="0"/>
          </a:p>
          <a:p>
            <a:pPr marL="457200" lvl="0" indent="-457200">
              <a:buFont typeface="Wingdings" pitchFamily="2" charset="2"/>
              <a:buChar char="ü"/>
            </a:pPr>
            <a:r>
              <a:rPr lang="en-US" sz="3200" dirty="0"/>
              <a:t>IV cannula or scalp vein</a:t>
            </a:r>
            <a:endParaRPr lang="en-IN" sz="3200" dirty="0"/>
          </a:p>
          <a:p>
            <a:pPr marL="457200" lvl="0" indent="-457200">
              <a:buFont typeface="Wingdings" pitchFamily="2" charset="2"/>
              <a:buChar char="ü"/>
            </a:pPr>
            <a:r>
              <a:rPr lang="en-US" sz="3200" dirty="0"/>
              <a:t>disposable syringe</a:t>
            </a:r>
            <a:endParaRPr lang="en-IN" sz="3200" dirty="0"/>
          </a:p>
          <a:p>
            <a:pPr marL="457200" lvl="0" indent="-457200">
              <a:buFont typeface="Wingdings" pitchFamily="2" charset="2"/>
              <a:buChar char="ü"/>
            </a:pPr>
            <a:r>
              <a:rPr lang="en-US" sz="3200" dirty="0"/>
              <a:t>cotton swabs</a:t>
            </a:r>
            <a:endParaRPr lang="en-IN" sz="3200" dirty="0"/>
          </a:p>
          <a:p>
            <a:pPr marL="457200" lvl="0" indent="-457200">
              <a:buFont typeface="Wingdings" pitchFamily="2" charset="2"/>
              <a:buChar char="ü"/>
            </a:pPr>
            <a:r>
              <a:rPr lang="en-US" sz="3200" dirty="0"/>
              <a:t>spirit</a:t>
            </a:r>
            <a:endParaRPr lang="en-IN" sz="3200" dirty="0"/>
          </a:p>
          <a:p>
            <a:pPr marL="457200" lvl="0" indent="-457200">
              <a:buFont typeface="Wingdings" pitchFamily="2" charset="2"/>
              <a:buChar char="ü"/>
            </a:pPr>
            <a:r>
              <a:rPr lang="en-US" sz="3200" dirty="0"/>
              <a:t>adhesive tape</a:t>
            </a:r>
            <a:endParaRPr lang="en-IN" sz="3200" dirty="0"/>
          </a:p>
          <a:p>
            <a:pPr marL="457200" lvl="0" indent="-457200">
              <a:buFont typeface="Wingdings" pitchFamily="2" charset="2"/>
              <a:buChar char="ü"/>
            </a:pPr>
            <a:r>
              <a:rPr lang="en-US" sz="3200" dirty="0"/>
              <a:t>tourniquet</a:t>
            </a:r>
            <a:endParaRPr lang="en-IN" sz="3200" dirty="0"/>
          </a:p>
          <a:p>
            <a:pPr marL="457200" lvl="0" indent="-457200">
              <a:buFont typeface="Wingdings" pitchFamily="2" charset="2"/>
              <a:buChar char="ü"/>
            </a:pPr>
            <a:r>
              <a:rPr lang="en-US" sz="3200" dirty="0"/>
              <a:t>kidney tray</a:t>
            </a:r>
            <a:endParaRPr lang="en-IN" sz="3200" dirty="0"/>
          </a:p>
          <a:p>
            <a:pPr marL="457200" lvl="0" indent="-457200">
              <a:buFont typeface="Wingdings" pitchFamily="2" charset="2"/>
              <a:buChar char="ü"/>
            </a:pPr>
            <a:r>
              <a:rPr lang="en-US" sz="3200" dirty="0"/>
              <a:t>IV stand</a:t>
            </a:r>
            <a:endParaRPr lang="en-IN" sz="3200" dirty="0"/>
          </a:p>
        </p:txBody>
      </p:sp>
    </p:spTree>
    <p:extLst>
      <p:ext uri="{BB962C8B-B14F-4D97-AF65-F5344CB8AC3E}">
        <p14:creationId xmlns:p14="http://schemas.microsoft.com/office/powerpoint/2010/main" val="42123920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3025" y="1598563"/>
            <a:ext cx="6953250" cy="4401205"/>
          </a:xfrm>
          <a:prstGeom prst="rect">
            <a:avLst/>
          </a:prstGeom>
        </p:spPr>
        <p:txBody>
          <a:bodyPr wrap="square">
            <a:spAutoFit/>
          </a:bodyPr>
          <a:lstStyle/>
          <a:p>
            <a:pPr marL="457200" lvl="0" indent="-457200">
              <a:buFont typeface="Wingdings" pitchFamily="2" charset="2"/>
              <a:buChar char="v"/>
            </a:pPr>
            <a:r>
              <a:rPr lang="hi-IN" sz="2800" dirty="0">
                <a:solidFill>
                  <a:srgbClr val="7030A0"/>
                </a:solidFill>
              </a:rPr>
              <a:t>रोगी को आश्वस्त करें और महत्वपूर्ण बातें रिकॉर्ड करें
</a:t>
            </a:r>
            <a:r>
              <a:rPr lang="en-US" sz="2800" dirty="0">
                <a:solidFill>
                  <a:srgbClr val="7030A0"/>
                </a:solidFill>
              </a:rPr>
              <a:t>IV </a:t>
            </a:r>
            <a:r>
              <a:rPr lang="hi-IN" sz="2800" dirty="0">
                <a:solidFill>
                  <a:srgbClr val="7030A0"/>
                </a:solidFill>
              </a:rPr>
              <a:t>स्टैंड सेट करें और संक्रमित होने वाले तरल पदार्थ और तापमान की जांच करें
जलसेक से पहले रोगी को शून्य करने के लिए कहें
गैर-प्रमुख भुजा पर एक साइट का चयन करें और अच्छा प्रकाश स्रोत सुनिश्चित करें
यदि आवश्यक हो तो सहायता के लिए कॉल करें</a:t>
            </a:r>
            <a:endParaRPr lang="en-IN" dirty="0">
              <a:solidFill>
                <a:srgbClr val="C00000"/>
              </a:solidFill>
            </a:endParaRPr>
          </a:p>
        </p:txBody>
      </p:sp>
      <p:sp>
        <p:nvSpPr>
          <p:cNvPr id="3" name="Rectangle 2"/>
          <p:cNvSpPr/>
          <p:nvPr/>
        </p:nvSpPr>
        <p:spPr>
          <a:xfrm>
            <a:off x="2566693" y="539234"/>
            <a:ext cx="3525324" cy="584775"/>
          </a:xfrm>
          <a:prstGeom prst="rect">
            <a:avLst/>
          </a:prstGeom>
        </p:spPr>
        <p:txBody>
          <a:bodyPr wrap="none">
            <a:spAutoFit/>
          </a:bodyPr>
          <a:lstStyle/>
          <a:p>
            <a:r>
              <a:rPr lang="hi-IN" sz="3200" b="1" u="sng" dirty="0">
                <a:solidFill>
                  <a:srgbClr val="00B050"/>
                </a:solidFill>
              </a:rPr>
              <a:t>सामान्य दिशानिर्देश</a:t>
            </a:r>
            <a:r>
              <a:rPr lang="en-US" sz="3200" b="1" dirty="0">
                <a:solidFill>
                  <a:srgbClr val="00B050"/>
                </a:solidFill>
              </a:rPr>
              <a:t>:</a:t>
            </a:r>
            <a:endParaRPr lang="en-IN" sz="3200" b="1" dirty="0">
              <a:solidFill>
                <a:srgbClr val="00B050"/>
              </a:solidFill>
            </a:endParaRPr>
          </a:p>
        </p:txBody>
      </p:sp>
    </p:spTree>
    <p:extLst>
      <p:ext uri="{BB962C8B-B14F-4D97-AF65-F5344CB8AC3E}">
        <p14:creationId xmlns:p14="http://schemas.microsoft.com/office/powerpoint/2010/main" val="17430706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3025" y="1474738"/>
            <a:ext cx="6953250" cy="4401205"/>
          </a:xfrm>
          <a:prstGeom prst="rect">
            <a:avLst/>
          </a:prstGeom>
        </p:spPr>
        <p:txBody>
          <a:bodyPr wrap="square">
            <a:spAutoFit/>
          </a:bodyPr>
          <a:lstStyle/>
          <a:p>
            <a:pPr marL="285750" lvl="0" indent="-285750">
              <a:buFont typeface="Wingdings" pitchFamily="2" charset="2"/>
              <a:buChar char="v"/>
            </a:pPr>
            <a:r>
              <a:rPr lang="hi-IN" sz="2800" dirty="0">
                <a:solidFill>
                  <a:srgbClr val="C00000"/>
                </a:solidFill>
              </a:rPr>
              <a:t>अपना हाथ धोएं</a:t>
            </a:r>
            <a:r>
              <a:rPr lang="en-US" sz="2800" dirty="0"/>
              <a:t> </a:t>
            </a:r>
            <a:endParaRPr lang="en-IN" sz="2800" dirty="0"/>
          </a:p>
          <a:p>
            <a:pPr marL="285750" lvl="0" indent="-285750">
              <a:buFont typeface="Wingdings" pitchFamily="2" charset="2"/>
              <a:buChar char="v"/>
            </a:pPr>
            <a:r>
              <a:rPr lang="hi-IN" sz="2800" dirty="0">
                <a:solidFill>
                  <a:srgbClr val="00B050"/>
                </a:solidFill>
              </a:rPr>
              <a:t>बोतल की सील को ऊपर से हटा दें; आत्मा के साथ स्वाब; बोतल को सीधा पकड़कर, ड्रिप सेट और एयर वेंट को बोतल के उद्घाटन में डालें</a:t>
            </a:r>
            <a:endParaRPr lang="en-IN" sz="2800" dirty="0">
              <a:solidFill>
                <a:srgbClr val="00B050"/>
              </a:solidFill>
            </a:endParaRPr>
          </a:p>
          <a:p>
            <a:pPr marL="285750" lvl="0" indent="-285750">
              <a:buFont typeface="Wingdings" pitchFamily="2" charset="2"/>
              <a:buChar char="v"/>
            </a:pPr>
            <a:r>
              <a:rPr lang="hi-IN" sz="2800" dirty="0">
                <a:solidFill>
                  <a:srgbClr val="0070C0"/>
                </a:solidFill>
              </a:rPr>
              <a:t>ड्रिप चैंबर को पूरी तरह से तरल पदार्थ से भरने से रोकने के लिए स्क्रू क्लैंप को बंद करें</a:t>
            </a:r>
            <a:endParaRPr lang="en-IN" sz="2800" dirty="0">
              <a:solidFill>
                <a:srgbClr val="0070C0"/>
              </a:solidFill>
            </a:endParaRPr>
          </a:p>
          <a:p>
            <a:pPr marL="285750" lvl="0" indent="-285750">
              <a:buFont typeface="Wingdings" pitchFamily="2" charset="2"/>
              <a:buChar char="v"/>
            </a:pPr>
            <a:r>
              <a:rPr lang="hi-IN" sz="2800" dirty="0">
                <a:solidFill>
                  <a:srgbClr val="002060"/>
                </a:solidFill>
              </a:rPr>
              <a:t>बोतल को </a:t>
            </a:r>
            <a:r>
              <a:rPr lang="en-US" sz="2800" dirty="0">
                <a:solidFill>
                  <a:srgbClr val="002060"/>
                </a:solidFill>
              </a:rPr>
              <a:t>IV </a:t>
            </a:r>
            <a:r>
              <a:rPr lang="hi-IN" sz="2800" dirty="0">
                <a:solidFill>
                  <a:srgbClr val="002060"/>
                </a:solidFill>
              </a:rPr>
              <a:t>स्टैंड पर लगभग 18 - 24 इंच ऊंचा रखें</a:t>
            </a:r>
            <a:endParaRPr lang="en-IN" sz="2800" dirty="0">
              <a:solidFill>
                <a:srgbClr val="002060"/>
              </a:solidFill>
            </a:endParaRPr>
          </a:p>
        </p:txBody>
      </p:sp>
      <p:sp>
        <p:nvSpPr>
          <p:cNvPr id="3" name="Rectangle 2"/>
          <p:cNvSpPr/>
          <p:nvPr/>
        </p:nvSpPr>
        <p:spPr>
          <a:xfrm>
            <a:off x="3276600" y="457200"/>
            <a:ext cx="1380506" cy="584775"/>
          </a:xfrm>
          <a:prstGeom prst="rect">
            <a:avLst/>
          </a:prstGeom>
        </p:spPr>
        <p:txBody>
          <a:bodyPr wrap="none">
            <a:spAutoFit/>
          </a:bodyPr>
          <a:lstStyle/>
          <a:p>
            <a:r>
              <a:rPr lang="hi-IN" sz="3200" b="1" u="sng" dirty="0">
                <a:solidFill>
                  <a:srgbClr val="00B050"/>
                </a:solidFill>
              </a:rPr>
              <a:t>प्रक्रिया</a:t>
            </a:r>
            <a:r>
              <a:rPr lang="en-US" sz="3200" b="1" dirty="0">
                <a:solidFill>
                  <a:srgbClr val="00B050"/>
                </a:solidFill>
              </a:rPr>
              <a:t>:</a:t>
            </a:r>
            <a:endParaRPr lang="en-IN" sz="3200" b="1" dirty="0">
              <a:solidFill>
                <a:srgbClr val="00B050"/>
              </a:solidFill>
            </a:endParaRPr>
          </a:p>
        </p:txBody>
      </p:sp>
    </p:spTree>
    <p:extLst>
      <p:ext uri="{BB962C8B-B14F-4D97-AF65-F5344CB8AC3E}">
        <p14:creationId xmlns:p14="http://schemas.microsoft.com/office/powerpoint/2010/main" val="2227914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3025" y="1474738"/>
            <a:ext cx="6953250" cy="4832092"/>
          </a:xfrm>
          <a:prstGeom prst="rect">
            <a:avLst/>
          </a:prstGeom>
        </p:spPr>
        <p:txBody>
          <a:bodyPr wrap="square">
            <a:spAutoFit/>
          </a:bodyPr>
          <a:lstStyle/>
          <a:p>
            <a:pPr marL="285750" lvl="0" indent="-285750">
              <a:buFont typeface="Wingdings" pitchFamily="2" charset="2"/>
              <a:buChar char="v"/>
            </a:pPr>
            <a:r>
              <a:rPr lang="hi-IN" sz="2800" dirty="0">
                <a:solidFill>
                  <a:srgbClr val="002060"/>
                </a:solidFill>
              </a:rPr>
              <a:t>खोपड़ी शिरा सेट या सुई को </a:t>
            </a:r>
            <a:r>
              <a:rPr lang="en-US" sz="2800" dirty="0">
                <a:solidFill>
                  <a:srgbClr val="002060"/>
                </a:solidFill>
              </a:rPr>
              <a:t>IV </a:t>
            </a:r>
            <a:r>
              <a:rPr lang="hi-IN" sz="2800" dirty="0">
                <a:solidFill>
                  <a:srgbClr val="002060"/>
                </a:solidFill>
              </a:rPr>
              <a:t>टयूबिंग से कनेक्ट करें और क्लैंप खोलें और हवा को हटा दिए जाने तक टयूबिंग और सुई के माध्यम से </a:t>
            </a:r>
            <a:r>
              <a:rPr lang="en-US" sz="2800" dirty="0">
                <a:solidFill>
                  <a:srgbClr val="002060"/>
                </a:solidFill>
              </a:rPr>
              <a:t>IV </a:t>
            </a:r>
            <a:r>
              <a:rPr lang="hi-IN" sz="2800" dirty="0">
                <a:solidFill>
                  <a:srgbClr val="002060"/>
                </a:solidFill>
              </a:rPr>
              <a:t>तरल पदार्थ को किडनी ट्रे में फ्लश करें। ट्यूब को जकड़ें और सुई के ऊपर सुरक्षात्मक आवरण को फिर से लागू करें</a:t>
            </a:r>
            <a:r>
              <a:rPr lang="en-US" sz="2800" dirty="0">
                <a:solidFill>
                  <a:srgbClr val="002060"/>
                </a:solidFill>
              </a:rPr>
              <a:t>.</a:t>
            </a:r>
            <a:endParaRPr lang="en-IN" sz="2800" dirty="0">
              <a:solidFill>
                <a:srgbClr val="002060"/>
              </a:solidFill>
            </a:endParaRPr>
          </a:p>
          <a:p>
            <a:pPr marL="285750" lvl="0" indent="-285750">
              <a:buFont typeface="Wingdings" pitchFamily="2" charset="2"/>
              <a:buChar char="v"/>
            </a:pPr>
            <a:r>
              <a:rPr lang="hi-IN" sz="2800" dirty="0">
                <a:solidFill>
                  <a:srgbClr val="00B0F0"/>
                </a:solidFill>
              </a:rPr>
              <a:t>उपयोग के लिए तैयार चिपकने वाली टेप के कुछ स्ट्रिप्स तैयार करें</a:t>
            </a:r>
            <a:endParaRPr lang="en-IN" sz="2800" dirty="0">
              <a:solidFill>
                <a:srgbClr val="00B0F0"/>
              </a:solidFill>
            </a:endParaRPr>
          </a:p>
          <a:p>
            <a:pPr marL="285750" lvl="0" indent="-285750">
              <a:buFont typeface="Wingdings" pitchFamily="2" charset="2"/>
              <a:buChar char="v"/>
            </a:pPr>
            <a:r>
              <a:rPr lang="hi-IN" sz="2800" dirty="0">
                <a:solidFill>
                  <a:srgbClr val="00B050"/>
                </a:solidFill>
              </a:rPr>
              <a:t>ऊपर टूर्निकेट लगाकर, साइट पर स्वाबिंग करके और इसे प्रमुख बनाने के लिए नस को धीरे से टैप करके वेनी-पंचर साइट तैयार करें</a:t>
            </a:r>
            <a:endParaRPr lang="en-IN" sz="2800" dirty="0">
              <a:solidFill>
                <a:srgbClr val="00B050"/>
              </a:solidFill>
            </a:endParaRPr>
          </a:p>
        </p:txBody>
      </p:sp>
      <p:sp>
        <p:nvSpPr>
          <p:cNvPr id="3" name="Rectangle 2"/>
          <p:cNvSpPr/>
          <p:nvPr/>
        </p:nvSpPr>
        <p:spPr>
          <a:xfrm>
            <a:off x="2566693" y="539234"/>
            <a:ext cx="1380506" cy="584775"/>
          </a:xfrm>
          <a:prstGeom prst="rect">
            <a:avLst/>
          </a:prstGeom>
        </p:spPr>
        <p:txBody>
          <a:bodyPr wrap="none">
            <a:spAutoFit/>
          </a:bodyPr>
          <a:lstStyle/>
          <a:p>
            <a:r>
              <a:rPr lang="hi-IN" sz="3200" b="1" u="sng" dirty="0">
                <a:solidFill>
                  <a:srgbClr val="00B050"/>
                </a:solidFill>
              </a:rPr>
              <a:t>प्रक्रिया</a:t>
            </a:r>
            <a:r>
              <a:rPr lang="en-US" sz="3200" b="1" dirty="0">
                <a:solidFill>
                  <a:srgbClr val="00B050"/>
                </a:solidFill>
              </a:rPr>
              <a:t>:</a:t>
            </a:r>
            <a:endParaRPr lang="en-IN" sz="3200" b="1" dirty="0">
              <a:solidFill>
                <a:srgbClr val="00B050"/>
              </a:solidFill>
            </a:endParaRPr>
          </a:p>
        </p:txBody>
      </p:sp>
    </p:spTree>
    <p:extLst>
      <p:ext uri="{BB962C8B-B14F-4D97-AF65-F5344CB8AC3E}">
        <p14:creationId xmlns:p14="http://schemas.microsoft.com/office/powerpoint/2010/main" val="2227914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3025" y="1474738"/>
            <a:ext cx="6953250" cy="4832092"/>
          </a:xfrm>
          <a:prstGeom prst="rect">
            <a:avLst/>
          </a:prstGeom>
        </p:spPr>
        <p:txBody>
          <a:bodyPr wrap="square">
            <a:spAutoFit/>
          </a:bodyPr>
          <a:lstStyle/>
          <a:p>
            <a:pPr marL="285750" lvl="0" indent="-285750">
              <a:buFont typeface="Wingdings" pitchFamily="2" charset="2"/>
              <a:buChar char="v"/>
            </a:pPr>
            <a:r>
              <a:rPr lang="hi-IN" sz="2800" dirty="0">
                <a:solidFill>
                  <a:srgbClr val="0070C0"/>
                </a:solidFill>
              </a:rPr>
              <a:t>सुई के प्रवेश के बिंदु तक हाथ को दूर से पकड़ें और त्वचा को तना हुआ बनाएं; बेवल के साथ 30 डिग्री के कोण पर सुई या वेनफ्लॉन को पकड़कर, नस के पार्श्व त्वचा को छेदें। अब नस के पाठ्यक्रम का पालन करें और नस के किनारे को छेदें</a:t>
            </a:r>
            <a:endParaRPr lang="en-IN" sz="2800" dirty="0">
              <a:solidFill>
                <a:srgbClr val="0070C0"/>
              </a:solidFill>
            </a:endParaRPr>
          </a:p>
          <a:p>
            <a:pPr marL="285750" lvl="0" indent="-285750">
              <a:buFont typeface="Wingdings" pitchFamily="2" charset="2"/>
              <a:buChar char="v"/>
            </a:pPr>
            <a:r>
              <a:rPr lang="hi-IN" sz="2800" dirty="0">
                <a:solidFill>
                  <a:srgbClr val="00B050"/>
                </a:solidFill>
              </a:rPr>
              <a:t>जब सुई और टयूबिंग में रक्त का बैकफ्लो होता है, तो धीरे से सुई को 3/4 इंच नस में डालें; यदि चतुर्थ प्रवेशनी है, तो धीरे-धीरे स्टिलेट/सुई को वापस लें और साथ ही प्लास्टिक टयूबिंग को नस में आगे बढ़ाएं</a:t>
            </a:r>
            <a:endParaRPr lang="en-IN" sz="2800" dirty="0">
              <a:solidFill>
                <a:srgbClr val="00B050"/>
              </a:solidFill>
            </a:endParaRPr>
          </a:p>
        </p:txBody>
      </p:sp>
      <p:sp>
        <p:nvSpPr>
          <p:cNvPr id="3" name="Rectangle 2"/>
          <p:cNvSpPr/>
          <p:nvPr/>
        </p:nvSpPr>
        <p:spPr>
          <a:xfrm>
            <a:off x="2566693" y="539234"/>
            <a:ext cx="1380506" cy="584775"/>
          </a:xfrm>
          <a:prstGeom prst="rect">
            <a:avLst/>
          </a:prstGeom>
        </p:spPr>
        <p:txBody>
          <a:bodyPr wrap="none">
            <a:spAutoFit/>
          </a:bodyPr>
          <a:lstStyle/>
          <a:p>
            <a:r>
              <a:rPr lang="hi-IN" sz="3200" b="1" u="sng" dirty="0">
                <a:solidFill>
                  <a:srgbClr val="00B050"/>
                </a:solidFill>
              </a:rPr>
              <a:t>प्रक्रिया</a:t>
            </a:r>
            <a:r>
              <a:rPr lang="en-US" sz="3200" b="1" dirty="0">
                <a:solidFill>
                  <a:srgbClr val="00B050"/>
                </a:solidFill>
              </a:rPr>
              <a:t>:</a:t>
            </a:r>
            <a:endParaRPr lang="en-IN" sz="3200" b="1" dirty="0">
              <a:solidFill>
                <a:srgbClr val="00B050"/>
              </a:solidFill>
            </a:endParaRPr>
          </a:p>
        </p:txBody>
      </p:sp>
    </p:spTree>
    <p:extLst>
      <p:ext uri="{BB962C8B-B14F-4D97-AF65-F5344CB8AC3E}">
        <p14:creationId xmlns:p14="http://schemas.microsoft.com/office/powerpoint/2010/main" val="2227914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3025" y="1474738"/>
            <a:ext cx="6953250" cy="5693866"/>
          </a:xfrm>
          <a:prstGeom prst="rect">
            <a:avLst/>
          </a:prstGeom>
        </p:spPr>
        <p:txBody>
          <a:bodyPr wrap="square">
            <a:spAutoFit/>
          </a:bodyPr>
          <a:lstStyle/>
          <a:p>
            <a:pPr marL="285750" lvl="0" indent="-285750">
              <a:buFont typeface="Wingdings" pitchFamily="2" charset="2"/>
              <a:buChar char="v"/>
            </a:pPr>
            <a:r>
              <a:rPr lang="hi-IN" sz="2800" dirty="0">
                <a:solidFill>
                  <a:srgbClr val="C00000"/>
                </a:solidFill>
              </a:rPr>
              <a:t>नस में सुई की गति को सीमित करने के लिए सुई/</a:t>
            </a:r>
            <a:r>
              <a:rPr lang="en-US" sz="2800" dirty="0">
                <a:solidFill>
                  <a:srgbClr val="C00000"/>
                </a:solidFill>
              </a:rPr>
              <a:t>iv </a:t>
            </a:r>
            <a:r>
              <a:rPr lang="hi-IN" sz="2800" dirty="0">
                <a:solidFill>
                  <a:srgbClr val="C00000"/>
                </a:solidFill>
              </a:rPr>
              <a:t>प्रवेशनी को आधार से सुरक्षित करें</a:t>
            </a:r>
            <a:endParaRPr lang="en-IN" sz="2800" dirty="0">
              <a:solidFill>
                <a:srgbClr val="C00000"/>
              </a:solidFill>
            </a:endParaRPr>
          </a:p>
          <a:p>
            <a:pPr marL="285750" lvl="0" indent="-285750">
              <a:buFont typeface="Wingdings" pitchFamily="2" charset="2"/>
              <a:buChar char="v"/>
            </a:pPr>
            <a:r>
              <a:rPr lang="hi-IN" sz="2800" dirty="0">
                <a:solidFill>
                  <a:srgbClr val="00B0F0"/>
                </a:solidFill>
              </a:rPr>
              <a:t>एक लूप बनाने के लिए </a:t>
            </a:r>
            <a:r>
              <a:rPr lang="en-US" sz="2800" dirty="0">
                <a:solidFill>
                  <a:srgbClr val="00B0F0"/>
                </a:solidFill>
              </a:rPr>
              <a:t>iv </a:t>
            </a:r>
            <a:r>
              <a:rPr lang="hi-IN" sz="2800" dirty="0">
                <a:solidFill>
                  <a:srgbClr val="00B0F0"/>
                </a:solidFill>
              </a:rPr>
              <a:t>टयूबिंग को सुरक्षित करें और यदि आवश्यक हो तो हाथ को स्प्लिंट करें</a:t>
            </a:r>
            <a:endParaRPr lang="en-IN" sz="2800" dirty="0">
              <a:solidFill>
                <a:srgbClr val="00B0F0"/>
              </a:solidFill>
            </a:endParaRPr>
          </a:p>
          <a:p>
            <a:pPr marL="285750" lvl="0" indent="-285750">
              <a:buFont typeface="Wingdings" pitchFamily="2" charset="2"/>
              <a:buChar char="v"/>
            </a:pPr>
            <a:r>
              <a:rPr lang="hi-IN" sz="2800" dirty="0">
                <a:solidFill>
                  <a:srgbClr val="002060"/>
                </a:solidFill>
              </a:rPr>
              <a:t>निर्धारित प्रवाह दर बनाए रखें</a:t>
            </a:r>
            <a:endParaRPr lang="en-IN" sz="2800" dirty="0">
              <a:solidFill>
                <a:srgbClr val="002060"/>
              </a:solidFill>
            </a:endParaRPr>
          </a:p>
          <a:p>
            <a:pPr marL="285750" lvl="0" indent="-285750">
              <a:buFont typeface="Wingdings" pitchFamily="2" charset="2"/>
              <a:buChar char="v"/>
            </a:pPr>
            <a:r>
              <a:rPr lang="hi-IN" sz="2800" dirty="0">
                <a:solidFill>
                  <a:srgbClr val="00B050"/>
                </a:solidFill>
              </a:rPr>
              <a:t>प्रशासित तरल पदार्थ, शुरू होने का समय और प्रवाह की दर और यदि जलसेक में कोई दवा जोड़ी गई है </a:t>
            </a:r>
            <a:r>
              <a:rPr lang="hi-IN" sz="2800" dirty="0">
                <a:solidFill>
                  <a:srgbClr val="002060"/>
                </a:solidFill>
              </a:rPr>
              <a:t>द्रव अधिभार, ठंड लगना, बेचैनी, सांस की तकलीफ के लिए रोगी की निगरानी करें</a:t>
            </a:r>
            <a:r>
              <a:rPr lang="hi-IN" sz="2800" dirty="0">
                <a:solidFill>
                  <a:srgbClr val="00B050"/>
                </a:solidFill>
              </a:rPr>
              <a:t>तो रिकॉर्ड करें</a:t>
            </a:r>
            <a:endParaRPr lang="en-IN" sz="2800" dirty="0">
              <a:solidFill>
                <a:srgbClr val="00B050"/>
              </a:solidFill>
            </a:endParaRPr>
          </a:p>
          <a:p>
            <a:pPr marL="285750" lvl="0" indent="-285750">
              <a:buFont typeface="Wingdings" pitchFamily="2" charset="2"/>
              <a:buChar char="v"/>
            </a:pPr>
            <a:endParaRPr lang="en-IN" sz="2800" dirty="0">
              <a:solidFill>
                <a:srgbClr val="002060"/>
              </a:solidFill>
            </a:endParaRPr>
          </a:p>
        </p:txBody>
      </p:sp>
      <p:sp>
        <p:nvSpPr>
          <p:cNvPr id="3" name="Rectangle 2"/>
          <p:cNvSpPr/>
          <p:nvPr/>
        </p:nvSpPr>
        <p:spPr>
          <a:xfrm>
            <a:off x="2566693" y="539234"/>
            <a:ext cx="1380506" cy="584775"/>
          </a:xfrm>
          <a:prstGeom prst="rect">
            <a:avLst/>
          </a:prstGeom>
        </p:spPr>
        <p:txBody>
          <a:bodyPr wrap="none">
            <a:spAutoFit/>
          </a:bodyPr>
          <a:lstStyle/>
          <a:p>
            <a:r>
              <a:rPr lang="hi-IN" sz="3200" b="1" u="sng" dirty="0">
                <a:solidFill>
                  <a:srgbClr val="00B050"/>
                </a:solidFill>
              </a:rPr>
              <a:t>प्रक्रिया</a:t>
            </a:r>
            <a:r>
              <a:rPr lang="en-US" sz="3200" b="1" dirty="0">
                <a:solidFill>
                  <a:srgbClr val="00B050"/>
                </a:solidFill>
              </a:rPr>
              <a:t>:</a:t>
            </a:r>
            <a:endParaRPr lang="en-IN" sz="3200" b="1" dirty="0">
              <a:solidFill>
                <a:srgbClr val="00B050"/>
              </a:solidFill>
            </a:endParaRPr>
          </a:p>
        </p:txBody>
      </p:sp>
    </p:spTree>
    <p:extLst>
      <p:ext uri="{BB962C8B-B14F-4D97-AF65-F5344CB8AC3E}">
        <p14:creationId xmlns:p14="http://schemas.microsoft.com/office/powerpoint/2010/main" val="2227914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69863"/>
            <a:ext cx="8467725" cy="6124754"/>
          </a:xfrm>
          <a:prstGeom prst="rect">
            <a:avLst/>
          </a:prstGeom>
        </p:spPr>
        <p:txBody>
          <a:bodyPr wrap="square">
            <a:spAutoFit/>
          </a:bodyPr>
          <a:lstStyle/>
          <a:p>
            <a:pPr marL="285750" lvl="0" indent="-285750">
              <a:buFont typeface="Wingdings" pitchFamily="2" charset="2"/>
              <a:buChar char="v"/>
            </a:pPr>
            <a:r>
              <a:rPr lang="hi-IN" sz="2800" dirty="0">
                <a:solidFill>
                  <a:srgbClr val="C00000"/>
                </a:solidFill>
              </a:rPr>
              <a:t>यदि प्रवाह बंद हो गया है, तो निम्नलिखित की </a:t>
            </a:r>
            <a:endParaRPr lang="en-IN" sz="2800" dirty="0">
              <a:solidFill>
                <a:srgbClr val="C00000"/>
              </a:solidFill>
            </a:endParaRPr>
          </a:p>
          <a:p>
            <a:pPr lvl="0"/>
            <a:r>
              <a:rPr lang="hi-IN" sz="2800" dirty="0">
                <a:solidFill>
                  <a:srgbClr val="C00000"/>
                </a:solidFill>
              </a:rPr>
              <a:t>जाँच करें</a:t>
            </a:r>
            <a:r>
              <a:rPr lang="en-US" sz="2800" dirty="0">
                <a:solidFill>
                  <a:srgbClr val="C00000"/>
                </a:solidFill>
              </a:rPr>
              <a:t>:</a:t>
            </a:r>
            <a:endParaRPr lang="en-IN" sz="2800" dirty="0">
              <a:solidFill>
                <a:srgbClr val="C00000"/>
              </a:solidFill>
            </a:endParaRPr>
          </a:p>
          <a:p>
            <a:pPr marL="1428750" lvl="2" indent="-514350">
              <a:buAutoNum type="arabicPeriod"/>
            </a:pPr>
            <a:r>
              <a:rPr lang="hi-IN" sz="2800" dirty="0">
                <a:solidFill>
                  <a:srgbClr val="00B0F0"/>
                </a:solidFill>
              </a:rPr>
              <a:t>ऐंठन को दूर करने के लिए सुई के ऊपर नस को धीरे से सहलाएं
यदि साइट के ऊपर सूजन/सुई का विस्थापन है, तो हटा दें और कहीं और पुनरारंभ करें
ट्यूब के मुड़ने या सुई के मामूली विस्थापन को टयूबिंग या सुई को समायोजित करके ठीक किया जा सकता है
बोतल की ऊंचाई बढ़ाना यदि </a:t>
            </a:r>
            <a:r>
              <a:rPr lang="en-US" sz="2800" dirty="0">
                <a:solidFill>
                  <a:srgbClr val="00B0F0"/>
                </a:solidFill>
              </a:rPr>
              <a:t>IV </a:t>
            </a:r>
            <a:r>
              <a:rPr lang="hi-IN" sz="2800" dirty="0">
                <a:solidFill>
                  <a:srgbClr val="00B0F0"/>
                </a:solidFill>
              </a:rPr>
              <a:t>द्रव के भीतर दबाव कम है</a:t>
            </a:r>
            <a:endParaRPr lang="en-IN" sz="2800" dirty="0">
              <a:solidFill>
                <a:srgbClr val="00B0F0"/>
              </a:solidFill>
            </a:endParaRPr>
          </a:p>
          <a:p>
            <a:pPr lvl="2" algn="just"/>
            <a:r>
              <a:rPr lang="hi-IN" sz="2800" dirty="0">
                <a:solidFill>
                  <a:srgbClr val="00B0F0"/>
                </a:solidFill>
              </a:rPr>
              <a:t>जलसेक में, हमेशा सुनिश्चित करें कि प्रशासित तरल पदार्थ का तापमान कमरे के तापमान पर है और रोगी को गर्म और आरामदायक रखें</a:t>
            </a:r>
            <a:endParaRPr lang="en-US" sz="2800" dirty="0"/>
          </a:p>
        </p:txBody>
      </p:sp>
      <p:sp>
        <p:nvSpPr>
          <p:cNvPr id="3" name="Rectangle 2"/>
          <p:cNvSpPr/>
          <p:nvPr/>
        </p:nvSpPr>
        <p:spPr>
          <a:xfrm>
            <a:off x="2566693" y="43934"/>
            <a:ext cx="1380506" cy="584775"/>
          </a:xfrm>
          <a:prstGeom prst="rect">
            <a:avLst/>
          </a:prstGeom>
        </p:spPr>
        <p:txBody>
          <a:bodyPr wrap="none">
            <a:spAutoFit/>
          </a:bodyPr>
          <a:lstStyle/>
          <a:p>
            <a:r>
              <a:rPr lang="hi-IN" sz="3200" b="1" u="sng" dirty="0">
                <a:solidFill>
                  <a:srgbClr val="00B050"/>
                </a:solidFill>
              </a:rPr>
              <a:t>प्रक्रिया</a:t>
            </a:r>
            <a:r>
              <a:rPr lang="en-US" sz="3200" b="1" dirty="0">
                <a:solidFill>
                  <a:srgbClr val="00B050"/>
                </a:solidFill>
              </a:rPr>
              <a:t>:</a:t>
            </a:r>
            <a:endParaRPr lang="en-IN" sz="3200" b="1" dirty="0">
              <a:solidFill>
                <a:srgbClr val="00B050"/>
              </a:solidFill>
            </a:endParaRPr>
          </a:p>
        </p:txBody>
      </p:sp>
    </p:spTree>
    <p:extLst>
      <p:ext uri="{BB962C8B-B14F-4D97-AF65-F5344CB8AC3E}">
        <p14:creationId xmlns:p14="http://schemas.microsoft.com/office/powerpoint/2010/main" val="222791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2E7ECB-9C27-1860-CE2E-5CC5F4F1B948}"/>
              </a:ext>
            </a:extLst>
          </p:cNvPr>
          <p:cNvSpPr txBox="1"/>
          <p:nvPr/>
        </p:nvSpPr>
        <p:spPr>
          <a:xfrm>
            <a:off x="266700" y="76200"/>
            <a:ext cx="8610600" cy="7068602"/>
          </a:xfrm>
          <a:prstGeom prst="rect">
            <a:avLst/>
          </a:prstGeom>
          <a:noFill/>
        </p:spPr>
        <p:txBody>
          <a:bodyPr wrap="square">
            <a:spAutoFit/>
          </a:bodyPr>
          <a:lstStyle/>
          <a:p>
            <a:pPr marL="342900" indent="-342900" algn="just">
              <a:spcAft>
                <a:spcPts val="1000"/>
              </a:spcAft>
              <a:buFont typeface="Symbol" panose="05050102010706020507" pitchFamily="18" charset="2"/>
              <a:buChar char=""/>
              <a:tabLst>
                <a:tab pos="457200" algn="l"/>
              </a:tabLst>
            </a:pPr>
            <a:r>
              <a:rPr lang="hi-IN" sz="2800" dirty="0">
                <a:solidFill>
                  <a:srgbClr val="7030A0"/>
                </a:solidFill>
                <a:latin typeface="Calibri" panose="020F0502020204030204" pitchFamily="34" charset="0"/>
                <a:ea typeface="Times New Roman" panose="02020603050405020304" pitchFamily="18" charset="0"/>
              </a:rPr>
              <a:t>दवाओं को धीरे-धीरे इंजेक्ट किया जाना चाहिए, खासकर </a:t>
            </a:r>
            <a:r>
              <a:rPr lang="en-US" sz="2800" dirty="0">
                <a:solidFill>
                  <a:srgbClr val="7030A0"/>
                </a:solidFill>
                <a:latin typeface="Calibri" panose="020F0502020204030204" pitchFamily="34" charset="0"/>
                <a:ea typeface="Times New Roman" panose="02020603050405020304" pitchFamily="18" charset="0"/>
                <a:cs typeface="Mangal" panose="02040503050203030202" pitchFamily="18" charset="0"/>
              </a:rPr>
              <a:t>IV </a:t>
            </a:r>
            <a:r>
              <a:rPr lang="hi-IN" sz="2800" dirty="0">
                <a:solidFill>
                  <a:srgbClr val="7030A0"/>
                </a:solidFill>
                <a:latin typeface="Calibri" panose="020F0502020204030204" pitchFamily="34" charset="0"/>
                <a:ea typeface="Times New Roman" panose="02020603050405020304" pitchFamily="18" charset="0"/>
              </a:rPr>
              <a:t>मार्ग से।
जलसेक देते समय - फैलाव के लिए गर्दन की नसों का निरीक्षण करें, किसी भी रेल्स के लिए ऑस्कुलेट करें, रोगी की किसी भी एक्सट्रावेशन और समग्र सामान्य स्थिति के लिए नोट करने के लिए इंजेक्शन साइट को देखें
किसी भी इंजेक्शन के बाद रोगी को 1/2 घंटे तक देखा जाना चाहिए
एक ही सिरिंज में 2 दवाओं को न मिलाएं यदि कोई उनकी अनुकूलता के बारे में स्पष्ट नहीं है
हमेशा सुबह के सत्र में इंजेक्शन लगाएं और यदि शाम को, शाम को जल्दी ताकि इंजेक्शन प्रशासन से उत्पन्न होने वाली किसी भी तीव्र आपात स्थिति को प्रभावी ढंग से प्रबंधित किया जा सके</a:t>
            </a:r>
            <a:endParaRPr lang="en-IN" sz="28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5269492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3025" y="379363"/>
            <a:ext cx="6953250" cy="6555641"/>
          </a:xfrm>
          <a:prstGeom prst="rect">
            <a:avLst/>
          </a:prstGeom>
        </p:spPr>
        <p:txBody>
          <a:bodyPr wrap="square">
            <a:spAutoFit/>
          </a:bodyPr>
          <a:lstStyle/>
          <a:p>
            <a:pPr marL="285750" lvl="0" indent="-285750">
              <a:buFont typeface="Wingdings" pitchFamily="2" charset="2"/>
              <a:buChar char="v"/>
            </a:pPr>
            <a:r>
              <a:rPr lang="hi-IN" sz="2800" dirty="0">
                <a:solidFill>
                  <a:srgbClr val="FF0000"/>
                </a:solidFill>
              </a:rPr>
              <a:t>बोतल के पूरा होने पर नज़र रखें और जब </a:t>
            </a:r>
            <a:r>
              <a:rPr lang="en-US" sz="2800" dirty="0">
                <a:solidFill>
                  <a:srgbClr val="FF0000"/>
                </a:solidFill>
              </a:rPr>
              <a:t>IV </a:t>
            </a:r>
            <a:r>
              <a:rPr lang="hi-IN" sz="2800" dirty="0">
                <a:solidFill>
                  <a:srgbClr val="FF0000"/>
                </a:solidFill>
              </a:rPr>
              <a:t>बोतल को बदलने की आवश्यकता हो, तो पुरानी बोतल खत्म होने से पहले नई बोतल तैयार करें; अंतःशिरा टयूबिंग को जकड़ें, एयर वेंट और टयूबिंग को हटा दें और नए में डालें और फिर से शुरू करें</a:t>
            </a:r>
            <a:endParaRPr lang="en-IN" sz="2800" dirty="0">
              <a:solidFill>
                <a:srgbClr val="FF0000"/>
              </a:solidFill>
            </a:endParaRPr>
          </a:p>
          <a:p>
            <a:pPr marL="285750" lvl="0" indent="-285750">
              <a:buFont typeface="Wingdings" pitchFamily="2" charset="2"/>
              <a:buChar char="v"/>
            </a:pPr>
            <a:r>
              <a:rPr lang="hi-IN" sz="2800" dirty="0">
                <a:solidFill>
                  <a:srgbClr val="0070C0"/>
                </a:solidFill>
              </a:rPr>
              <a:t>जब जलसेक खत्म हो जाता है, टयूबिंग जकड़न; सुई और टयूबिंग को सुरक्षित करने वाले सभी चिपकने वाले टेप को ढीला करें</a:t>
            </a:r>
            <a:endParaRPr lang="en-IN" sz="2800" dirty="0">
              <a:solidFill>
                <a:srgbClr val="0070C0"/>
              </a:solidFill>
            </a:endParaRPr>
          </a:p>
          <a:p>
            <a:pPr marL="285750" lvl="0" indent="-285750">
              <a:buFont typeface="Wingdings" pitchFamily="2" charset="2"/>
              <a:buChar char="v"/>
            </a:pPr>
            <a:r>
              <a:rPr lang="hi-IN" sz="2800" dirty="0"/>
              <a:t>धीरे से नस से सुई को हटा दें और साइट पर एक सूखा बाँझ झाड़ू दबाएं और दृढ़ दबाव लागू करें</a:t>
            </a:r>
            <a:endParaRPr lang="en-IN" sz="2800" dirty="0"/>
          </a:p>
          <a:p>
            <a:pPr marL="285750" lvl="0" indent="-285750">
              <a:buFont typeface="Wingdings" pitchFamily="2" charset="2"/>
              <a:buChar char="v"/>
            </a:pPr>
            <a:r>
              <a:rPr lang="hi-IN" sz="2800" dirty="0">
                <a:solidFill>
                  <a:srgbClr val="00B050"/>
                </a:solidFill>
              </a:rPr>
              <a:t>एक सख्त चिपकने वाला लगाएं और रोगी को कुछ समय के लिए अंग को ऊंचा रखने के लिए कहें</a:t>
            </a:r>
            <a:endParaRPr lang="en-IN" sz="2800" dirty="0">
              <a:solidFill>
                <a:srgbClr val="00B050"/>
              </a:solidFill>
            </a:endParaRPr>
          </a:p>
        </p:txBody>
      </p:sp>
      <p:sp>
        <p:nvSpPr>
          <p:cNvPr id="3" name="Rectangle 2"/>
          <p:cNvSpPr/>
          <p:nvPr/>
        </p:nvSpPr>
        <p:spPr>
          <a:xfrm>
            <a:off x="2566693" y="-32266"/>
            <a:ext cx="1380506" cy="584775"/>
          </a:xfrm>
          <a:prstGeom prst="rect">
            <a:avLst/>
          </a:prstGeom>
        </p:spPr>
        <p:txBody>
          <a:bodyPr wrap="none">
            <a:spAutoFit/>
          </a:bodyPr>
          <a:lstStyle/>
          <a:p>
            <a:r>
              <a:rPr lang="hi-IN" sz="3200" b="1" u="sng" dirty="0">
                <a:solidFill>
                  <a:srgbClr val="00B050"/>
                </a:solidFill>
              </a:rPr>
              <a:t>प्रक्रिया</a:t>
            </a:r>
            <a:r>
              <a:rPr lang="en-US" sz="3200" b="1" dirty="0">
                <a:solidFill>
                  <a:srgbClr val="00B050"/>
                </a:solidFill>
              </a:rPr>
              <a:t>:</a:t>
            </a:r>
            <a:endParaRPr lang="en-IN" sz="3200" b="1" dirty="0">
              <a:solidFill>
                <a:srgbClr val="00B050"/>
              </a:solidFill>
            </a:endParaRPr>
          </a:p>
        </p:txBody>
      </p:sp>
    </p:spTree>
    <p:extLst>
      <p:ext uri="{BB962C8B-B14F-4D97-AF65-F5344CB8AC3E}">
        <p14:creationId xmlns:p14="http://schemas.microsoft.com/office/powerpoint/2010/main" val="2227914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0126" y="1617613"/>
            <a:ext cx="7515224" cy="3539430"/>
          </a:xfrm>
          <a:prstGeom prst="rect">
            <a:avLst/>
          </a:prstGeom>
        </p:spPr>
        <p:txBody>
          <a:bodyPr wrap="square">
            <a:spAutoFit/>
          </a:bodyPr>
          <a:lstStyle/>
          <a:p>
            <a:pPr marL="514350" indent="-514350">
              <a:buAutoNum type="alphaLcParenR"/>
            </a:pPr>
            <a:r>
              <a:rPr lang="hi-IN" sz="3200" dirty="0">
                <a:solidFill>
                  <a:srgbClr val="00B0F0"/>
                </a:solidFill>
              </a:rPr>
              <a:t>संचार अधिभार
एलर्जी की प्रतिक्रिया 
हेमेटोमा 				
थ्रोम्बोफ्लिबिटिस
पाइरोजेनिक प्रतिक्रियाएं		
एयर एम्बोलिज्म	
चमड़े के नीचे के ऊतकों में घुसपैठ</a:t>
            </a:r>
            <a:endParaRPr lang="en-IN" sz="3200" dirty="0">
              <a:solidFill>
                <a:srgbClr val="0070C0"/>
              </a:solidFill>
            </a:endParaRPr>
          </a:p>
        </p:txBody>
      </p:sp>
      <p:sp>
        <p:nvSpPr>
          <p:cNvPr id="3" name="Rectangle 2"/>
          <p:cNvSpPr/>
          <p:nvPr/>
        </p:nvSpPr>
        <p:spPr>
          <a:xfrm>
            <a:off x="3064209" y="436047"/>
            <a:ext cx="2186817" cy="584775"/>
          </a:xfrm>
          <a:prstGeom prst="rect">
            <a:avLst/>
          </a:prstGeom>
        </p:spPr>
        <p:txBody>
          <a:bodyPr wrap="none">
            <a:spAutoFit/>
          </a:bodyPr>
          <a:lstStyle/>
          <a:p>
            <a:pPr lvl="0"/>
            <a:r>
              <a:rPr lang="hi-IN" sz="3200" b="1" u="sng" dirty="0">
                <a:solidFill>
                  <a:srgbClr val="00B050"/>
                </a:solidFill>
              </a:rPr>
              <a:t>जटिलताओं</a:t>
            </a:r>
            <a:r>
              <a:rPr lang="en-US" sz="3200" b="1" dirty="0">
                <a:solidFill>
                  <a:srgbClr val="00B050"/>
                </a:solidFill>
              </a:rPr>
              <a:t>: </a:t>
            </a:r>
            <a:endParaRPr lang="en-IN" sz="3200" b="1" dirty="0">
              <a:solidFill>
                <a:srgbClr val="00B050"/>
              </a:solidFill>
            </a:endParaRPr>
          </a:p>
        </p:txBody>
      </p:sp>
    </p:spTree>
    <p:extLst>
      <p:ext uri="{BB962C8B-B14F-4D97-AF65-F5344CB8AC3E}">
        <p14:creationId xmlns:p14="http://schemas.microsoft.com/office/powerpoint/2010/main" val="25275559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V Cannula Inspection - Third Party Inspection">
            <a:extLst>
              <a:ext uri="{FF2B5EF4-FFF2-40B4-BE49-F238E27FC236}">
                <a16:creationId xmlns:a16="http://schemas.microsoft.com/office/drawing/2014/main" id="{21F0D0E9-BC74-F490-57A6-3229EFB004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2639"/>
            <a:ext cx="7696199" cy="6673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0252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Parts of Cannula - 3 Way Cannula">
            <a:extLst>
              <a:ext uri="{FF2B5EF4-FFF2-40B4-BE49-F238E27FC236}">
                <a16:creationId xmlns:a16="http://schemas.microsoft.com/office/drawing/2014/main" id="{26734792-D638-B521-B8C7-27768A94A6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6705600" cy="6092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8365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A8EEC-6C3A-28A8-1CFA-14890951235A}"/>
              </a:ext>
            </a:extLst>
          </p:cNvPr>
          <p:cNvSpPr>
            <a:spLocks noGrp="1"/>
          </p:cNvSpPr>
          <p:nvPr>
            <p:ph type="title"/>
          </p:nvPr>
        </p:nvSpPr>
        <p:spPr>
          <a:xfrm>
            <a:off x="-228600" y="304800"/>
            <a:ext cx="8229600" cy="1143000"/>
          </a:xfrm>
        </p:spPr>
        <p:txBody>
          <a:bodyPr/>
          <a:lstStyle/>
          <a:p>
            <a:r>
              <a:rPr lang="en-IN" dirty="0">
                <a:solidFill>
                  <a:srgbClr val="FF0000"/>
                </a:solidFill>
              </a:rPr>
              <a:t>PREPARATION OF IV CANNULA</a:t>
            </a:r>
          </a:p>
        </p:txBody>
      </p:sp>
      <p:sp>
        <p:nvSpPr>
          <p:cNvPr id="4" name="TextBox 3">
            <a:extLst>
              <a:ext uri="{FF2B5EF4-FFF2-40B4-BE49-F238E27FC236}">
                <a16:creationId xmlns:a16="http://schemas.microsoft.com/office/drawing/2014/main" id="{DDF59FA5-6E07-47F1-F808-91B2445E0617}"/>
              </a:ext>
            </a:extLst>
          </p:cNvPr>
          <p:cNvSpPr txBox="1"/>
          <p:nvPr/>
        </p:nvSpPr>
        <p:spPr>
          <a:xfrm>
            <a:off x="76200" y="1905000"/>
            <a:ext cx="8763000" cy="3539430"/>
          </a:xfrm>
          <a:prstGeom prst="rect">
            <a:avLst/>
          </a:prstGeom>
          <a:noFill/>
        </p:spPr>
        <p:txBody>
          <a:bodyPr wrap="square">
            <a:spAutoFit/>
          </a:bodyPr>
          <a:lstStyle/>
          <a:p>
            <a:pPr marL="457200" indent="-457200">
              <a:buFont typeface="Arial" panose="020B0604020202020204" pitchFamily="34" charset="0"/>
              <a:buChar char="•"/>
            </a:pPr>
            <a:r>
              <a:rPr lang="hi-IN" sz="2800" dirty="0">
                <a:solidFill>
                  <a:srgbClr val="00B050"/>
                </a:solidFill>
              </a:rPr>
              <a:t>मरीज़ से परामर्श करें</a:t>
            </a:r>
          </a:p>
          <a:p>
            <a:pPr marL="457200" indent="-457200">
              <a:buFont typeface="Arial" panose="020B0604020202020204" pitchFamily="34" charset="0"/>
              <a:buChar char="•"/>
            </a:pPr>
            <a:r>
              <a:rPr lang="hi-IN" sz="2800" dirty="0">
                <a:solidFill>
                  <a:srgbClr val="00B050"/>
                </a:solidFill>
              </a:rPr>
              <a:t>स्पष्टीकरण दें</a:t>
            </a:r>
          </a:p>
          <a:p>
            <a:pPr marL="457200" indent="-457200">
              <a:buFont typeface="Arial" panose="020B0604020202020204" pitchFamily="34" charset="0"/>
              <a:buChar char="•"/>
            </a:pPr>
            <a:r>
              <a:rPr lang="hi-IN" sz="2800" dirty="0">
                <a:solidFill>
                  <a:srgbClr val="00B050"/>
                </a:solidFill>
              </a:rPr>
              <a:t>सहमति प्राप्त करें</a:t>
            </a:r>
          </a:p>
          <a:p>
            <a:pPr marL="457200" indent="-457200">
              <a:buFont typeface="Arial" panose="020B0604020202020204" pitchFamily="34" charset="0"/>
              <a:buChar char="•"/>
            </a:pPr>
            <a:r>
              <a:rPr lang="hi-IN" sz="2800" dirty="0">
                <a:solidFill>
                  <a:srgbClr val="00B050"/>
                </a:solidFill>
              </a:rPr>
              <a:t>मरीज को उचित स्थिति में रखें और पैड पर या किसी अन्य उचित तरीके से उस हाथ/बाँह को सहारा दें जो भारी नहीं है।</a:t>
            </a:r>
          </a:p>
          <a:p>
            <a:pPr marL="457200" indent="-457200">
              <a:buFont typeface="Arial" panose="020B0604020202020204" pitchFamily="34" charset="0"/>
              <a:buChar char="•"/>
            </a:pPr>
            <a:r>
              <a:rPr lang="hi-IN" sz="2800" dirty="0">
                <a:solidFill>
                  <a:srgbClr val="00B050"/>
                </a:solidFill>
              </a:rPr>
              <a:t>संक्रमण, क्षतिग्रस्त ऊतक, एवी फिस्टुला आदि जैसे किसी भी विपरीत संकेत की जाँच करें।</a:t>
            </a:r>
            <a:endParaRPr lang="en-IN" sz="2800" dirty="0">
              <a:solidFill>
                <a:srgbClr val="00B050"/>
              </a:solidFill>
            </a:endParaRPr>
          </a:p>
        </p:txBody>
      </p:sp>
    </p:spTree>
    <p:extLst>
      <p:ext uri="{BB962C8B-B14F-4D97-AF65-F5344CB8AC3E}">
        <p14:creationId xmlns:p14="http://schemas.microsoft.com/office/powerpoint/2010/main" val="40788559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37C24C-7F30-DABE-C87D-CD414D986C32}"/>
              </a:ext>
            </a:extLst>
          </p:cNvPr>
          <p:cNvPicPr>
            <a:picLocks noChangeAspect="1"/>
          </p:cNvPicPr>
          <p:nvPr/>
        </p:nvPicPr>
        <p:blipFill>
          <a:blip r:embed="rId2"/>
          <a:stretch>
            <a:fillRect/>
          </a:stretch>
        </p:blipFill>
        <p:spPr>
          <a:xfrm>
            <a:off x="2285802" y="1714352"/>
            <a:ext cx="4572396" cy="3429297"/>
          </a:xfrm>
          <a:prstGeom prst="rect">
            <a:avLst/>
          </a:prstGeom>
        </p:spPr>
      </p:pic>
      <p:pic>
        <p:nvPicPr>
          <p:cNvPr id="10242" name="Picture 2" descr="PPT - Intravenous cannulation PowerPoint Presentation, free download -  ID:3069201">
            <a:extLst>
              <a:ext uri="{FF2B5EF4-FFF2-40B4-BE49-F238E27FC236}">
                <a16:creationId xmlns:a16="http://schemas.microsoft.com/office/drawing/2014/main" id="{6B3098E4-6351-4EC6-3061-661AB62AF3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67" y="0"/>
            <a:ext cx="750803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D306A0E-4DBD-BBF1-8AAA-4BD744980EF0}"/>
              </a:ext>
            </a:extLst>
          </p:cNvPr>
          <p:cNvSpPr/>
          <p:nvPr/>
        </p:nvSpPr>
        <p:spPr>
          <a:xfrm>
            <a:off x="551873" y="152400"/>
            <a:ext cx="3639127" cy="671945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i-IN" sz="4400" dirty="0">
                <a:solidFill>
                  <a:srgbClr val="FF0000"/>
                </a:solidFill>
              </a:rPr>
              <a:t>तकनीक</a:t>
            </a:r>
            <a:endParaRPr lang="en-IN" sz="4400" dirty="0">
              <a:solidFill>
                <a:srgbClr val="FF0000"/>
              </a:solidFill>
            </a:endParaRPr>
          </a:p>
          <a:p>
            <a:pPr algn="just"/>
            <a:r>
              <a:rPr lang="hi-IN" dirty="0"/>
              <a:t>1.</a:t>
            </a:r>
            <a:r>
              <a:rPr lang="hi-IN" sz="2400" dirty="0"/>
              <a:t>टूर्निकेट लगाएं और उपयुक्त नस का चयन करें</a:t>
            </a:r>
            <a:endParaRPr lang="en-IN" sz="2400" dirty="0"/>
          </a:p>
          <a:p>
            <a:pPr algn="just"/>
            <a:r>
              <a:rPr lang="hi-IN" sz="2400" dirty="0"/>
              <a:t>2. एंटीसेप्टिक घोल को 30-60 सेकंड तक रगड़ते हुए लगाएँ, और हवा में सूखने दें। साफ़ करने के बाद, त्वचा को न छुएँ और न ही दोबारा छूएँ।</a:t>
            </a:r>
            <a:endParaRPr lang="en-IN" sz="2400" dirty="0"/>
          </a:p>
          <a:p>
            <a:pPr algn="just"/>
            <a:r>
              <a:rPr lang="hi-IN" sz="2400" dirty="0"/>
              <a:t>3. कैनुला को उसकी पैकेजिंग से निकालें और सुई के कवर को हटा दें, ध्यान रखें कि सुई को स्पर्श न करें</a:t>
            </a:r>
            <a:endParaRPr lang="en-IN" sz="2400" dirty="0"/>
          </a:p>
          <a:p>
            <a:pPr algn="just"/>
            <a:r>
              <a:rPr lang="hi-IN" sz="2400" dirty="0"/>
              <a:t>4. त्वचा को दूर तक खींचें और रोगी को तेज खरोंच की आशंका होने की चेतावनी दें</a:t>
            </a:r>
            <a:endParaRPr lang="en-IN" sz="2400" dirty="0"/>
          </a:p>
        </p:txBody>
      </p:sp>
    </p:spTree>
    <p:extLst>
      <p:ext uri="{BB962C8B-B14F-4D97-AF65-F5344CB8AC3E}">
        <p14:creationId xmlns:p14="http://schemas.microsoft.com/office/powerpoint/2010/main" val="25393049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CD510F-38D3-1141-8584-2F25F1B999B5}"/>
              </a:ext>
            </a:extLst>
          </p:cNvPr>
          <p:cNvPicPr>
            <a:picLocks noChangeAspect="1"/>
          </p:cNvPicPr>
          <p:nvPr/>
        </p:nvPicPr>
        <p:blipFill>
          <a:blip r:embed="rId2"/>
          <a:stretch>
            <a:fillRect/>
          </a:stretch>
        </p:blipFill>
        <p:spPr>
          <a:xfrm>
            <a:off x="1" y="0"/>
            <a:ext cx="9143999" cy="6858000"/>
          </a:xfrm>
          <a:prstGeom prst="rect">
            <a:avLst/>
          </a:prstGeom>
        </p:spPr>
      </p:pic>
      <p:pic>
        <p:nvPicPr>
          <p:cNvPr id="3" name="Picture 2">
            <a:extLst>
              <a:ext uri="{FF2B5EF4-FFF2-40B4-BE49-F238E27FC236}">
                <a16:creationId xmlns:a16="http://schemas.microsoft.com/office/drawing/2014/main" id="{C53EF0FB-A813-A411-5058-DDF267C074A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6224" y="-4618"/>
            <a:ext cx="1247775" cy="1098550"/>
          </a:xfrm>
          <a:prstGeom prst="rect">
            <a:avLst/>
          </a:prstGeom>
          <a:noFill/>
          <a:ln>
            <a:noFill/>
          </a:ln>
        </p:spPr>
      </p:pic>
    </p:spTree>
    <p:extLst>
      <p:ext uri="{BB962C8B-B14F-4D97-AF65-F5344CB8AC3E}">
        <p14:creationId xmlns:p14="http://schemas.microsoft.com/office/powerpoint/2010/main" val="35995392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50FD1-1BAC-1AAA-BC5D-E019C07B413D}"/>
              </a:ext>
            </a:extLst>
          </p:cNvPr>
          <p:cNvSpPr>
            <a:spLocks noGrp="1"/>
          </p:cNvSpPr>
          <p:nvPr>
            <p:ph type="title"/>
          </p:nvPr>
        </p:nvSpPr>
        <p:spPr/>
        <p:txBody>
          <a:bodyPr/>
          <a:lstStyle/>
          <a:p>
            <a:r>
              <a:rPr lang="hi-IN" dirty="0">
                <a:solidFill>
                  <a:srgbClr val="FF0000"/>
                </a:solidFill>
              </a:rPr>
              <a:t>तरल पदार्थ देने के संकेत</a:t>
            </a:r>
            <a:endParaRPr lang="en-IN" dirty="0">
              <a:solidFill>
                <a:srgbClr val="FF0000"/>
              </a:solidFill>
            </a:endParaRPr>
          </a:p>
        </p:txBody>
      </p:sp>
      <p:sp>
        <p:nvSpPr>
          <p:cNvPr id="3" name="Content Placeholder 2">
            <a:extLst>
              <a:ext uri="{FF2B5EF4-FFF2-40B4-BE49-F238E27FC236}">
                <a16:creationId xmlns:a16="http://schemas.microsoft.com/office/drawing/2014/main" id="{AE618230-01A1-4D73-19A8-4E6512AB7165}"/>
              </a:ext>
            </a:extLst>
          </p:cNvPr>
          <p:cNvSpPr>
            <a:spLocks noGrp="1"/>
          </p:cNvSpPr>
          <p:nvPr>
            <p:ph idx="1"/>
          </p:nvPr>
        </p:nvSpPr>
        <p:spPr/>
        <p:txBody>
          <a:bodyPr/>
          <a:lstStyle/>
          <a:p>
            <a:r>
              <a:rPr lang="hi-IN" dirty="0">
                <a:solidFill>
                  <a:srgbClr val="00B050"/>
                </a:solidFill>
              </a:rPr>
              <a:t>खोई हुई मात्रा को बदलने के लिए</a:t>
            </a:r>
            <a:endParaRPr lang="en-IN" dirty="0">
              <a:solidFill>
                <a:srgbClr val="00B050"/>
              </a:solidFill>
            </a:endParaRPr>
          </a:p>
          <a:p>
            <a:r>
              <a:rPr lang="hi-IN" dirty="0">
                <a:solidFill>
                  <a:srgbClr val="00B050"/>
                </a:solidFill>
              </a:rPr>
              <a:t>दैनिक आवश्यकताओं का रखरखाव</a:t>
            </a:r>
            <a:endParaRPr lang="en-IN" dirty="0">
              <a:solidFill>
                <a:srgbClr val="00B050"/>
              </a:solidFill>
            </a:endParaRPr>
          </a:p>
          <a:p>
            <a:r>
              <a:rPr lang="hi-IN" dirty="0">
                <a:solidFill>
                  <a:srgbClr val="00B050"/>
                </a:solidFill>
              </a:rPr>
              <a:t>हीमोग्लोबिन बदलें</a:t>
            </a:r>
            <a:endParaRPr lang="en-IN" dirty="0">
              <a:solidFill>
                <a:srgbClr val="00B050"/>
              </a:solidFill>
            </a:endParaRPr>
          </a:p>
          <a:p>
            <a:r>
              <a:rPr lang="hi-IN" dirty="0">
                <a:solidFill>
                  <a:srgbClr val="00B050"/>
                </a:solidFill>
              </a:rPr>
              <a:t>रक्त घटक बदलें</a:t>
            </a:r>
            <a:endParaRPr lang="en-IN" dirty="0">
              <a:solidFill>
                <a:srgbClr val="00B050"/>
              </a:solidFill>
            </a:endParaRPr>
          </a:p>
          <a:p>
            <a:r>
              <a:rPr lang="hi-IN" dirty="0">
                <a:solidFill>
                  <a:srgbClr val="00B050"/>
                </a:solidFill>
              </a:rPr>
              <a:t>औषधियों के लिए मंदक</a:t>
            </a:r>
            <a:endParaRPr lang="en-IN" dirty="0">
              <a:solidFill>
                <a:srgbClr val="00B050"/>
              </a:solidFill>
            </a:endParaRPr>
          </a:p>
          <a:p>
            <a:r>
              <a:rPr lang="hi-IN" dirty="0">
                <a:solidFill>
                  <a:srgbClr val="00B050"/>
                </a:solidFill>
              </a:rPr>
              <a:t>शारीरिक प्रभाव - मूत्राधिक्य को बढ़ावा देना* सर्जरी के बाद, उल्टी, दस्त, निर्जलीकरण, रक्तस्राव...</a:t>
            </a:r>
            <a:endParaRPr lang="en-IN" dirty="0">
              <a:solidFill>
                <a:srgbClr val="00B050"/>
              </a:solidFill>
            </a:endParaRPr>
          </a:p>
        </p:txBody>
      </p:sp>
    </p:spTree>
    <p:extLst>
      <p:ext uri="{BB962C8B-B14F-4D97-AF65-F5344CB8AC3E}">
        <p14:creationId xmlns:p14="http://schemas.microsoft.com/office/powerpoint/2010/main" val="4657302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0" name="Picture 8" descr="JaypeeDigital | eBook Reader">
            <a:extLst>
              <a:ext uri="{FF2B5EF4-FFF2-40B4-BE49-F238E27FC236}">
                <a16:creationId xmlns:a16="http://schemas.microsoft.com/office/drawing/2014/main" id="{EEADBDE8-105B-59A8-48F6-BAE9FEF238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063" y="746449"/>
            <a:ext cx="3571875" cy="4851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1591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92092289"/>
              </p:ext>
            </p:extLst>
          </p:nvPr>
        </p:nvGraphicFramePr>
        <p:xfrm>
          <a:off x="214312" y="1371600"/>
          <a:ext cx="8715376" cy="5034280"/>
        </p:xfrm>
        <a:graphic>
          <a:graphicData uri="http://schemas.openxmlformats.org/drawingml/2006/table">
            <a:tbl>
              <a:tblPr firstRow="1" bandRow="1">
                <a:tableStyleId>{5C22544A-7EE6-4342-B048-85BDC9FD1C3A}</a:tableStyleId>
              </a:tblPr>
              <a:tblGrid>
                <a:gridCol w="1123951">
                  <a:extLst>
                    <a:ext uri="{9D8B030D-6E8A-4147-A177-3AD203B41FA5}">
                      <a16:colId xmlns:a16="http://schemas.microsoft.com/office/drawing/2014/main" val="20000"/>
                    </a:ext>
                  </a:extLst>
                </a:gridCol>
                <a:gridCol w="1647825">
                  <a:extLst>
                    <a:ext uri="{9D8B030D-6E8A-4147-A177-3AD203B41FA5}">
                      <a16:colId xmlns:a16="http://schemas.microsoft.com/office/drawing/2014/main" val="20001"/>
                    </a:ext>
                  </a:extLst>
                </a:gridCol>
                <a:gridCol w="1885950">
                  <a:extLst>
                    <a:ext uri="{9D8B030D-6E8A-4147-A177-3AD203B41FA5}">
                      <a16:colId xmlns:a16="http://schemas.microsoft.com/office/drawing/2014/main" val="20002"/>
                    </a:ext>
                  </a:extLst>
                </a:gridCol>
                <a:gridCol w="4057650">
                  <a:extLst>
                    <a:ext uri="{9D8B030D-6E8A-4147-A177-3AD203B41FA5}">
                      <a16:colId xmlns:a16="http://schemas.microsoft.com/office/drawing/2014/main" val="20003"/>
                    </a:ext>
                  </a:extLst>
                </a:gridCol>
              </a:tblGrid>
              <a:tr h="370840">
                <a:tc>
                  <a:txBody>
                    <a:bodyPr/>
                    <a:lstStyle/>
                    <a:p>
                      <a:pPr algn="ctr"/>
                      <a:r>
                        <a:rPr lang="hi-IN" dirty="0">
                          <a:solidFill>
                            <a:srgbClr val="00B050"/>
                          </a:solidFill>
                        </a:rPr>
                        <a:t>प्रकार</a:t>
                      </a:r>
                      <a:r>
                        <a:rPr lang="en-IN" dirty="0">
                          <a:solidFill>
                            <a:srgbClr val="00B050"/>
                          </a:solidFill>
                        </a:rPr>
                        <a:t> </a:t>
                      </a:r>
                    </a:p>
                  </a:txBody>
                  <a:tcPr/>
                </a:tc>
                <a:tc>
                  <a:txBody>
                    <a:bodyPr/>
                    <a:lstStyle/>
                    <a:p>
                      <a:pPr algn="ctr"/>
                      <a:r>
                        <a:rPr lang="hi-IN" dirty="0">
                          <a:solidFill>
                            <a:srgbClr val="00B050"/>
                          </a:solidFill>
                        </a:rPr>
                        <a:t>विलयन</a:t>
                      </a:r>
                      <a:endParaRPr lang="en-IN" dirty="0">
                        <a:solidFill>
                          <a:srgbClr val="00B050"/>
                        </a:solidFill>
                      </a:endParaRPr>
                    </a:p>
                  </a:txBody>
                  <a:tcPr/>
                </a:tc>
                <a:tc>
                  <a:txBody>
                    <a:bodyPr/>
                    <a:lstStyle/>
                    <a:p>
                      <a:pPr algn="ctr"/>
                      <a:r>
                        <a:rPr lang="hi-IN" dirty="0">
                          <a:solidFill>
                            <a:srgbClr val="00B050"/>
                          </a:solidFill>
                        </a:rPr>
                        <a:t>उपयोग</a:t>
                      </a:r>
                      <a:endParaRPr lang="en-IN" dirty="0">
                        <a:solidFill>
                          <a:srgbClr val="00B050"/>
                        </a:solidFill>
                      </a:endParaRPr>
                    </a:p>
                  </a:txBody>
                  <a:tcPr/>
                </a:tc>
                <a:tc>
                  <a:txBody>
                    <a:bodyPr/>
                    <a:lstStyle/>
                    <a:p>
                      <a:pPr algn="ctr"/>
                      <a:r>
                        <a:rPr lang="hi-IN" dirty="0">
                          <a:solidFill>
                            <a:srgbClr val="00B050"/>
                          </a:solidFill>
                        </a:rPr>
                        <a:t>विशेष विचार</a:t>
                      </a:r>
                      <a:endParaRPr lang="en-IN" dirty="0">
                        <a:solidFill>
                          <a:srgbClr val="00B050"/>
                        </a:solidFill>
                      </a:endParaRPr>
                    </a:p>
                  </a:txBody>
                  <a:tcPr/>
                </a:tc>
                <a:extLst>
                  <a:ext uri="{0D108BD9-81ED-4DB2-BD59-A6C34878D82A}">
                    <a16:rowId xmlns:a16="http://schemas.microsoft.com/office/drawing/2014/main" val="10000"/>
                  </a:ext>
                </a:extLst>
              </a:tr>
              <a:tr h="370840">
                <a:tc>
                  <a:txBody>
                    <a:bodyPr/>
                    <a:lstStyle/>
                    <a:p>
                      <a:r>
                        <a:rPr lang="en-IN" sz="1800" dirty="0"/>
                        <a:t>ISOTONIC</a:t>
                      </a:r>
                      <a:r>
                        <a:rPr lang="en-IN" sz="1800" baseline="0" dirty="0"/>
                        <a:t> </a:t>
                      </a:r>
                      <a:endParaRPr lang="en-IN" sz="1800" dirty="0"/>
                    </a:p>
                  </a:txBody>
                  <a:tcPr/>
                </a:tc>
                <a:tc>
                  <a:txBody>
                    <a:bodyPr/>
                    <a:lstStyle/>
                    <a:p>
                      <a:r>
                        <a:rPr lang="en-IN" sz="1800" dirty="0"/>
                        <a:t>DEXTROSE 5% IN WATER (D5W)</a:t>
                      </a:r>
                    </a:p>
                  </a:txBody>
                  <a:tcPr/>
                </a:tc>
                <a:tc>
                  <a:txBody>
                    <a:bodyPr/>
                    <a:lstStyle/>
                    <a:p>
                      <a:r>
                        <a:rPr lang="en-IN" sz="1800" dirty="0"/>
                        <a:t>-</a:t>
                      </a:r>
                      <a:r>
                        <a:rPr lang="hi-IN" sz="1800" dirty="0"/>
                        <a:t>द्रव हानि
-निर्जलीकरण
-हाइपरनेट्रेमिया</a:t>
                      </a:r>
                      <a:endParaRPr lang="en-IN" sz="1800" dirty="0"/>
                    </a:p>
                  </a:txBody>
                  <a:tcPr/>
                </a:tc>
                <a:tc>
                  <a:txBody>
                    <a:bodyPr/>
                    <a:lstStyle/>
                    <a:p>
                      <a:r>
                        <a:rPr lang="en-IN" sz="1800" dirty="0"/>
                        <a:t>-</a:t>
                      </a:r>
                      <a:r>
                        <a:rPr lang="hi-IN" sz="1800" dirty="0"/>
                        <a:t>गुर्दे और हृदय के रोगियों में सावधानी से उपयोग करें
-द्रव अधिभार का कारण बन सकता है</a:t>
                      </a:r>
                      <a:endParaRPr lang="en-IN" sz="1800" dirty="0"/>
                    </a:p>
                  </a:txBody>
                  <a:tcPr/>
                </a:tc>
                <a:extLst>
                  <a:ext uri="{0D108BD9-81ED-4DB2-BD59-A6C34878D82A}">
                    <a16:rowId xmlns:a16="http://schemas.microsoft.com/office/drawing/2014/main" val="10001"/>
                  </a:ext>
                </a:extLst>
              </a:tr>
              <a:tr h="370840">
                <a:tc>
                  <a:txBody>
                    <a:bodyPr/>
                    <a:lstStyle/>
                    <a:p>
                      <a:r>
                        <a:rPr lang="en-IN" sz="1800"/>
                        <a:t>ISOTONIC</a:t>
                      </a:r>
                      <a:endParaRPr lang="en-IN" sz="1800" dirty="0"/>
                    </a:p>
                  </a:txBody>
                  <a:tcPr/>
                </a:tc>
                <a:tc>
                  <a:txBody>
                    <a:bodyPr/>
                    <a:lstStyle/>
                    <a:p>
                      <a:r>
                        <a:rPr lang="en-IN" sz="1800" dirty="0"/>
                        <a:t>0.9% SODIUM CHLORIDE (NORMAL SALINE)</a:t>
                      </a:r>
                    </a:p>
                  </a:txBody>
                  <a:tcPr/>
                </a:tc>
                <a:tc>
                  <a:txBody>
                    <a:bodyPr/>
                    <a:lstStyle/>
                    <a:p>
                      <a:r>
                        <a:rPr lang="en-IN" sz="1800" dirty="0"/>
                        <a:t>-</a:t>
                      </a:r>
                      <a:r>
                        <a:rPr lang="hi-IN" sz="1800" dirty="0"/>
                        <a:t>सदमा
-हाइपरनेट्रेमिया
-रक्त-आधान
-पुनर्जीवन
-द्रव चुनौतियाँ</a:t>
                      </a:r>
                      <a:endParaRPr lang="en-IN" sz="1800" dirty="0"/>
                    </a:p>
                  </a:txBody>
                  <a:tcPr/>
                </a:tc>
                <a:tc>
                  <a:txBody>
                    <a:bodyPr/>
                    <a:lstStyle/>
                    <a:p>
                      <a:r>
                        <a:rPr lang="en-IN" sz="1800" dirty="0"/>
                        <a:t>-</a:t>
                      </a:r>
                      <a:r>
                        <a:rPr lang="hi-IN" sz="1800" dirty="0"/>
                        <a:t>अधिभार का कारण बन सकता है
-हृदय फेलियोर और एडिमा वाले रोगी में उपयोग करें</a:t>
                      </a:r>
                      <a:endParaRPr lang="en-IN" sz="1800" dirty="0"/>
                    </a:p>
                  </a:txBody>
                  <a:tcPr/>
                </a:tc>
                <a:extLst>
                  <a:ext uri="{0D108BD9-81ED-4DB2-BD59-A6C34878D82A}">
                    <a16:rowId xmlns:a16="http://schemas.microsoft.com/office/drawing/2014/main" val="10002"/>
                  </a:ext>
                </a:extLst>
              </a:tr>
              <a:tr h="370840">
                <a:tc>
                  <a:txBody>
                    <a:bodyPr/>
                    <a:lstStyle/>
                    <a:p>
                      <a:r>
                        <a:rPr lang="en-IN" sz="1800" dirty="0"/>
                        <a:t>ISOTONIC</a:t>
                      </a:r>
                    </a:p>
                  </a:txBody>
                  <a:tcPr/>
                </a:tc>
                <a:tc>
                  <a:txBody>
                    <a:bodyPr/>
                    <a:lstStyle/>
                    <a:p>
                      <a:r>
                        <a:rPr lang="en-IN" sz="1800" dirty="0"/>
                        <a:t>LACTATED RINGERS</a:t>
                      </a:r>
                      <a:r>
                        <a:rPr lang="en-IN" sz="1800" baseline="0" dirty="0"/>
                        <a:t> (RL) </a:t>
                      </a:r>
                      <a:endParaRPr lang="en-IN" sz="1800" dirty="0"/>
                    </a:p>
                  </a:txBody>
                  <a:tcPr/>
                </a:tc>
                <a:tc>
                  <a:txBody>
                    <a:bodyPr/>
                    <a:lstStyle/>
                    <a:p>
                      <a:pPr marL="285750" indent="-285750">
                        <a:buFontTx/>
                        <a:buChar char="-"/>
                      </a:pPr>
                      <a:r>
                        <a:rPr lang="hi-IN" sz="1800" dirty="0"/>
                        <a:t>निर्जलीकरण
-जलता
कम जीआई द्रव हानि
तीव्र रक्त हानि
तीसरी रिक्ति के कारण हाइपोवोलेमिया</a:t>
                      </a:r>
                      <a:endParaRPr lang="en-IN" sz="1800" dirty="0"/>
                    </a:p>
                  </a:txBody>
                  <a:tcPr/>
                </a:tc>
                <a:tc>
                  <a:txBody>
                    <a:bodyPr/>
                    <a:lstStyle/>
                    <a:p>
                      <a:r>
                        <a:rPr lang="en-IN" sz="1800" dirty="0"/>
                        <a:t>-</a:t>
                      </a:r>
                      <a:r>
                        <a:rPr lang="hi-IN" sz="1800" dirty="0"/>
                        <a:t>पोटेशियम होता है, गुर्दे के प्रकोप के रोगियों में उपयोग न करें
-जिगर की बीमारी के साथ उपयोग न करें, लैक्टेट को चयापचय नहीं कर सकते</a:t>
                      </a:r>
                      <a:endParaRPr lang="en-IN" sz="18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03289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076C5A-DECD-E890-9CDF-4FA0EE3565F0}"/>
              </a:ext>
            </a:extLst>
          </p:cNvPr>
          <p:cNvSpPr txBox="1"/>
          <p:nvPr/>
        </p:nvSpPr>
        <p:spPr>
          <a:xfrm>
            <a:off x="2381056" y="628708"/>
            <a:ext cx="3972119" cy="658642"/>
          </a:xfrm>
          <a:prstGeom prst="rect">
            <a:avLst/>
          </a:prstGeom>
          <a:noFill/>
        </p:spPr>
        <p:txBody>
          <a:bodyPr wrap="square">
            <a:spAutoFit/>
          </a:bodyPr>
          <a:lstStyle/>
          <a:p>
            <a:pPr algn="just">
              <a:lnSpc>
                <a:spcPct val="115000"/>
              </a:lnSpc>
              <a:spcAft>
                <a:spcPts val="1000"/>
              </a:spcAft>
            </a:pPr>
            <a:r>
              <a:rPr lang="hi-IN" sz="3200" b="1" u="sng" dirty="0">
                <a:solidFill>
                  <a:srgbClr val="FF0000"/>
                </a:solidFill>
                <a:latin typeface="Calibri" panose="020F0502020204030204" pitchFamily="34" charset="0"/>
                <a:ea typeface="Times New Roman" panose="02020603050405020304" pitchFamily="18" charset="0"/>
              </a:rPr>
              <a:t>सीरिंज और सुई</a:t>
            </a:r>
            <a:r>
              <a:rPr lang="en-US" sz="3200" b="1"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rPr>
              <a:t>: </a:t>
            </a:r>
            <a:endParaRPr lang="en-IN" sz="3200" b="1" dirty="0">
              <a:effectLst/>
              <a:latin typeface="Calibri" panose="020F0502020204030204" pitchFamily="34" charset="0"/>
              <a:ea typeface="Times New Roman" panose="02020603050405020304" pitchFamily="18" charset="0"/>
              <a:cs typeface="Mangal" panose="02040503050203030202" pitchFamily="18" charset="0"/>
            </a:endParaRPr>
          </a:p>
        </p:txBody>
      </p:sp>
      <p:sp>
        <p:nvSpPr>
          <p:cNvPr id="6" name="TextBox 5">
            <a:extLst>
              <a:ext uri="{FF2B5EF4-FFF2-40B4-BE49-F238E27FC236}">
                <a16:creationId xmlns:a16="http://schemas.microsoft.com/office/drawing/2014/main" id="{70C264EC-EF6C-3804-DC55-D2FE14C74A21}"/>
              </a:ext>
            </a:extLst>
          </p:cNvPr>
          <p:cNvSpPr txBox="1"/>
          <p:nvPr/>
        </p:nvSpPr>
        <p:spPr>
          <a:xfrm>
            <a:off x="790575" y="1945348"/>
            <a:ext cx="7610475" cy="3970318"/>
          </a:xfrm>
          <a:prstGeom prst="rect">
            <a:avLst/>
          </a:prstGeom>
          <a:noFill/>
        </p:spPr>
        <p:txBody>
          <a:bodyPr wrap="square">
            <a:spAutoFit/>
          </a:bodyPr>
          <a:lstStyle/>
          <a:p>
            <a:pPr marL="457200" indent="-457200">
              <a:buFont typeface="Arial" pitchFamily="34" charset="0"/>
              <a:buChar char="•"/>
            </a:pPr>
            <a:r>
              <a:rPr lang="hi-IN" sz="2800" dirty="0">
                <a:solidFill>
                  <a:srgbClr val="00B0F0"/>
                </a:solidFill>
              </a:rPr>
              <a:t>एक सिरिंज एक सरल प्रत्यागामी पंप है जिसमें एक प्लंजर होता है जो एक बेलनाकार ट्यूब के भीतर कसकर फिट बैठता है जिसे बैरल कहा जाता है। 
प्लंजर को रैखिक रूप से खींचा जा सकता है और ट्यूब के अंदर धकेला जा सकता है, जिससे सिरिंज ट्यूब के सामने के छोर पर एक डिस्चार्ज छिद्र के माध्यम से तरल या गैस को अंदर ले सकती है और बाहर निकाल सकती है।</a:t>
            </a:r>
            <a:endParaRPr lang="en-IN" sz="2800" dirty="0">
              <a:solidFill>
                <a:srgbClr val="002060"/>
              </a:solidFill>
            </a:endParaRPr>
          </a:p>
        </p:txBody>
      </p:sp>
    </p:spTree>
    <p:extLst>
      <p:ext uri="{BB962C8B-B14F-4D97-AF65-F5344CB8AC3E}">
        <p14:creationId xmlns:p14="http://schemas.microsoft.com/office/powerpoint/2010/main" val="31817659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93908428"/>
              </p:ext>
            </p:extLst>
          </p:nvPr>
        </p:nvGraphicFramePr>
        <p:xfrm>
          <a:off x="25400" y="886229"/>
          <a:ext cx="9067801" cy="594868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495425">
                  <a:extLst>
                    <a:ext uri="{9D8B030D-6E8A-4147-A177-3AD203B41FA5}">
                      <a16:colId xmlns:a16="http://schemas.microsoft.com/office/drawing/2014/main" val="20001"/>
                    </a:ext>
                  </a:extLst>
                </a:gridCol>
                <a:gridCol w="2327434">
                  <a:extLst>
                    <a:ext uri="{9D8B030D-6E8A-4147-A177-3AD203B41FA5}">
                      <a16:colId xmlns:a16="http://schemas.microsoft.com/office/drawing/2014/main" val="20002"/>
                    </a:ext>
                  </a:extLst>
                </a:gridCol>
                <a:gridCol w="3797142">
                  <a:extLst>
                    <a:ext uri="{9D8B030D-6E8A-4147-A177-3AD203B41FA5}">
                      <a16:colId xmlns:a16="http://schemas.microsoft.com/office/drawing/2014/main" val="20003"/>
                    </a:ext>
                  </a:extLst>
                </a:gridCol>
              </a:tblGrid>
              <a:tr h="370840">
                <a:tc>
                  <a:txBody>
                    <a:bodyPr/>
                    <a:lstStyle/>
                    <a:p>
                      <a:pPr algn="ctr"/>
                      <a:r>
                        <a:rPr lang="hi-IN" dirty="0">
                          <a:solidFill>
                            <a:srgbClr val="00B050"/>
                          </a:solidFill>
                        </a:rPr>
                        <a:t>प्रकार</a:t>
                      </a:r>
                      <a:r>
                        <a:rPr lang="en-IN" dirty="0">
                          <a:solidFill>
                            <a:srgbClr val="00B050"/>
                          </a:solidFill>
                        </a:rPr>
                        <a:t> </a:t>
                      </a:r>
                    </a:p>
                  </a:txBody>
                  <a:tcPr/>
                </a:tc>
                <a:tc>
                  <a:txBody>
                    <a:bodyPr/>
                    <a:lstStyle/>
                    <a:p>
                      <a:pPr algn="ctr"/>
                      <a:r>
                        <a:rPr lang="hi-IN" dirty="0">
                          <a:solidFill>
                            <a:srgbClr val="00B050"/>
                          </a:solidFill>
                        </a:rPr>
                        <a:t>विलयन</a:t>
                      </a:r>
                      <a:endParaRPr lang="en-IN" dirty="0">
                        <a:solidFill>
                          <a:srgbClr val="00B050"/>
                        </a:solidFill>
                      </a:endParaRPr>
                    </a:p>
                  </a:txBody>
                  <a:tcPr/>
                </a:tc>
                <a:tc>
                  <a:txBody>
                    <a:bodyPr/>
                    <a:lstStyle/>
                    <a:p>
                      <a:pPr algn="ctr"/>
                      <a:r>
                        <a:rPr lang="hi-IN" dirty="0">
                          <a:solidFill>
                            <a:srgbClr val="00B050"/>
                          </a:solidFill>
                        </a:rPr>
                        <a:t>उपयोग</a:t>
                      </a:r>
                      <a:endParaRPr lang="en-IN" dirty="0">
                        <a:solidFill>
                          <a:srgbClr val="00B050"/>
                        </a:solidFill>
                      </a:endParaRPr>
                    </a:p>
                  </a:txBody>
                  <a:tcPr/>
                </a:tc>
                <a:tc>
                  <a:txBody>
                    <a:bodyPr/>
                    <a:lstStyle/>
                    <a:p>
                      <a:pPr algn="ctr"/>
                      <a:r>
                        <a:rPr lang="hi-IN" dirty="0">
                          <a:solidFill>
                            <a:srgbClr val="00B050"/>
                          </a:solidFill>
                        </a:rPr>
                        <a:t>विशेष विचार</a:t>
                      </a:r>
                      <a:endParaRPr lang="en-IN" dirty="0">
                        <a:solidFill>
                          <a:srgbClr val="00B050"/>
                        </a:solidFill>
                      </a:endParaRPr>
                    </a:p>
                  </a:txBody>
                  <a:tcPr/>
                </a:tc>
                <a:extLst>
                  <a:ext uri="{0D108BD9-81ED-4DB2-BD59-A6C34878D82A}">
                    <a16:rowId xmlns:a16="http://schemas.microsoft.com/office/drawing/2014/main" val="10000"/>
                  </a:ext>
                </a:extLst>
              </a:tr>
              <a:tr h="370840">
                <a:tc>
                  <a:txBody>
                    <a:bodyPr/>
                    <a:lstStyle/>
                    <a:p>
                      <a:r>
                        <a:rPr lang="en-IN" sz="1800" dirty="0"/>
                        <a:t>HYPOTONIC</a:t>
                      </a:r>
                    </a:p>
                  </a:txBody>
                  <a:tcPr/>
                </a:tc>
                <a:tc>
                  <a:txBody>
                    <a:bodyPr/>
                    <a:lstStyle/>
                    <a:p>
                      <a:r>
                        <a:rPr lang="en-IN" sz="1800" dirty="0"/>
                        <a:t>0.45% SODIUM CHLORIDE (1/2 NORMAL SALINE)</a:t>
                      </a:r>
                    </a:p>
                  </a:txBody>
                  <a:tcPr/>
                </a:tc>
                <a:tc>
                  <a:txBody>
                    <a:bodyPr/>
                    <a:lstStyle/>
                    <a:p>
                      <a:r>
                        <a:rPr lang="en-IN" sz="1800" dirty="0"/>
                        <a:t>-</a:t>
                      </a:r>
                      <a:r>
                        <a:rPr lang="hi-IN" sz="1800" dirty="0"/>
                        <a:t>गैस्ट्रिक द्रव हानि एफएम एनजी या उल्टी 
पानी बदलना 
डीकेए</a:t>
                      </a:r>
                      <a:endParaRPr lang="en-IN" sz="1800" dirty="0"/>
                    </a:p>
                  </a:txBody>
                  <a:tcPr/>
                </a:tc>
                <a:tc>
                  <a:txBody>
                    <a:bodyPr/>
                    <a:lstStyle/>
                    <a:p>
                      <a:r>
                        <a:rPr lang="en-IN" sz="1800" dirty="0"/>
                        <a:t>-</a:t>
                      </a:r>
                      <a:r>
                        <a:rPr lang="hi-IN" sz="1800" dirty="0"/>
                        <a:t>सावधानी से प्रयोग करें
-हृदय पतन या इंट्राक्रैनील दबाव में वृद्धि का कारण बन सकता है 
- जिगर की बीमारियों के साथ उपयोग न करें , आघात या जलन।</a:t>
                      </a:r>
                      <a:endParaRPr lang="en-IN" sz="1800" dirty="0"/>
                    </a:p>
                  </a:txBody>
                  <a:tcPr/>
                </a:tc>
                <a:extLst>
                  <a:ext uri="{0D108BD9-81ED-4DB2-BD59-A6C34878D82A}">
                    <a16:rowId xmlns:a16="http://schemas.microsoft.com/office/drawing/2014/main" val="10001"/>
                  </a:ext>
                </a:extLst>
              </a:tr>
              <a:tr h="370840">
                <a:tc>
                  <a:txBody>
                    <a:bodyPr/>
                    <a:lstStyle/>
                    <a:p>
                      <a:r>
                        <a:rPr lang="en-IN" sz="1800" dirty="0"/>
                        <a:t>HYPERTONIC</a:t>
                      </a:r>
                    </a:p>
                  </a:txBody>
                  <a:tcPr/>
                </a:tc>
                <a:tc>
                  <a:txBody>
                    <a:bodyPr/>
                    <a:lstStyle/>
                    <a:p>
                      <a:r>
                        <a:rPr lang="en-IN" sz="1800" dirty="0"/>
                        <a:t>DEXTROSE 5% IN ½ NORMAL SALINE</a:t>
                      </a:r>
                    </a:p>
                  </a:txBody>
                  <a:tcPr/>
                </a:tc>
                <a:tc>
                  <a:txBody>
                    <a:bodyPr/>
                    <a:lstStyle/>
                    <a:p>
                      <a:r>
                        <a:rPr lang="hi-IN" sz="1800" dirty="0"/>
                        <a:t>-बाद में डीकेए उपचार में</a:t>
                      </a:r>
                      <a:endParaRPr lang="en-IN" sz="1800" dirty="0"/>
                    </a:p>
                  </a:txBody>
                  <a:tcPr/>
                </a:tc>
                <a:tc>
                  <a:txBody>
                    <a:bodyPr/>
                    <a:lstStyle/>
                    <a:p>
                      <a:r>
                        <a:rPr lang="en-IN" sz="1800" dirty="0"/>
                        <a:t>-</a:t>
                      </a:r>
                      <a:r>
                        <a:rPr lang="hi-IN" sz="1800" dirty="0"/>
                        <a:t>केवल तभी उपयोग करें जब रक्त शर्करा 250 मिलीग्राम/डीएल कम हो जाए</a:t>
                      </a:r>
                      <a:endParaRPr lang="en-IN" sz="1800" dirty="0"/>
                    </a:p>
                  </a:txBody>
                  <a:tcPr/>
                </a:tc>
                <a:extLst>
                  <a:ext uri="{0D108BD9-81ED-4DB2-BD59-A6C34878D82A}">
                    <a16:rowId xmlns:a16="http://schemas.microsoft.com/office/drawing/2014/main" val="10002"/>
                  </a:ext>
                </a:extLst>
              </a:tr>
              <a:tr h="370840">
                <a:tc>
                  <a:txBody>
                    <a:bodyPr/>
                    <a:lstStyle/>
                    <a:p>
                      <a:r>
                        <a:rPr lang="en-IN" sz="1800" dirty="0"/>
                        <a:t>HYPERTONIC</a:t>
                      </a:r>
                    </a:p>
                  </a:txBody>
                  <a:tcPr/>
                </a:tc>
                <a:tc>
                  <a:txBody>
                    <a:bodyPr/>
                    <a:lstStyle/>
                    <a:p>
                      <a:r>
                        <a:rPr lang="en-IN" sz="1800" dirty="0"/>
                        <a:t>DEXTROSE 5% IN NORMAL SALINE</a:t>
                      </a:r>
                    </a:p>
                  </a:txBody>
                  <a:tcPr/>
                </a:tc>
                <a:tc>
                  <a:txBody>
                    <a:bodyPr/>
                    <a:lstStyle/>
                    <a:p>
                      <a:pPr marL="285750" indent="-285750">
                        <a:buFontTx/>
                        <a:buChar char="-"/>
                      </a:pPr>
                      <a:r>
                        <a:rPr lang="hi-IN" sz="1800" dirty="0"/>
                        <a:t>यदि प्लाज्मा एक्सपेंडर्स उपलब्ध नहीं हैं तो सदमे के लिए अस्थायी उपचार
परिवर्धन संकट।</a:t>
                      </a:r>
                      <a:endParaRPr lang="en-IN" sz="1800" dirty="0"/>
                    </a:p>
                  </a:txBody>
                  <a:tcPr/>
                </a:tc>
                <a:tc>
                  <a:txBody>
                    <a:bodyPr/>
                    <a:lstStyle/>
                    <a:p>
                      <a:r>
                        <a:rPr lang="en-IN" sz="1800" dirty="0"/>
                        <a:t>-</a:t>
                      </a:r>
                      <a:r>
                        <a:rPr lang="hi-IN" sz="1800" baseline="0" dirty="0"/>
                        <a:t>हृदय और गुर्दे के रोगियों में उपयोग न करें</a:t>
                      </a:r>
                      <a:endParaRPr lang="en-IN" sz="1800" dirty="0"/>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dirty="0"/>
                        <a:t>HYPERTONIC</a:t>
                      </a:r>
                    </a:p>
                    <a:p>
                      <a:endParaRPr lang="en-IN"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dirty="0"/>
                        <a:t>DEXTROSE 10% IN WATER</a:t>
                      </a:r>
                    </a:p>
                  </a:txBody>
                  <a:tcPr/>
                </a:tc>
                <a:tc>
                  <a:txBody>
                    <a:bodyPr/>
                    <a:lstStyle/>
                    <a:p>
                      <a:pPr marL="285750" indent="-285750">
                        <a:buFontTx/>
                        <a:buChar char="-"/>
                      </a:pPr>
                      <a:r>
                        <a:rPr lang="hi-IN" sz="1800" dirty="0"/>
                        <a:t>पानी बदलना 
ऐसी स्थितियां जहां ग्लूकोज के साथ कुछ पोषण की आवश्यकता होती है</a:t>
                      </a:r>
                      <a:endParaRPr lang="en-IN" sz="1800" dirty="0"/>
                    </a:p>
                  </a:txBody>
                  <a:tcPr/>
                </a:tc>
                <a:tc>
                  <a:txBody>
                    <a:bodyPr/>
                    <a:lstStyle/>
                    <a:p>
                      <a:r>
                        <a:rPr lang="en-IN" sz="1800" dirty="0"/>
                        <a:t>- </a:t>
                      </a:r>
                      <a:r>
                        <a:rPr lang="hi-IN" sz="1800" dirty="0"/>
                        <a:t>रक्त शर्करा के स्तर की निगरानी करें</a:t>
                      </a:r>
                      <a:r>
                        <a:rPr lang="en-IN" sz="1800" dirty="0"/>
                        <a:t>.</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135406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95250" y="520373"/>
          <a:ext cx="9048749" cy="6576203"/>
        </p:xfrm>
        <a:graphic>
          <a:graphicData uri="http://schemas.openxmlformats.org/drawingml/2006/table">
            <a:tbl>
              <a:tblPr firstRow="1" firstCol="1" lastRow="1" lastCol="1" bandRow="1" bandCol="1">
                <a:tableStyleId>{5C22544A-7EE6-4342-B048-85BDC9FD1C3A}</a:tableStyleId>
              </a:tblPr>
              <a:tblGrid>
                <a:gridCol w="1073581">
                  <a:extLst>
                    <a:ext uri="{9D8B030D-6E8A-4147-A177-3AD203B41FA5}">
                      <a16:colId xmlns:a16="http://schemas.microsoft.com/office/drawing/2014/main" val="20000"/>
                    </a:ext>
                  </a:extLst>
                </a:gridCol>
                <a:gridCol w="1840424">
                  <a:extLst>
                    <a:ext uri="{9D8B030D-6E8A-4147-A177-3AD203B41FA5}">
                      <a16:colId xmlns:a16="http://schemas.microsoft.com/office/drawing/2014/main" val="20001"/>
                    </a:ext>
                  </a:extLst>
                </a:gridCol>
                <a:gridCol w="1380317">
                  <a:extLst>
                    <a:ext uri="{9D8B030D-6E8A-4147-A177-3AD203B41FA5}">
                      <a16:colId xmlns:a16="http://schemas.microsoft.com/office/drawing/2014/main" val="20002"/>
                    </a:ext>
                  </a:extLst>
                </a:gridCol>
                <a:gridCol w="1073581">
                  <a:extLst>
                    <a:ext uri="{9D8B030D-6E8A-4147-A177-3AD203B41FA5}">
                      <a16:colId xmlns:a16="http://schemas.microsoft.com/office/drawing/2014/main" val="20003"/>
                    </a:ext>
                  </a:extLst>
                </a:gridCol>
                <a:gridCol w="1533686">
                  <a:extLst>
                    <a:ext uri="{9D8B030D-6E8A-4147-A177-3AD203B41FA5}">
                      <a16:colId xmlns:a16="http://schemas.microsoft.com/office/drawing/2014/main" val="20004"/>
                    </a:ext>
                  </a:extLst>
                </a:gridCol>
                <a:gridCol w="2147160">
                  <a:extLst>
                    <a:ext uri="{9D8B030D-6E8A-4147-A177-3AD203B41FA5}">
                      <a16:colId xmlns:a16="http://schemas.microsoft.com/office/drawing/2014/main" val="20005"/>
                    </a:ext>
                  </a:extLst>
                </a:gridCol>
              </a:tblGrid>
              <a:tr h="428041">
                <a:tc>
                  <a:txBody>
                    <a:bodyPr/>
                    <a:lstStyle/>
                    <a:p>
                      <a:pPr algn="just">
                        <a:lnSpc>
                          <a:spcPct val="115000"/>
                        </a:lnSpc>
                        <a:spcAft>
                          <a:spcPts val="0"/>
                        </a:spcAft>
                      </a:pPr>
                      <a:r>
                        <a:rPr lang="en-US" sz="1400" dirty="0">
                          <a:effectLst/>
                        </a:rPr>
                        <a:t>Routes</a:t>
                      </a:r>
                      <a:endParaRPr lang="en-IN" sz="1400" dirty="0">
                        <a:effectLst/>
                        <a:latin typeface="Calibri"/>
                        <a:ea typeface="Times New Roman"/>
                        <a:cs typeface="Mangal"/>
                      </a:endParaRPr>
                    </a:p>
                  </a:txBody>
                  <a:tcPr marL="48928" marR="48928" marT="0" marB="0"/>
                </a:tc>
                <a:tc>
                  <a:txBody>
                    <a:bodyPr/>
                    <a:lstStyle/>
                    <a:p>
                      <a:pPr algn="just">
                        <a:lnSpc>
                          <a:spcPct val="115000"/>
                        </a:lnSpc>
                        <a:spcAft>
                          <a:spcPts val="0"/>
                        </a:spcAft>
                      </a:pPr>
                      <a:r>
                        <a:rPr lang="en-US" sz="1400" dirty="0">
                          <a:effectLst/>
                        </a:rPr>
                        <a:t>Common sites</a:t>
                      </a:r>
                      <a:endParaRPr lang="en-IN" sz="1400" dirty="0">
                        <a:effectLst/>
                        <a:latin typeface="Calibri"/>
                        <a:ea typeface="Times New Roman"/>
                        <a:cs typeface="Mangal"/>
                      </a:endParaRPr>
                    </a:p>
                  </a:txBody>
                  <a:tcPr marL="48928" marR="48928" marT="0" marB="0"/>
                </a:tc>
                <a:tc>
                  <a:txBody>
                    <a:bodyPr/>
                    <a:lstStyle/>
                    <a:p>
                      <a:pPr algn="just">
                        <a:lnSpc>
                          <a:spcPct val="115000"/>
                        </a:lnSpc>
                        <a:spcAft>
                          <a:spcPts val="0"/>
                        </a:spcAft>
                      </a:pPr>
                      <a:r>
                        <a:rPr lang="en-US" sz="1400">
                          <a:effectLst/>
                        </a:rPr>
                        <a:t>Types of syringes</a:t>
                      </a:r>
                      <a:endParaRPr lang="en-IN" sz="1400">
                        <a:effectLst/>
                        <a:latin typeface="Calibri"/>
                        <a:ea typeface="Times New Roman"/>
                        <a:cs typeface="Mangal"/>
                      </a:endParaRPr>
                    </a:p>
                  </a:txBody>
                  <a:tcPr marL="48928" marR="48928" marT="0" marB="0"/>
                </a:tc>
                <a:tc>
                  <a:txBody>
                    <a:bodyPr/>
                    <a:lstStyle/>
                    <a:p>
                      <a:pPr algn="just">
                        <a:lnSpc>
                          <a:spcPct val="115000"/>
                        </a:lnSpc>
                        <a:spcAft>
                          <a:spcPts val="0"/>
                        </a:spcAft>
                      </a:pPr>
                      <a:r>
                        <a:rPr lang="en-US" sz="1400">
                          <a:effectLst/>
                        </a:rPr>
                        <a:t>Needle Nos.</a:t>
                      </a:r>
                      <a:endParaRPr lang="en-IN" sz="1400">
                        <a:effectLst/>
                        <a:latin typeface="Calibri"/>
                        <a:ea typeface="Times New Roman"/>
                        <a:cs typeface="Mangal"/>
                      </a:endParaRPr>
                    </a:p>
                  </a:txBody>
                  <a:tcPr marL="48928" marR="48928" marT="0" marB="0"/>
                </a:tc>
                <a:tc>
                  <a:txBody>
                    <a:bodyPr/>
                    <a:lstStyle/>
                    <a:p>
                      <a:pPr algn="just">
                        <a:lnSpc>
                          <a:spcPct val="115000"/>
                        </a:lnSpc>
                        <a:spcAft>
                          <a:spcPts val="0"/>
                        </a:spcAft>
                      </a:pPr>
                      <a:r>
                        <a:rPr lang="en-US" sz="1400">
                          <a:effectLst/>
                        </a:rPr>
                        <a:t>Indications</a:t>
                      </a:r>
                      <a:endParaRPr lang="en-IN" sz="1400">
                        <a:effectLst/>
                        <a:latin typeface="Calibri"/>
                        <a:ea typeface="Times New Roman"/>
                        <a:cs typeface="Mangal"/>
                      </a:endParaRPr>
                    </a:p>
                  </a:txBody>
                  <a:tcPr marL="48928" marR="48928" marT="0" marB="0"/>
                </a:tc>
                <a:tc>
                  <a:txBody>
                    <a:bodyPr/>
                    <a:lstStyle/>
                    <a:p>
                      <a:pPr algn="just">
                        <a:lnSpc>
                          <a:spcPct val="115000"/>
                        </a:lnSpc>
                        <a:spcAft>
                          <a:spcPts val="0"/>
                        </a:spcAft>
                      </a:pPr>
                      <a:r>
                        <a:rPr lang="en-US" sz="1400">
                          <a:effectLst/>
                        </a:rPr>
                        <a:t>Limitations</a:t>
                      </a:r>
                      <a:endParaRPr lang="en-IN" sz="1400">
                        <a:effectLst/>
                        <a:latin typeface="Calibri"/>
                        <a:ea typeface="Times New Roman"/>
                        <a:cs typeface="Mangal"/>
                      </a:endParaRPr>
                    </a:p>
                  </a:txBody>
                  <a:tcPr marL="48928" marR="48928" marT="0" marB="0"/>
                </a:tc>
                <a:extLst>
                  <a:ext uri="{0D108BD9-81ED-4DB2-BD59-A6C34878D82A}">
                    <a16:rowId xmlns:a16="http://schemas.microsoft.com/office/drawing/2014/main" val="10000"/>
                  </a:ext>
                </a:extLst>
              </a:tr>
              <a:tr h="1124932">
                <a:tc>
                  <a:txBody>
                    <a:bodyPr/>
                    <a:lstStyle/>
                    <a:p>
                      <a:pPr algn="just">
                        <a:lnSpc>
                          <a:spcPct val="115000"/>
                        </a:lnSpc>
                        <a:spcAft>
                          <a:spcPts val="0"/>
                        </a:spcAft>
                      </a:pPr>
                      <a:r>
                        <a:rPr lang="en-US" sz="1400">
                          <a:effectLst/>
                        </a:rPr>
                        <a:t>Intra-dermal</a:t>
                      </a:r>
                      <a:endParaRPr lang="en-IN" sz="1400">
                        <a:effectLst/>
                        <a:latin typeface="Calibri"/>
                        <a:ea typeface="Times New Roman"/>
                        <a:cs typeface="Mangal"/>
                      </a:endParaRPr>
                    </a:p>
                  </a:txBody>
                  <a:tcPr marL="48928" marR="48928" marT="0" marB="0"/>
                </a:tc>
                <a:tc>
                  <a:txBody>
                    <a:bodyPr/>
                    <a:lstStyle/>
                    <a:p>
                      <a:pPr marL="45720" indent="-45720" algn="just">
                        <a:lnSpc>
                          <a:spcPct val="115000"/>
                        </a:lnSpc>
                        <a:spcAft>
                          <a:spcPts val="0"/>
                        </a:spcAft>
                      </a:pPr>
                      <a:r>
                        <a:rPr lang="en-US" sz="1400" dirty="0">
                          <a:effectLst/>
                        </a:rPr>
                        <a:t>-Anterior aspect of forearm</a:t>
                      </a:r>
                      <a:endParaRPr lang="en-IN" sz="1400" dirty="0">
                        <a:effectLst/>
                      </a:endParaRPr>
                    </a:p>
                    <a:p>
                      <a:pPr algn="just">
                        <a:lnSpc>
                          <a:spcPct val="115000"/>
                        </a:lnSpc>
                        <a:spcAft>
                          <a:spcPts val="0"/>
                        </a:spcAft>
                      </a:pPr>
                      <a:r>
                        <a:rPr lang="en-US" sz="1400" dirty="0">
                          <a:effectLst/>
                        </a:rPr>
                        <a:t>-Deltoid</a:t>
                      </a:r>
                      <a:endParaRPr lang="en-IN" sz="1400" dirty="0">
                        <a:effectLst/>
                      </a:endParaRPr>
                    </a:p>
                    <a:p>
                      <a:pPr algn="just">
                        <a:lnSpc>
                          <a:spcPct val="115000"/>
                        </a:lnSpc>
                        <a:spcAft>
                          <a:spcPts val="0"/>
                        </a:spcAft>
                      </a:pPr>
                      <a:r>
                        <a:rPr lang="en-US" sz="1400" dirty="0">
                          <a:effectLst/>
                        </a:rPr>
                        <a:t>-On back, below scapula</a:t>
                      </a:r>
                      <a:endParaRPr lang="en-IN" sz="1400" dirty="0">
                        <a:effectLst/>
                        <a:latin typeface="Calibri"/>
                        <a:ea typeface="Times New Roman"/>
                        <a:cs typeface="Mangal"/>
                      </a:endParaRPr>
                    </a:p>
                  </a:txBody>
                  <a:tcPr marL="48928" marR="48928" marT="0" marB="0"/>
                </a:tc>
                <a:tc>
                  <a:txBody>
                    <a:bodyPr/>
                    <a:lstStyle/>
                    <a:p>
                      <a:pPr algn="just">
                        <a:lnSpc>
                          <a:spcPct val="115000"/>
                        </a:lnSpc>
                        <a:spcAft>
                          <a:spcPts val="0"/>
                        </a:spcAft>
                      </a:pPr>
                      <a:r>
                        <a:rPr lang="en-US" sz="1400" dirty="0">
                          <a:effectLst/>
                        </a:rPr>
                        <a:t>½ ml tuberculin/ insulin syringe</a:t>
                      </a:r>
                      <a:endParaRPr lang="en-IN" sz="1400" dirty="0">
                        <a:effectLst/>
                        <a:latin typeface="Calibri"/>
                        <a:ea typeface="Times New Roman"/>
                        <a:cs typeface="Mangal"/>
                      </a:endParaRPr>
                    </a:p>
                  </a:txBody>
                  <a:tcPr marL="48928" marR="48928" marT="0" marB="0"/>
                </a:tc>
                <a:tc>
                  <a:txBody>
                    <a:bodyPr/>
                    <a:lstStyle/>
                    <a:p>
                      <a:pPr algn="just">
                        <a:lnSpc>
                          <a:spcPct val="115000"/>
                        </a:lnSpc>
                        <a:spcAft>
                          <a:spcPts val="0"/>
                        </a:spcAft>
                      </a:pPr>
                      <a:r>
                        <a:rPr lang="en-US" sz="1400" dirty="0">
                          <a:effectLst/>
                        </a:rPr>
                        <a:t>28-26</a:t>
                      </a:r>
                      <a:endParaRPr lang="en-IN" sz="1400" dirty="0">
                        <a:effectLst/>
                        <a:latin typeface="Calibri"/>
                        <a:ea typeface="Times New Roman"/>
                        <a:cs typeface="Mangal"/>
                      </a:endParaRPr>
                    </a:p>
                  </a:txBody>
                  <a:tcPr marL="48928" marR="48928" marT="0" marB="0"/>
                </a:tc>
                <a:tc>
                  <a:txBody>
                    <a:bodyPr/>
                    <a:lstStyle/>
                    <a:p>
                      <a:pPr algn="just">
                        <a:lnSpc>
                          <a:spcPct val="115000"/>
                        </a:lnSpc>
                        <a:spcAft>
                          <a:spcPts val="0"/>
                        </a:spcAft>
                      </a:pPr>
                      <a:r>
                        <a:rPr lang="en-US" sz="1400" dirty="0">
                          <a:effectLst/>
                        </a:rPr>
                        <a:t> -Test dose</a:t>
                      </a:r>
                      <a:endParaRPr lang="en-IN" sz="1400" dirty="0">
                        <a:effectLst/>
                      </a:endParaRPr>
                    </a:p>
                    <a:p>
                      <a:pPr algn="just">
                        <a:lnSpc>
                          <a:spcPct val="115000"/>
                        </a:lnSpc>
                        <a:spcAft>
                          <a:spcPts val="0"/>
                        </a:spcAft>
                      </a:pPr>
                      <a:r>
                        <a:rPr lang="en-US" sz="1400" dirty="0">
                          <a:effectLst/>
                        </a:rPr>
                        <a:t> -Immunization</a:t>
                      </a:r>
                      <a:endParaRPr lang="en-IN" sz="1400" dirty="0">
                        <a:effectLst/>
                      </a:endParaRPr>
                    </a:p>
                    <a:p>
                      <a:pPr marL="45720" indent="-100965" algn="just">
                        <a:lnSpc>
                          <a:spcPct val="115000"/>
                        </a:lnSpc>
                        <a:spcAft>
                          <a:spcPts val="0"/>
                        </a:spcAft>
                      </a:pPr>
                      <a:r>
                        <a:rPr lang="en-US" sz="1400" dirty="0">
                          <a:effectLst/>
                        </a:rPr>
                        <a:t> -Immunological    diagnostic test</a:t>
                      </a:r>
                      <a:endParaRPr lang="en-IN" sz="1400" dirty="0">
                        <a:effectLst/>
                      </a:endParaRPr>
                    </a:p>
                    <a:p>
                      <a:pPr algn="just">
                        <a:lnSpc>
                          <a:spcPct val="115000"/>
                        </a:lnSpc>
                        <a:spcAft>
                          <a:spcPts val="0"/>
                        </a:spcAft>
                      </a:pPr>
                      <a:r>
                        <a:rPr lang="en-US" sz="1400" dirty="0">
                          <a:effectLst/>
                        </a:rPr>
                        <a:t>-Desensitization</a:t>
                      </a:r>
                      <a:endParaRPr lang="en-IN" sz="1400" dirty="0">
                        <a:effectLst/>
                        <a:latin typeface="Calibri"/>
                        <a:ea typeface="Times New Roman"/>
                        <a:cs typeface="Mangal"/>
                      </a:endParaRPr>
                    </a:p>
                  </a:txBody>
                  <a:tcPr marL="48928" marR="48928" marT="0" marB="0"/>
                </a:tc>
                <a:tc>
                  <a:txBody>
                    <a:bodyPr/>
                    <a:lstStyle/>
                    <a:p>
                      <a:pPr marL="29210" indent="-29210" algn="just">
                        <a:lnSpc>
                          <a:spcPct val="115000"/>
                        </a:lnSpc>
                        <a:spcAft>
                          <a:spcPts val="0"/>
                        </a:spcAft>
                      </a:pPr>
                      <a:r>
                        <a:rPr lang="en-US" sz="1400">
                          <a:effectLst/>
                        </a:rPr>
                        <a:t>-Smallest volume  in ml</a:t>
                      </a:r>
                      <a:endParaRPr lang="en-IN" sz="1400">
                        <a:effectLst/>
                      </a:endParaRPr>
                    </a:p>
                    <a:p>
                      <a:pPr algn="just">
                        <a:lnSpc>
                          <a:spcPct val="115000"/>
                        </a:lnSpc>
                        <a:spcAft>
                          <a:spcPts val="0"/>
                        </a:spcAft>
                      </a:pPr>
                      <a:r>
                        <a:rPr lang="en-US" sz="1400">
                          <a:effectLst/>
                        </a:rPr>
                        <a:t>-Painful</a:t>
                      </a:r>
                      <a:endParaRPr lang="en-IN" sz="1400">
                        <a:effectLst/>
                      </a:endParaRPr>
                    </a:p>
                    <a:p>
                      <a:pPr algn="just">
                        <a:lnSpc>
                          <a:spcPct val="115000"/>
                        </a:lnSpc>
                        <a:spcAft>
                          <a:spcPts val="0"/>
                        </a:spcAft>
                      </a:pPr>
                      <a:r>
                        <a:rPr lang="en-US" sz="1400">
                          <a:effectLst/>
                        </a:rPr>
                        <a:t>-Repeated I.D injection leads to senstization</a:t>
                      </a:r>
                      <a:endParaRPr lang="en-IN" sz="1400">
                        <a:effectLst/>
                        <a:latin typeface="Calibri"/>
                        <a:ea typeface="Times New Roman"/>
                        <a:cs typeface="Mangal"/>
                      </a:endParaRPr>
                    </a:p>
                  </a:txBody>
                  <a:tcPr marL="48928" marR="48928" marT="0" marB="0"/>
                </a:tc>
                <a:extLst>
                  <a:ext uri="{0D108BD9-81ED-4DB2-BD59-A6C34878D82A}">
                    <a16:rowId xmlns:a16="http://schemas.microsoft.com/office/drawing/2014/main" val="10001"/>
                  </a:ext>
                </a:extLst>
              </a:tr>
              <a:tr h="1284124">
                <a:tc>
                  <a:txBody>
                    <a:bodyPr/>
                    <a:lstStyle/>
                    <a:p>
                      <a:pPr algn="just">
                        <a:lnSpc>
                          <a:spcPct val="115000"/>
                        </a:lnSpc>
                        <a:spcAft>
                          <a:spcPts val="0"/>
                        </a:spcAft>
                      </a:pPr>
                      <a:r>
                        <a:rPr lang="en-US" sz="1400">
                          <a:effectLst/>
                        </a:rPr>
                        <a:t>Sub-cutaneous</a:t>
                      </a:r>
                      <a:endParaRPr lang="en-IN" sz="1400">
                        <a:effectLst/>
                        <a:latin typeface="Calibri"/>
                        <a:ea typeface="Times New Roman"/>
                        <a:cs typeface="Mangal"/>
                      </a:endParaRPr>
                    </a:p>
                  </a:txBody>
                  <a:tcPr marL="48928" marR="48928" marT="0" marB="0"/>
                </a:tc>
                <a:tc>
                  <a:txBody>
                    <a:bodyPr/>
                    <a:lstStyle/>
                    <a:p>
                      <a:pPr algn="just">
                        <a:lnSpc>
                          <a:spcPct val="115000"/>
                        </a:lnSpc>
                        <a:spcAft>
                          <a:spcPts val="0"/>
                        </a:spcAft>
                      </a:pPr>
                      <a:r>
                        <a:rPr lang="en-US" sz="1400">
                          <a:effectLst/>
                        </a:rPr>
                        <a:t>-Abdomen</a:t>
                      </a:r>
                      <a:endParaRPr lang="en-IN" sz="1400">
                        <a:effectLst/>
                      </a:endParaRPr>
                    </a:p>
                    <a:p>
                      <a:pPr marL="45720" indent="-45720" algn="just">
                        <a:lnSpc>
                          <a:spcPct val="115000"/>
                        </a:lnSpc>
                        <a:spcAft>
                          <a:spcPts val="0"/>
                        </a:spcAft>
                      </a:pPr>
                      <a:r>
                        <a:rPr lang="en-US" sz="1400">
                          <a:effectLst/>
                        </a:rPr>
                        <a:t>-Upper arm       (lateral    part)</a:t>
                      </a:r>
                      <a:endParaRPr lang="en-IN" sz="1400">
                        <a:effectLst/>
                      </a:endParaRPr>
                    </a:p>
                    <a:p>
                      <a:pPr algn="just">
                        <a:lnSpc>
                          <a:spcPct val="115000"/>
                        </a:lnSpc>
                        <a:spcAft>
                          <a:spcPts val="0"/>
                        </a:spcAft>
                      </a:pPr>
                      <a:r>
                        <a:rPr lang="en-US" sz="1400">
                          <a:effectLst/>
                        </a:rPr>
                        <a:t>-Thigh (anterior and lateral) </a:t>
                      </a:r>
                      <a:endParaRPr lang="en-IN" sz="1400">
                        <a:effectLst/>
                      </a:endParaRPr>
                    </a:p>
                    <a:p>
                      <a:pPr algn="just">
                        <a:lnSpc>
                          <a:spcPct val="115000"/>
                        </a:lnSpc>
                        <a:spcAft>
                          <a:spcPts val="0"/>
                        </a:spcAft>
                      </a:pPr>
                      <a:r>
                        <a:rPr lang="en-US" sz="1400">
                          <a:effectLst/>
                        </a:rPr>
                        <a:t>- Gluteal</a:t>
                      </a:r>
                      <a:endParaRPr lang="en-IN" sz="1400">
                        <a:effectLst/>
                        <a:latin typeface="Calibri"/>
                        <a:ea typeface="Times New Roman"/>
                        <a:cs typeface="Mangal"/>
                      </a:endParaRPr>
                    </a:p>
                  </a:txBody>
                  <a:tcPr marL="48928" marR="48928" marT="0" marB="0"/>
                </a:tc>
                <a:tc>
                  <a:txBody>
                    <a:bodyPr/>
                    <a:lstStyle/>
                    <a:p>
                      <a:pPr algn="just">
                        <a:lnSpc>
                          <a:spcPct val="115000"/>
                        </a:lnSpc>
                        <a:spcAft>
                          <a:spcPts val="0"/>
                        </a:spcAft>
                      </a:pPr>
                      <a:r>
                        <a:rPr lang="en-US" sz="1400">
                          <a:effectLst/>
                        </a:rPr>
                        <a:t>1-2 ml syringes;</a:t>
                      </a:r>
                      <a:endParaRPr lang="en-IN" sz="1400">
                        <a:effectLst/>
                      </a:endParaRPr>
                    </a:p>
                    <a:p>
                      <a:pPr algn="just">
                        <a:lnSpc>
                          <a:spcPct val="115000"/>
                        </a:lnSpc>
                        <a:spcAft>
                          <a:spcPts val="0"/>
                        </a:spcAft>
                      </a:pPr>
                      <a:r>
                        <a:rPr lang="en-US" sz="1400">
                          <a:effectLst/>
                        </a:rPr>
                        <a:t>insulin syringes</a:t>
                      </a:r>
                      <a:endParaRPr lang="en-IN" sz="1400">
                        <a:effectLst/>
                        <a:latin typeface="Calibri"/>
                        <a:ea typeface="Times New Roman"/>
                        <a:cs typeface="Mangal"/>
                      </a:endParaRPr>
                    </a:p>
                  </a:txBody>
                  <a:tcPr marL="48928" marR="48928" marT="0" marB="0"/>
                </a:tc>
                <a:tc>
                  <a:txBody>
                    <a:bodyPr/>
                    <a:lstStyle/>
                    <a:p>
                      <a:pPr algn="just">
                        <a:lnSpc>
                          <a:spcPct val="115000"/>
                        </a:lnSpc>
                        <a:spcAft>
                          <a:spcPts val="0"/>
                        </a:spcAft>
                      </a:pPr>
                      <a:r>
                        <a:rPr lang="en-US" sz="1400" dirty="0">
                          <a:effectLst/>
                        </a:rPr>
                        <a:t>28-25, shorter needles</a:t>
                      </a:r>
                      <a:endParaRPr lang="en-IN" sz="1400" dirty="0">
                        <a:effectLst/>
                        <a:latin typeface="Calibri"/>
                        <a:ea typeface="Times New Roman"/>
                        <a:cs typeface="Mangal"/>
                      </a:endParaRPr>
                    </a:p>
                  </a:txBody>
                  <a:tcPr marL="48928" marR="48928" marT="0" marB="0"/>
                </a:tc>
                <a:tc>
                  <a:txBody>
                    <a:bodyPr/>
                    <a:lstStyle/>
                    <a:p>
                      <a:pPr algn="just">
                        <a:lnSpc>
                          <a:spcPct val="115000"/>
                        </a:lnSpc>
                        <a:spcAft>
                          <a:spcPts val="0"/>
                        </a:spcAft>
                      </a:pPr>
                      <a:r>
                        <a:rPr lang="en-US" sz="1400" dirty="0">
                          <a:effectLst/>
                        </a:rPr>
                        <a:t>-Depot injection</a:t>
                      </a:r>
                      <a:endParaRPr lang="en-IN" sz="1400" dirty="0">
                        <a:effectLst/>
                      </a:endParaRPr>
                    </a:p>
                    <a:p>
                      <a:pPr algn="just">
                        <a:lnSpc>
                          <a:spcPct val="115000"/>
                        </a:lnSpc>
                        <a:spcAft>
                          <a:spcPts val="0"/>
                        </a:spcAft>
                      </a:pPr>
                      <a:r>
                        <a:rPr lang="en-US" sz="1400" dirty="0">
                          <a:effectLst/>
                        </a:rPr>
                        <a:t>-Immunization</a:t>
                      </a:r>
                      <a:endParaRPr lang="en-IN" sz="1400" dirty="0">
                        <a:effectLst/>
                      </a:endParaRPr>
                    </a:p>
                    <a:p>
                      <a:pPr marL="45720" indent="-45720" algn="just">
                        <a:lnSpc>
                          <a:spcPct val="115000"/>
                        </a:lnSpc>
                        <a:spcAft>
                          <a:spcPts val="0"/>
                        </a:spcAft>
                      </a:pPr>
                      <a:r>
                        <a:rPr lang="en-US" sz="1400" dirty="0">
                          <a:effectLst/>
                        </a:rPr>
                        <a:t>-Special drugs     like heparin</a:t>
                      </a:r>
                      <a:endParaRPr lang="en-IN" sz="1400" dirty="0">
                        <a:effectLst/>
                        <a:latin typeface="Calibri"/>
                        <a:ea typeface="Times New Roman"/>
                        <a:cs typeface="Mangal"/>
                      </a:endParaRPr>
                    </a:p>
                  </a:txBody>
                  <a:tcPr marL="48928" marR="48928" marT="0" marB="0"/>
                </a:tc>
                <a:tc>
                  <a:txBody>
                    <a:bodyPr/>
                    <a:lstStyle/>
                    <a:p>
                      <a:pPr algn="just">
                        <a:lnSpc>
                          <a:spcPct val="115000"/>
                        </a:lnSpc>
                        <a:spcAft>
                          <a:spcPts val="0"/>
                        </a:spcAft>
                      </a:pPr>
                      <a:r>
                        <a:rPr lang="en-US" sz="1400" dirty="0">
                          <a:effectLst/>
                        </a:rPr>
                        <a:t>-Smaller vol.</a:t>
                      </a:r>
                      <a:endParaRPr lang="en-IN" sz="1400" dirty="0">
                        <a:effectLst/>
                      </a:endParaRPr>
                    </a:p>
                    <a:p>
                      <a:pPr algn="just">
                        <a:lnSpc>
                          <a:spcPct val="115000"/>
                        </a:lnSpc>
                        <a:spcAft>
                          <a:spcPts val="0"/>
                        </a:spcAft>
                      </a:pPr>
                      <a:r>
                        <a:rPr lang="en-US" sz="1400" dirty="0">
                          <a:effectLst/>
                        </a:rPr>
                        <a:t>-Not useful in peripheral failure</a:t>
                      </a:r>
                      <a:endParaRPr lang="en-IN" sz="1400" dirty="0">
                        <a:effectLst/>
                      </a:endParaRPr>
                    </a:p>
                    <a:p>
                      <a:pPr algn="just">
                        <a:lnSpc>
                          <a:spcPct val="115000"/>
                        </a:lnSpc>
                        <a:spcAft>
                          <a:spcPts val="0"/>
                        </a:spcAft>
                      </a:pPr>
                      <a:r>
                        <a:rPr lang="en-US" sz="1400" dirty="0">
                          <a:effectLst/>
                        </a:rPr>
                        <a:t>-Not for irritant injection</a:t>
                      </a:r>
                      <a:endParaRPr lang="en-IN" sz="1400" dirty="0">
                        <a:effectLst/>
                        <a:latin typeface="Calibri"/>
                        <a:ea typeface="Times New Roman"/>
                        <a:cs typeface="Mangal"/>
                      </a:endParaRPr>
                    </a:p>
                  </a:txBody>
                  <a:tcPr marL="48928" marR="48928" marT="0" marB="0"/>
                </a:tc>
                <a:extLst>
                  <a:ext uri="{0D108BD9-81ED-4DB2-BD59-A6C34878D82A}">
                    <a16:rowId xmlns:a16="http://schemas.microsoft.com/office/drawing/2014/main" val="10002"/>
                  </a:ext>
                </a:extLst>
              </a:tr>
              <a:tr h="1284124">
                <a:tc>
                  <a:txBody>
                    <a:bodyPr/>
                    <a:lstStyle/>
                    <a:p>
                      <a:pPr algn="just">
                        <a:lnSpc>
                          <a:spcPct val="115000"/>
                        </a:lnSpc>
                        <a:spcAft>
                          <a:spcPts val="0"/>
                        </a:spcAft>
                      </a:pPr>
                      <a:r>
                        <a:rPr lang="en-US" sz="1400">
                          <a:effectLst/>
                        </a:rPr>
                        <a:t>Intra-muscular</a:t>
                      </a:r>
                      <a:endParaRPr lang="en-IN" sz="1400">
                        <a:effectLst/>
                        <a:latin typeface="Calibri"/>
                        <a:ea typeface="Times New Roman"/>
                        <a:cs typeface="Mangal"/>
                      </a:endParaRPr>
                    </a:p>
                  </a:txBody>
                  <a:tcPr marL="48928" marR="48928" marT="0" marB="0"/>
                </a:tc>
                <a:tc>
                  <a:txBody>
                    <a:bodyPr/>
                    <a:lstStyle/>
                    <a:p>
                      <a:pPr algn="just">
                        <a:lnSpc>
                          <a:spcPct val="115000"/>
                        </a:lnSpc>
                        <a:spcAft>
                          <a:spcPts val="0"/>
                        </a:spcAft>
                      </a:pPr>
                      <a:r>
                        <a:rPr lang="en-US" sz="1400">
                          <a:effectLst/>
                        </a:rPr>
                        <a:t>-Deltoid</a:t>
                      </a:r>
                      <a:endParaRPr lang="en-IN" sz="1400">
                        <a:effectLst/>
                      </a:endParaRPr>
                    </a:p>
                    <a:p>
                      <a:pPr algn="just">
                        <a:lnSpc>
                          <a:spcPct val="115000"/>
                        </a:lnSpc>
                        <a:spcAft>
                          <a:spcPts val="0"/>
                        </a:spcAft>
                      </a:pPr>
                      <a:r>
                        <a:rPr lang="en-US" sz="1400">
                          <a:effectLst/>
                        </a:rPr>
                        <a:t>-Well developed triceps</a:t>
                      </a:r>
                      <a:endParaRPr lang="en-IN" sz="1400">
                        <a:effectLst/>
                      </a:endParaRPr>
                    </a:p>
                    <a:p>
                      <a:pPr algn="just">
                        <a:lnSpc>
                          <a:spcPct val="115000"/>
                        </a:lnSpc>
                        <a:spcAft>
                          <a:spcPts val="0"/>
                        </a:spcAft>
                      </a:pPr>
                      <a:r>
                        <a:rPr lang="en-US" sz="1400">
                          <a:effectLst/>
                        </a:rPr>
                        <a:t>-Vastus latralis</a:t>
                      </a:r>
                      <a:endParaRPr lang="en-IN" sz="1400">
                        <a:effectLst/>
                      </a:endParaRPr>
                    </a:p>
                    <a:p>
                      <a:pPr algn="just">
                        <a:lnSpc>
                          <a:spcPct val="115000"/>
                        </a:lnSpc>
                        <a:spcAft>
                          <a:spcPts val="0"/>
                        </a:spcAft>
                      </a:pPr>
                      <a:r>
                        <a:rPr lang="en-US" sz="1400">
                          <a:effectLst/>
                        </a:rPr>
                        <a:t>-Gluteal</a:t>
                      </a:r>
                      <a:endParaRPr lang="en-IN" sz="1400">
                        <a:effectLst/>
                        <a:latin typeface="Calibri"/>
                        <a:ea typeface="Times New Roman"/>
                        <a:cs typeface="Mangal"/>
                      </a:endParaRPr>
                    </a:p>
                  </a:txBody>
                  <a:tcPr marL="48928" marR="48928" marT="0" marB="0"/>
                </a:tc>
                <a:tc>
                  <a:txBody>
                    <a:bodyPr/>
                    <a:lstStyle/>
                    <a:p>
                      <a:pPr algn="just">
                        <a:lnSpc>
                          <a:spcPct val="115000"/>
                        </a:lnSpc>
                        <a:spcAft>
                          <a:spcPts val="0"/>
                        </a:spcAft>
                      </a:pPr>
                      <a:r>
                        <a:rPr lang="en-US" sz="1400" dirty="0">
                          <a:effectLst/>
                        </a:rPr>
                        <a:t>1-5 ml</a:t>
                      </a:r>
                      <a:endParaRPr lang="en-IN" sz="1400" dirty="0">
                        <a:effectLst/>
                        <a:latin typeface="Calibri"/>
                        <a:ea typeface="Times New Roman"/>
                        <a:cs typeface="Mangal"/>
                      </a:endParaRPr>
                    </a:p>
                  </a:txBody>
                  <a:tcPr marL="48928" marR="48928" marT="0" marB="0"/>
                </a:tc>
                <a:tc>
                  <a:txBody>
                    <a:bodyPr/>
                    <a:lstStyle/>
                    <a:p>
                      <a:pPr algn="just">
                        <a:lnSpc>
                          <a:spcPct val="115000"/>
                        </a:lnSpc>
                        <a:spcAft>
                          <a:spcPts val="0"/>
                        </a:spcAft>
                      </a:pPr>
                      <a:r>
                        <a:rPr lang="en-US" sz="1400" dirty="0">
                          <a:effectLst/>
                        </a:rPr>
                        <a:t>24-22, longer especially for gluteal</a:t>
                      </a:r>
                      <a:endParaRPr lang="en-IN" sz="1400" dirty="0">
                        <a:effectLst/>
                        <a:latin typeface="Calibri"/>
                        <a:ea typeface="Times New Roman"/>
                        <a:cs typeface="Mangal"/>
                      </a:endParaRPr>
                    </a:p>
                  </a:txBody>
                  <a:tcPr marL="48928" marR="48928" marT="0" marB="0"/>
                </a:tc>
                <a:tc>
                  <a:txBody>
                    <a:bodyPr/>
                    <a:lstStyle/>
                    <a:p>
                      <a:pPr algn="just">
                        <a:lnSpc>
                          <a:spcPct val="115000"/>
                        </a:lnSpc>
                        <a:spcAft>
                          <a:spcPts val="0"/>
                        </a:spcAft>
                      </a:pPr>
                      <a:r>
                        <a:rPr lang="en-US" sz="1400">
                          <a:effectLst/>
                        </a:rPr>
                        <a:t>-Rapid absorption</a:t>
                      </a:r>
                      <a:endParaRPr lang="en-IN" sz="1400">
                        <a:effectLst/>
                      </a:endParaRPr>
                    </a:p>
                    <a:p>
                      <a:pPr algn="just">
                        <a:lnSpc>
                          <a:spcPct val="115000"/>
                        </a:lnSpc>
                        <a:spcAft>
                          <a:spcPts val="0"/>
                        </a:spcAft>
                      </a:pPr>
                      <a:r>
                        <a:rPr lang="en-US" sz="1400">
                          <a:effectLst/>
                        </a:rPr>
                        <a:t>-Moderate volumes</a:t>
                      </a:r>
                      <a:endParaRPr lang="en-IN" sz="1400">
                        <a:effectLst/>
                      </a:endParaRPr>
                    </a:p>
                    <a:p>
                      <a:pPr marL="45720" indent="-45720" algn="just">
                        <a:lnSpc>
                          <a:spcPct val="115000"/>
                        </a:lnSpc>
                        <a:spcAft>
                          <a:spcPts val="0"/>
                        </a:spcAft>
                      </a:pPr>
                      <a:r>
                        <a:rPr lang="en-US" sz="1400">
                          <a:effectLst/>
                        </a:rPr>
                        <a:t>-Mildly irritant   drugs</a:t>
                      </a:r>
                      <a:endParaRPr lang="en-IN" sz="1400">
                        <a:effectLst/>
                        <a:latin typeface="Calibri"/>
                        <a:ea typeface="Times New Roman"/>
                        <a:cs typeface="Mangal"/>
                      </a:endParaRPr>
                    </a:p>
                  </a:txBody>
                  <a:tcPr marL="48928" marR="48928" marT="0" marB="0"/>
                </a:tc>
                <a:tc>
                  <a:txBody>
                    <a:bodyPr/>
                    <a:lstStyle/>
                    <a:p>
                      <a:pPr algn="just">
                        <a:lnSpc>
                          <a:spcPct val="115000"/>
                        </a:lnSpc>
                        <a:spcAft>
                          <a:spcPts val="0"/>
                        </a:spcAft>
                      </a:pPr>
                      <a:r>
                        <a:rPr lang="en-US" sz="1400" dirty="0">
                          <a:effectLst/>
                        </a:rPr>
                        <a:t>-Painful</a:t>
                      </a:r>
                      <a:endParaRPr lang="en-IN" sz="1400" dirty="0">
                        <a:effectLst/>
                      </a:endParaRPr>
                    </a:p>
                    <a:p>
                      <a:pPr algn="just">
                        <a:lnSpc>
                          <a:spcPct val="115000"/>
                        </a:lnSpc>
                        <a:spcAft>
                          <a:spcPts val="0"/>
                        </a:spcAft>
                      </a:pPr>
                      <a:r>
                        <a:rPr lang="en-US" sz="1400" dirty="0">
                          <a:effectLst/>
                        </a:rPr>
                        <a:t>-Cannot be used for volume more than 5-10ml</a:t>
                      </a:r>
                      <a:endParaRPr lang="en-IN" sz="1400" dirty="0">
                        <a:effectLst/>
                      </a:endParaRPr>
                    </a:p>
                    <a:p>
                      <a:pPr algn="just">
                        <a:lnSpc>
                          <a:spcPct val="115000"/>
                        </a:lnSpc>
                        <a:spcAft>
                          <a:spcPts val="0"/>
                        </a:spcAft>
                      </a:pPr>
                      <a:r>
                        <a:rPr lang="en-US" sz="1400" dirty="0">
                          <a:effectLst/>
                        </a:rPr>
                        <a:t>-Hematoma at times</a:t>
                      </a:r>
                      <a:endParaRPr lang="en-IN" sz="1400" dirty="0">
                        <a:effectLst/>
                        <a:latin typeface="Calibri"/>
                        <a:ea typeface="Times New Roman"/>
                        <a:cs typeface="Mangal"/>
                      </a:endParaRPr>
                    </a:p>
                  </a:txBody>
                  <a:tcPr marL="48928" marR="48928" marT="0" marB="0"/>
                </a:tc>
                <a:extLst>
                  <a:ext uri="{0D108BD9-81ED-4DB2-BD59-A6C34878D82A}">
                    <a16:rowId xmlns:a16="http://schemas.microsoft.com/office/drawing/2014/main" val="10003"/>
                  </a:ext>
                </a:extLst>
              </a:tr>
              <a:tr h="2140206">
                <a:tc>
                  <a:txBody>
                    <a:bodyPr/>
                    <a:lstStyle/>
                    <a:p>
                      <a:pPr algn="just">
                        <a:lnSpc>
                          <a:spcPct val="115000"/>
                        </a:lnSpc>
                        <a:spcAft>
                          <a:spcPts val="0"/>
                        </a:spcAft>
                      </a:pPr>
                      <a:r>
                        <a:rPr lang="en-US" sz="1400">
                          <a:effectLst/>
                        </a:rPr>
                        <a:t>Intra-venous</a:t>
                      </a:r>
                      <a:endParaRPr lang="en-IN" sz="1400">
                        <a:effectLst/>
                        <a:latin typeface="Calibri"/>
                        <a:ea typeface="Times New Roman"/>
                        <a:cs typeface="Mangal"/>
                      </a:endParaRPr>
                    </a:p>
                  </a:txBody>
                  <a:tcPr marL="48928" marR="48928" marT="0" marB="0"/>
                </a:tc>
                <a:tc>
                  <a:txBody>
                    <a:bodyPr/>
                    <a:lstStyle/>
                    <a:p>
                      <a:pPr algn="just">
                        <a:lnSpc>
                          <a:spcPct val="115000"/>
                        </a:lnSpc>
                        <a:spcAft>
                          <a:spcPts val="0"/>
                        </a:spcAft>
                      </a:pPr>
                      <a:r>
                        <a:rPr lang="en-US" sz="1400">
                          <a:effectLst/>
                        </a:rPr>
                        <a:t>-Anterior cubital fossa</a:t>
                      </a:r>
                      <a:endParaRPr lang="en-IN" sz="1400">
                        <a:effectLst/>
                      </a:endParaRPr>
                    </a:p>
                    <a:p>
                      <a:pPr algn="just">
                        <a:lnSpc>
                          <a:spcPct val="115000"/>
                        </a:lnSpc>
                        <a:spcAft>
                          <a:spcPts val="0"/>
                        </a:spcAft>
                      </a:pPr>
                      <a:r>
                        <a:rPr lang="en-US" sz="1400">
                          <a:effectLst/>
                        </a:rPr>
                        <a:t>-Anterior forearm</a:t>
                      </a:r>
                      <a:endParaRPr lang="en-IN" sz="1400">
                        <a:effectLst/>
                      </a:endParaRPr>
                    </a:p>
                    <a:p>
                      <a:pPr algn="just">
                        <a:lnSpc>
                          <a:spcPct val="115000"/>
                        </a:lnSpc>
                        <a:spcAft>
                          <a:spcPts val="0"/>
                        </a:spcAft>
                      </a:pPr>
                      <a:r>
                        <a:rPr lang="en-US" sz="1400">
                          <a:effectLst/>
                        </a:rPr>
                        <a:t>-Dorsum of hands</a:t>
                      </a:r>
                      <a:endParaRPr lang="en-IN" sz="1400">
                        <a:effectLst/>
                      </a:endParaRPr>
                    </a:p>
                    <a:p>
                      <a:pPr algn="just">
                        <a:lnSpc>
                          <a:spcPct val="115000"/>
                        </a:lnSpc>
                        <a:spcAft>
                          <a:spcPts val="0"/>
                        </a:spcAft>
                      </a:pPr>
                      <a:r>
                        <a:rPr lang="en-US" sz="1400">
                          <a:effectLst/>
                        </a:rPr>
                        <a:t>-Any available vein</a:t>
                      </a:r>
                      <a:endParaRPr lang="en-IN" sz="1400">
                        <a:effectLst/>
                      </a:endParaRPr>
                    </a:p>
                    <a:p>
                      <a:pPr algn="just">
                        <a:lnSpc>
                          <a:spcPct val="115000"/>
                        </a:lnSpc>
                        <a:spcAft>
                          <a:spcPts val="0"/>
                        </a:spcAft>
                      </a:pPr>
                      <a:r>
                        <a:rPr lang="en-US" sz="1400">
                          <a:effectLst/>
                        </a:rPr>
                        <a:t>-Special iv routes:</a:t>
                      </a:r>
                      <a:endParaRPr lang="en-IN" sz="1400">
                        <a:effectLst/>
                      </a:endParaRPr>
                    </a:p>
                    <a:p>
                      <a:pPr algn="just">
                        <a:lnSpc>
                          <a:spcPct val="115000"/>
                        </a:lnSpc>
                        <a:spcAft>
                          <a:spcPts val="0"/>
                        </a:spcAft>
                      </a:pPr>
                      <a:r>
                        <a:rPr lang="en-US" sz="1400">
                          <a:effectLst/>
                        </a:rPr>
                        <a:t>Scalp veins, subclavian, femoral and great saphenous veins</a:t>
                      </a:r>
                      <a:endParaRPr lang="en-IN" sz="1400">
                        <a:effectLst/>
                        <a:latin typeface="Calibri"/>
                        <a:ea typeface="Times New Roman"/>
                        <a:cs typeface="Mangal"/>
                      </a:endParaRPr>
                    </a:p>
                  </a:txBody>
                  <a:tcPr marL="48928" marR="48928" marT="0" marB="0"/>
                </a:tc>
                <a:tc>
                  <a:txBody>
                    <a:bodyPr/>
                    <a:lstStyle/>
                    <a:p>
                      <a:pPr algn="just">
                        <a:lnSpc>
                          <a:spcPct val="115000"/>
                        </a:lnSpc>
                        <a:spcAft>
                          <a:spcPts val="0"/>
                        </a:spcAft>
                      </a:pPr>
                      <a:r>
                        <a:rPr lang="en-US" sz="1400">
                          <a:effectLst/>
                        </a:rPr>
                        <a:t>Any amount depending upon the requirement</a:t>
                      </a:r>
                      <a:endParaRPr lang="en-IN" sz="1400">
                        <a:effectLst/>
                        <a:latin typeface="Calibri"/>
                        <a:ea typeface="Times New Roman"/>
                        <a:cs typeface="Mangal"/>
                      </a:endParaRPr>
                    </a:p>
                  </a:txBody>
                  <a:tcPr marL="48928" marR="48928" marT="0" marB="0"/>
                </a:tc>
                <a:tc>
                  <a:txBody>
                    <a:bodyPr/>
                    <a:lstStyle/>
                    <a:p>
                      <a:pPr algn="just">
                        <a:lnSpc>
                          <a:spcPct val="115000"/>
                        </a:lnSpc>
                        <a:spcAft>
                          <a:spcPts val="0"/>
                        </a:spcAft>
                      </a:pPr>
                      <a:r>
                        <a:rPr lang="en-US" sz="1400" dirty="0">
                          <a:effectLst/>
                        </a:rPr>
                        <a:t>23-18, </a:t>
                      </a:r>
                      <a:endParaRPr lang="en-IN" sz="1400" dirty="0">
                        <a:effectLst/>
                      </a:endParaRPr>
                    </a:p>
                    <a:p>
                      <a:pPr algn="just">
                        <a:lnSpc>
                          <a:spcPct val="115000"/>
                        </a:lnSpc>
                        <a:spcAft>
                          <a:spcPts val="0"/>
                        </a:spcAft>
                      </a:pPr>
                      <a:r>
                        <a:rPr lang="en-US" sz="1400" dirty="0">
                          <a:effectLst/>
                        </a:rPr>
                        <a:t>Longer</a:t>
                      </a:r>
                      <a:endParaRPr lang="en-IN" sz="1400" dirty="0">
                        <a:effectLst/>
                        <a:latin typeface="Calibri"/>
                        <a:ea typeface="Times New Roman"/>
                        <a:cs typeface="Mangal"/>
                      </a:endParaRPr>
                    </a:p>
                  </a:txBody>
                  <a:tcPr marL="48928" marR="48928" marT="0" marB="0"/>
                </a:tc>
                <a:tc>
                  <a:txBody>
                    <a:bodyPr/>
                    <a:lstStyle/>
                    <a:p>
                      <a:pPr algn="just">
                        <a:lnSpc>
                          <a:spcPct val="115000"/>
                        </a:lnSpc>
                        <a:spcAft>
                          <a:spcPts val="0"/>
                        </a:spcAft>
                      </a:pPr>
                      <a:r>
                        <a:rPr lang="en-US" sz="1400" dirty="0">
                          <a:effectLst/>
                        </a:rPr>
                        <a:t>-Quickest administration of drugs</a:t>
                      </a:r>
                      <a:endParaRPr lang="en-IN" sz="1400" dirty="0">
                        <a:effectLst/>
                      </a:endParaRPr>
                    </a:p>
                    <a:p>
                      <a:pPr algn="just">
                        <a:lnSpc>
                          <a:spcPct val="115000"/>
                        </a:lnSpc>
                        <a:spcAft>
                          <a:spcPts val="0"/>
                        </a:spcAft>
                      </a:pPr>
                      <a:r>
                        <a:rPr lang="en-US" sz="1400" dirty="0">
                          <a:effectLst/>
                        </a:rPr>
                        <a:t>-Urgency</a:t>
                      </a:r>
                      <a:endParaRPr lang="en-IN" sz="1400" dirty="0">
                        <a:effectLst/>
                      </a:endParaRPr>
                    </a:p>
                    <a:p>
                      <a:pPr algn="just">
                        <a:lnSpc>
                          <a:spcPct val="115000"/>
                        </a:lnSpc>
                        <a:spcAft>
                          <a:spcPts val="0"/>
                        </a:spcAft>
                      </a:pPr>
                      <a:r>
                        <a:rPr lang="en-US" sz="1400" dirty="0">
                          <a:effectLst/>
                        </a:rPr>
                        <a:t>-Irritants: inject after dilution</a:t>
                      </a:r>
                      <a:endParaRPr lang="en-IN" sz="1400" dirty="0">
                        <a:effectLst/>
                      </a:endParaRPr>
                    </a:p>
                    <a:p>
                      <a:pPr algn="just">
                        <a:lnSpc>
                          <a:spcPct val="115000"/>
                        </a:lnSpc>
                        <a:spcAft>
                          <a:spcPts val="0"/>
                        </a:spcAft>
                      </a:pPr>
                      <a:r>
                        <a:rPr lang="en-US" sz="1400" dirty="0">
                          <a:effectLst/>
                        </a:rPr>
                        <a:t>-Large volume especially by infusion</a:t>
                      </a:r>
                      <a:endParaRPr lang="en-IN" sz="1400" dirty="0">
                        <a:effectLst/>
                        <a:latin typeface="Calibri"/>
                        <a:ea typeface="Times New Roman"/>
                        <a:cs typeface="Mangal"/>
                      </a:endParaRPr>
                    </a:p>
                  </a:txBody>
                  <a:tcPr marL="48928" marR="48928" marT="0" marB="0"/>
                </a:tc>
                <a:tc>
                  <a:txBody>
                    <a:bodyPr/>
                    <a:lstStyle/>
                    <a:p>
                      <a:pPr algn="just">
                        <a:lnSpc>
                          <a:spcPct val="115000"/>
                        </a:lnSpc>
                        <a:spcAft>
                          <a:spcPts val="0"/>
                        </a:spcAft>
                      </a:pPr>
                      <a:r>
                        <a:rPr lang="en-US" sz="1400" dirty="0">
                          <a:effectLst/>
                        </a:rPr>
                        <a:t>Most dangerous due to</a:t>
                      </a:r>
                      <a:endParaRPr lang="en-IN" sz="1400" dirty="0">
                        <a:effectLst/>
                      </a:endParaRPr>
                    </a:p>
                    <a:p>
                      <a:pPr algn="just">
                        <a:lnSpc>
                          <a:spcPct val="115000"/>
                        </a:lnSpc>
                        <a:spcAft>
                          <a:spcPts val="0"/>
                        </a:spcAft>
                      </a:pPr>
                      <a:r>
                        <a:rPr lang="en-US" sz="1400" dirty="0">
                          <a:effectLst/>
                        </a:rPr>
                        <a:t>a) anaphylactic shock</a:t>
                      </a:r>
                      <a:endParaRPr lang="en-IN" sz="1400" dirty="0">
                        <a:effectLst/>
                      </a:endParaRPr>
                    </a:p>
                    <a:p>
                      <a:pPr algn="just">
                        <a:lnSpc>
                          <a:spcPct val="115000"/>
                        </a:lnSpc>
                        <a:spcAft>
                          <a:spcPts val="0"/>
                        </a:spcAft>
                      </a:pPr>
                      <a:r>
                        <a:rPr lang="en-US" sz="1400" dirty="0">
                          <a:effectLst/>
                        </a:rPr>
                        <a:t>b)cardio-respiratory embarrassment</a:t>
                      </a:r>
                      <a:endParaRPr lang="en-IN" sz="1400" dirty="0">
                        <a:effectLst/>
                      </a:endParaRPr>
                    </a:p>
                    <a:p>
                      <a:pPr algn="just">
                        <a:lnSpc>
                          <a:spcPct val="115000"/>
                        </a:lnSpc>
                        <a:spcAft>
                          <a:spcPts val="0"/>
                        </a:spcAft>
                      </a:pPr>
                      <a:r>
                        <a:rPr lang="en-US" sz="1400" dirty="0">
                          <a:effectLst/>
                        </a:rPr>
                        <a:t>c) embolism</a:t>
                      </a:r>
                      <a:endParaRPr lang="en-IN" sz="1400" dirty="0">
                        <a:effectLst/>
                        <a:latin typeface="Calibri"/>
                        <a:ea typeface="Times New Roman"/>
                        <a:cs typeface="Mangal"/>
                      </a:endParaRPr>
                    </a:p>
                  </a:txBody>
                  <a:tcPr marL="48928" marR="48928" marT="0" marB="0"/>
                </a:tc>
                <a:extLst>
                  <a:ext uri="{0D108BD9-81ED-4DB2-BD59-A6C34878D82A}">
                    <a16:rowId xmlns:a16="http://schemas.microsoft.com/office/drawing/2014/main" val="10004"/>
                  </a:ext>
                </a:extLst>
              </a:tr>
            </a:tbl>
          </a:graphicData>
        </a:graphic>
      </p:graphicFrame>
      <p:sp>
        <p:nvSpPr>
          <p:cNvPr id="3" name="Rectangle 1"/>
          <p:cNvSpPr>
            <a:spLocks noChangeArrowheads="1"/>
          </p:cNvSpPr>
          <p:nvPr/>
        </p:nvSpPr>
        <p:spPr bwMode="auto">
          <a:xfrm>
            <a:off x="2162175" y="-2847"/>
            <a:ext cx="55530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hi-IN" sz="2800" b="1" dirty="0">
                <a:solidFill>
                  <a:srgbClr val="FF0000"/>
                </a:solidFill>
                <a:latin typeface="Calibri" pitchFamily="34" charset="0"/>
                <a:ea typeface="Times New Roman" pitchFamily="18" charset="0"/>
                <a:cs typeface="Mangal"/>
              </a:rPr>
              <a:t>इंजेक्शन के लिए सामान्य मार्ग</a:t>
            </a:r>
            <a:endParaRPr kumimoji="0" lang="en-US" sz="4000" b="1" i="0" strike="noStrike" cap="none" normalizeH="0" baseline="0" dirty="0">
              <a:ln>
                <a:noFill/>
              </a:ln>
              <a:solidFill>
                <a:srgbClr val="FF0000"/>
              </a:solidFill>
              <a:effectLst/>
              <a:latin typeface="Arial" pitchFamily="34" charset="0"/>
              <a:cs typeface="Arial" pitchFamily="34" charset="0"/>
            </a:endParaRPr>
          </a:p>
        </p:txBody>
      </p:sp>
      <p:pic>
        <p:nvPicPr>
          <p:cNvPr id="4" name="Picture 3">
            <a:extLst>
              <a:ext uri="{FF2B5EF4-FFF2-40B4-BE49-F238E27FC236}">
                <a16:creationId xmlns:a16="http://schemas.microsoft.com/office/drawing/2014/main" id="{73EA14E9-0484-7CB1-7664-6A8729897A6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6417" y="-2847"/>
            <a:ext cx="1066800" cy="939218"/>
          </a:xfrm>
          <a:prstGeom prst="rect">
            <a:avLst/>
          </a:prstGeom>
          <a:noFill/>
          <a:ln>
            <a:noFill/>
          </a:ln>
        </p:spPr>
      </p:pic>
    </p:spTree>
    <p:extLst>
      <p:ext uri="{BB962C8B-B14F-4D97-AF65-F5344CB8AC3E}">
        <p14:creationId xmlns:p14="http://schemas.microsoft.com/office/powerpoint/2010/main" val="27246015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Font typeface="Monotype Sorts" pitchFamily="2" charset="2"/>
              <a:buNone/>
              <a:defRPr/>
            </a:pPr>
            <a:endParaRPr lang="en-US" dirty="0"/>
          </a:p>
          <a:p>
            <a:pPr algn="ctr">
              <a:buFont typeface="Monotype Sorts" pitchFamily="2" charset="2"/>
              <a:buNone/>
              <a:defRPr/>
            </a:pPr>
            <a:r>
              <a:rPr lang="hi-IN" sz="9600" b="1" dirty="0">
                <a:solidFill>
                  <a:srgbClr val="FF0000"/>
                </a:solidFill>
              </a:rPr>
              <a:t>कोई भी प्रश्न</a:t>
            </a:r>
            <a:r>
              <a:rPr lang="en-IN" sz="9600" b="1" dirty="0">
                <a:solidFill>
                  <a:srgbClr val="FF0000"/>
                </a:solidFill>
              </a:rPr>
              <a:t>?</a:t>
            </a:r>
          </a:p>
        </p:txBody>
      </p:sp>
    </p:spTree>
    <p:extLst>
      <p:ext uri="{BB962C8B-B14F-4D97-AF65-F5344CB8AC3E}">
        <p14:creationId xmlns:p14="http://schemas.microsoft.com/office/powerpoint/2010/main" val="7539623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7425" y="2686050"/>
            <a:ext cx="4629150" cy="1371600"/>
          </a:xfrm>
        </p:spPr>
        <p:txBody>
          <a:bodyPr>
            <a:normAutofit fontScale="92500" lnSpcReduction="10000"/>
          </a:bodyPr>
          <a:lstStyle/>
          <a:p>
            <a:pPr marL="0" indent="0" algn="ctr">
              <a:buNone/>
              <a:defRPr/>
            </a:pPr>
            <a:r>
              <a:rPr lang="hi-IN" sz="9600" b="1" kern="10" dirty="0">
                <a:ln w="12700">
                  <a:solidFill>
                    <a:srgbClr val="EAEAEA"/>
                  </a:solidFill>
                  <a:round/>
                  <a:headEnd/>
                  <a:tailEnd/>
                </a:ln>
                <a:solidFill>
                  <a:srgbClr val="002060"/>
                </a:solidFill>
                <a:effectLst>
                  <a:outerShdw dist="35921" dir="2700000" sy="50000" kx="2115830" algn="bl" rotWithShape="0">
                    <a:srgbClr val="C0C0C0">
                      <a:alpha val="80000"/>
                    </a:srgbClr>
                  </a:outerShdw>
                </a:effectLst>
                <a:latin typeface="Arial Black"/>
              </a:rPr>
              <a:t>धन्यवाद</a:t>
            </a:r>
            <a:endParaRPr lang="en-IN" dirty="0"/>
          </a:p>
        </p:txBody>
      </p:sp>
    </p:spTree>
    <p:extLst>
      <p:ext uri="{BB962C8B-B14F-4D97-AF65-F5344CB8AC3E}">
        <p14:creationId xmlns:p14="http://schemas.microsoft.com/office/powerpoint/2010/main" val="634721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E59D39-45DB-5B0F-0A4D-29F81DD50F20}"/>
              </a:ext>
            </a:extLst>
          </p:cNvPr>
          <p:cNvPicPr>
            <a:picLocks noChangeAspect="1"/>
          </p:cNvPicPr>
          <p:nvPr/>
        </p:nvPicPr>
        <p:blipFill>
          <a:blip r:embed="rId2"/>
          <a:stretch>
            <a:fillRect/>
          </a:stretch>
        </p:blipFill>
        <p:spPr>
          <a:xfrm>
            <a:off x="47625" y="0"/>
            <a:ext cx="7496175" cy="6858000"/>
          </a:xfrm>
          <a:prstGeom prst="rect">
            <a:avLst/>
          </a:prstGeom>
        </p:spPr>
      </p:pic>
    </p:spTree>
    <p:extLst>
      <p:ext uri="{BB962C8B-B14F-4D97-AF65-F5344CB8AC3E}">
        <p14:creationId xmlns:p14="http://schemas.microsoft.com/office/powerpoint/2010/main" val="2675816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B0F48E-4BCF-7207-DF12-C24CEFA88466}"/>
              </a:ext>
            </a:extLst>
          </p:cNvPr>
          <p:cNvPicPr>
            <a:picLocks noChangeAspect="1"/>
          </p:cNvPicPr>
          <p:nvPr/>
        </p:nvPicPr>
        <p:blipFill>
          <a:blip r:embed="rId2"/>
          <a:stretch>
            <a:fillRect/>
          </a:stretch>
        </p:blipFill>
        <p:spPr>
          <a:xfrm>
            <a:off x="457200" y="0"/>
            <a:ext cx="7086600" cy="6791325"/>
          </a:xfrm>
          <a:prstGeom prst="rect">
            <a:avLst/>
          </a:prstGeom>
        </p:spPr>
      </p:pic>
    </p:spTree>
    <p:extLst>
      <p:ext uri="{BB962C8B-B14F-4D97-AF65-F5344CB8AC3E}">
        <p14:creationId xmlns:p14="http://schemas.microsoft.com/office/powerpoint/2010/main" val="1898758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761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200" y="6858000"/>
            <a:ext cx="9315450" cy="923330"/>
          </a:xfrm>
          <a:prstGeom prst="rect">
            <a:avLst/>
          </a:prstGeom>
          <a:solidFill>
            <a:schemeClr val="bg1"/>
          </a:solidFill>
        </p:spPr>
        <p:txBody>
          <a:bodyPr wrap="square" rtlCol="0">
            <a:spAutoFit/>
          </a:bodyPr>
          <a:lstStyle/>
          <a:p>
            <a:endParaRPr lang="en-IN" dirty="0"/>
          </a:p>
          <a:p>
            <a:endParaRPr lang="en-IN" dirty="0"/>
          </a:p>
          <a:p>
            <a:endParaRPr lang="en-IN" dirty="0"/>
          </a:p>
        </p:txBody>
      </p:sp>
      <p:pic>
        <p:nvPicPr>
          <p:cNvPr id="3" name="Picture 2">
            <a:extLst>
              <a:ext uri="{FF2B5EF4-FFF2-40B4-BE49-F238E27FC236}">
                <a16:creationId xmlns:a16="http://schemas.microsoft.com/office/drawing/2014/main" id="{1A0CC9EF-4AA0-5A33-BFAA-A7CDDC17D75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6224" y="0"/>
            <a:ext cx="1247775" cy="1098550"/>
          </a:xfrm>
          <a:prstGeom prst="rect">
            <a:avLst/>
          </a:prstGeom>
          <a:noFill/>
          <a:ln>
            <a:noFill/>
          </a:ln>
        </p:spPr>
      </p:pic>
    </p:spTree>
    <p:extLst>
      <p:ext uri="{BB962C8B-B14F-4D97-AF65-F5344CB8AC3E}">
        <p14:creationId xmlns:p14="http://schemas.microsoft.com/office/powerpoint/2010/main" val="1779477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05825"/>
            <a:ext cx="7442230" cy="584775"/>
          </a:xfrm>
          <a:prstGeom prst="rect">
            <a:avLst/>
          </a:prstGeom>
          <a:noFill/>
        </p:spPr>
        <p:txBody>
          <a:bodyPr wrap="none" rtlCol="0">
            <a:spAutoFit/>
          </a:bodyPr>
          <a:lstStyle/>
          <a:p>
            <a:r>
              <a:rPr lang="hi-IN" sz="3200" b="1" dirty="0">
                <a:solidFill>
                  <a:srgbClr val="00B050"/>
                </a:solidFill>
              </a:rPr>
              <a:t>इंजेक्शन तैयार करना: </a:t>
            </a:r>
            <a:r>
              <a:rPr lang="en-IN" sz="3200" b="1" dirty="0">
                <a:solidFill>
                  <a:srgbClr val="00B050"/>
                </a:solidFill>
              </a:rPr>
              <a:t>AMPULES </a:t>
            </a:r>
            <a:r>
              <a:rPr lang="hi-IN" sz="3200" b="1" dirty="0">
                <a:solidFill>
                  <a:srgbClr val="00B050"/>
                </a:solidFill>
              </a:rPr>
              <a:t>और शीशी</a:t>
            </a:r>
            <a:endParaRPr lang="en-IN" sz="3200" b="1" dirty="0">
              <a:solidFill>
                <a:srgbClr val="00B050"/>
              </a:solidFill>
            </a:endParaRPr>
          </a:p>
        </p:txBody>
      </p:sp>
      <p:sp>
        <p:nvSpPr>
          <p:cNvPr id="3" name="TextBox 2"/>
          <p:cNvSpPr txBox="1"/>
          <p:nvPr/>
        </p:nvSpPr>
        <p:spPr>
          <a:xfrm>
            <a:off x="514351" y="990600"/>
            <a:ext cx="8172449" cy="2246769"/>
          </a:xfrm>
          <a:prstGeom prst="rect">
            <a:avLst/>
          </a:prstGeom>
          <a:noFill/>
        </p:spPr>
        <p:txBody>
          <a:bodyPr wrap="square" rtlCol="0">
            <a:spAutoFit/>
          </a:bodyPr>
          <a:lstStyle/>
          <a:p>
            <a:r>
              <a:rPr lang="hi-IN" sz="2800" b="1" dirty="0">
                <a:solidFill>
                  <a:srgbClr val="00B0F0"/>
                </a:solidFill>
              </a:rPr>
              <a:t>ऐंप्यूल</a:t>
            </a:r>
            <a:r>
              <a:rPr lang="en-IN" sz="2800" b="1" dirty="0">
                <a:solidFill>
                  <a:srgbClr val="00B0F0"/>
                </a:solidFill>
              </a:rPr>
              <a:t>:- </a:t>
            </a:r>
            <a:endParaRPr lang="en-IN" sz="2400" b="1" dirty="0"/>
          </a:p>
          <a:p>
            <a:r>
              <a:rPr lang="en-IN" sz="2800" dirty="0"/>
              <a:t>    1. </a:t>
            </a:r>
            <a:r>
              <a:rPr lang="hi-IN" sz="2800" dirty="0">
                <a:solidFill>
                  <a:srgbClr val="002060"/>
                </a:solidFill>
              </a:rPr>
              <a:t>एक एम्प्यूल में तरल रूप में इंजेक्शन योग्य दवा की एकल खुराक होती है और यह 1 मिलीलीटर से 10 मिलीलीटर या उससे अधिक के आकार में उपलब्ध होती है।</a:t>
            </a:r>
            <a:endParaRPr lang="en-IN" sz="2800" dirty="0">
              <a:solidFill>
                <a:srgbClr val="002060"/>
              </a:solidFill>
            </a:endParaRPr>
          </a:p>
        </p:txBody>
      </p:sp>
      <p:sp>
        <p:nvSpPr>
          <p:cNvPr id="4" name="TextBox 3"/>
          <p:cNvSpPr txBox="1"/>
          <p:nvPr/>
        </p:nvSpPr>
        <p:spPr>
          <a:xfrm>
            <a:off x="552450" y="3171825"/>
            <a:ext cx="8077199" cy="1384995"/>
          </a:xfrm>
          <a:prstGeom prst="rect">
            <a:avLst/>
          </a:prstGeom>
          <a:noFill/>
        </p:spPr>
        <p:txBody>
          <a:bodyPr wrap="square" rtlCol="0">
            <a:spAutoFit/>
          </a:bodyPr>
          <a:lstStyle/>
          <a:p>
            <a:r>
              <a:rPr lang="en-IN" sz="2800" dirty="0"/>
              <a:t>    2. </a:t>
            </a:r>
            <a:r>
              <a:rPr lang="hi-IN" sz="2800" dirty="0">
                <a:solidFill>
                  <a:srgbClr val="7030A0"/>
                </a:solidFill>
              </a:rPr>
              <a:t>एक </a:t>
            </a:r>
            <a:r>
              <a:rPr lang="en-IN" sz="2800" dirty="0">
                <a:solidFill>
                  <a:srgbClr val="7030A0"/>
                </a:solidFill>
              </a:rPr>
              <a:t>ampule </a:t>
            </a:r>
            <a:r>
              <a:rPr lang="hi-IN" sz="2800" dirty="0">
                <a:solidFill>
                  <a:srgbClr val="7030A0"/>
                </a:solidFill>
              </a:rPr>
              <a:t>संकुचित गर्दन के साथ कांच से बना है कि दवा के लिए उपयोग की अनुमति देने के लिए बंद कर दिया जाता है.</a:t>
            </a:r>
            <a:endParaRPr lang="en-IN" sz="2800" dirty="0">
              <a:solidFill>
                <a:srgbClr val="7030A0"/>
              </a:solidFill>
            </a:endParaRPr>
          </a:p>
        </p:txBody>
      </p:sp>
      <p:sp>
        <p:nvSpPr>
          <p:cNvPr id="5" name="TextBox 4"/>
          <p:cNvSpPr txBox="1"/>
          <p:nvPr/>
        </p:nvSpPr>
        <p:spPr>
          <a:xfrm>
            <a:off x="504825" y="4581525"/>
            <a:ext cx="8172449" cy="1384995"/>
          </a:xfrm>
          <a:prstGeom prst="rect">
            <a:avLst/>
          </a:prstGeom>
          <a:noFill/>
        </p:spPr>
        <p:txBody>
          <a:bodyPr wrap="square" rtlCol="0">
            <a:spAutoFit/>
          </a:bodyPr>
          <a:lstStyle/>
          <a:p>
            <a:r>
              <a:rPr lang="en-IN" sz="2800" dirty="0"/>
              <a:t>    3. </a:t>
            </a:r>
            <a:r>
              <a:rPr lang="hi-IN" sz="2800" dirty="0">
                <a:solidFill>
                  <a:srgbClr val="00B0F0"/>
                </a:solidFill>
              </a:rPr>
              <a:t>गर्दन के चारों ओर एक रंगीन अंगूठी इंगित करती है कि एम्प्यूल को आसानी से तोड़ने के लिए पहले से स्कोर किया गया है</a:t>
            </a:r>
            <a:endParaRPr lang="en-IN" sz="2800" dirty="0">
              <a:solidFill>
                <a:srgbClr val="00B0F0"/>
              </a:solidFill>
            </a:endParaRPr>
          </a:p>
        </p:txBody>
      </p:sp>
    </p:spTree>
    <p:extLst>
      <p:ext uri="{BB962C8B-B14F-4D97-AF65-F5344CB8AC3E}">
        <p14:creationId xmlns:p14="http://schemas.microsoft.com/office/powerpoint/2010/main" val="22104043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3236</Words>
  <Application>Microsoft Office PowerPoint</Application>
  <PresentationFormat>On-screen Show (4:3)</PresentationFormat>
  <Paragraphs>235</Paragraphs>
  <Slides>53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Arial</vt:lpstr>
      <vt:lpstr>Arial Black</vt:lpstr>
      <vt:lpstr>Calibri</vt:lpstr>
      <vt:lpstr>Kruti Dev 011</vt:lpstr>
      <vt:lpstr>Monotype Sorts</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PREPARATION OF IV CANNULA</vt:lpstr>
      <vt:lpstr>PowerPoint Presentation</vt:lpstr>
      <vt:lpstr>PowerPoint Presentation</vt:lpstr>
      <vt:lpstr>तरल पदार्थ देने के संकेत</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NDRF NDRF</dc:creator>
  <cp:lastModifiedBy>NDRF NDRF</cp:lastModifiedBy>
  <cp:revision>1</cp:revision>
  <dcterms:modified xsi:type="dcterms:W3CDTF">2026-01-19T05:12:57Z</dcterms:modified>
</cp:coreProperties>
</file>