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78" r:id="rId3"/>
    <p:sldId id="257" r:id="rId4"/>
    <p:sldId id="270" r:id="rId5"/>
    <p:sldId id="258" r:id="rId6"/>
    <p:sldId id="259" r:id="rId7"/>
    <p:sldId id="260" r:id="rId8"/>
    <p:sldId id="271" r:id="rId9"/>
    <p:sldId id="273" r:id="rId10"/>
    <p:sldId id="274" r:id="rId11"/>
    <p:sldId id="275" r:id="rId12"/>
    <p:sldId id="276" r:id="rId13"/>
    <p:sldId id="277" r:id="rId14"/>
    <p:sldId id="268" r:id="rId15"/>
    <p:sldId id="283" r:id="rId16"/>
    <p:sldId id="284" r:id="rId17"/>
    <p:sldId id="266" r:id="rId18"/>
    <p:sldId id="267" r:id="rId19"/>
    <p:sldId id="285" r:id="rId20"/>
    <p:sldId id="279" r:id="rId21"/>
    <p:sldId id="280"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showGuides="1">
      <p:cViewPr varScale="1">
        <p:scale>
          <a:sx n="112" d="100"/>
          <a:sy n="112" d="100"/>
        </p:scale>
        <p:origin x="-150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5EB141-AF63-41AB-B547-9C189EF115E6}"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IN"/>
        </a:p>
      </dgm:t>
    </dgm:pt>
    <dgm:pt modelId="{6B035368-5C45-4A2D-9D97-6C6B64992927}">
      <dgm:prSet phldrT="[Text]" phldr="0" custT="1"/>
      <dgm:spPr/>
      <dgm:t>
        <a:bodyPr/>
        <a:lstStyle/>
        <a:p>
          <a:r>
            <a:rPr lang="hi-IN" sz="1800" dirty="0"/>
            <a:t>2 बड़ी सूती शीट</a:t>
          </a:r>
          <a:endParaRPr lang="en-IN" sz="1800" dirty="0"/>
        </a:p>
      </dgm:t>
    </dgm:pt>
    <dgm:pt modelId="{2C539648-32D1-49DB-BC3F-7895AE88361D}" type="parTrans" cxnId="{59F89034-A1BE-4433-84A6-50EC9CDF1BE4}">
      <dgm:prSet/>
      <dgm:spPr/>
      <dgm:t>
        <a:bodyPr/>
        <a:lstStyle/>
        <a:p>
          <a:endParaRPr lang="en-IN"/>
        </a:p>
      </dgm:t>
    </dgm:pt>
    <dgm:pt modelId="{53DC846D-A2A9-4FBE-BE72-BD31E8502E52}" type="sibTrans" cxnId="{59F89034-A1BE-4433-84A6-50EC9CDF1BE4}">
      <dgm:prSet/>
      <dgm:spPr/>
      <dgm:t>
        <a:bodyPr/>
        <a:lstStyle/>
        <a:p>
          <a:endParaRPr lang="en-IN"/>
        </a:p>
      </dgm:t>
    </dgm:pt>
    <dgm:pt modelId="{AC86561C-F231-4280-BAD0-9EF190B86F33}">
      <dgm:prSet phldrT="[Text]" phldr="0" custT="1"/>
      <dgm:spPr/>
      <dgm:t>
        <a:bodyPr/>
        <a:lstStyle/>
        <a:p>
          <a:r>
            <a:rPr lang="hi-IN" sz="1800" dirty="0"/>
            <a:t>यदि आवश्यक हो तो 1 मैकिन्टोश</a:t>
          </a:r>
          <a:endParaRPr lang="en-IN" sz="1800" dirty="0"/>
        </a:p>
      </dgm:t>
    </dgm:pt>
    <dgm:pt modelId="{E41098C5-41B6-481D-B586-89BDEFFA2D7E}" type="parTrans" cxnId="{B8FDE72C-40FE-43B6-97B1-77BF9F373C44}">
      <dgm:prSet/>
      <dgm:spPr/>
      <dgm:t>
        <a:bodyPr/>
        <a:lstStyle/>
        <a:p>
          <a:endParaRPr lang="en-IN"/>
        </a:p>
      </dgm:t>
    </dgm:pt>
    <dgm:pt modelId="{26C27881-730D-4307-A408-BC0DDD57B726}" type="sibTrans" cxnId="{B8FDE72C-40FE-43B6-97B1-77BF9F373C44}">
      <dgm:prSet/>
      <dgm:spPr/>
      <dgm:t>
        <a:bodyPr/>
        <a:lstStyle/>
        <a:p>
          <a:endParaRPr lang="en-IN"/>
        </a:p>
      </dgm:t>
    </dgm:pt>
    <dgm:pt modelId="{2172D4A1-AFD7-49B5-A5D7-FFF85FD99DF4}">
      <dgm:prSet phldrT="[Text]" phldr="0" custT="1"/>
      <dgm:spPr/>
      <dgm:t>
        <a:bodyPr/>
        <a:lstStyle/>
        <a:p>
          <a:r>
            <a:rPr lang="hi-IN" sz="1800" dirty="0"/>
            <a:t>एक ड्रा शीट</a:t>
          </a:r>
          <a:endParaRPr lang="en-IN" sz="1800" dirty="0"/>
        </a:p>
      </dgm:t>
    </dgm:pt>
    <dgm:pt modelId="{278ABD76-7546-4A11-8360-A6AA9C1448A5}" type="parTrans" cxnId="{8CE9D950-3AE0-4CA9-AADB-C4B064613851}">
      <dgm:prSet/>
      <dgm:spPr/>
      <dgm:t>
        <a:bodyPr/>
        <a:lstStyle/>
        <a:p>
          <a:endParaRPr lang="en-IN"/>
        </a:p>
      </dgm:t>
    </dgm:pt>
    <dgm:pt modelId="{378FFBDB-0C67-4BE3-B5C2-D27AE97E453D}" type="sibTrans" cxnId="{8CE9D950-3AE0-4CA9-AADB-C4B064613851}">
      <dgm:prSet/>
      <dgm:spPr/>
      <dgm:t>
        <a:bodyPr/>
        <a:lstStyle/>
        <a:p>
          <a:endParaRPr lang="en-IN"/>
        </a:p>
      </dgm:t>
    </dgm:pt>
    <dgm:pt modelId="{A380F16B-6F21-42D3-8E24-613641D68A84}">
      <dgm:prSet phldrT="[Text]" phldr="0" custT="1"/>
      <dgm:spPr/>
      <dgm:t>
        <a:bodyPr/>
        <a:lstStyle/>
        <a:p>
          <a:r>
            <a:rPr lang="hi-IN" sz="1800" dirty="0"/>
            <a:t>1 या 2 तकिया</a:t>
          </a:r>
          <a:endParaRPr lang="en-IN" sz="1800" dirty="0"/>
        </a:p>
      </dgm:t>
    </dgm:pt>
    <dgm:pt modelId="{18E7399C-76EC-410E-834C-0CC66CC2277A}" type="parTrans" cxnId="{664A7927-C461-4D20-92F7-1C797194AB83}">
      <dgm:prSet/>
      <dgm:spPr/>
      <dgm:t>
        <a:bodyPr/>
        <a:lstStyle/>
        <a:p>
          <a:endParaRPr lang="en-IN"/>
        </a:p>
      </dgm:t>
    </dgm:pt>
    <dgm:pt modelId="{DAC40913-9F3A-49AC-99AD-E45B2B6709B6}" type="sibTrans" cxnId="{664A7927-C461-4D20-92F7-1C797194AB83}">
      <dgm:prSet/>
      <dgm:spPr/>
      <dgm:t>
        <a:bodyPr/>
        <a:lstStyle/>
        <a:p>
          <a:endParaRPr lang="en-IN"/>
        </a:p>
      </dgm:t>
    </dgm:pt>
    <dgm:pt modelId="{7691B941-4409-4FD2-834D-3D9712579421}">
      <dgm:prSet phldrT="[Text]" phldr="0" custT="1"/>
      <dgm:spPr/>
      <dgm:t>
        <a:bodyPr/>
        <a:lstStyle/>
        <a:p>
          <a:r>
            <a:rPr lang="hi-IN" sz="1800" dirty="0"/>
            <a:t>तकिया कवर</a:t>
          </a:r>
          <a:endParaRPr lang="en-IN" sz="1800" dirty="0"/>
        </a:p>
      </dgm:t>
    </dgm:pt>
    <dgm:pt modelId="{9E3D6BCB-F59E-48B0-BEBD-DEAE29EE4DCE}" type="parTrans" cxnId="{10FB4C89-B046-4A96-858D-6CAD6538BE2A}">
      <dgm:prSet/>
      <dgm:spPr/>
      <dgm:t>
        <a:bodyPr/>
        <a:lstStyle/>
        <a:p>
          <a:endParaRPr lang="en-IN"/>
        </a:p>
      </dgm:t>
    </dgm:pt>
    <dgm:pt modelId="{0C1AC99F-881A-48E5-A91F-C5965810114D}" type="sibTrans" cxnId="{10FB4C89-B046-4A96-858D-6CAD6538BE2A}">
      <dgm:prSet/>
      <dgm:spPr/>
      <dgm:t>
        <a:bodyPr/>
        <a:lstStyle/>
        <a:p>
          <a:endParaRPr lang="en-IN"/>
        </a:p>
      </dgm:t>
    </dgm:pt>
    <dgm:pt modelId="{9C03E2A1-6A70-4CB0-8411-D831915F8047}">
      <dgm:prSet phldrT="[Text]" phldr="0" custT="1"/>
      <dgm:spPr/>
      <dgm:t>
        <a:bodyPr/>
        <a:lstStyle/>
        <a:p>
          <a:r>
            <a:rPr lang="hi-IN" sz="1800" dirty="0"/>
            <a:t>एक कंबल</a:t>
          </a:r>
          <a:endParaRPr lang="en-IN" sz="1800" dirty="0"/>
        </a:p>
      </dgm:t>
    </dgm:pt>
    <dgm:pt modelId="{F56FD62F-7521-4C4E-892C-80EF937989F0}" type="parTrans" cxnId="{919EF68E-D726-4D1A-9186-3884FFCD1E53}">
      <dgm:prSet/>
      <dgm:spPr/>
      <dgm:t>
        <a:bodyPr/>
        <a:lstStyle/>
        <a:p>
          <a:endParaRPr lang="en-IN"/>
        </a:p>
      </dgm:t>
    </dgm:pt>
    <dgm:pt modelId="{11F3FAF3-B8F3-4E37-8438-DF0D5E142A74}" type="sibTrans" cxnId="{919EF68E-D726-4D1A-9186-3884FFCD1E53}">
      <dgm:prSet/>
      <dgm:spPr/>
      <dgm:t>
        <a:bodyPr/>
        <a:lstStyle/>
        <a:p>
          <a:endParaRPr lang="en-IN"/>
        </a:p>
      </dgm:t>
    </dgm:pt>
    <dgm:pt modelId="{9F681230-32AE-4718-883F-503BF49878CA}">
      <dgm:prSet phldrT="[Text]" phldr="0"/>
      <dgm:spPr/>
      <dgm:t>
        <a:bodyPr/>
        <a:lstStyle/>
        <a:p>
          <a:r>
            <a:rPr lang="hi-IN" dirty="0"/>
            <a:t>1 बेड कवर</a:t>
          </a:r>
          <a:endParaRPr lang="en-IN" dirty="0"/>
        </a:p>
      </dgm:t>
    </dgm:pt>
    <dgm:pt modelId="{A1810F1B-CAC4-4EDA-AC20-95A948A89B36}" type="parTrans" cxnId="{3E109415-4438-4C4E-AF15-4E007D7311CC}">
      <dgm:prSet/>
      <dgm:spPr/>
      <dgm:t>
        <a:bodyPr/>
        <a:lstStyle/>
        <a:p>
          <a:endParaRPr lang="en-IN"/>
        </a:p>
      </dgm:t>
    </dgm:pt>
    <dgm:pt modelId="{20017115-E3DD-4C34-AE20-F24A89B2B58F}" type="sibTrans" cxnId="{3E109415-4438-4C4E-AF15-4E007D7311CC}">
      <dgm:prSet/>
      <dgm:spPr/>
      <dgm:t>
        <a:bodyPr/>
        <a:lstStyle/>
        <a:p>
          <a:endParaRPr lang="en-IN"/>
        </a:p>
      </dgm:t>
    </dgm:pt>
    <dgm:pt modelId="{351420BF-F3E3-4850-A598-53B4BB129741}" type="pres">
      <dgm:prSet presAssocID="{B25EB141-AF63-41AB-B547-9C189EF115E6}" presName="cycle" presStyleCnt="0">
        <dgm:presLayoutVars>
          <dgm:dir/>
          <dgm:resizeHandles val="exact"/>
        </dgm:presLayoutVars>
      </dgm:prSet>
      <dgm:spPr/>
      <dgm:t>
        <a:bodyPr/>
        <a:lstStyle/>
        <a:p>
          <a:endParaRPr lang="en-IN"/>
        </a:p>
      </dgm:t>
    </dgm:pt>
    <dgm:pt modelId="{E5D20999-D168-4352-8EE1-B36B23F909F9}" type="pres">
      <dgm:prSet presAssocID="{6B035368-5C45-4A2D-9D97-6C6B64992927}" presName="node" presStyleLbl="node1" presStyleIdx="0" presStyleCnt="7" custScaleX="189222" custScaleY="125084" custRadScaleRad="141045" custRadScaleInc="-282585">
        <dgm:presLayoutVars>
          <dgm:bulletEnabled val="1"/>
        </dgm:presLayoutVars>
      </dgm:prSet>
      <dgm:spPr/>
      <dgm:t>
        <a:bodyPr/>
        <a:lstStyle/>
        <a:p>
          <a:endParaRPr lang="en-IN"/>
        </a:p>
      </dgm:t>
    </dgm:pt>
    <dgm:pt modelId="{D9CE7B81-CB28-438D-9197-A528A2A9AF40}" type="pres">
      <dgm:prSet presAssocID="{6B035368-5C45-4A2D-9D97-6C6B64992927}" presName="spNode" presStyleCnt="0"/>
      <dgm:spPr/>
    </dgm:pt>
    <dgm:pt modelId="{C8C66007-0DBA-4306-9A41-9EDE698057F8}" type="pres">
      <dgm:prSet presAssocID="{53DC846D-A2A9-4FBE-BE72-BD31E8502E52}" presName="sibTrans" presStyleLbl="sibTrans1D1" presStyleIdx="0" presStyleCnt="7"/>
      <dgm:spPr/>
      <dgm:t>
        <a:bodyPr/>
        <a:lstStyle/>
        <a:p>
          <a:endParaRPr lang="en-IN"/>
        </a:p>
      </dgm:t>
    </dgm:pt>
    <dgm:pt modelId="{88427B1A-C17C-429C-B7FC-0071A4CE67E0}" type="pres">
      <dgm:prSet presAssocID="{AC86561C-F231-4280-BAD0-9EF190B86F33}" presName="node" presStyleLbl="node1" presStyleIdx="1" presStyleCnt="7" custScaleX="243980" custRadScaleRad="98220" custRadScaleInc="-202827">
        <dgm:presLayoutVars>
          <dgm:bulletEnabled val="1"/>
        </dgm:presLayoutVars>
      </dgm:prSet>
      <dgm:spPr/>
      <dgm:t>
        <a:bodyPr/>
        <a:lstStyle/>
        <a:p>
          <a:endParaRPr lang="en-IN"/>
        </a:p>
      </dgm:t>
    </dgm:pt>
    <dgm:pt modelId="{FB8613B8-D49E-4B53-830F-1877749CEC7A}" type="pres">
      <dgm:prSet presAssocID="{AC86561C-F231-4280-BAD0-9EF190B86F33}" presName="spNode" presStyleCnt="0"/>
      <dgm:spPr/>
    </dgm:pt>
    <dgm:pt modelId="{B62FC9E4-176A-418F-BDCD-9A4A969A88E3}" type="pres">
      <dgm:prSet presAssocID="{26C27881-730D-4307-A408-BC0DDD57B726}" presName="sibTrans" presStyleLbl="sibTrans1D1" presStyleIdx="1" presStyleCnt="7"/>
      <dgm:spPr/>
      <dgm:t>
        <a:bodyPr/>
        <a:lstStyle/>
        <a:p>
          <a:endParaRPr lang="en-IN"/>
        </a:p>
      </dgm:t>
    </dgm:pt>
    <dgm:pt modelId="{F7FB7AA9-F98A-4101-B330-AAF2625FFAA2}" type="pres">
      <dgm:prSet presAssocID="{2172D4A1-AFD7-49B5-A5D7-FFF85FD99DF4}" presName="node" presStyleLbl="node1" presStyleIdx="2" presStyleCnt="7" custScaleX="217025" custRadScaleRad="64498" custRadScaleInc="-353070">
        <dgm:presLayoutVars>
          <dgm:bulletEnabled val="1"/>
        </dgm:presLayoutVars>
      </dgm:prSet>
      <dgm:spPr/>
      <dgm:t>
        <a:bodyPr/>
        <a:lstStyle/>
        <a:p>
          <a:endParaRPr lang="en-IN"/>
        </a:p>
      </dgm:t>
    </dgm:pt>
    <dgm:pt modelId="{2CA99922-C4F3-47DE-8E1F-FB9B927BC953}" type="pres">
      <dgm:prSet presAssocID="{2172D4A1-AFD7-49B5-A5D7-FFF85FD99DF4}" presName="spNode" presStyleCnt="0"/>
      <dgm:spPr/>
    </dgm:pt>
    <dgm:pt modelId="{28DEBE0E-D875-4EC1-88D2-BA36B11279CB}" type="pres">
      <dgm:prSet presAssocID="{378FFBDB-0C67-4BE3-B5C2-D27AE97E453D}" presName="sibTrans" presStyleLbl="sibTrans1D1" presStyleIdx="2" presStyleCnt="7"/>
      <dgm:spPr/>
      <dgm:t>
        <a:bodyPr/>
        <a:lstStyle/>
        <a:p>
          <a:endParaRPr lang="en-IN"/>
        </a:p>
      </dgm:t>
    </dgm:pt>
    <dgm:pt modelId="{0C764055-39E2-4A01-A8A5-178ACEDE2CEA}" type="pres">
      <dgm:prSet presAssocID="{A380F16B-6F21-42D3-8E24-613641D68A84}" presName="node" presStyleLbl="node1" presStyleIdx="3" presStyleCnt="7" custScaleX="306471" custRadScaleRad="59110" custRadScaleInc="-350726">
        <dgm:presLayoutVars>
          <dgm:bulletEnabled val="1"/>
        </dgm:presLayoutVars>
      </dgm:prSet>
      <dgm:spPr/>
      <dgm:t>
        <a:bodyPr/>
        <a:lstStyle/>
        <a:p>
          <a:endParaRPr lang="en-IN"/>
        </a:p>
      </dgm:t>
    </dgm:pt>
    <dgm:pt modelId="{59096B8F-31EA-4EB4-BF4E-8B4CB43EA380}" type="pres">
      <dgm:prSet presAssocID="{A380F16B-6F21-42D3-8E24-613641D68A84}" presName="spNode" presStyleCnt="0"/>
      <dgm:spPr/>
    </dgm:pt>
    <dgm:pt modelId="{C1439B50-3FB4-43B7-B22E-D233E8A99F88}" type="pres">
      <dgm:prSet presAssocID="{DAC40913-9F3A-49AC-99AD-E45B2B6709B6}" presName="sibTrans" presStyleLbl="sibTrans1D1" presStyleIdx="3" presStyleCnt="7"/>
      <dgm:spPr/>
      <dgm:t>
        <a:bodyPr/>
        <a:lstStyle/>
        <a:p>
          <a:endParaRPr lang="en-IN"/>
        </a:p>
      </dgm:t>
    </dgm:pt>
    <dgm:pt modelId="{373BCC34-3127-4752-9558-5969E6F6C774}" type="pres">
      <dgm:prSet presAssocID="{7691B941-4409-4FD2-834D-3D9712579421}" presName="node" presStyleLbl="node1" presStyleIdx="4" presStyleCnt="7" custScaleX="198107" custRadScaleRad="121163" custRadScaleInc="211111">
        <dgm:presLayoutVars>
          <dgm:bulletEnabled val="1"/>
        </dgm:presLayoutVars>
      </dgm:prSet>
      <dgm:spPr/>
      <dgm:t>
        <a:bodyPr/>
        <a:lstStyle/>
        <a:p>
          <a:endParaRPr lang="en-IN"/>
        </a:p>
      </dgm:t>
    </dgm:pt>
    <dgm:pt modelId="{0CD073F4-ECE1-45E5-98EB-2313108546BD}" type="pres">
      <dgm:prSet presAssocID="{7691B941-4409-4FD2-834D-3D9712579421}" presName="spNode" presStyleCnt="0"/>
      <dgm:spPr/>
    </dgm:pt>
    <dgm:pt modelId="{B1DDE23F-BB7E-4147-B994-463D77B86293}" type="pres">
      <dgm:prSet presAssocID="{0C1AC99F-881A-48E5-A91F-C5965810114D}" presName="sibTrans" presStyleLbl="sibTrans1D1" presStyleIdx="4" presStyleCnt="7"/>
      <dgm:spPr/>
      <dgm:t>
        <a:bodyPr/>
        <a:lstStyle/>
        <a:p>
          <a:endParaRPr lang="en-IN"/>
        </a:p>
      </dgm:t>
    </dgm:pt>
    <dgm:pt modelId="{29FC8DA2-5937-4D71-B8ED-1A6553D9D7AF}" type="pres">
      <dgm:prSet presAssocID="{9C03E2A1-6A70-4CB0-8411-D831915F8047}" presName="node" presStyleLbl="node1" presStyleIdx="5" presStyleCnt="7" custScaleX="248108" custRadScaleRad="101126" custRadScaleInc="53907">
        <dgm:presLayoutVars>
          <dgm:bulletEnabled val="1"/>
        </dgm:presLayoutVars>
      </dgm:prSet>
      <dgm:spPr/>
      <dgm:t>
        <a:bodyPr/>
        <a:lstStyle/>
        <a:p>
          <a:endParaRPr lang="en-IN"/>
        </a:p>
      </dgm:t>
    </dgm:pt>
    <dgm:pt modelId="{1FCE36CA-DA2A-4E36-8789-A6F5C3EAD088}" type="pres">
      <dgm:prSet presAssocID="{9C03E2A1-6A70-4CB0-8411-D831915F8047}" presName="spNode" presStyleCnt="0"/>
      <dgm:spPr/>
    </dgm:pt>
    <dgm:pt modelId="{D2547F46-675C-429B-8930-936A35FF73EC}" type="pres">
      <dgm:prSet presAssocID="{11F3FAF3-B8F3-4E37-8438-DF0D5E142A74}" presName="sibTrans" presStyleLbl="sibTrans1D1" presStyleIdx="5" presStyleCnt="7"/>
      <dgm:spPr/>
      <dgm:t>
        <a:bodyPr/>
        <a:lstStyle/>
        <a:p>
          <a:endParaRPr lang="en-IN"/>
        </a:p>
      </dgm:t>
    </dgm:pt>
    <dgm:pt modelId="{73F20978-E70C-42AA-AEAE-D4540EC0ECCB}" type="pres">
      <dgm:prSet presAssocID="{9F681230-32AE-4718-883F-503BF49878CA}" presName="node" presStyleLbl="node1" presStyleIdx="6" presStyleCnt="7" custScaleX="219433" custRadScaleRad="113620" custRadScaleInc="-93931">
        <dgm:presLayoutVars>
          <dgm:bulletEnabled val="1"/>
        </dgm:presLayoutVars>
      </dgm:prSet>
      <dgm:spPr/>
      <dgm:t>
        <a:bodyPr/>
        <a:lstStyle/>
        <a:p>
          <a:endParaRPr lang="en-IN"/>
        </a:p>
      </dgm:t>
    </dgm:pt>
    <dgm:pt modelId="{07E6F175-565E-4DB5-9A3D-9F14ADD832EF}" type="pres">
      <dgm:prSet presAssocID="{9F681230-32AE-4718-883F-503BF49878CA}" presName="spNode" presStyleCnt="0"/>
      <dgm:spPr/>
    </dgm:pt>
    <dgm:pt modelId="{AF07A4CF-EAF2-4FF3-9090-BFB1B4334E39}" type="pres">
      <dgm:prSet presAssocID="{20017115-E3DD-4C34-AE20-F24A89B2B58F}" presName="sibTrans" presStyleLbl="sibTrans1D1" presStyleIdx="6" presStyleCnt="7"/>
      <dgm:spPr/>
      <dgm:t>
        <a:bodyPr/>
        <a:lstStyle/>
        <a:p>
          <a:endParaRPr lang="en-IN"/>
        </a:p>
      </dgm:t>
    </dgm:pt>
  </dgm:ptLst>
  <dgm:cxnLst>
    <dgm:cxn modelId="{24BFE34F-D6E8-47B3-BE25-D6516A605C50}" type="presOf" srcId="{2172D4A1-AFD7-49B5-A5D7-FFF85FD99DF4}" destId="{F7FB7AA9-F98A-4101-B330-AAF2625FFAA2}" srcOrd="0" destOrd="0" presId="urn:microsoft.com/office/officeart/2005/8/layout/cycle5"/>
    <dgm:cxn modelId="{919EF68E-D726-4D1A-9186-3884FFCD1E53}" srcId="{B25EB141-AF63-41AB-B547-9C189EF115E6}" destId="{9C03E2A1-6A70-4CB0-8411-D831915F8047}" srcOrd="5" destOrd="0" parTransId="{F56FD62F-7521-4C4E-892C-80EF937989F0}" sibTransId="{11F3FAF3-B8F3-4E37-8438-DF0D5E142A74}"/>
    <dgm:cxn modelId="{59F89034-A1BE-4433-84A6-50EC9CDF1BE4}" srcId="{B25EB141-AF63-41AB-B547-9C189EF115E6}" destId="{6B035368-5C45-4A2D-9D97-6C6B64992927}" srcOrd="0" destOrd="0" parTransId="{2C539648-32D1-49DB-BC3F-7895AE88361D}" sibTransId="{53DC846D-A2A9-4FBE-BE72-BD31E8502E52}"/>
    <dgm:cxn modelId="{2B7480B7-5897-4096-B015-A09E1B3F840F}" type="presOf" srcId="{53DC846D-A2A9-4FBE-BE72-BD31E8502E52}" destId="{C8C66007-0DBA-4306-9A41-9EDE698057F8}" srcOrd="0" destOrd="0" presId="urn:microsoft.com/office/officeart/2005/8/layout/cycle5"/>
    <dgm:cxn modelId="{3E109415-4438-4C4E-AF15-4E007D7311CC}" srcId="{B25EB141-AF63-41AB-B547-9C189EF115E6}" destId="{9F681230-32AE-4718-883F-503BF49878CA}" srcOrd="6" destOrd="0" parTransId="{A1810F1B-CAC4-4EDA-AC20-95A948A89B36}" sibTransId="{20017115-E3DD-4C34-AE20-F24A89B2B58F}"/>
    <dgm:cxn modelId="{664A7927-C461-4D20-92F7-1C797194AB83}" srcId="{B25EB141-AF63-41AB-B547-9C189EF115E6}" destId="{A380F16B-6F21-42D3-8E24-613641D68A84}" srcOrd="3" destOrd="0" parTransId="{18E7399C-76EC-410E-834C-0CC66CC2277A}" sibTransId="{DAC40913-9F3A-49AC-99AD-E45B2B6709B6}"/>
    <dgm:cxn modelId="{E0EE2C73-392C-4B18-B43E-88959D90A647}" type="presOf" srcId="{0C1AC99F-881A-48E5-A91F-C5965810114D}" destId="{B1DDE23F-BB7E-4147-B994-463D77B86293}" srcOrd="0" destOrd="0" presId="urn:microsoft.com/office/officeart/2005/8/layout/cycle5"/>
    <dgm:cxn modelId="{F44A38DE-41E6-408F-9E9D-8054A7A23399}" type="presOf" srcId="{9C03E2A1-6A70-4CB0-8411-D831915F8047}" destId="{29FC8DA2-5937-4D71-B8ED-1A6553D9D7AF}" srcOrd="0" destOrd="0" presId="urn:microsoft.com/office/officeart/2005/8/layout/cycle5"/>
    <dgm:cxn modelId="{CF2BE9F6-F166-429B-8DB4-3F9B26A3B34B}" type="presOf" srcId="{AC86561C-F231-4280-BAD0-9EF190B86F33}" destId="{88427B1A-C17C-429C-B7FC-0071A4CE67E0}" srcOrd="0" destOrd="0" presId="urn:microsoft.com/office/officeart/2005/8/layout/cycle5"/>
    <dgm:cxn modelId="{912084C4-4259-495E-A4A0-7386C3B6F556}" type="presOf" srcId="{378FFBDB-0C67-4BE3-B5C2-D27AE97E453D}" destId="{28DEBE0E-D875-4EC1-88D2-BA36B11279CB}" srcOrd="0" destOrd="0" presId="urn:microsoft.com/office/officeart/2005/8/layout/cycle5"/>
    <dgm:cxn modelId="{B8FDE72C-40FE-43B6-97B1-77BF9F373C44}" srcId="{B25EB141-AF63-41AB-B547-9C189EF115E6}" destId="{AC86561C-F231-4280-BAD0-9EF190B86F33}" srcOrd="1" destOrd="0" parTransId="{E41098C5-41B6-481D-B586-89BDEFFA2D7E}" sibTransId="{26C27881-730D-4307-A408-BC0DDD57B726}"/>
    <dgm:cxn modelId="{37F5C80B-B7E0-425A-BD63-BFEDBACAFC22}" type="presOf" srcId="{26C27881-730D-4307-A408-BC0DDD57B726}" destId="{B62FC9E4-176A-418F-BDCD-9A4A969A88E3}" srcOrd="0" destOrd="0" presId="urn:microsoft.com/office/officeart/2005/8/layout/cycle5"/>
    <dgm:cxn modelId="{53EF9685-EBF6-4845-97AF-39D99291DA7C}" type="presOf" srcId="{7691B941-4409-4FD2-834D-3D9712579421}" destId="{373BCC34-3127-4752-9558-5969E6F6C774}" srcOrd="0" destOrd="0" presId="urn:microsoft.com/office/officeart/2005/8/layout/cycle5"/>
    <dgm:cxn modelId="{10FB4C89-B046-4A96-858D-6CAD6538BE2A}" srcId="{B25EB141-AF63-41AB-B547-9C189EF115E6}" destId="{7691B941-4409-4FD2-834D-3D9712579421}" srcOrd="4" destOrd="0" parTransId="{9E3D6BCB-F59E-48B0-BEBD-DEAE29EE4DCE}" sibTransId="{0C1AC99F-881A-48E5-A91F-C5965810114D}"/>
    <dgm:cxn modelId="{7BB727C7-FA78-4B79-A8A4-2012D0F7A615}" type="presOf" srcId="{11F3FAF3-B8F3-4E37-8438-DF0D5E142A74}" destId="{D2547F46-675C-429B-8930-936A35FF73EC}" srcOrd="0" destOrd="0" presId="urn:microsoft.com/office/officeart/2005/8/layout/cycle5"/>
    <dgm:cxn modelId="{D4016A58-DBE8-4512-BE17-EA2C395CDC77}" type="presOf" srcId="{6B035368-5C45-4A2D-9D97-6C6B64992927}" destId="{E5D20999-D168-4352-8EE1-B36B23F909F9}" srcOrd="0" destOrd="0" presId="urn:microsoft.com/office/officeart/2005/8/layout/cycle5"/>
    <dgm:cxn modelId="{A8761A33-F067-45EE-91AE-FCB8C2870C09}" type="presOf" srcId="{DAC40913-9F3A-49AC-99AD-E45B2B6709B6}" destId="{C1439B50-3FB4-43B7-B22E-D233E8A99F88}" srcOrd="0" destOrd="0" presId="urn:microsoft.com/office/officeart/2005/8/layout/cycle5"/>
    <dgm:cxn modelId="{8CE9D950-3AE0-4CA9-AADB-C4B064613851}" srcId="{B25EB141-AF63-41AB-B547-9C189EF115E6}" destId="{2172D4A1-AFD7-49B5-A5D7-FFF85FD99DF4}" srcOrd="2" destOrd="0" parTransId="{278ABD76-7546-4A11-8360-A6AA9C1448A5}" sibTransId="{378FFBDB-0C67-4BE3-B5C2-D27AE97E453D}"/>
    <dgm:cxn modelId="{BCCA0CAB-DBB1-4520-8F24-CDCCB8F047D9}" type="presOf" srcId="{20017115-E3DD-4C34-AE20-F24A89B2B58F}" destId="{AF07A4CF-EAF2-4FF3-9090-BFB1B4334E39}" srcOrd="0" destOrd="0" presId="urn:microsoft.com/office/officeart/2005/8/layout/cycle5"/>
    <dgm:cxn modelId="{03C129A8-1F0F-4A6C-A64F-272C2534805A}" type="presOf" srcId="{B25EB141-AF63-41AB-B547-9C189EF115E6}" destId="{351420BF-F3E3-4850-A598-53B4BB129741}" srcOrd="0" destOrd="0" presId="urn:microsoft.com/office/officeart/2005/8/layout/cycle5"/>
    <dgm:cxn modelId="{68836A9F-F5EC-433B-BEA2-03B16C1E1413}" type="presOf" srcId="{9F681230-32AE-4718-883F-503BF49878CA}" destId="{73F20978-E70C-42AA-AEAE-D4540EC0ECCB}" srcOrd="0" destOrd="0" presId="urn:microsoft.com/office/officeart/2005/8/layout/cycle5"/>
    <dgm:cxn modelId="{8ED5801F-C249-4A71-9DBD-7D8FAED10676}" type="presOf" srcId="{A380F16B-6F21-42D3-8E24-613641D68A84}" destId="{0C764055-39E2-4A01-A8A5-178ACEDE2CEA}" srcOrd="0" destOrd="0" presId="urn:microsoft.com/office/officeart/2005/8/layout/cycle5"/>
    <dgm:cxn modelId="{2BA994C1-7515-4ADF-A548-781C19A2239E}" type="presParOf" srcId="{351420BF-F3E3-4850-A598-53B4BB129741}" destId="{E5D20999-D168-4352-8EE1-B36B23F909F9}" srcOrd="0" destOrd="0" presId="urn:microsoft.com/office/officeart/2005/8/layout/cycle5"/>
    <dgm:cxn modelId="{F8EE22FF-D9EA-4FFB-9F54-85BC373A7366}" type="presParOf" srcId="{351420BF-F3E3-4850-A598-53B4BB129741}" destId="{D9CE7B81-CB28-438D-9197-A528A2A9AF40}" srcOrd="1" destOrd="0" presId="urn:microsoft.com/office/officeart/2005/8/layout/cycle5"/>
    <dgm:cxn modelId="{2F102F4A-C4E1-414A-8F0F-B2BAB94CA836}" type="presParOf" srcId="{351420BF-F3E3-4850-A598-53B4BB129741}" destId="{C8C66007-0DBA-4306-9A41-9EDE698057F8}" srcOrd="2" destOrd="0" presId="urn:microsoft.com/office/officeart/2005/8/layout/cycle5"/>
    <dgm:cxn modelId="{A2117AD7-8038-4407-996F-6916B4CAA55C}" type="presParOf" srcId="{351420BF-F3E3-4850-A598-53B4BB129741}" destId="{88427B1A-C17C-429C-B7FC-0071A4CE67E0}" srcOrd="3" destOrd="0" presId="urn:microsoft.com/office/officeart/2005/8/layout/cycle5"/>
    <dgm:cxn modelId="{B289A376-C82A-4A24-BF86-B42E65254768}" type="presParOf" srcId="{351420BF-F3E3-4850-A598-53B4BB129741}" destId="{FB8613B8-D49E-4B53-830F-1877749CEC7A}" srcOrd="4" destOrd="0" presId="urn:microsoft.com/office/officeart/2005/8/layout/cycle5"/>
    <dgm:cxn modelId="{624131B5-019E-451E-B32E-765A30246F0F}" type="presParOf" srcId="{351420BF-F3E3-4850-A598-53B4BB129741}" destId="{B62FC9E4-176A-418F-BDCD-9A4A969A88E3}" srcOrd="5" destOrd="0" presId="urn:microsoft.com/office/officeart/2005/8/layout/cycle5"/>
    <dgm:cxn modelId="{CCA08944-630F-4E11-B7DD-B14F5AF7B15A}" type="presParOf" srcId="{351420BF-F3E3-4850-A598-53B4BB129741}" destId="{F7FB7AA9-F98A-4101-B330-AAF2625FFAA2}" srcOrd="6" destOrd="0" presId="urn:microsoft.com/office/officeart/2005/8/layout/cycle5"/>
    <dgm:cxn modelId="{D4BCCE87-1EDA-4C66-889B-2E3B3A806B83}" type="presParOf" srcId="{351420BF-F3E3-4850-A598-53B4BB129741}" destId="{2CA99922-C4F3-47DE-8E1F-FB9B927BC953}" srcOrd="7" destOrd="0" presId="urn:microsoft.com/office/officeart/2005/8/layout/cycle5"/>
    <dgm:cxn modelId="{58F66B16-72E8-45F4-BFE9-0C1D381022F6}" type="presParOf" srcId="{351420BF-F3E3-4850-A598-53B4BB129741}" destId="{28DEBE0E-D875-4EC1-88D2-BA36B11279CB}" srcOrd="8" destOrd="0" presId="urn:microsoft.com/office/officeart/2005/8/layout/cycle5"/>
    <dgm:cxn modelId="{28602CA9-9575-4574-BEA6-29B37AB463EA}" type="presParOf" srcId="{351420BF-F3E3-4850-A598-53B4BB129741}" destId="{0C764055-39E2-4A01-A8A5-178ACEDE2CEA}" srcOrd="9" destOrd="0" presId="urn:microsoft.com/office/officeart/2005/8/layout/cycle5"/>
    <dgm:cxn modelId="{7AB284D6-0236-4728-9E2F-81CF92575E57}" type="presParOf" srcId="{351420BF-F3E3-4850-A598-53B4BB129741}" destId="{59096B8F-31EA-4EB4-BF4E-8B4CB43EA380}" srcOrd="10" destOrd="0" presId="urn:microsoft.com/office/officeart/2005/8/layout/cycle5"/>
    <dgm:cxn modelId="{A99FBA9F-EC11-4439-A397-FDF115AB81C6}" type="presParOf" srcId="{351420BF-F3E3-4850-A598-53B4BB129741}" destId="{C1439B50-3FB4-43B7-B22E-D233E8A99F88}" srcOrd="11" destOrd="0" presId="urn:microsoft.com/office/officeart/2005/8/layout/cycle5"/>
    <dgm:cxn modelId="{14C0B258-D62E-47C4-96AE-81F2A5C6DDB6}" type="presParOf" srcId="{351420BF-F3E3-4850-A598-53B4BB129741}" destId="{373BCC34-3127-4752-9558-5969E6F6C774}" srcOrd="12" destOrd="0" presId="urn:microsoft.com/office/officeart/2005/8/layout/cycle5"/>
    <dgm:cxn modelId="{B5A0422B-27DE-4277-8E4C-6CCD55FB789F}" type="presParOf" srcId="{351420BF-F3E3-4850-A598-53B4BB129741}" destId="{0CD073F4-ECE1-45E5-98EB-2313108546BD}" srcOrd="13" destOrd="0" presId="urn:microsoft.com/office/officeart/2005/8/layout/cycle5"/>
    <dgm:cxn modelId="{E503B207-97EE-4246-A398-A6CC0C59AA8A}" type="presParOf" srcId="{351420BF-F3E3-4850-A598-53B4BB129741}" destId="{B1DDE23F-BB7E-4147-B994-463D77B86293}" srcOrd="14" destOrd="0" presId="urn:microsoft.com/office/officeart/2005/8/layout/cycle5"/>
    <dgm:cxn modelId="{3C180824-2005-4745-83A7-B649E0ADBC00}" type="presParOf" srcId="{351420BF-F3E3-4850-A598-53B4BB129741}" destId="{29FC8DA2-5937-4D71-B8ED-1A6553D9D7AF}" srcOrd="15" destOrd="0" presId="urn:microsoft.com/office/officeart/2005/8/layout/cycle5"/>
    <dgm:cxn modelId="{E419FD53-D2A6-423E-98AB-463EDD41C48A}" type="presParOf" srcId="{351420BF-F3E3-4850-A598-53B4BB129741}" destId="{1FCE36CA-DA2A-4E36-8789-A6F5C3EAD088}" srcOrd="16" destOrd="0" presId="urn:microsoft.com/office/officeart/2005/8/layout/cycle5"/>
    <dgm:cxn modelId="{F6734A3C-7D89-4FE5-9586-A57B8CB419C9}" type="presParOf" srcId="{351420BF-F3E3-4850-A598-53B4BB129741}" destId="{D2547F46-675C-429B-8930-936A35FF73EC}" srcOrd="17" destOrd="0" presId="urn:microsoft.com/office/officeart/2005/8/layout/cycle5"/>
    <dgm:cxn modelId="{79C76AF2-5743-4573-9DBE-996AEC3B32A7}" type="presParOf" srcId="{351420BF-F3E3-4850-A598-53B4BB129741}" destId="{73F20978-E70C-42AA-AEAE-D4540EC0ECCB}" srcOrd="18" destOrd="0" presId="urn:microsoft.com/office/officeart/2005/8/layout/cycle5"/>
    <dgm:cxn modelId="{727380EF-070F-441C-8E4F-349B1B3DE44C}" type="presParOf" srcId="{351420BF-F3E3-4850-A598-53B4BB129741}" destId="{07E6F175-565E-4DB5-9A3D-9F14ADD832EF}" srcOrd="19" destOrd="0" presId="urn:microsoft.com/office/officeart/2005/8/layout/cycle5"/>
    <dgm:cxn modelId="{45643874-6803-4E4F-82AD-24B7A2487E64}" type="presParOf" srcId="{351420BF-F3E3-4850-A598-53B4BB129741}" destId="{AF07A4CF-EAF2-4FF3-9090-BFB1B4334E39}" srcOrd="20"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173355" y="243841"/>
            <a:ext cx="879348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DB4EC3B1-5739-463A-BB84-4A89900682D6}" type="datetimeFigureOut">
              <a:rPr lang="en-IN" smtClean="0"/>
              <a:t>19-12-2025</a:t>
            </a:fld>
            <a:endParaRPr lang="en-IN"/>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3C13789-A245-473D-ABBA-4575C0392F3D}" type="slidenum">
              <a:rPr lang="en-IN" smtClean="0"/>
              <a:t>‹#›</a:t>
            </a:fld>
            <a:endParaRPr lang="en-IN"/>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5691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4EC3B1-5739-463A-BB84-4A89900682D6}"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4212890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4EC3B1-5739-463A-BB84-4A89900682D6}"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2401585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4EC3B1-5739-463A-BB84-4A89900682D6}"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511100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4EC3B1-5739-463A-BB84-4A89900682D6}" type="datetimeFigureOut">
              <a:rPr lang="en-IN" smtClean="0"/>
              <a:t>19-12-2025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3C13789-A245-473D-ABBA-4575C0392F3D}" type="slidenum">
              <a:rPr lang="en-IN" smtClean="0"/>
              <a:t>‹#›</a:t>
            </a:fld>
            <a:endParaRPr lang="en-IN"/>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05259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4EC3B1-5739-463A-BB84-4A89900682D6}"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391563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4EC3B1-5739-463A-BB84-4A89900682D6}" type="datetimeFigureOut">
              <a:rPr lang="en-IN" smtClean="0"/>
              <a:t>19-12-2025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741964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4EC3B1-5739-463A-BB84-4A89900682D6}" type="datetimeFigureOut">
              <a:rPr lang="en-IN" smtClean="0"/>
              <a:t>19-12-2025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662809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4EC3B1-5739-463A-BB84-4A89900682D6}" type="datetimeFigureOut">
              <a:rPr lang="en-IN" smtClean="0"/>
              <a:t>19-12-2025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18191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94894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4389119" y="1097280"/>
            <a:ext cx="390906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94894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4EC3B1-5739-463A-BB84-4A89900682D6}"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2778772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94894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59936" y="1069847"/>
            <a:ext cx="4574286"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94894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B4EC3B1-5739-463A-BB84-4A89900682D6}" type="datetimeFigureOut">
              <a:rPr lang="en-IN" smtClean="0"/>
              <a:t>19-12-2025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3C13789-A245-473D-ABBA-4575C0392F3D}" type="slidenum">
              <a:rPr lang="en-IN" smtClean="0"/>
              <a:t>‹#›</a:t>
            </a:fld>
            <a:endParaRPr lang="en-IN"/>
          </a:p>
        </p:txBody>
      </p:sp>
    </p:spTree>
    <p:extLst>
      <p:ext uri="{BB962C8B-B14F-4D97-AF65-F5344CB8AC3E}">
        <p14:creationId xmlns:p14="http://schemas.microsoft.com/office/powerpoint/2010/main" val="1879823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173355" y="243841"/>
            <a:ext cx="879348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200">
                <a:solidFill>
                  <a:schemeClr val="accent1"/>
                </a:solidFill>
              </a:defRPr>
            </a:lvl1pPr>
          </a:lstStyle>
          <a:p>
            <a:fld id="{DB4EC3B1-5739-463A-BB84-4A89900682D6}" type="datetimeFigureOut">
              <a:rPr lang="en-IN" smtClean="0"/>
              <a:t>19-12-2025</a:t>
            </a:fld>
            <a:endParaRPr lang="en-IN"/>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200">
                <a:solidFill>
                  <a:schemeClr val="accent1"/>
                </a:solidFill>
              </a:defRPr>
            </a:lvl1pPr>
          </a:lstStyle>
          <a:p>
            <a:endParaRPr lang="en-IN"/>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200">
                <a:solidFill>
                  <a:schemeClr val="accent1"/>
                </a:solidFill>
              </a:defRPr>
            </a:lvl1pPr>
          </a:lstStyle>
          <a:p>
            <a:fld id="{43C13789-A245-473D-ABBA-4575C0392F3D}" type="slidenum">
              <a:rPr lang="en-IN" smtClean="0"/>
              <a:t>‹#›</a:t>
            </a:fld>
            <a:endParaRPr lang="en-IN"/>
          </a:p>
        </p:txBody>
      </p:sp>
      <p:pic>
        <p:nvPicPr>
          <p:cNvPr id="9" name="Picture 8">
            <a:extLst>
              <a:ext uri="{FF2B5EF4-FFF2-40B4-BE49-F238E27FC236}">
                <a16:creationId xmlns:a16="http://schemas.microsoft.com/office/drawing/2014/main" xmlns="" id="{2AF9A606-5B77-3195-5AFC-01FCE69C0399}"/>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76286" y="236220"/>
            <a:ext cx="1220927" cy="1074679"/>
          </a:xfrm>
          <a:prstGeom prst="rect">
            <a:avLst/>
          </a:prstGeom>
        </p:spPr>
      </p:pic>
    </p:spTree>
    <p:extLst>
      <p:ext uri="{BB962C8B-B14F-4D97-AF65-F5344CB8AC3E}">
        <p14:creationId xmlns:p14="http://schemas.microsoft.com/office/powerpoint/2010/main" val="130158711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5852D5-D2F5-4074-D057-4308624C58BB}"/>
              </a:ext>
            </a:extLst>
          </p:cNvPr>
          <p:cNvSpPr>
            <a:spLocks noGrp="1"/>
          </p:cNvSpPr>
          <p:nvPr>
            <p:ph type="ctrTitle"/>
          </p:nvPr>
        </p:nvSpPr>
        <p:spPr>
          <a:xfrm>
            <a:off x="1143000" y="1293928"/>
            <a:ext cx="6858000" cy="2387600"/>
          </a:xfrm>
        </p:spPr>
        <p:txBody>
          <a:bodyPr>
            <a:normAutofit fontScale="90000"/>
          </a:bodyPr>
          <a:lstStyle/>
          <a:p>
            <a:r>
              <a:rPr lang="hi-IN" dirty="0"/>
              <a:t>वार्ड की दिनचर्या और बिस्तर बनाना</a:t>
            </a:r>
            <a:endParaRPr lang="en-IN" dirty="0"/>
          </a:p>
        </p:txBody>
      </p:sp>
      <p:sp>
        <p:nvSpPr>
          <p:cNvPr id="3" name="TextBox 2">
            <a:extLst>
              <a:ext uri="{FF2B5EF4-FFF2-40B4-BE49-F238E27FC236}">
                <a16:creationId xmlns:a16="http://schemas.microsoft.com/office/drawing/2014/main" xmlns="" id="{E8BB3E1D-11A1-D942-2CCE-D4286D7E31C3}"/>
              </a:ext>
            </a:extLst>
          </p:cNvPr>
          <p:cNvSpPr txBox="1"/>
          <p:nvPr/>
        </p:nvSpPr>
        <p:spPr>
          <a:xfrm>
            <a:off x="3492953" y="808809"/>
            <a:ext cx="2162780" cy="746760"/>
          </a:xfrm>
          <a:prstGeom prst="rect">
            <a:avLst/>
          </a:prstGeom>
          <a:noFill/>
        </p:spPr>
        <p:txBody>
          <a:bodyPr wrap="square" rtlCol="0">
            <a:noAutofit/>
          </a:bodyPr>
          <a:lstStyle/>
          <a:p>
            <a:pPr algn="ctr">
              <a:lnSpc>
                <a:spcPct val="107000"/>
              </a:lnSpc>
              <a:spcAft>
                <a:spcPts val="800"/>
              </a:spcAft>
              <a:buNone/>
            </a:pPr>
            <a:r>
              <a:rPr lang="hi-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पाठ-</a:t>
            </a:r>
            <a:r>
              <a:rPr lang="en-IN" sz="3600" b="1" kern="1200" dirty="0">
                <a:solidFill>
                  <a:srgbClr val="FF0000"/>
                </a:solidFill>
                <a:effectLst/>
                <a:latin typeface="Calibri" panose="020F0502020204030204" pitchFamily="34" charset="0"/>
                <a:ea typeface="Calibri" panose="020F0502020204030204" pitchFamily="34" charset="0"/>
                <a:cs typeface="Mangal" panose="02040503050203030202" pitchFamily="18" charset="0"/>
              </a:rPr>
              <a:t>40</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a:extLst>
              <a:ext uri="{FF2B5EF4-FFF2-40B4-BE49-F238E27FC236}">
                <a16:creationId xmlns:a16="http://schemas.microsoft.com/office/drawing/2014/main" xmlns="" id="{96AC4965-47C6-DE22-6192-359A9461565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36341" y="259534"/>
            <a:ext cx="1247775" cy="1098550"/>
          </a:xfrm>
          <a:prstGeom prst="rect">
            <a:avLst/>
          </a:prstGeom>
          <a:noFill/>
          <a:ln>
            <a:noFill/>
          </a:ln>
        </p:spPr>
      </p:pic>
      <p:sp>
        <p:nvSpPr>
          <p:cNvPr id="5" name="Title 1"/>
          <p:cNvSpPr txBox="1">
            <a:spLocks/>
          </p:cNvSpPr>
          <p:nvPr/>
        </p:nvSpPr>
        <p:spPr>
          <a:xfrm>
            <a:off x="6669540" y="5621867"/>
            <a:ext cx="2133602"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FF0000"/>
                </a:solidFill>
                <a:latin typeface="Kruti Dev 011" pitchFamily="2" charset="0"/>
                <a:cs typeface="Arial" pitchFamily="34" charset="0"/>
              </a:rPr>
              <a:t>)</a:t>
            </a:r>
            <a:r>
              <a:rPr lang="en-IN" sz="4000" b="1" dirty="0" err="1" smtClean="0">
                <a:solidFill>
                  <a:srgbClr val="FF0000"/>
                </a:solidFill>
                <a:latin typeface="Kruti Dev 011" pitchFamily="2" charset="0"/>
                <a:cs typeface="Arial" pitchFamily="34" charset="0"/>
              </a:rPr>
              <a:t>kjk</a:t>
            </a:r>
            <a:endParaRPr lang="en-IN" sz="4000" b="1" dirty="0" smtClean="0">
              <a:solidFill>
                <a:srgbClr val="FF0000"/>
              </a:solidFill>
              <a:latin typeface="Kruti Dev 011" pitchFamily="2" charset="0"/>
              <a:cs typeface="Arial" pitchFamily="34" charset="0"/>
            </a:endParaRPr>
          </a:p>
          <a:p>
            <a:r>
              <a:rPr lang="en-IN" sz="4000" b="1" dirty="0" smtClean="0">
                <a:solidFill>
                  <a:srgbClr val="FF0000"/>
                </a:solidFill>
                <a:latin typeface="Kruti Dev 011" pitchFamily="2" charset="0"/>
                <a:cs typeface="Arial" pitchFamily="34" charset="0"/>
              </a:rPr>
              <a:t>l0m0fu0@,0,u0,e0</a:t>
            </a:r>
          </a:p>
          <a:p>
            <a:r>
              <a:rPr lang="en-US" sz="4000" b="1" dirty="0" err="1" smtClean="0">
                <a:solidFill>
                  <a:srgbClr val="FF0000"/>
                </a:solidFill>
                <a:latin typeface="Kruti Dev 011" pitchFamily="2" charset="0"/>
                <a:cs typeface="Arial" pitchFamily="34" charset="0"/>
              </a:rPr>
              <a:t>veunhi</a:t>
            </a:r>
            <a:r>
              <a:rPr lang="en-US" sz="4000" b="1" dirty="0" smtClean="0">
                <a:solidFill>
                  <a:srgbClr val="FF0000"/>
                </a:solidFill>
                <a:latin typeface="Kruti Dev 011" pitchFamily="2" charset="0"/>
                <a:cs typeface="Arial" pitchFamily="34" charset="0"/>
              </a:rPr>
              <a:t> </a:t>
            </a:r>
            <a:r>
              <a:rPr lang="en-US" sz="4000" b="1" dirty="0" err="1" smtClean="0">
                <a:solidFill>
                  <a:srgbClr val="FF0000"/>
                </a:solidFill>
                <a:latin typeface="Kruti Dev 011" pitchFamily="2" charset="0"/>
                <a:cs typeface="Arial" pitchFamily="34" charset="0"/>
              </a:rPr>
              <a:t>dkSj</a:t>
            </a:r>
            <a:endParaRPr lang="en-US" sz="4000" b="1" dirty="0">
              <a:solidFill>
                <a:srgbClr val="FF0000"/>
              </a:solidFill>
              <a:latin typeface="Kruti Dev 011" pitchFamily="2" charset="0"/>
              <a:cs typeface="Arial" pitchFamily="34" charset="0"/>
            </a:endParaRPr>
          </a:p>
        </p:txBody>
      </p:sp>
    </p:spTree>
    <p:extLst>
      <p:ext uri="{BB962C8B-B14F-4D97-AF65-F5344CB8AC3E}">
        <p14:creationId xmlns:p14="http://schemas.microsoft.com/office/powerpoint/2010/main" val="27552686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762313"/>
            <a:ext cx="7941733" cy="658642"/>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आपूर्ति और उपकरणों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1749348"/>
            <a:ext cx="7865533" cy="3539430"/>
          </a:xfrm>
          <a:prstGeom prst="rect">
            <a:avLst/>
          </a:prstGeom>
          <a:noFill/>
        </p:spPr>
        <p:txBody>
          <a:bodyPr wrap="square">
            <a:spAutoFit/>
          </a:bodyPr>
          <a:lstStyle/>
          <a:p>
            <a:pPr marL="457200" lvl="0" indent="-457200">
              <a:buFont typeface="Wingdings" pitchFamily="2" charset="2"/>
              <a:buChar char="ü"/>
            </a:pPr>
            <a:r>
              <a:rPr lang="hi-IN" sz="2800" dirty="0">
                <a:solidFill>
                  <a:srgbClr val="00B050"/>
                </a:solidFill>
              </a:rPr>
              <a:t>डिस्पोजेबल दस्ताने, गाउन, फेस मास्क की पर्याप्त आपूर्ति उपलब्ध है</a:t>
            </a:r>
            <a:endParaRPr lang="en-IN" sz="2800" dirty="0">
              <a:solidFill>
                <a:srgbClr val="00B050"/>
              </a:solidFill>
            </a:endParaRPr>
          </a:p>
          <a:p>
            <a:pPr marL="457200" lvl="0" indent="-457200">
              <a:buFont typeface="Wingdings" pitchFamily="2" charset="2"/>
              <a:buChar char="ü"/>
            </a:pPr>
            <a:r>
              <a:rPr lang="hi-IN" sz="2800" dirty="0">
                <a:solidFill>
                  <a:srgbClr val="7030A0"/>
                </a:solidFill>
              </a:rPr>
              <a:t>सुनिश्चित करें कि व्यवहार में नसबंदी प्रक्रियाओं के अनुसार ब्लीच समाधान के साथ कीटाणुरहित करने के बाद गंदी ड्रेसिंग, सुइयों आदि का उचित त्याग किया जाए</a:t>
            </a:r>
            <a:endParaRPr lang="en-IN" sz="2800" dirty="0">
              <a:solidFill>
                <a:srgbClr val="7030A0"/>
              </a:solidFill>
            </a:endParaRPr>
          </a:p>
          <a:p>
            <a:pPr marL="457200" lvl="0" indent="-457200">
              <a:buFont typeface="Wingdings" pitchFamily="2" charset="2"/>
              <a:buChar char="ü"/>
            </a:pPr>
            <a:r>
              <a:rPr lang="hi-IN" sz="2800" dirty="0">
                <a:solidFill>
                  <a:srgbClr val="002060"/>
                </a:solidFill>
              </a:rPr>
              <a:t>सुनिश्चित करें कि ऑक्सीजन सिलेंडर भरे हुए हैं और अच्छी कार्यशील स्थिति में हैं</a:t>
            </a:r>
            <a:endParaRPr lang="en-IN" sz="2800" dirty="0">
              <a:solidFill>
                <a:srgbClr val="002060"/>
              </a:solidFill>
            </a:endParaRPr>
          </a:p>
        </p:txBody>
      </p:sp>
    </p:spTree>
    <p:extLst>
      <p:ext uri="{BB962C8B-B14F-4D97-AF65-F5344CB8AC3E}">
        <p14:creationId xmlns:p14="http://schemas.microsoft.com/office/powerpoint/2010/main" val="4112819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364364"/>
            <a:ext cx="7941733" cy="658642"/>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आपूर्ति और उपकरणों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1165125"/>
            <a:ext cx="7865533" cy="4832092"/>
          </a:xfrm>
          <a:prstGeom prst="rect">
            <a:avLst/>
          </a:prstGeom>
          <a:noFill/>
        </p:spPr>
        <p:txBody>
          <a:bodyPr wrap="square">
            <a:spAutoFit/>
          </a:bodyPr>
          <a:lstStyle/>
          <a:p>
            <a:pPr marL="457200" lvl="0" indent="-457200">
              <a:buFont typeface="Wingdings" pitchFamily="2" charset="2"/>
              <a:buChar char="ü"/>
            </a:pPr>
            <a:r>
              <a:rPr lang="hi-IN" sz="2800" dirty="0">
                <a:solidFill>
                  <a:srgbClr val="00B050"/>
                </a:solidFill>
              </a:rPr>
              <a:t>सुनिश्चित करें कि ताजा लिनन पर्याप्त मात्रा में उपलब्ध है और यह भी कि कपड़े धोने के लिए गंदे लिनन समय पर दिए गए हैं</a:t>
            </a:r>
            <a:endParaRPr lang="en-IN" sz="2800" dirty="0">
              <a:solidFill>
                <a:srgbClr val="00B050"/>
              </a:solidFill>
            </a:endParaRPr>
          </a:p>
          <a:p>
            <a:pPr marL="457200" lvl="0" indent="-457200">
              <a:buFont typeface="Wingdings" pitchFamily="2" charset="2"/>
              <a:buChar char="ü"/>
            </a:pPr>
            <a:r>
              <a:rPr lang="hi-IN" sz="2800" dirty="0">
                <a:solidFill>
                  <a:srgbClr val="7030A0"/>
                </a:solidFill>
              </a:rPr>
              <a:t>प्रतिस्थापन के लिए किसी भी डिफ़ॉल्ट/टूटे हुए उपकरण को कर्मचारियों के ध्यान में लाएं</a:t>
            </a:r>
            <a:endParaRPr lang="en-IN" sz="2800" dirty="0">
              <a:solidFill>
                <a:srgbClr val="7030A0"/>
              </a:solidFill>
            </a:endParaRPr>
          </a:p>
          <a:p>
            <a:pPr marL="457200" lvl="0" indent="-457200">
              <a:buFont typeface="Wingdings" pitchFamily="2" charset="2"/>
              <a:buChar char="ü"/>
            </a:pPr>
            <a:r>
              <a:rPr lang="hi-IN" sz="2800" dirty="0">
                <a:solidFill>
                  <a:srgbClr val="00B0F0"/>
                </a:solidFill>
              </a:rPr>
              <a:t>उपकरणों और उपकरणों के लिए उचित सूची बनाए रखें और सुनिश्चित करें कि उन्हें उनके उचित स्थान और कंटेनरों में रखा गया है</a:t>
            </a:r>
            <a:endParaRPr lang="en-IN" sz="2800" dirty="0">
              <a:solidFill>
                <a:srgbClr val="00B0F0"/>
              </a:solidFill>
            </a:endParaRPr>
          </a:p>
          <a:p>
            <a:pPr marL="457200" lvl="0" indent="-457200">
              <a:buFont typeface="Wingdings" pitchFamily="2" charset="2"/>
              <a:buChar char="ü"/>
            </a:pPr>
            <a:r>
              <a:rPr lang="hi-IN" sz="2800" dirty="0">
                <a:solidFill>
                  <a:srgbClr val="002060"/>
                </a:solidFill>
              </a:rPr>
              <a:t>दवाओं और ड्रेसिंग आपूर्ति की बर्बादी से बचें और उपरोक्त वस्तुओं की छोटी समाप्ति को बनाए रखने में नर्स की सहायता करें</a:t>
            </a:r>
            <a:endParaRPr lang="en-IN" sz="2800" dirty="0">
              <a:solidFill>
                <a:srgbClr val="002060"/>
              </a:solidFill>
            </a:endParaRPr>
          </a:p>
        </p:txBody>
      </p:sp>
    </p:spTree>
    <p:extLst>
      <p:ext uri="{BB962C8B-B14F-4D97-AF65-F5344CB8AC3E}">
        <p14:creationId xmlns:p14="http://schemas.microsoft.com/office/powerpoint/2010/main" val="38127131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364364"/>
            <a:ext cx="7941733" cy="640175"/>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वार्ड पर्यावरण का प्रबंधन</a:t>
            </a: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2291236"/>
            <a:ext cx="7865533" cy="4411079"/>
          </a:xfrm>
          <a:prstGeom prst="rect">
            <a:avLst/>
          </a:prstGeom>
          <a:noFill/>
        </p:spPr>
        <p:txBody>
          <a:bodyPr wrap="square">
            <a:spAutoFit/>
          </a:bodyPr>
          <a:lstStyle/>
          <a:p>
            <a:r>
              <a:rPr lang="hi-IN" sz="2800" dirty="0">
                <a:solidFill>
                  <a:srgbClr val="FFC000"/>
                </a:solidFill>
                <a:latin typeface="Calibri" pitchFamily="34" charset="0"/>
                <a:ea typeface="Calibri" pitchFamily="34" charset="0"/>
                <a:cs typeface="Calibri" pitchFamily="34" charset="0"/>
              </a:rPr>
              <a:t>चिकित्सक को वार्ड रखरखाव में निम्नलिखित बिंदुओं को सुनिश्चित करना चाहिए</a:t>
            </a:r>
            <a:r>
              <a:rPr lang="en-US" sz="2800" dirty="0">
                <a:solidFill>
                  <a:srgbClr val="FFC000"/>
                </a:solidFill>
                <a:latin typeface="Calibri" pitchFamily="34" charset="0"/>
                <a:ea typeface="Calibri" pitchFamily="34" charset="0"/>
                <a:cs typeface="Calibri" pitchFamily="34" charset="0"/>
              </a:rPr>
              <a:t>:</a:t>
            </a:r>
            <a:endParaRPr lang="en-IN" sz="2800" dirty="0">
              <a:solidFill>
                <a:srgbClr val="FFC000"/>
              </a:solidFill>
              <a:latin typeface="Calibri" pitchFamily="34" charset="0"/>
              <a:ea typeface="Calibri" pitchFamily="34" charset="0"/>
              <a:cs typeface="Calibri" pitchFamily="34"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70C0"/>
                </a:solidFill>
                <a:latin typeface="Calibri" panose="020F0502020204030204" pitchFamily="34" charset="0"/>
                <a:ea typeface="Times New Roman" panose="02020603050405020304" pitchFamily="18" charset="0"/>
              </a:rPr>
              <a:t>वायुमंडलीय तापमान, आर्द्रता और वेंटिलेशन का विनियमन</a:t>
            </a:r>
            <a:endParaRPr lang="en-IN" sz="2800" dirty="0">
              <a:solidFill>
                <a:srgbClr val="0070C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पर्याप्त प्रकाश व्यवस्था</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शोर की रोकथाम</a:t>
            </a:r>
            <a:endParaRPr lang="en-IN" sz="2800" dirty="0">
              <a:solidFill>
                <a:srgbClr val="00206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92D050"/>
                </a:solidFill>
                <a:latin typeface="Calibri" panose="020F0502020204030204" pitchFamily="34" charset="0"/>
                <a:ea typeface="Times New Roman" panose="02020603050405020304" pitchFamily="18" charset="0"/>
              </a:rPr>
              <a:t>अप्रिय गंध का उन्मूलन</a:t>
            </a:r>
            <a:endParaRPr lang="en-IN" sz="2800" dirty="0">
              <a:solidFill>
                <a:srgbClr val="92D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92D050"/>
                </a:solidFill>
                <a:latin typeface="Calibri" panose="020F0502020204030204" pitchFamily="34" charset="0"/>
                <a:ea typeface="Times New Roman" panose="02020603050405020304" pitchFamily="18" charset="0"/>
              </a:rPr>
              <a:t>धूल नियंत्रण</a:t>
            </a:r>
            <a:endParaRPr lang="en-IN" sz="2800" dirty="0">
              <a:solidFill>
                <a:srgbClr val="92D05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789015" y="1130864"/>
            <a:ext cx="8393644" cy="1077218"/>
          </a:xfrm>
          <a:prstGeom prst="rect">
            <a:avLst/>
          </a:prstGeom>
          <a:noFill/>
        </p:spPr>
        <p:txBody>
          <a:bodyPr wrap="none" rtlCol="0">
            <a:spAutoFit/>
          </a:bodyPr>
          <a:lstStyle/>
          <a:p>
            <a:r>
              <a:rPr lang="hi-IN" sz="3200" dirty="0">
                <a:solidFill>
                  <a:srgbClr val="7030A0"/>
                </a:solidFill>
                <a:latin typeface="Calibri" pitchFamily="34" charset="0"/>
                <a:ea typeface="Calibri" pitchFamily="34" charset="0"/>
                <a:cs typeface="Calibri" pitchFamily="34" charset="0"/>
              </a:rPr>
              <a:t>एक सुरक्षित और आरामदायक वातावरण प्रदान करना
 रोगियों के लिए शीघ्र स्वस्थ होने में मदद करता है।</a:t>
            </a:r>
            <a:endParaRPr lang="en-IN" sz="3200" dirty="0">
              <a:solidFill>
                <a:srgbClr val="7030A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2919142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525237"/>
            <a:ext cx="7941733" cy="640175"/>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वार्ड पर्यावरण का प्रबंधन</a:t>
            </a:r>
            <a:r>
              <a:rPr lang="en-US" sz="3200" b="1" u="sng" dirty="0">
                <a:solidFill>
                  <a:srgbClr val="FF0000"/>
                </a:solidFill>
                <a:latin typeface="Calibri" panose="020F0502020204030204" pitchFamily="34" charset="0"/>
                <a:ea typeface="Times New Roman" panose="02020603050405020304" pitchFamily="18" charset="0"/>
                <a:cs typeface="Mangal" panose="02040503050203030202" pitchFamily="18" charset="0"/>
              </a:rPr>
              <a:t> </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1342932"/>
            <a:ext cx="7865533" cy="5292346"/>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मलमूत्र और अस्पताल के कचरे का सुरक्षित निपटान</a:t>
            </a:r>
            <a:endParaRPr lang="en-IN" sz="28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70C0"/>
                </a:solidFill>
                <a:latin typeface="Calibri" panose="020F0502020204030204" pitchFamily="34" charset="0"/>
                <a:ea typeface="Times New Roman" panose="02020603050405020304" pitchFamily="18" charset="0"/>
              </a:rPr>
              <a:t>सुरक्षित पानी की आपूर्ति</a:t>
            </a:r>
            <a:endParaRPr lang="en-IN" sz="2800" dirty="0">
              <a:solidFill>
                <a:srgbClr val="0070C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कीड़े, कीड़े और जानवरों के कीटों से मुक्ति</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FFC000"/>
                </a:solidFill>
                <a:latin typeface="Calibri" panose="020F0502020204030204" pitchFamily="34" charset="0"/>
                <a:ea typeface="Times New Roman" panose="02020603050405020304" pitchFamily="18" charset="0"/>
              </a:rPr>
              <a:t>यांत्रिक, थर्मल, रासायनिक बैक्टीरियोलॉजिकल चोटों से सुरक्षा</a:t>
            </a:r>
            <a:endParaRPr lang="en-IN" sz="2800" dirty="0">
              <a:solidFill>
                <a:srgbClr val="FFC00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पर्याप्त गोपनीयता का प्रावधान</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क्रॉस संक्रमण की रोकथाम</a:t>
            </a:r>
            <a:endParaRPr lang="en-IN" sz="2800" dirty="0">
              <a:solidFill>
                <a:srgbClr val="00206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C00000"/>
                </a:solidFill>
                <a:latin typeface="Calibri" panose="020F0502020204030204" pitchFamily="34" charset="0"/>
                <a:ea typeface="Times New Roman" panose="02020603050405020304" pitchFamily="18" charset="0"/>
              </a:rPr>
              <a:t>स्वच्छता और सुव्यवस्था।</a:t>
            </a:r>
            <a:endParaRPr lang="en-IN" sz="2800" dirty="0">
              <a:solidFill>
                <a:srgbClr val="C00000"/>
              </a:solidFill>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777882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A689F889-5C7E-06B6-5000-201DC0BA73F3}"/>
              </a:ext>
            </a:extLst>
          </p:cNvPr>
          <p:cNvSpPr txBox="1"/>
          <p:nvPr/>
        </p:nvSpPr>
        <p:spPr>
          <a:xfrm>
            <a:off x="2170706" y="440331"/>
            <a:ext cx="5057030" cy="584775"/>
          </a:xfrm>
          <a:prstGeom prst="rect">
            <a:avLst/>
          </a:prstGeom>
          <a:noFill/>
        </p:spPr>
        <p:txBody>
          <a:bodyPr wrap="square" rtlCol="0">
            <a:spAutoFit/>
          </a:bodyPr>
          <a:lstStyle/>
          <a:p>
            <a:r>
              <a:rPr lang="hi-IN" sz="3200" b="1" dirty="0">
                <a:solidFill>
                  <a:srgbClr val="C00000"/>
                </a:solidFill>
                <a:latin typeface="Calibri" pitchFamily="34" charset="0"/>
                <a:ea typeface="Calibri" pitchFamily="34" charset="0"/>
                <a:cs typeface="Calibri" pitchFamily="34" charset="0"/>
              </a:rPr>
              <a:t>बिस्तर बनाने की तकनीक</a:t>
            </a:r>
            <a:endParaRPr lang="en-IN" sz="3200" b="1" dirty="0">
              <a:solidFill>
                <a:srgbClr val="C00000"/>
              </a:solidFill>
              <a:latin typeface="Calibri" pitchFamily="34" charset="0"/>
              <a:ea typeface="Calibri" pitchFamily="34" charset="0"/>
              <a:cs typeface="Calibri" pitchFamily="34" charset="0"/>
            </a:endParaRPr>
          </a:p>
        </p:txBody>
      </p:sp>
      <p:sp>
        <p:nvSpPr>
          <p:cNvPr id="5" name="TextBox 4">
            <a:extLst>
              <a:ext uri="{FF2B5EF4-FFF2-40B4-BE49-F238E27FC236}">
                <a16:creationId xmlns:a16="http://schemas.microsoft.com/office/drawing/2014/main" xmlns="" id="{CE3EFD47-E7A2-78F3-4963-6BF9BB941C41}"/>
              </a:ext>
            </a:extLst>
          </p:cNvPr>
          <p:cNvSpPr txBox="1"/>
          <p:nvPr/>
        </p:nvSpPr>
        <p:spPr>
          <a:xfrm>
            <a:off x="996885" y="1277141"/>
            <a:ext cx="7520582" cy="1384995"/>
          </a:xfrm>
          <a:prstGeom prst="rect">
            <a:avLst/>
          </a:prstGeom>
          <a:noFill/>
        </p:spPr>
        <p:txBody>
          <a:bodyPr wrap="square">
            <a:spAutoFit/>
          </a:bodyPr>
          <a:lstStyle/>
          <a:p>
            <a:r>
              <a:rPr lang="en-US" b="0" i="0" dirty="0">
                <a:solidFill>
                  <a:srgbClr val="202124"/>
                </a:solidFill>
                <a:effectLst/>
                <a:latin typeface="arial" panose="020B0604020202020204" pitchFamily="34" charset="0"/>
              </a:rPr>
              <a:t>1-   </a:t>
            </a:r>
            <a:r>
              <a:rPr lang="hi-IN" sz="2800" dirty="0">
                <a:solidFill>
                  <a:srgbClr val="002060"/>
                </a:solidFill>
                <a:latin typeface="Calibri" pitchFamily="34" charset="0"/>
                <a:ea typeface="Calibri" pitchFamily="34" charset="0"/>
                <a:cs typeface="Calibri" pitchFamily="34" charset="0"/>
              </a:rPr>
              <a:t>एक कब्जे वाला बिस्तर एक उपलब्ध बिस्तर है जहां बिस्तर पर शारीरिक रूप से एक मरीज होता है या एक मरीज के लिए बिस्तर रखा जा रहा होता है</a:t>
            </a:r>
            <a:endParaRPr lang="en-IN" dirty="0">
              <a:solidFill>
                <a:srgbClr val="002060"/>
              </a:solidFill>
              <a:latin typeface="Calibri" pitchFamily="34" charset="0"/>
              <a:ea typeface="Calibri" pitchFamily="34" charset="0"/>
              <a:cs typeface="Calibri" pitchFamily="34" charset="0"/>
            </a:endParaRPr>
          </a:p>
        </p:txBody>
      </p:sp>
      <p:sp>
        <p:nvSpPr>
          <p:cNvPr id="3" name="Rectangle 2">
            <a:extLst>
              <a:ext uri="{FF2B5EF4-FFF2-40B4-BE49-F238E27FC236}">
                <a16:creationId xmlns:a16="http://schemas.microsoft.com/office/drawing/2014/main" xmlns="" id="{58E91CA1-478A-5D7C-F160-F64FA086F0EC}"/>
              </a:ext>
            </a:extLst>
          </p:cNvPr>
          <p:cNvSpPr/>
          <p:nvPr/>
        </p:nvSpPr>
        <p:spPr>
          <a:xfrm>
            <a:off x="627017" y="2760617"/>
            <a:ext cx="7959634" cy="3657052"/>
          </a:xfrm>
          <a:prstGeom prst="rect">
            <a:avLst/>
          </a:prstGeom>
        </p:spPr>
        <p:style>
          <a:lnRef idx="2">
            <a:schemeClr val="dk1"/>
          </a:lnRef>
          <a:fillRef idx="1">
            <a:schemeClr val="lt1"/>
          </a:fillRef>
          <a:effectRef idx="0">
            <a:schemeClr val="dk1"/>
          </a:effectRef>
          <a:fontRef idx="minor">
            <a:schemeClr val="dk1"/>
          </a:fontRef>
        </p:style>
        <p:txBody>
          <a:bodyPr rtlCol="0" anchor="ctr"/>
          <a:lstStyle/>
          <a:p>
            <a:r>
              <a:rPr lang="hi-IN" sz="3600" dirty="0">
                <a:solidFill>
                  <a:srgbClr val="FF0000"/>
                </a:solidFill>
              </a:rPr>
              <a:t>व्यस्त बिस्तर बनाने का उद्देश्य</a:t>
            </a:r>
            <a:endParaRPr lang="en-IN" sz="3600" dirty="0">
              <a:solidFill>
                <a:srgbClr val="FF0000"/>
              </a:solidFill>
            </a:endParaRPr>
          </a:p>
          <a:p>
            <a:pPr marL="285750" indent="-285750">
              <a:buFont typeface="Wingdings" panose="05000000000000000000" pitchFamily="2" charset="2"/>
              <a:buChar char="§"/>
            </a:pPr>
            <a:r>
              <a:rPr lang="hi-IN" sz="2400" dirty="0"/>
              <a:t>एक साफ और स्वच्छ बिस्तर उपलब्ध कराना।</a:t>
            </a:r>
            <a:endParaRPr lang="en-IN" sz="2400" dirty="0"/>
          </a:p>
          <a:p>
            <a:pPr marL="285750" indent="-285750">
              <a:buFont typeface="Wingdings" panose="05000000000000000000" pitchFamily="2" charset="2"/>
              <a:buChar char="§"/>
            </a:pPr>
            <a:r>
              <a:rPr lang="hi-IN" sz="2400" dirty="0"/>
              <a:t>बिस्तर तक सीमित रहने वाले रोगी को तरोताजा करने के लिए।</a:t>
            </a:r>
            <a:endParaRPr lang="en-IN" sz="2400" dirty="0"/>
          </a:p>
          <a:p>
            <a:pPr marL="285750" indent="-285750">
              <a:buFont typeface="Wingdings" panose="05000000000000000000" pitchFamily="2" charset="2"/>
              <a:buChar char="§"/>
            </a:pPr>
            <a:r>
              <a:rPr lang="hi-IN" sz="2400" dirty="0"/>
              <a:t>रोगी को कम से कम परेशानी पहुँचाते हुए चादरें बदलना।</a:t>
            </a:r>
            <a:endParaRPr lang="en-IN" sz="2400" dirty="0"/>
          </a:p>
          <a:p>
            <a:pPr marL="285750" indent="-285750">
              <a:buFont typeface="Wingdings" panose="05000000000000000000" pitchFamily="2" charset="2"/>
              <a:buChar char="§"/>
            </a:pPr>
            <a:r>
              <a:rPr lang="hi-IN" sz="2400" dirty="0"/>
              <a:t>मरीजों के नीचे चादरें बहुत मजबूती से बिछाना या लगाना ताकि उनमें झुर्रियां न पड़ें।</a:t>
            </a:r>
            <a:endParaRPr lang="en-IN" sz="2400" dirty="0"/>
          </a:p>
          <a:p>
            <a:pPr marL="285750" indent="-285750">
              <a:buFont typeface="Wingdings" panose="05000000000000000000" pitchFamily="2" charset="2"/>
              <a:buChar char="§"/>
            </a:pPr>
            <a:r>
              <a:rPr lang="hi-IN" sz="2400" dirty="0"/>
              <a:t>बिस्तर से टुकड़े हटाने के लिए।</a:t>
            </a:r>
            <a:endParaRPr lang="en-IN" sz="2400" dirty="0"/>
          </a:p>
          <a:p>
            <a:pPr marL="285750" indent="-285750">
              <a:buFont typeface="Wingdings" panose="05000000000000000000" pitchFamily="2" charset="2"/>
              <a:buChar char="§"/>
            </a:pPr>
            <a:r>
              <a:rPr lang="hi-IN" sz="2400" dirty="0"/>
              <a:t>रोगी को आरामदायक महसूस कराने के लिए।</a:t>
            </a:r>
            <a:endParaRPr lang="en-IN" sz="2400" dirty="0"/>
          </a:p>
        </p:txBody>
      </p:sp>
    </p:spTree>
    <p:extLst>
      <p:ext uri="{BB962C8B-B14F-4D97-AF65-F5344CB8AC3E}">
        <p14:creationId xmlns:p14="http://schemas.microsoft.com/office/powerpoint/2010/main" val="3848649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D61CD1B-9439-BA21-4EE1-025D5C0E8543}"/>
              </a:ext>
            </a:extLst>
          </p:cNvPr>
          <p:cNvSpPr>
            <a:spLocks noGrp="1"/>
          </p:cNvSpPr>
          <p:nvPr>
            <p:ph type="title"/>
          </p:nvPr>
        </p:nvSpPr>
        <p:spPr/>
        <p:txBody>
          <a:bodyPr/>
          <a:lstStyle/>
          <a:p>
            <a:pPr algn="ctr"/>
            <a:r>
              <a:rPr lang="hi-IN" dirty="0">
                <a:solidFill>
                  <a:srgbClr val="FF0000"/>
                </a:solidFill>
              </a:rPr>
              <a:t>माँग</a:t>
            </a:r>
            <a:endParaRPr lang="en-IN" dirty="0">
              <a:solidFill>
                <a:srgbClr val="FF0000"/>
              </a:solidFill>
            </a:endParaRPr>
          </a:p>
        </p:txBody>
      </p:sp>
      <p:graphicFrame>
        <p:nvGraphicFramePr>
          <p:cNvPr id="7" name="Content Placeholder 6">
            <a:extLst>
              <a:ext uri="{FF2B5EF4-FFF2-40B4-BE49-F238E27FC236}">
                <a16:creationId xmlns:a16="http://schemas.microsoft.com/office/drawing/2014/main" xmlns="" id="{9BE858D6-DB79-ED14-E523-F4B0197C2AE9}"/>
              </a:ext>
            </a:extLst>
          </p:cNvPr>
          <p:cNvGraphicFramePr>
            <a:graphicFrameLocks noGrp="1"/>
          </p:cNvGraphicFramePr>
          <p:nvPr>
            <p:ph idx="1"/>
            <p:extLst>
              <p:ext uri="{D42A27DB-BD31-4B8C-83A1-F6EECF244321}">
                <p14:modId xmlns:p14="http://schemas.microsoft.com/office/powerpoint/2010/main" val="166770439"/>
              </p:ext>
            </p:extLst>
          </p:nvPr>
        </p:nvGraphicFramePr>
        <p:xfrm>
          <a:off x="857249" y="1524001"/>
          <a:ext cx="8217082"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84015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8FDEE68-82B0-2B1B-A09B-182A56460497}"/>
              </a:ext>
            </a:extLst>
          </p:cNvPr>
          <p:cNvSpPr txBox="1"/>
          <p:nvPr/>
        </p:nvSpPr>
        <p:spPr>
          <a:xfrm>
            <a:off x="165463" y="224306"/>
            <a:ext cx="8595359" cy="5878532"/>
          </a:xfrm>
          <a:prstGeom prst="rect">
            <a:avLst/>
          </a:prstGeom>
          <a:noFill/>
        </p:spPr>
        <p:txBody>
          <a:bodyPr wrap="square">
            <a:spAutoFit/>
          </a:bodyPr>
          <a:lstStyle/>
          <a:p>
            <a:pPr algn="ctr"/>
            <a:r>
              <a:rPr lang="hi-IN" sz="4000" dirty="0">
                <a:solidFill>
                  <a:srgbClr val="FF0000"/>
                </a:solidFill>
              </a:rPr>
              <a:t>बिस्तर की चादर</a:t>
            </a:r>
            <a:endParaRPr lang="en-IN" sz="4000" dirty="0">
              <a:solidFill>
                <a:srgbClr val="FF0000"/>
              </a:solidFill>
            </a:endParaRPr>
          </a:p>
          <a:p>
            <a:r>
              <a:rPr lang="hi-IN" sz="2800" dirty="0">
                <a:solidFill>
                  <a:srgbClr val="7030A0"/>
                </a:solidFill>
              </a:rPr>
              <a:t>अधिकांश अस्पताल के बिस्तरों के लिए उपयोग किए जाने वाले लिनेन में निम्नलिखित शामिल हैं</a:t>
            </a:r>
            <a:endParaRPr lang="en-IN" sz="2800" dirty="0">
              <a:solidFill>
                <a:srgbClr val="7030A0"/>
              </a:solidFill>
            </a:endParaRPr>
          </a:p>
          <a:p>
            <a:r>
              <a:rPr lang="hi-IN" sz="2800" dirty="0">
                <a:solidFill>
                  <a:srgbClr val="7030A0"/>
                </a:solidFill>
              </a:rPr>
              <a:t>1-गद्दा पैड</a:t>
            </a:r>
            <a:endParaRPr lang="en-IN" sz="2800" dirty="0">
              <a:solidFill>
                <a:srgbClr val="7030A0"/>
              </a:solidFill>
            </a:endParaRPr>
          </a:p>
          <a:p>
            <a:r>
              <a:rPr lang="hi-IN" sz="2800" dirty="0">
                <a:solidFill>
                  <a:srgbClr val="7030A0"/>
                </a:solidFill>
              </a:rPr>
              <a:t>2-नीचे की शीट</a:t>
            </a:r>
            <a:endParaRPr lang="en-IN" sz="2800" dirty="0">
              <a:solidFill>
                <a:srgbClr val="7030A0"/>
              </a:solidFill>
            </a:endParaRPr>
          </a:p>
          <a:p>
            <a:r>
              <a:rPr lang="hi-IN" sz="2800" dirty="0">
                <a:solidFill>
                  <a:srgbClr val="7030A0"/>
                </a:solidFill>
              </a:rPr>
              <a:t>3-ड्रॉ शीट: इसे ग्राहक के कूल्हों के नीचे रखा जाता है ताकि स्थिति बदलने में मदद मिल सके, बिस्तर बनाने में मदद मिल सके और रोगी को एक बिस्तर से दूसरे बिस्तर पर ले जाने या स्थानांतरित करने में सुविधा हो।</a:t>
            </a:r>
            <a:endParaRPr lang="en-IN" sz="2800" dirty="0">
              <a:solidFill>
                <a:srgbClr val="7030A0"/>
              </a:solidFill>
            </a:endParaRPr>
          </a:p>
          <a:p>
            <a:r>
              <a:rPr lang="hi-IN" sz="2800" dirty="0">
                <a:solidFill>
                  <a:srgbClr val="7030A0"/>
                </a:solidFill>
              </a:rPr>
              <a:t>4- शीर्ष शीट</a:t>
            </a:r>
            <a:endParaRPr lang="en-IN" sz="2800" dirty="0">
              <a:solidFill>
                <a:srgbClr val="7030A0"/>
              </a:solidFill>
            </a:endParaRPr>
          </a:p>
          <a:p>
            <a:r>
              <a:rPr lang="hi-IN" sz="2800" dirty="0">
                <a:solidFill>
                  <a:srgbClr val="7030A0"/>
                </a:solidFill>
              </a:rPr>
              <a:t>5- कंबल, ग्राहक की पसंद पर निर्भर करता है</a:t>
            </a:r>
            <a:endParaRPr lang="en-IN" sz="2800" dirty="0">
              <a:solidFill>
                <a:srgbClr val="7030A0"/>
              </a:solidFill>
            </a:endParaRPr>
          </a:p>
          <a:p>
            <a:r>
              <a:rPr lang="hi-IN" sz="2800" dirty="0">
                <a:solidFill>
                  <a:srgbClr val="7030A0"/>
                </a:solidFill>
              </a:rPr>
              <a:t>6-तकिया: फोम, पंख या कपोक (रेशमी रेशों का एक समूह) से भरा हुआ</a:t>
            </a:r>
            <a:endParaRPr lang="en-IN" sz="2800" dirty="0">
              <a:solidFill>
                <a:srgbClr val="7030A0"/>
              </a:solidFill>
            </a:endParaRPr>
          </a:p>
        </p:txBody>
      </p:sp>
    </p:spTree>
    <p:extLst>
      <p:ext uri="{BB962C8B-B14F-4D97-AF65-F5344CB8AC3E}">
        <p14:creationId xmlns:p14="http://schemas.microsoft.com/office/powerpoint/2010/main" val="3640335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0340FC70-6D8A-8500-60AE-30211F46E563}"/>
              </a:ext>
            </a:extLst>
          </p:cNvPr>
          <p:cNvPicPr>
            <a:picLocks noChangeAspect="1"/>
          </p:cNvPicPr>
          <p:nvPr/>
        </p:nvPicPr>
        <p:blipFill>
          <a:blip r:embed="rId2"/>
          <a:stretch>
            <a:fillRect/>
          </a:stretch>
        </p:blipFill>
        <p:spPr>
          <a:xfrm>
            <a:off x="228600" y="399553"/>
            <a:ext cx="8678333" cy="6221380"/>
          </a:xfrm>
          <a:prstGeom prst="rect">
            <a:avLst/>
          </a:prstGeom>
        </p:spPr>
      </p:pic>
    </p:spTree>
    <p:extLst>
      <p:ext uri="{BB962C8B-B14F-4D97-AF65-F5344CB8AC3E}">
        <p14:creationId xmlns:p14="http://schemas.microsoft.com/office/powerpoint/2010/main" val="26698717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CC4420-9EAB-4530-FCF7-7B554825F0EE}"/>
              </a:ext>
            </a:extLst>
          </p:cNvPr>
          <p:cNvSpPr txBox="1"/>
          <p:nvPr/>
        </p:nvSpPr>
        <p:spPr>
          <a:xfrm>
            <a:off x="644056" y="432298"/>
            <a:ext cx="8195144" cy="1384995"/>
          </a:xfrm>
          <a:prstGeom prst="rect">
            <a:avLst/>
          </a:prstGeom>
          <a:noFill/>
        </p:spPr>
        <p:txBody>
          <a:bodyPr wrap="square">
            <a:spAutoFit/>
          </a:bodyPr>
          <a:lstStyle/>
          <a:p>
            <a:r>
              <a:rPr lang="en-US" b="0" i="0" dirty="0">
                <a:solidFill>
                  <a:srgbClr val="202124"/>
                </a:solidFill>
                <a:effectLst/>
                <a:latin typeface="arial" panose="020B0604020202020204" pitchFamily="34" charset="0"/>
              </a:rPr>
              <a:t> </a:t>
            </a:r>
            <a:r>
              <a:rPr lang="hi-IN" sz="2800" dirty="0">
                <a:solidFill>
                  <a:srgbClr val="202124"/>
                </a:solidFill>
                <a:latin typeface="arial" panose="020B0604020202020204" pitchFamily="34" charset="0"/>
              </a:rPr>
              <a:t>खाली बिस्तर: तब बनाया जाता है जब बिस्तर पर कोई मरीज सीमित नहीं होता है, जबकि शॉवर में एक मरीज या। एक कुर्सी पर बैठे।</a:t>
            </a:r>
            <a:endParaRPr lang="en-IN" sz="2800" dirty="0"/>
          </a:p>
        </p:txBody>
      </p:sp>
      <p:sp>
        <p:nvSpPr>
          <p:cNvPr id="5" name="TextBox 4">
            <a:extLst>
              <a:ext uri="{FF2B5EF4-FFF2-40B4-BE49-F238E27FC236}">
                <a16:creationId xmlns:a16="http://schemas.microsoft.com/office/drawing/2014/main" xmlns="" id="{B2303E42-519B-8077-7C41-1CAE9873F7CE}"/>
              </a:ext>
            </a:extLst>
          </p:cNvPr>
          <p:cNvSpPr txBox="1"/>
          <p:nvPr/>
        </p:nvSpPr>
        <p:spPr>
          <a:xfrm>
            <a:off x="374469" y="2675934"/>
            <a:ext cx="8464731" cy="2862322"/>
          </a:xfrm>
          <a:prstGeom prst="rect">
            <a:avLst/>
          </a:prstGeom>
          <a:noFill/>
        </p:spPr>
        <p:txBody>
          <a:bodyPr wrap="square">
            <a:spAutoFit/>
          </a:bodyPr>
          <a:lstStyle/>
          <a:p>
            <a:r>
              <a:rPr lang="hi-IN" sz="4000" dirty="0">
                <a:solidFill>
                  <a:srgbClr val="FF0000"/>
                </a:solidFill>
              </a:rPr>
              <a:t>खाली बिस्तर बनाने का उद्देश्य</a:t>
            </a:r>
            <a:endParaRPr lang="en-IN" sz="4000" dirty="0">
              <a:solidFill>
                <a:srgbClr val="FF0000"/>
              </a:solidFill>
            </a:endParaRPr>
          </a:p>
          <a:p>
            <a:pPr marL="457200" indent="-457200">
              <a:buFont typeface="Arial" panose="020B0604020202020204" pitchFamily="34" charset="0"/>
              <a:buChar char="•"/>
            </a:pPr>
            <a:r>
              <a:rPr lang="hi-IN" sz="2800" dirty="0"/>
              <a:t>अगले निवासी के लिए तैयार रहना</a:t>
            </a:r>
            <a:endParaRPr lang="en-IN" sz="2800" dirty="0"/>
          </a:p>
          <a:p>
            <a:pPr marL="457200" indent="-457200">
              <a:buFont typeface="Arial" panose="020B0604020202020204" pitchFamily="34" charset="0"/>
              <a:buChar char="•"/>
            </a:pPr>
            <a:r>
              <a:rPr lang="hi-IN" sz="2800" dirty="0"/>
              <a:t>रोगी की वापसी के लिए बिस्तर तैयार करें</a:t>
            </a:r>
            <a:endParaRPr lang="en-IN" sz="2800" dirty="0"/>
          </a:p>
          <a:p>
            <a:pPr marL="457200" indent="-457200">
              <a:buFont typeface="Arial" panose="020B0604020202020204" pitchFamily="34" charset="0"/>
              <a:buChar char="•"/>
            </a:pPr>
            <a:r>
              <a:rPr lang="hi-IN" sz="2800" dirty="0"/>
              <a:t>स्वच्छ वातावरण उपलब्ध कराना</a:t>
            </a:r>
            <a:endParaRPr lang="en-IN" sz="2800" dirty="0"/>
          </a:p>
          <a:p>
            <a:pPr marL="457200" indent="-457200">
              <a:buFont typeface="Arial" panose="020B0604020202020204" pitchFamily="34" charset="0"/>
              <a:buChar char="•"/>
            </a:pPr>
            <a:r>
              <a:rPr lang="hi-IN" sz="2800" dirty="0"/>
              <a:t>एक अच्छी उपस्थिति प्रदान करने के लिए</a:t>
            </a:r>
            <a:endParaRPr lang="en-IN" sz="2800" dirty="0"/>
          </a:p>
          <a:p>
            <a:pPr marL="457200" indent="-457200">
              <a:buFont typeface="Arial" panose="020B0604020202020204" pitchFamily="34" charset="0"/>
              <a:buChar char="•"/>
            </a:pPr>
            <a:r>
              <a:rPr lang="hi-IN" sz="2800" dirty="0"/>
              <a:t>संक्रमण के स्रोत को न्यूनतम करने के लिए</a:t>
            </a:r>
            <a:endParaRPr lang="en-IN" sz="2800" dirty="0"/>
          </a:p>
        </p:txBody>
      </p:sp>
    </p:spTree>
    <p:extLst>
      <p:ext uri="{BB962C8B-B14F-4D97-AF65-F5344CB8AC3E}">
        <p14:creationId xmlns:p14="http://schemas.microsoft.com/office/powerpoint/2010/main" val="21363638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AD0A220D-DF9B-996D-A2E5-42BCD4BD2360}"/>
              </a:ext>
            </a:extLst>
          </p:cNvPr>
          <p:cNvGraphicFramePr>
            <a:graphicFrameLocks noGrp="1"/>
          </p:cNvGraphicFramePr>
          <p:nvPr>
            <p:extLst>
              <p:ext uri="{D42A27DB-BD31-4B8C-83A1-F6EECF244321}">
                <p14:modId xmlns:p14="http://schemas.microsoft.com/office/powerpoint/2010/main" val="2808184370"/>
              </p:ext>
            </p:extLst>
          </p:nvPr>
        </p:nvGraphicFramePr>
        <p:xfrm>
          <a:off x="200297" y="0"/>
          <a:ext cx="8743406" cy="6891872"/>
        </p:xfrm>
        <a:graphic>
          <a:graphicData uri="http://schemas.openxmlformats.org/drawingml/2006/table">
            <a:tbl>
              <a:tblPr firstRow="1" firstCol="1" bandRow="1">
                <a:tableStyleId>{5C22544A-7EE6-4342-B048-85BDC9FD1C3A}</a:tableStyleId>
              </a:tblPr>
              <a:tblGrid>
                <a:gridCol w="338042">
                  <a:extLst>
                    <a:ext uri="{9D8B030D-6E8A-4147-A177-3AD203B41FA5}">
                      <a16:colId xmlns:a16="http://schemas.microsoft.com/office/drawing/2014/main" xmlns="" val="3891660029"/>
                    </a:ext>
                  </a:extLst>
                </a:gridCol>
                <a:gridCol w="4869629">
                  <a:extLst>
                    <a:ext uri="{9D8B030D-6E8A-4147-A177-3AD203B41FA5}">
                      <a16:colId xmlns:a16="http://schemas.microsoft.com/office/drawing/2014/main" xmlns="" val="544108946"/>
                    </a:ext>
                  </a:extLst>
                </a:gridCol>
                <a:gridCol w="3535735">
                  <a:extLst>
                    <a:ext uri="{9D8B030D-6E8A-4147-A177-3AD203B41FA5}">
                      <a16:colId xmlns:a16="http://schemas.microsoft.com/office/drawing/2014/main" xmlns="" val="1660307491"/>
                    </a:ext>
                  </a:extLst>
                </a:gridCol>
              </a:tblGrid>
              <a:tr h="91702">
                <a:tc>
                  <a:txBody>
                    <a:bodyPr/>
                    <a:lstStyle/>
                    <a:p>
                      <a:pPr>
                        <a:lnSpc>
                          <a:spcPct val="107000"/>
                        </a:lnSpc>
                        <a:spcAft>
                          <a:spcPts val="800"/>
                        </a:spcAft>
                        <a:buNone/>
                      </a:pPr>
                      <a:r>
                        <a:rPr lang="en-IN" sz="1050" kern="100" dirty="0">
                          <a:solidFill>
                            <a:srgbClr val="FF0000"/>
                          </a:solidFill>
                          <a:effectLst/>
                        </a:rPr>
                        <a:t> </a:t>
                      </a:r>
                      <a:endParaRPr lang="en-IN" sz="105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solidFill>
                            <a:srgbClr val="FF0000"/>
                          </a:solidFill>
                          <a:effectLst/>
                        </a:rPr>
                        <a:t>प्रक्रिया</a:t>
                      </a:r>
                      <a:endParaRPr lang="en-IN" sz="105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 </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959049916"/>
                  </a:ext>
                </a:extLst>
              </a:tr>
              <a:tr h="167249">
                <a:tc>
                  <a:txBody>
                    <a:bodyPr/>
                    <a:lstStyle/>
                    <a:p>
                      <a:pPr>
                        <a:lnSpc>
                          <a:spcPct val="107000"/>
                        </a:lnSpc>
                        <a:spcAft>
                          <a:spcPts val="800"/>
                        </a:spcAft>
                        <a:buNone/>
                      </a:pPr>
                      <a:r>
                        <a:rPr lang="en-IN" sz="1050" kern="100" dirty="0">
                          <a:effectLst/>
                        </a:rPr>
                        <a:t> </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solidFill>
                            <a:srgbClr val="FF0000"/>
                          </a:solidFill>
                          <a:effectLst/>
                        </a:rPr>
                        <a:t>तैयारी</a:t>
                      </a:r>
                      <a:endParaRPr lang="en-IN" sz="105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solidFill>
                            <a:srgbClr val="FF0000"/>
                          </a:solidFill>
                          <a:effectLst/>
                        </a:rPr>
                        <a:t>औचित्य</a:t>
                      </a:r>
                      <a:endParaRPr lang="en-IN" sz="1050" kern="1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909789384"/>
                  </a:ext>
                </a:extLst>
              </a:tr>
              <a:tr h="201958">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हाथ</a:t>
                      </a:r>
                      <a:r>
                        <a:rPr lang="en-IN" sz="1050" kern="100" dirty="0">
                          <a:effectLst/>
                        </a:rPr>
                        <a:t> </a:t>
                      </a:r>
                      <a:r>
                        <a:rPr lang="en-IN" sz="1050" kern="100" dirty="0" err="1">
                          <a:effectLst/>
                        </a:rPr>
                        <a:t>धोना</a:t>
                      </a:r>
                      <a:r>
                        <a:rPr lang="en-IN" sz="1050" kern="100" dirty="0">
                          <a:effectLst/>
                        </a:rPr>
                        <a:t>/</a:t>
                      </a:r>
                      <a:r>
                        <a:rPr lang="en-IN" sz="1050" kern="100" dirty="0" err="1">
                          <a:effectLst/>
                        </a:rPr>
                        <a:t>हाथ</a:t>
                      </a:r>
                      <a:r>
                        <a:rPr lang="en-IN" sz="1050" kern="100" dirty="0">
                          <a:effectLst/>
                        </a:rPr>
                        <a:t> </a:t>
                      </a:r>
                      <a:r>
                        <a:rPr lang="en-IN" sz="1050" kern="100" dirty="0" err="1">
                          <a:effectLst/>
                        </a:rPr>
                        <a:t>की</a:t>
                      </a:r>
                      <a:r>
                        <a:rPr lang="en-IN" sz="1050" kern="100" dirty="0">
                          <a:effectLst/>
                        </a:rPr>
                        <a:t> </a:t>
                      </a:r>
                      <a:r>
                        <a:rPr lang="en-IN" sz="1050" kern="100" dirty="0" err="1">
                          <a:effectLst/>
                        </a:rPr>
                        <a:t>स्वच्छता</a:t>
                      </a:r>
                      <a:r>
                        <a:rPr lang="en-IN" sz="1050" kern="100" dirty="0">
                          <a:effectLst/>
                        </a:rPr>
                        <a:t> </a:t>
                      </a:r>
                      <a:r>
                        <a:rPr lang="en-IN" sz="1050" kern="100" dirty="0" err="1">
                          <a:effectLst/>
                        </a:rPr>
                        <a:t>बनाए</a:t>
                      </a:r>
                      <a:r>
                        <a:rPr lang="en-IN" sz="1050" kern="100" dirty="0">
                          <a:effectLst/>
                        </a:rPr>
                        <a:t> </a:t>
                      </a:r>
                      <a:r>
                        <a:rPr lang="en-IN" sz="1050" kern="100" dirty="0" err="1">
                          <a:effectLst/>
                        </a:rPr>
                        <a:t>रखें</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संक्रमण के प्रसार को रोकने के लिए।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4065108751"/>
                  </a:ext>
                </a:extLst>
              </a:tr>
              <a:tr h="198706">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उपयोग</a:t>
                      </a:r>
                      <a:r>
                        <a:rPr lang="en-IN" sz="1050" kern="100" dirty="0">
                          <a:effectLst/>
                        </a:rPr>
                        <a:t> </a:t>
                      </a:r>
                      <a:r>
                        <a:rPr lang="en-IN" sz="1050" kern="100" dirty="0" err="1">
                          <a:effectLst/>
                        </a:rPr>
                        <a:t>के</a:t>
                      </a:r>
                      <a:r>
                        <a:rPr lang="en-IN" sz="1050" kern="100" dirty="0">
                          <a:effectLst/>
                        </a:rPr>
                        <a:t> </a:t>
                      </a:r>
                      <a:r>
                        <a:rPr lang="en-IN" sz="1050" kern="100" dirty="0" err="1">
                          <a:effectLst/>
                        </a:rPr>
                        <a:t>अनुसार</a:t>
                      </a:r>
                      <a:r>
                        <a:rPr lang="en-IN" sz="1050" kern="100" dirty="0">
                          <a:effectLst/>
                        </a:rPr>
                        <a:t> </a:t>
                      </a:r>
                      <a:r>
                        <a:rPr lang="en-IN" sz="1050" kern="100" dirty="0" err="1">
                          <a:effectLst/>
                        </a:rPr>
                        <a:t>सभी</a:t>
                      </a:r>
                      <a:r>
                        <a:rPr lang="en-IN" sz="1050" kern="100" dirty="0">
                          <a:effectLst/>
                        </a:rPr>
                        <a:t> </a:t>
                      </a:r>
                      <a:r>
                        <a:rPr lang="en-IN" sz="1050" kern="100" dirty="0" err="1">
                          <a:effectLst/>
                        </a:rPr>
                        <a:t>सामग्रियों</a:t>
                      </a:r>
                      <a:r>
                        <a:rPr lang="en-IN" sz="1050" kern="100" dirty="0">
                          <a:effectLst/>
                        </a:rPr>
                        <a:t> </a:t>
                      </a:r>
                      <a:r>
                        <a:rPr lang="en-IN" sz="1050" kern="100" dirty="0" err="1">
                          <a:effectLst/>
                        </a:rPr>
                        <a:t>को</a:t>
                      </a:r>
                      <a:r>
                        <a:rPr lang="en-IN" sz="1050" kern="100" dirty="0">
                          <a:effectLst/>
                        </a:rPr>
                        <a:t> </a:t>
                      </a:r>
                      <a:r>
                        <a:rPr lang="en-IN" sz="1050" kern="100" dirty="0" err="1">
                          <a:effectLst/>
                        </a:rPr>
                        <a:t>इकट्ठा</a:t>
                      </a:r>
                      <a:r>
                        <a:rPr lang="en-IN" sz="1050" kern="100" dirty="0">
                          <a:effectLst/>
                        </a:rPr>
                        <a:t> </a:t>
                      </a:r>
                      <a:r>
                        <a:rPr lang="en-IN" sz="1050" kern="100" dirty="0" err="1">
                          <a:effectLst/>
                        </a:rPr>
                        <a:t>करें</a:t>
                      </a:r>
                      <a:r>
                        <a:rPr lang="en-IN" sz="1050" kern="100" dirty="0">
                          <a:effectLst/>
                        </a:rPr>
                        <a:t> </a:t>
                      </a:r>
                      <a:r>
                        <a:rPr lang="en-IN" sz="1050" kern="100" dirty="0" err="1">
                          <a:effectLst/>
                        </a:rPr>
                        <a:t>और</a:t>
                      </a:r>
                      <a:r>
                        <a:rPr lang="en-IN" sz="1050" kern="100" dirty="0">
                          <a:effectLst/>
                        </a:rPr>
                        <a:t> </a:t>
                      </a:r>
                      <a:r>
                        <a:rPr lang="en-IN" sz="1050" kern="100" dirty="0" err="1">
                          <a:effectLst/>
                        </a:rPr>
                        <a:t>बेडसाइड</a:t>
                      </a:r>
                      <a:r>
                        <a:rPr lang="en-IN" sz="1050" kern="100" dirty="0">
                          <a:effectLst/>
                        </a:rPr>
                        <a:t> </a:t>
                      </a:r>
                      <a:r>
                        <a:rPr lang="en-IN" sz="1050" kern="100" dirty="0" err="1">
                          <a:effectLst/>
                        </a:rPr>
                        <a:t>कुर्सी</a:t>
                      </a:r>
                      <a:r>
                        <a:rPr lang="en-IN" sz="1050" kern="100" dirty="0">
                          <a:effectLst/>
                        </a:rPr>
                        <a:t> </a:t>
                      </a:r>
                      <a:r>
                        <a:rPr lang="en-IN" sz="1050" kern="100" dirty="0" err="1">
                          <a:effectLst/>
                        </a:rPr>
                        <a:t>पर</a:t>
                      </a:r>
                      <a:r>
                        <a:rPr lang="en-IN" sz="1050" kern="100" dirty="0">
                          <a:effectLst/>
                        </a:rPr>
                        <a:t> </a:t>
                      </a:r>
                      <a:r>
                        <a:rPr lang="en-IN" sz="1050" kern="100" dirty="0" err="1">
                          <a:effectLst/>
                        </a:rPr>
                        <a:t>रखें</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संगठन सटीक कौशल प्रदर्शन की सुविधा प्रदान करता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989987132"/>
                  </a:ext>
                </a:extLst>
              </a:tr>
              <a:tr h="33727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तह</a:t>
                      </a:r>
                      <a:r>
                        <a:rPr lang="en-IN" sz="1050" kern="100" dirty="0">
                          <a:effectLst/>
                        </a:rPr>
                        <a:t> </a:t>
                      </a:r>
                      <a:r>
                        <a:rPr lang="en-IN" sz="1050" kern="100" dirty="0" err="1">
                          <a:effectLst/>
                        </a:rPr>
                        <a:t>की</a:t>
                      </a:r>
                      <a:r>
                        <a:rPr lang="en-IN" sz="1050" kern="100" dirty="0">
                          <a:effectLst/>
                        </a:rPr>
                        <a:t> </a:t>
                      </a:r>
                      <a:r>
                        <a:rPr lang="en-IN" sz="1050" kern="100" dirty="0" err="1">
                          <a:effectLst/>
                        </a:rPr>
                        <a:t>हुई</a:t>
                      </a:r>
                      <a:r>
                        <a:rPr lang="en-IN" sz="1050" kern="100" dirty="0">
                          <a:effectLst/>
                        </a:rPr>
                        <a:t> </a:t>
                      </a:r>
                      <a:r>
                        <a:rPr lang="en-IN" sz="1050" kern="100" dirty="0" err="1">
                          <a:effectLst/>
                        </a:rPr>
                        <a:t>निचली</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बीच</a:t>
                      </a:r>
                      <a:r>
                        <a:rPr lang="en-IN" sz="1050" kern="100" dirty="0">
                          <a:effectLst/>
                        </a:rPr>
                        <a:t> </a:t>
                      </a:r>
                      <a:r>
                        <a:rPr lang="en-IN" sz="1050" kern="100" dirty="0" err="1">
                          <a:effectLst/>
                        </a:rPr>
                        <a:t>से</a:t>
                      </a:r>
                      <a:r>
                        <a:rPr lang="en-IN" sz="1050" kern="100" dirty="0">
                          <a:effectLst/>
                        </a:rPr>
                        <a:t> </a:t>
                      </a:r>
                      <a:r>
                        <a:rPr lang="en-IN" sz="1050" kern="100" dirty="0" err="1">
                          <a:effectLst/>
                        </a:rPr>
                        <a:t>मोड़कर</a:t>
                      </a:r>
                      <a:r>
                        <a:rPr lang="en-IN" sz="1050" kern="100" dirty="0">
                          <a:effectLst/>
                        </a:rPr>
                        <a:t> </a:t>
                      </a:r>
                      <a:r>
                        <a:rPr lang="en-IN" sz="1050" kern="100" dirty="0" err="1">
                          <a:effectLst/>
                        </a:rPr>
                        <a:t>बिस्तर</a:t>
                      </a:r>
                      <a:r>
                        <a:rPr lang="en-IN" sz="1050" kern="100" dirty="0">
                          <a:effectLst/>
                        </a:rPr>
                        <a:t> </a:t>
                      </a:r>
                      <a:r>
                        <a:rPr lang="en-IN" sz="1050" kern="100" dirty="0" err="1">
                          <a:effectLst/>
                        </a:rPr>
                        <a:t>के</a:t>
                      </a:r>
                      <a:r>
                        <a:rPr lang="en-IN" sz="1050" kern="100" dirty="0">
                          <a:effectLst/>
                        </a:rPr>
                        <a:t> </a:t>
                      </a:r>
                      <a:r>
                        <a:rPr lang="en-IN" sz="1050" kern="100" dirty="0" err="1">
                          <a:effectLst/>
                        </a:rPr>
                        <a:t>बीच</a:t>
                      </a:r>
                      <a:r>
                        <a:rPr lang="en-IN" sz="1050" kern="100" dirty="0">
                          <a:effectLst/>
                        </a:rPr>
                        <a:t> </a:t>
                      </a:r>
                      <a:r>
                        <a:rPr lang="en-IN" sz="1050" kern="100" dirty="0" err="1">
                          <a:effectLst/>
                        </a:rPr>
                        <a:t>में</a:t>
                      </a:r>
                      <a:r>
                        <a:rPr lang="en-IN" sz="1050" kern="100" dirty="0">
                          <a:effectLst/>
                        </a:rPr>
                        <a:t> </a:t>
                      </a:r>
                      <a:r>
                        <a:rPr lang="en-IN" sz="1050" kern="100" dirty="0" err="1">
                          <a:effectLst/>
                        </a:rPr>
                        <a:t>रखें</a:t>
                      </a:r>
                      <a:r>
                        <a:rPr lang="en-IN" sz="1050" kern="100" dirty="0">
                          <a:effectLst/>
                        </a:rPr>
                        <a:t>। </a:t>
                      </a:r>
                      <a:r>
                        <a:rPr lang="en-IN" sz="1050" kern="100" dirty="0" err="1">
                          <a:effectLst/>
                        </a:rPr>
                        <a:t>ध्यान</a:t>
                      </a:r>
                      <a:r>
                        <a:rPr lang="en-IN" sz="1050" kern="100" dirty="0">
                          <a:effectLst/>
                        </a:rPr>
                        <a:t> </a:t>
                      </a:r>
                      <a:r>
                        <a:rPr lang="en-IN" sz="1050" kern="100" dirty="0" err="1">
                          <a:effectLst/>
                        </a:rPr>
                        <a:t>रखें</a:t>
                      </a:r>
                      <a:r>
                        <a:rPr lang="en-IN" sz="1050" kern="100" dirty="0">
                          <a:effectLst/>
                        </a:rPr>
                        <a:t> </a:t>
                      </a:r>
                      <a:r>
                        <a:rPr lang="en-IN" sz="1050" kern="100" dirty="0" err="1">
                          <a:effectLst/>
                        </a:rPr>
                        <a:t>कि</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किनारा</a:t>
                      </a:r>
                      <a:r>
                        <a:rPr lang="en-IN" sz="1050" kern="100" dirty="0">
                          <a:effectLst/>
                        </a:rPr>
                        <a:t> </a:t>
                      </a:r>
                      <a:r>
                        <a:rPr lang="en-IN" sz="1050" kern="100" dirty="0" err="1">
                          <a:effectLst/>
                        </a:rPr>
                        <a:t>नीचे</a:t>
                      </a:r>
                      <a:r>
                        <a:rPr lang="en-IN" sz="1050" kern="100" dirty="0">
                          <a:effectLst/>
                        </a:rPr>
                        <a:t> </a:t>
                      </a:r>
                      <a:r>
                        <a:rPr lang="en-IN" sz="1050" kern="100" dirty="0" err="1">
                          <a:effectLst/>
                        </a:rPr>
                        <a:t>की</a:t>
                      </a:r>
                      <a:r>
                        <a:rPr lang="en-IN" sz="1050" kern="100" dirty="0">
                          <a:effectLst/>
                        </a:rPr>
                        <a:t> </a:t>
                      </a:r>
                      <a:r>
                        <a:rPr lang="en-IN" sz="1050" kern="100" dirty="0" err="1">
                          <a:effectLst/>
                        </a:rPr>
                        <a:t>ओर</a:t>
                      </a:r>
                      <a:r>
                        <a:rPr lang="en-IN" sz="1050" kern="100" dirty="0">
                          <a:effectLst/>
                        </a:rPr>
                        <a:t> </a:t>
                      </a:r>
                      <a:r>
                        <a:rPr lang="en-IN" sz="1050" kern="100" dirty="0" err="1">
                          <a:effectLst/>
                        </a:rPr>
                        <a:t>हो</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चिकनी नींव के लिए.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488530467"/>
                  </a:ext>
                </a:extLst>
              </a:tr>
              <a:tr h="409161">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बिस्तर</a:t>
                      </a:r>
                      <a:r>
                        <a:rPr lang="en-IN" sz="1050" kern="100" dirty="0">
                          <a:effectLst/>
                        </a:rPr>
                        <a:t> </a:t>
                      </a:r>
                      <a:r>
                        <a:rPr lang="en-IN" sz="1050" kern="100" dirty="0" err="1">
                          <a:effectLst/>
                        </a:rPr>
                        <a:t>पर</a:t>
                      </a:r>
                      <a:r>
                        <a:rPr lang="en-IN" sz="1050" kern="100" dirty="0">
                          <a:effectLst/>
                        </a:rPr>
                        <a:t> </a:t>
                      </a:r>
                      <a:r>
                        <a:rPr lang="en-IN" sz="1050" kern="100" dirty="0" err="1">
                          <a:effectLst/>
                        </a:rPr>
                        <a:t>नीचे</a:t>
                      </a:r>
                      <a:r>
                        <a:rPr lang="en-IN" sz="1050" kern="100" dirty="0">
                          <a:effectLst/>
                        </a:rPr>
                        <a:t> </a:t>
                      </a:r>
                      <a:r>
                        <a:rPr lang="en-IN" sz="1050" kern="100" dirty="0" err="1">
                          <a:effectLst/>
                        </a:rPr>
                        <a:t>की</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दाहिनी</a:t>
                      </a:r>
                      <a:r>
                        <a:rPr lang="en-IN" sz="1050" kern="100" dirty="0">
                          <a:effectLst/>
                        </a:rPr>
                        <a:t> </a:t>
                      </a:r>
                      <a:r>
                        <a:rPr lang="en-IN" sz="1050" kern="100" dirty="0" err="1">
                          <a:effectLst/>
                        </a:rPr>
                        <a:t>ओर</a:t>
                      </a:r>
                      <a:r>
                        <a:rPr lang="en-IN" sz="1050" kern="100" dirty="0">
                          <a:effectLst/>
                        </a:rPr>
                        <a:t> </a:t>
                      </a:r>
                      <a:r>
                        <a:rPr lang="en-IN" sz="1050" kern="100" dirty="0" err="1">
                          <a:effectLst/>
                        </a:rPr>
                        <a:t>से</a:t>
                      </a:r>
                      <a:r>
                        <a:rPr lang="en-IN" sz="1050" kern="100" dirty="0">
                          <a:effectLst/>
                        </a:rPr>
                        <a:t> </a:t>
                      </a:r>
                      <a:r>
                        <a:rPr lang="en-IN" sz="1050" kern="100" dirty="0" err="1">
                          <a:effectLst/>
                        </a:rPr>
                        <a:t>खोलकर</a:t>
                      </a:r>
                      <a:r>
                        <a:rPr lang="en-IN" sz="1050" kern="100" dirty="0">
                          <a:effectLst/>
                        </a:rPr>
                        <a:t> </a:t>
                      </a:r>
                      <a:r>
                        <a:rPr lang="en-IN" sz="1050" kern="100" dirty="0" err="1">
                          <a:effectLst/>
                        </a:rPr>
                        <a:t>सिर</a:t>
                      </a:r>
                      <a:r>
                        <a:rPr lang="en-IN" sz="1050" kern="100" dirty="0">
                          <a:effectLst/>
                        </a:rPr>
                        <a:t> </a:t>
                      </a:r>
                      <a:r>
                        <a:rPr lang="en-IN" sz="1050" kern="100" dirty="0" err="1">
                          <a:effectLst/>
                        </a:rPr>
                        <a:t>के</a:t>
                      </a:r>
                      <a:r>
                        <a:rPr lang="en-IN" sz="1050" kern="100" dirty="0">
                          <a:effectLst/>
                        </a:rPr>
                        <a:t> </a:t>
                      </a:r>
                      <a:r>
                        <a:rPr lang="en-IN" sz="1050" kern="100" dirty="0" err="1">
                          <a:effectLst/>
                        </a:rPr>
                        <a:t>हिस्से</a:t>
                      </a:r>
                      <a:r>
                        <a:rPr lang="en-IN" sz="1050" kern="100" dirty="0">
                          <a:effectLst/>
                        </a:rPr>
                        <a:t> </a:t>
                      </a:r>
                      <a:r>
                        <a:rPr lang="en-IN" sz="1050" kern="100" dirty="0" err="1">
                          <a:effectLst/>
                        </a:rPr>
                        <a:t>पर</a:t>
                      </a:r>
                      <a:r>
                        <a:rPr lang="en-IN" sz="1050" kern="100" dirty="0">
                          <a:effectLst/>
                        </a:rPr>
                        <a:t> </a:t>
                      </a:r>
                      <a:r>
                        <a:rPr lang="en-IN" sz="1050" kern="100" dirty="0" err="1">
                          <a:effectLst/>
                        </a:rPr>
                        <a:t>टिकाना</a:t>
                      </a:r>
                      <a:r>
                        <a:rPr lang="en-IN" sz="1050" kern="100" dirty="0">
                          <a:effectLst/>
                        </a:rPr>
                        <a:t>, </a:t>
                      </a:r>
                      <a:r>
                        <a:rPr lang="en-IN" sz="1050" kern="100" dirty="0" err="1">
                          <a:effectLst/>
                        </a:rPr>
                        <a:t>एक</a:t>
                      </a:r>
                      <a:r>
                        <a:rPr lang="en-IN" sz="1050" kern="100" dirty="0">
                          <a:effectLst/>
                        </a:rPr>
                        <a:t> </a:t>
                      </a:r>
                      <a:r>
                        <a:rPr lang="en-IN" sz="1050" kern="100" dirty="0" err="1">
                          <a:effectLst/>
                        </a:rPr>
                        <a:t>कोने</a:t>
                      </a:r>
                      <a:r>
                        <a:rPr lang="en-IN" sz="1050" kern="100" dirty="0">
                          <a:effectLst/>
                        </a:rPr>
                        <a:t> </a:t>
                      </a:r>
                      <a:r>
                        <a:rPr lang="en-IN" sz="1050" kern="100" dirty="0" err="1">
                          <a:effectLst/>
                        </a:rPr>
                        <a:t>का</a:t>
                      </a:r>
                      <a:r>
                        <a:rPr lang="en-IN" sz="1050" kern="100" dirty="0">
                          <a:effectLst/>
                        </a:rPr>
                        <a:t> </a:t>
                      </a:r>
                      <a:r>
                        <a:rPr lang="en-IN" sz="1050" kern="100" dirty="0" err="1">
                          <a:effectLst/>
                        </a:rPr>
                        <a:t>निर्माण</a:t>
                      </a:r>
                      <a:r>
                        <a:rPr lang="en-IN" sz="1050" kern="100" dirty="0">
                          <a:effectLst/>
                        </a:rPr>
                        <a:t> </a:t>
                      </a:r>
                      <a:r>
                        <a:rPr lang="en-IN" sz="1050" kern="100" dirty="0" err="1">
                          <a:effectLst/>
                        </a:rPr>
                        <a:t>करना</a:t>
                      </a:r>
                      <a:r>
                        <a:rPr lang="en-IN" sz="1050" kern="100" dirty="0">
                          <a:effectLst/>
                        </a:rPr>
                        <a:t> </a:t>
                      </a:r>
                      <a:r>
                        <a:rPr lang="en-IN" sz="1050" kern="100" dirty="0" err="1">
                          <a:effectLst/>
                        </a:rPr>
                        <a:t>तथा</a:t>
                      </a:r>
                      <a:r>
                        <a:rPr lang="en-IN" sz="1050" kern="100" dirty="0">
                          <a:effectLst/>
                        </a:rPr>
                        <a:t> </a:t>
                      </a:r>
                      <a:r>
                        <a:rPr lang="en-IN" sz="1050" kern="100" dirty="0" err="1">
                          <a:effectLst/>
                        </a:rPr>
                        <a:t>एक</a:t>
                      </a:r>
                      <a:r>
                        <a:rPr lang="en-IN" sz="1050" kern="100" dirty="0">
                          <a:effectLst/>
                        </a:rPr>
                        <a:t> </a:t>
                      </a:r>
                      <a:r>
                        <a:rPr lang="en-IN" sz="1050" kern="100" dirty="0" err="1">
                          <a:effectLst/>
                        </a:rPr>
                        <a:t>तरफ</a:t>
                      </a:r>
                      <a:r>
                        <a:rPr lang="en-IN" sz="1050" kern="100" dirty="0">
                          <a:effectLst/>
                        </a:rPr>
                        <a:t> </a:t>
                      </a:r>
                      <a:r>
                        <a:rPr lang="en-IN" sz="1050" kern="100" dirty="0" err="1">
                          <a:effectLst/>
                        </a:rPr>
                        <a:t>सिर</a:t>
                      </a:r>
                      <a:r>
                        <a:rPr lang="en-IN" sz="1050" kern="100" dirty="0">
                          <a:effectLst/>
                        </a:rPr>
                        <a:t> </a:t>
                      </a:r>
                      <a:r>
                        <a:rPr lang="en-IN" sz="1050" kern="100" dirty="0" err="1">
                          <a:effectLst/>
                        </a:rPr>
                        <a:t>से</a:t>
                      </a:r>
                      <a:r>
                        <a:rPr lang="en-IN" sz="1050" kern="100" dirty="0">
                          <a:effectLst/>
                        </a:rPr>
                        <a:t> </a:t>
                      </a:r>
                      <a:r>
                        <a:rPr lang="en-IN" sz="1050" kern="100" dirty="0" err="1">
                          <a:effectLst/>
                        </a:rPr>
                        <a:t>पैर</a:t>
                      </a:r>
                      <a:r>
                        <a:rPr lang="en-IN" sz="1050" kern="100" dirty="0">
                          <a:effectLst/>
                        </a:rPr>
                        <a:t> </a:t>
                      </a:r>
                      <a:r>
                        <a:rPr lang="en-IN" sz="1050" kern="100" dirty="0" err="1">
                          <a:effectLst/>
                        </a:rPr>
                        <a:t>तक</a:t>
                      </a:r>
                      <a:r>
                        <a:rPr lang="en-IN" sz="1050" kern="100" dirty="0">
                          <a:effectLst/>
                        </a:rPr>
                        <a:t> </a:t>
                      </a:r>
                      <a:r>
                        <a:rPr lang="en-IN" sz="1050" kern="100" dirty="0" err="1">
                          <a:effectLst/>
                        </a:rPr>
                        <a:t>टिकाना</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शीट के ऊपरी हिस्से को सुरक्षित रूप से अपनी जगह पर बनाए रखने के लिए उसे अच्छी तरह से अंदर दबाना आवश्यक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2071755398"/>
                  </a:ext>
                </a:extLst>
              </a:tr>
              <a:tr h="409161">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कॉटन</a:t>
                      </a:r>
                      <a:r>
                        <a:rPr lang="en-IN" sz="1050" kern="100" dirty="0">
                          <a:effectLst/>
                        </a:rPr>
                        <a:t> </a:t>
                      </a:r>
                      <a:r>
                        <a:rPr lang="en-IN" sz="1050" kern="100" dirty="0" err="1">
                          <a:effectLst/>
                        </a:rPr>
                        <a:t>ड्रॉ</a:t>
                      </a:r>
                      <a:r>
                        <a:rPr lang="en-IN" sz="1050" kern="100" dirty="0">
                          <a:effectLst/>
                        </a:rPr>
                        <a:t> </a:t>
                      </a:r>
                      <a:r>
                        <a:rPr lang="en-IN" sz="1050" kern="100" dirty="0" err="1">
                          <a:effectLst/>
                        </a:rPr>
                        <a:t>शीट</a:t>
                      </a:r>
                      <a:r>
                        <a:rPr lang="en-IN" sz="1050" kern="100" dirty="0">
                          <a:effectLst/>
                        </a:rPr>
                        <a:t> </a:t>
                      </a:r>
                      <a:r>
                        <a:rPr lang="en-IN" sz="1050" kern="100" dirty="0" err="1">
                          <a:effectLst/>
                        </a:rPr>
                        <a:t>के</a:t>
                      </a:r>
                      <a:r>
                        <a:rPr lang="en-IN" sz="1050" kern="100" dirty="0">
                          <a:effectLst/>
                        </a:rPr>
                        <a:t> </a:t>
                      </a:r>
                      <a:r>
                        <a:rPr lang="en-IN" sz="1050" kern="100" dirty="0" err="1">
                          <a:effectLst/>
                        </a:rPr>
                        <a:t>साथ</a:t>
                      </a:r>
                      <a:r>
                        <a:rPr lang="en-IN" sz="1050" kern="100" dirty="0">
                          <a:effectLst/>
                        </a:rPr>
                        <a:t> </a:t>
                      </a:r>
                      <a:r>
                        <a:rPr lang="en-IN" sz="1050" kern="100" dirty="0" err="1">
                          <a:effectLst/>
                        </a:rPr>
                        <a:t>वाटरप्रूफ</a:t>
                      </a:r>
                      <a:r>
                        <a:rPr lang="en-IN" sz="1050" kern="100" dirty="0">
                          <a:effectLst/>
                        </a:rPr>
                        <a:t> </a:t>
                      </a:r>
                      <a:r>
                        <a:rPr lang="en-IN" sz="1050" kern="100" dirty="0" err="1">
                          <a:effectLst/>
                        </a:rPr>
                        <a:t>अंडरपैड</a:t>
                      </a:r>
                      <a:r>
                        <a:rPr lang="en-IN" sz="1050" kern="100" dirty="0">
                          <a:effectLst/>
                        </a:rPr>
                        <a:t> </a:t>
                      </a:r>
                      <a:r>
                        <a:rPr lang="en-IN" sz="1050" kern="100" dirty="0" err="1">
                          <a:effectLst/>
                        </a:rPr>
                        <a:t>को</a:t>
                      </a:r>
                      <a:r>
                        <a:rPr lang="en-IN" sz="1050" kern="100" dirty="0">
                          <a:effectLst/>
                        </a:rPr>
                        <a:t> </a:t>
                      </a:r>
                      <a:r>
                        <a:rPr lang="en-IN" sz="1050" kern="100" dirty="0" err="1">
                          <a:effectLst/>
                        </a:rPr>
                        <a:t>कवर</a:t>
                      </a:r>
                      <a:r>
                        <a:rPr lang="en-IN" sz="1050" kern="100" dirty="0">
                          <a:effectLst/>
                        </a:rPr>
                        <a:t> </a:t>
                      </a:r>
                      <a:r>
                        <a:rPr lang="en-IN" sz="1050" kern="100" dirty="0" err="1">
                          <a:effectLst/>
                        </a:rPr>
                        <a:t>और</a:t>
                      </a:r>
                      <a:r>
                        <a:rPr lang="en-IN" sz="1050" kern="100" dirty="0">
                          <a:effectLst/>
                        </a:rPr>
                        <a:t> </a:t>
                      </a:r>
                      <a:r>
                        <a:rPr lang="en-IN" sz="1050" kern="100" dirty="0" err="1">
                          <a:effectLst/>
                        </a:rPr>
                        <a:t>टक</a:t>
                      </a:r>
                      <a:r>
                        <a:rPr lang="en-IN" sz="1050" kern="100" dirty="0">
                          <a:effectLst/>
                        </a:rPr>
                        <a:t> </a:t>
                      </a:r>
                      <a:r>
                        <a:rPr lang="en-IN" sz="1050" kern="100" dirty="0" err="1">
                          <a:effectLst/>
                        </a:rPr>
                        <a:t>करता</a:t>
                      </a:r>
                      <a:r>
                        <a:rPr lang="en-IN" sz="1050" kern="100" dirty="0">
                          <a:effectLst/>
                        </a:rPr>
                        <a:t> </a:t>
                      </a:r>
                      <a:r>
                        <a:rPr lang="en-IN" sz="1050" kern="100" dirty="0" err="1">
                          <a:effectLst/>
                        </a:rPr>
                        <a:t>है</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यह बिस्तर के लिए अतिरिक्त सुरक्षा प्रदान करता है तथा स्थिर ग्राहक के लिए चादर को उठाने या मोड़ने का काम करता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448348839"/>
                  </a:ext>
                </a:extLst>
              </a:tr>
              <a:tr h="33727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ऊपरी</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खोलें</a:t>
                      </a:r>
                      <a:r>
                        <a:rPr lang="en-IN" sz="1050" kern="100" dirty="0">
                          <a:effectLst/>
                        </a:rPr>
                        <a:t> </a:t>
                      </a:r>
                      <a:r>
                        <a:rPr lang="en-IN" sz="1050" kern="100" dirty="0" err="1">
                          <a:effectLst/>
                        </a:rPr>
                        <a:t>और</a:t>
                      </a:r>
                      <a:r>
                        <a:rPr lang="en-IN" sz="1050" kern="100" dirty="0">
                          <a:effectLst/>
                        </a:rPr>
                        <a:t> </a:t>
                      </a:r>
                      <a:r>
                        <a:rPr lang="en-IN" sz="1050" kern="100" dirty="0" err="1">
                          <a:effectLst/>
                        </a:rPr>
                        <a:t>गद्दे</a:t>
                      </a:r>
                      <a:r>
                        <a:rPr lang="en-IN" sz="1050" kern="100" dirty="0">
                          <a:effectLst/>
                        </a:rPr>
                        <a:t> </a:t>
                      </a:r>
                      <a:r>
                        <a:rPr lang="en-IN" sz="1050" kern="100" dirty="0" err="1">
                          <a:effectLst/>
                        </a:rPr>
                        <a:t>के</a:t>
                      </a:r>
                      <a:r>
                        <a:rPr lang="en-IN" sz="1050" kern="100" dirty="0">
                          <a:effectLst/>
                        </a:rPr>
                        <a:t> </a:t>
                      </a:r>
                      <a:r>
                        <a:rPr lang="en-IN" sz="1050" kern="100" dirty="0" err="1">
                          <a:effectLst/>
                        </a:rPr>
                        <a:t>निचले</a:t>
                      </a:r>
                      <a:r>
                        <a:rPr lang="en-IN" sz="1050" kern="100" dirty="0">
                          <a:effectLst/>
                        </a:rPr>
                        <a:t> </a:t>
                      </a:r>
                      <a:r>
                        <a:rPr lang="en-IN" sz="1050" kern="100" dirty="0" err="1">
                          <a:effectLst/>
                        </a:rPr>
                        <a:t>हिस्से</a:t>
                      </a:r>
                      <a:r>
                        <a:rPr lang="en-IN" sz="1050" kern="100" dirty="0">
                          <a:effectLst/>
                        </a:rPr>
                        <a:t> </a:t>
                      </a:r>
                      <a:r>
                        <a:rPr lang="en-IN" sz="1050" kern="100" dirty="0" err="1">
                          <a:effectLst/>
                        </a:rPr>
                        <a:t>में</a:t>
                      </a:r>
                      <a:r>
                        <a:rPr lang="en-IN" sz="1050" kern="100" dirty="0">
                          <a:effectLst/>
                        </a:rPr>
                        <a:t> </a:t>
                      </a:r>
                      <a:r>
                        <a:rPr lang="en-IN" sz="1050" kern="100" dirty="0" err="1">
                          <a:effectLst/>
                        </a:rPr>
                        <a:t>हेम</a:t>
                      </a:r>
                      <a:r>
                        <a:rPr lang="en-IN" sz="1050" kern="100" dirty="0">
                          <a:effectLst/>
                        </a:rPr>
                        <a:t> </a:t>
                      </a:r>
                      <a:r>
                        <a:rPr lang="en-IN" sz="1050" kern="100" dirty="0" err="1">
                          <a:effectLst/>
                        </a:rPr>
                        <a:t>की</a:t>
                      </a:r>
                      <a:r>
                        <a:rPr lang="en-IN" sz="1050" kern="100" dirty="0">
                          <a:effectLst/>
                        </a:rPr>
                        <a:t> </a:t>
                      </a:r>
                      <a:r>
                        <a:rPr lang="en-IN" sz="1050" kern="100" dirty="0" err="1">
                          <a:effectLst/>
                        </a:rPr>
                        <a:t>तरफ</a:t>
                      </a:r>
                      <a:r>
                        <a:rPr lang="en-IN" sz="1050" kern="100" dirty="0">
                          <a:effectLst/>
                        </a:rPr>
                        <a:t> </a:t>
                      </a:r>
                      <a:r>
                        <a:rPr lang="en-IN" sz="1050" kern="100" dirty="0" err="1">
                          <a:effectLst/>
                        </a:rPr>
                        <a:t>ऊपर</a:t>
                      </a:r>
                      <a:r>
                        <a:rPr lang="en-IN" sz="1050" kern="100" dirty="0">
                          <a:effectLst/>
                        </a:rPr>
                        <a:t> </a:t>
                      </a:r>
                      <a:r>
                        <a:rPr lang="en-IN" sz="1050" kern="100" dirty="0" err="1">
                          <a:effectLst/>
                        </a:rPr>
                        <a:t>की</a:t>
                      </a:r>
                      <a:r>
                        <a:rPr lang="en-IN" sz="1050" kern="100" dirty="0">
                          <a:effectLst/>
                        </a:rPr>
                        <a:t> </a:t>
                      </a:r>
                      <a:r>
                        <a:rPr lang="en-IN" sz="1050" kern="100" dirty="0" err="1">
                          <a:effectLst/>
                        </a:rPr>
                        <a:t>ओर</a:t>
                      </a:r>
                      <a:r>
                        <a:rPr lang="en-IN" sz="1050" kern="100" dirty="0">
                          <a:effectLst/>
                        </a:rPr>
                        <a:t> </a:t>
                      </a:r>
                      <a:r>
                        <a:rPr lang="en-IN" sz="1050" kern="100" dirty="0" err="1">
                          <a:effectLst/>
                        </a:rPr>
                        <a:t>टक</a:t>
                      </a:r>
                      <a:r>
                        <a:rPr lang="en-IN" sz="1050" kern="100" dirty="0">
                          <a:effectLst/>
                        </a:rPr>
                        <a:t> </a:t>
                      </a:r>
                      <a:r>
                        <a:rPr lang="en-IN" sz="1050" kern="100" dirty="0" err="1">
                          <a:effectLst/>
                        </a:rPr>
                        <a:t>करें</a:t>
                      </a:r>
                      <a:r>
                        <a:rPr lang="en-IN" sz="1050" kern="100" dirty="0">
                          <a:effectLst/>
                        </a:rPr>
                        <a:t>। </a:t>
                      </a:r>
                      <a:r>
                        <a:rPr lang="en-IN" sz="1050" kern="100" dirty="0" err="1">
                          <a:effectLst/>
                        </a:rPr>
                        <a:t>किनारों</a:t>
                      </a:r>
                      <a:r>
                        <a:rPr lang="en-IN" sz="1050" kern="100" dirty="0">
                          <a:effectLst/>
                        </a:rPr>
                        <a:t> </a:t>
                      </a:r>
                      <a:r>
                        <a:rPr lang="en-IN" sz="1050" kern="100" dirty="0" err="1">
                          <a:effectLst/>
                        </a:rPr>
                        <a:t>पर</a:t>
                      </a:r>
                      <a:r>
                        <a:rPr lang="en-IN" sz="1050" kern="100" dirty="0">
                          <a:effectLst/>
                        </a:rPr>
                        <a:t> </a:t>
                      </a:r>
                      <a:r>
                        <a:rPr lang="en-IN" sz="1050" kern="100" dirty="0" err="1">
                          <a:effectLst/>
                        </a:rPr>
                        <a:t>टक</a:t>
                      </a:r>
                      <a:r>
                        <a:rPr lang="en-IN" sz="1050" kern="100" dirty="0">
                          <a:effectLst/>
                        </a:rPr>
                        <a:t> न </a:t>
                      </a:r>
                      <a:r>
                        <a:rPr lang="en-IN" sz="1050" kern="100" dirty="0" err="1">
                          <a:effectLst/>
                        </a:rPr>
                        <a:t>करें</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ड्रा शीट त्वचा की जलन से सुरक्षा प्रदान करती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146544131"/>
                  </a:ext>
                </a:extLst>
              </a:tr>
              <a:tr h="201958">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ऊपरी हेम को गद्दे के सिर वाले भाग से लगभग 16 इंच की दूरी पर रखें।</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रबर और ड्रॉ शीट दोनों को सुरक्षित करने के लिए।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1645437399"/>
                  </a:ext>
                </a:extLst>
              </a:tr>
              <a:tr h="167249">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ऊपर वाली चादर को किनारे पर लटका दें।</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 </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2993368966"/>
                  </a:ext>
                </a:extLst>
              </a:tr>
              <a:tr h="167249">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दूसरी</a:t>
                      </a:r>
                      <a:r>
                        <a:rPr lang="en-IN" sz="1050" kern="100" dirty="0">
                          <a:effectLst/>
                        </a:rPr>
                        <a:t> </a:t>
                      </a:r>
                      <a:r>
                        <a:rPr lang="en-IN" sz="1050" kern="100" dirty="0" err="1">
                          <a:effectLst/>
                        </a:rPr>
                        <a:t>ओर</a:t>
                      </a:r>
                      <a:r>
                        <a:rPr lang="en-IN" sz="1050" kern="100" dirty="0">
                          <a:effectLst/>
                        </a:rPr>
                        <a:t> </a:t>
                      </a:r>
                      <a:r>
                        <a:rPr lang="en-IN" sz="1050" kern="100" dirty="0" err="1">
                          <a:effectLst/>
                        </a:rPr>
                        <a:t>जाएं</a:t>
                      </a:r>
                      <a:r>
                        <a:rPr lang="en-IN" sz="1050" kern="100" dirty="0">
                          <a:effectLst/>
                        </a:rPr>
                        <a:t> </a:t>
                      </a:r>
                      <a:r>
                        <a:rPr lang="en-IN" sz="1050" kern="100" dirty="0" err="1">
                          <a:effectLst/>
                        </a:rPr>
                        <a:t>और</a:t>
                      </a:r>
                      <a:r>
                        <a:rPr lang="en-IN" sz="1050" kern="100" dirty="0">
                          <a:effectLst/>
                        </a:rPr>
                        <a:t> </a:t>
                      </a:r>
                      <a:r>
                        <a:rPr lang="en-IN" sz="1050" kern="100" dirty="0" err="1">
                          <a:effectLst/>
                        </a:rPr>
                        <a:t>नीचे</a:t>
                      </a:r>
                      <a:r>
                        <a:rPr lang="en-IN" sz="1050" kern="100" dirty="0">
                          <a:effectLst/>
                        </a:rPr>
                        <a:t> </a:t>
                      </a:r>
                      <a:r>
                        <a:rPr lang="en-IN" sz="1050" kern="100" dirty="0" err="1">
                          <a:effectLst/>
                        </a:rPr>
                        <a:t>की</a:t>
                      </a:r>
                      <a:r>
                        <a:rPr lang="en-IN" sz="1050" kern="100" dirty="0">
                          <a:effectLst/>
                        </a:rPr>
                        <a:t> </a:t>
                      </a:r>
                      <a:r>
                        <a:rPr lang="en-IN" sz="1050" kern="100" dirty="0" err="1">
                          <a:effectLst/>
                        </a:rPr>
                        <a:t>चादरें</a:t>
                      </a:r>
                      <a:r>
                        <a:rPr lang="en-IN" sz="1050" kern="100" dirty="0">
                          <a:effectLst/>
                        </a:rPr>
                        <a:t> </a:t>
                      </a:r>
                      <a:r>
                        <a:rPr lang="en-IN" sz="1050" kern="100" dirty="0" err="1">
                          <a:effectLst/>
                        </a:rPr>
                        <a:t>सुरक्षित</a:t>
                      </a:r>
                      <a:r>
                        <a:rPr lang="en-IN" sz="1050" kern="100" dirty="0">
                          <a:effectLst/>
                        </a:rPr>
                        <a:t> </a:t>
                      </a:r>
                      <a:r>
                        <a:rPr lang="en-IN" sz="1050" kern="100" dirty="0" err="1">
                          <a:effectLst/>
                        </a:rPr>
                        <a:t>करें</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 </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396573584"/>
                  </a:ext>
                </a:extLst>
              </a:tr>
              <a:tr h="33727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नीचे</a:t>
                      </a:r>
                      <a:r>
                        <a:rPr lang="en-IN" sz="1050" kern="100" dirty="0">
                          <a:effectLst/>
                        </a:rPr>
                        <a:t> </a:t>
                      </a:r>
                      <a:r>
                        <a:rPr lang="en-IN" sz="1050" kern="100" dirty="0" err="1">
                          <a:effectLst/>
                        </a:rPr>
                        <a:t>वाली</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गद्दे</a:t>
                      </a:r>
                      <a:r>
                        <a:rPr lang="en-IN" sz="1050" kern="100" dirty="0">
                          <a:effectLst/>
                        </a:rPr>
                        <a:t> </a:t>
                      </a:r>
                      <a:r>
                        <a:rPr lang="en-IN" sz="1050" kern="100" dirty="0" err="1">
                          <a:effectLst/>
                        </a:rPr>
                        <a:t>के</a:t>
                      </a:r>
                      <a:r>
                        <a:rPr lang="en-IN" sz="1050" kern="100" dirty="0">
                          <a:effectLst/>
                        </a:rPr>
                        <a:t> </a:t>
                      </a:r>
                      <a:r>
                        <a:rPr lang="en-IN" sz="1050" kern="100" dirty="0" err="1">
                          <a:effectLst/>
                        </a:rPr>
                        <a:t>सिरहाने</a:t>
                      </a:r>
                      <a:r>
                        <a:rPr lang="en-IN" sz="1050" kern="100" dirty="0">
                          <a:effectLst/>
                        </a:rPr>
                        <a:t> </a:t>
                      </a:r>
                      <a:r>
                        <a:rPr lang="en-IN" sz="1050" kern="100" dirty="0" err="1">
                          <a:effectLst/>
                        </a:rPr>
                        <a:t>के</a:t>
                      </a:r>
                      <a:r>
                        <a:rPr lang="en-IN" sz="1050" kern="100" dirty="0">
                          <a:effectLst/>
                        </a:rPr>
                        <a:t> </a:t>
                      </a:r>
                      <a:r>
                        <a:rPr lang="en-IN" sz="1050" kern="100" dirty="0" err="1">
                          <a:effectLst/>
                        </a:rPr>
                        <a:t>नीचे</a:t>
                      </a:r>
                      <a:r>
                        <a:rPr lang="en-IN" sz="1050" kern="100" dirty="0">
                          <a:effectLst/>
                        </a:rPr>
                        <a:t> </a:t>
                      </a:r>
                      <a:r>
                        <a:rPr lang="en-IN" sz="1050" kern="100" dirty="0" err="1">
                          <a:effectLst/>
                        </a:rPr>
                        <a:t>दबा</a:t>
                      </a:r>
                      <a:r>
                        <a:rPr lang="en-IN" sz="1050" kern="100" dirty="0">
                          <a:effectLst/>
                        </a:rPr>
                        <a:t> </a:t>
                      </a:r>
                      <a:r>
                        <a:rPr lang="en-IN" sz="1050" kern="100" dirty="0" err="1">
                          <a:effectLst/>
                        </a:rPr>
                        <a:t>दें</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मजबूती</a:t>
                      </a:r>
                      <a:r>
                        <a:rPr lang="en-IN" sz="1050" kern="100" dirty="0">
                          <a:effectLst/>
                        </a:rPr>
                        <a:t> </a:t>
                      </a:r>
                      <a:r>
                        <a:rPr lang="en-IN" sz="1050" kern="100" dirty="0" err="1">
                          <a:effectLst/>
                        </a:rPr>
                        <a:t>से</a:t>
                      </a:r>
                      <a:r>
                        <a:rPr lang="en-IN" sz="1050" kern="100" dirty="0">
                          <a:effectLst/>
                        </a:rPr>
                        <a:t> </a:t>
                      </a:r>
                      <a:r>
                        <a:rPr lang="en-IN" sz="1050" kern="100" dirty="0" err="1">
                          <a:effectLst/>
                        </a:rPr>
                        <a:t>खींचें</a:t>
                      </a:r>
                      <a:r>
                        <a:rPr lang="en-IN" sz="1050" kern="100" dirty="0">
                          <a:effectLst/>
                        </a:rPr>
                        <a:t>, </a:t>
                      </a:r>
                      <a:r>
                        <a:rPr lang="en-IN" sz="1050" kern="100" dirty="0" err="1">
                          <a:effectLst/>
                        </a:rPr>
                        <a:t>और</a:t>
                      </a:r>
                      <a:r>
                        <a:rPr lang="en-IN" sz="1050" kern="100" dirty="0">
                          <a:effectLst/>
                        </a:rPr>
                        <a:t> </a:t>
                      </a:r>
                      <a:r>
                        <a:rPr lang="en-IN" sz="1050" kern="100" dirty="0" err="1">
                          <a:effectLst/>
                        </a:rPr>
                        <a:t>चादर</a:t>
                      </a:r>
                      <a:r>
                        <a:rPr lang="en-IN" sz="1050" kern="100" dirty="0">
                          <a:effectLst/>
                        </a:rPr>
                        <a:t> </a:t>
                      </a:r>
                      <a:r>
                        <a:rPr lang="en-IN" sz="1050" kern="100" dirty="0" err="1">
                          <a:effectLst/>
                        </a:rPr>
                        <a:t>के</a:t>
                      </a:r>
                      <a:r>
                        <a:rPr lang="en-IN" sz="1050" kern="100" dirty="0">
                          <a:effectLst/>
                        </a:rPr>
                        <a:t> </a:t>
                      </a:r>
                      <a:r>
                        <a:rPr lang="en-IN" sz="1050" kern="100" dirty="0" err="1">
                          <a:effectLst/>
                        </a:rPr>
                        <a:t>कोने</a:t>
                      </a:r>
                      <a:r>
                        <a:rPr lang="en-IN" sz="1050" kern="100" dirty="0">
                          <a:effectLst/>
                        </a:rPr>
                        <a:t> </a:t>
                      </a:r>
                      <a:r>
                        <a:rPr lang="en-IN" sz="1050" kern="100" dirty="0" err="1">
                          <a:effectLst/>
                        </a:rPr>
                        <a:t>को</a:t>
                      </a:r>
                      <a:r>
                        <a:rPr lang="en-IN" sz="1050" kern="100" dirty="0">
                          <a:effectLst/>
                        </a:rPr>
                        <a:t> </a:t>
                      </a:r>
                      <a:r>
                        <a:rPr lang="en-IN" sz="1050" kern="100" dirty="0" err="1">
                          <a:effectLst/>
                        </a:rPr>
                        <a:t>बंद</a:t>
                      </a:r>
                      <a:r>
                        <a:rPr lang="en-IN" sz="1050" kern="100" dirty="0">
                          <a:effectLst/>
                        </a:rPr>
                        <a:t> </a:t>
                      </a:r>
                      <a:r>
                        <a:rPr lang="en-IN" sz="1050" kern="100" dirty="0" err="1">
                          <a:effectLst/>
                        </a:rPr>
                        <a:t>कर</a:t>
                      </a:r>
                      <a:r>
                        <a:rPr lang="en-IN" sz="1050" kern="100" dirty="0">
                          <a:effectLst/>
                        </a:rPr>
                        <a:t> </a:t>
                      </a:r>
                      <a:r>
                        <a:rPr lang="en-IN" sz="1050" kern="100" dirty="0" err="1">
                          <a:effectLst/>
                        </a:rPr>
                        <a:t>दें</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 </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4240846158"/>
                  </a:ext>
                </a:extLst>
              </a:tr>
              <a:tr h="337274">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शीट</a:t>
                      </a:r>
                      <a:r>
                        <a:rPr lang="en-IN" sz="1050" kern="100" dirty="0">
                          <a:effectLst/>
                        </a:rPr>
                        <a:t> </a:t>
                      </a:r>
                      <a:r>
                        <a:rPr lang="en-IN" sz="1050" kern="100" dirty="0" err="1">
                          <a:effectLst/>
                        </a:rPr>
                        <a:t>के</a:t>
                      </a:r>
                      <a:r>
                        <a:rPr lang="en-IN" sz="1050" kern="100" dirty="0">
                          <a:effectLst/>
                        </a:rPr>
                        <a:t> </a:t>
                      </a:r>
                      <a:r>
                        <a:rPr lang="en-IN" sz="1050" kern="100" dirty="0" err="1">
                          <a:effectLst/>
                        </a:rPr>
                        <a:t>शेष</a:t>
                      </a:r>
                      <a:r>
                        <a:rPr lang="en-IN" sz="1050" kern="100" dirty="0">
                          <a:effectLst/>
                        </a:rPr>
                        <a:t> </a:t>
                      </a:r>
                      <a:r>
                        <a:rPr lang="en-IN" sz="1050" kern="100" dirty="0" err="1">
                          <a:effectLst/>
                        </a:rPr>
                        <a:t>भाग</a:t>
                      </a:r>
                      <a:r>
                        <a:rPr lang="en-IN" sz="1050" kern="100" dirty="0">
                          <a:effectLst/>
                        </a:rPr>
                        <a:t> </a:t>
                      </a:r>
                      <a:r>
                        <a:rPr lang="en-IN" sz="1050" kern="100" dirty="0" err="1">
                          <a:effectLst/>
                        </a:rPr>
                        <a:t>को</a:t>
                      </a:r>
                      <a:r>
                        <a:rPr lang="en-IN" sz="1050" kern="100" dirty="0">
                          <a:effectLst/>
                        </a:rPr>
                        <a:t> </a:t>
                      </a:r>
                      <a:r>
                        <a:rPr lang="en-IN" sz="1050" kern="100" dirty="0" err="1">
                          <a:effectLst/>
                        </a:rPr>
                        <a:t>मजबूती</a:t>
                      </a:r>
                      <a:r>
                        <a:rPr lang="en-IN" sz="1050" kern="100" dirty="0">
                          <a:effectLst/>
                        </a:rPr>
                        <a:t> </a:t>
                      </a:r>
                      <a:r>
                        <a:rPr lang="en-IN" sz="1050" kern="100" dirty="0" err="1">
                          <a:effectLst/>
                        </a:rPr>
                        <a:t>से</a:t>
                      </a:r>
                      <a:r>
                        <a:rPr lang="en-IN" sz="1050" kern="100" dirty="0">
                          <a:effectLst/>
                        </a:rPr>
                        <a:t> </a:t>
                      </a:r>
                      <a:r>
                        <a:rPr lang="en-IN" sz="1050" kern="100" dirty="0" err="1">
                          <a:effectLst/>
                        </a:rPr>
                        <a:t>खींचें</a:t>
                      </a:r>
                      <a:r>
                        <a:rPr lang="en-IN" sz="1050" kern="100" dirty="0">
                          <a:effectLst/>
                        </a:rPr>
                        <a:t> </a:t>
                      </a:r>
                      <a:r>
                        <a:rPr lang="en-IN" sz="1050" kern="100" dirty="0" err="1">
                          <a:effectLst/>
                        </a:rPr>
                        <a:t>ताकि</a:t>
                      </a:r>
                      <a:r>
                        <a:rPr lang="en-IN" sz="1050" kern="100" dirty="0">
                          <a:effectLst/>
                        </a:rPr>
                        <a:t> </a:t>
                      </a:r>
                      <a:r>
                        <a:rPr lang="en-IN" sz="1050" kern="100" dirty="0" err="1">
                          <a:effectLst/>
                        </a:rPr>
                        <a:t>कोई</a:t>
                      </a:r>
                      <a:r>
                        <a:rPr lang="en-IN" sz="1050" kern="100" dirty="0">
                          <a:effectLst/>
                        </a:rPr>
                        <a:t> </a:t>
                      </a:r>
                      <a:r>
                        <a:rPr lang="en-IN" sz="1050" kern="100" dirty="0" err="1">
                          <a:effectLst/>
                        </a:rPr>
                        <a:t>झुर्रियाँ</a:t>
                      </a:r>
                      <a:r>
                        <a:rPr lang="en-IN" sz="1050" kern="100" dirty="0">
                          <a:effectLst/>
                        </a:rPr>
                        <a:t> न </a:t>
                      </a:r>
                      <a:r>
                        <a:rPr lang="en-IN" sz="1050" kern="100" dirty="0" err="1">
                          <a:effectLst/>
                        </a:rPr>
                        <a:t>पड़ें</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झुर्रियाँ ग्राहक के लिए असुविधा और त्वचा के टूटने का कारण बन सकती हैं।</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1568106653"/>
                  </a:ext>
                </a:extLst>
              </a:tr>
              <a:tr h="33727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बिस्तर</a:t>
                      </a:r>
                      <a:r>
                        <a:rPr lang="en-IN" sz="1050" kern="100" dirty="0">
                          <a:effectLst/>
                        </a:rPr>
                        <a:t> </a:t>
                      </a:r>
                      <a:r>
                        <a:rPr lang="en-IN" sz="1050" kern="100" dirty="0" err="1">
                          <a:effectLst/>
                        </a:rPr>
                        <a:t>के</a:t>
                      </a:r>
                      <a:r>
                        <a:rPr lang="en-IN" sz="1050" kern="100" dirty="0">
                          <a:effectLst/>
                        </a:rPr>
                        <a:t> </a:t>
                      </a:r>
                      <a:r>
                        <a:rPr lang="en-IN" sz="1050" kern="100" dirty="0" err="1">
                          <a:effectLst/>
                        </a:rPr>
                        <a:t>दूसरी</a:t>
                      </a:r>
                      <a:r>
                        <a:rPr lang="en-IN" sz="1050" kern="100" dirty="0">
                          <a:effectLst/>
                        </a:rPr>
                        <a:t> </a:t>
                      </a:r>
                      <a:r>
                        <a:rPr lang="en-IN" sz="1050" kern="100" dirty="0" err="1">
                          <a:effectLst/>
                        </a:rPr>
                        <a:t>तरफ</a:t>
                      </a:r>
                      <a:r>
                        <a:rPr lang="en-IN" sz="1050" kern="100" dirty="0">
                          <a:effectLst/>
                        </a:rPr>
                        <a:t> </a:t>
                      </a:r>
                      <a:r>
                        <a:rPr lang="en-IN" sz="1050" kern="100" dirty="0" err="1">
                          <a:effectLst/>
                        </a:rPr>
                        <a:t>जाकर</a:t>
                      </a:r>
                      <a:r>
                        <a:rPr lang="en-IN" sz="1050" kern="100" dirty="0">
                          <a:effectLst/>
                        </a:rPr>
                        <a:t> </a:t>
                      </a:r>
                      <a:r>
                        <a:rPr lang="en-IN" sz="1050" kern="100" dirty="0" err="1">
                          <a:effectLst/>
                        </a:rPr>
                        <a:t>तकिये</a:t>
                      </a:r>
                      <a:r>
                        <a:rPr lang="en-IN" sz="1050" kern="100" dirty="0">
                          <a:effectLst/>
                        </a:rPr>
                        <a:t> </a:t>
                      </a:r>
                      <a:r>
                        <a:rPr lang="en-IN" sz="1050" kern="100" dirty="0" err="1">
                          <a:effectLst/>
                        </a:rPr>
                        <a:t>का</a:t>
                      </a:r>
                      <a:r>
                        <a:rPr lang="en-IN" sz="1050" kern="100" dirty="0">
                          <a:effectLst/>
                        </a:rPr>
                        <a:t> </a:t>
                      </a:r>
                      <a:r>
                        <a:rPr lang="en-IN" sz="1050" kern="100" dirty="0" err="1">
                          <a:effectLst/>
                        </a:rPr>
                        <a:t>कवर</a:t>
                      </a:r>
                      <a:r>
                        <a:rPr lang="en-IN" sz="1050" kern="100" dirty="0">
                          <a:effectLst/>
                        </a:rPr>
                        <a:t> </a:t>
                      </a:r>
                      <a:r>
                        <a:rPr lang="en-IN" sz="1050" kern="100" dirty="0" err="1">
                          <a:effectLst/>
                        </a:rPr>
                        <a:t>खींचिए</a:t>
                      </a:r>
                      <a:r>
                        <a:rPr lang="en-IN" sz="1050" kern="100" dirty="0">
                          <a:effectLst/>
                        </a:rPr>
                        <a:t>। </a:t>
                      </a:r>
                      <a:r>
                        <a:rPr lang="en-IN" sz="1050" kern="100" dirty="0" err="1">
                          <a:effectLst/>
                        </a:rPr>
                        <a:t>तकिये</a:t>
                      </a:r>
                      <a:r>
                        <a:rPr lang="en-IN" sz="1050" kern="100" dirty="0">
                          <a:effectLst/>
                        </a:rPr>
                        <a:t> </a:t>
                      </a:r>
                      <a:r>
                        <a:rPr lang="en-IN" sz="1050" kern="100" dirty="0" err="1">
                          <a:effectLst/>
                        </a:rPr>
                        <a:t>को</a:t>
                      </a:r>
                      <a:r>
                        <a:rPr lang="en-IN" sz="1050" kern="100" dirty="0">
                          <a:effectLst/>
                        </a:rPr>
                        <a:t> </a:t>
                      </a:r>
                      <a:r>
                        <a:rPr lang="en-IN" sz="1050" kern="100" dirty="0" err="1">
                          <a:effectLst/>
                        </a:rPr>
                        <a:t>इस</a:t>
                      </a:r>
                      <a:r>
                        <a:rPr lang="en-IN" sz="1050" kern="100" dirty="0">
                          <a:effectLst/>
                        </a:rPr>
                        <a:t> </a:t>
                      </a:r>
                      <a:r>
                        <a:rPr lang="en-IN" sz="1050" kern="100" dirty="0" err="1">
                          <a:effectLst/>
                        </a:rPr>
                        <a:t>तरह</a:t>
                      </a:r>
                      <a:r>
                        <a:rPr lang="en-IN" sz="1050" kern="100" dirty="0">
                          <a:effectLst/>
                        </a:rPr>
                        <a:t> </a:t>
                      </a:r>
                      <a:r>
                        <a:rPr lang="en-IN" sz="1050" kern="100" dirty="0" err="1">
                          <a:effectLst/>
                        </a:rPr>
                        <a:t>फुलाइए</a:t>
                      </a:r>
                      <a:r>
                        <a:rPr lang="en-IN" sz="1050" kern="100" dirty="0">
                          <a:effectLst/>
                        </a:rPr>
                        <a:t> </a:t>
                      </a:r>
                      <a:r>
                        <a:rPr lang="en-IN" sz="1050" kern="100" dirty="0" err="1">
                          <a:effectLst/>
                        </a:rPr>
                        <a:t>कि</a:t>
                      </a:r>
                      <a:r>
                        <a:rPr lang="en-IN" sz="1050" kern="100" dirty="0">
                          <a:effectLst/>
                        </a:rPr>
                        <a:t> </a:t>
                      </a:r>
                      <a:r>
                        <a:rPr lang="en-IN" sz="1050" kern="100" dirty="0" err="1">
                          <a:effectLst/>
                        </a:rPr>
                        <a:t>उसके</a:t>
                      </a:r>
                      <a:r>
                        <a:rPr lang="en-IN" sz="1050" kern="100" dirty="0">
                          <a:effectLst/>
                        </a:rPr>
                        <a:t> </a:t>
                      </a:r>
                      <a:r>
                        <a:rPr lang="en-IN" sz="1050" kern="100" dirty="0" err="1">
                          <a:effectLst/>
                        </a:rPr>
                        <a:t>कोने</a:t>
                      </a:r>
                      <a:r>
                        <a:rPr lang="en-IN" sz="1050" kern="100" dirty="0">
                          <a:effectLst/>
                        </a:rPr>
                        <a:t> </a:t>
                      </a:r>
                      <a:r>
                        <a:rPr lang="en-IN" sz="1050" kern="100" dirty="0" err="1">
                          <a:effectLst/>
                        </a:rPr>
                        <a:t>कवर</a:t>
                      </a:r>
                      <a:r>
                        <a:rPr lang="en-IN" sz="1050" kern="100" dirty="0">
                          <a:effectLst/>
                        </a:rPr>
                        <a:t> </a:t>
                      </a:r>
                      <a:r>
                        <a:rPr lang="en-IN" sz="1050" kern="100" dirty="0" err="1">
                          <a:effectLst/>
                        </a:rPr>
                        <a:t>में</a:t>
                      </a:r>
                      <a:r>
                        <a:rPr lang="en-IN" sz="1050" kern="100" dirty="0">
                          <a:effectLst/>
                        </a:rPr>
                        <a:t> </a:t>
                      </a:r>
                      <a:r>
                        <a:rPr lang="en-IN" sz="1050" kern="100" dirty="0" err="1">
                          <a:effectLst/>
                        </a:rPr>
                        <a:t>अच्छी</a:t>
                      </a:r>
                      <a:r>
                        <a:rPr lang="en-IN" sz="1050" kern="100" dirty="0">
                          <a:effectLst/>
                        </a:rPr>
                        <a:t> </a:t>
                      </a:r>
                      <a:r>
                        <a:rPr lang="en-IN" sz="1050" kern="100" dirty="0" err="1">
                          <a:effectLst/>
                        </a:rPr>
                        <a:t>तरह</a:t>
                      </a:r>
                      <a:r>
                        <a:rPr lang="en-IN" sz="1050" kern="100" dirty="0">
                          <a:effectLst/>
                        </a:rPr>
                        <a:t> </a:t>
                      </a:r>
                      <a:r>
                        <a:rPr lang="en-IN" sz="1050" kern="100" dirty="0" err="1">
                          <a:effectLst/>
                        </a:rPr>
                        <a:t>फिट</a:t>
                      </a:r>
                      <a:r>
                        <a:rPr lang="en-IN" sz="1050" kern="100" dirty="0">
                          <a:effectLst/>
                        </a:rPr>
                        <a:t> </a:t>
                      </a:r>
                      <a:r>
                        <a:rPr lang="en-IN" sz="1050" kern="100" dirty="0" err="1">
                          <a:effectLst/>
                        </a:rPr>
                        <a:t>हो</a:t>
                      </a:r>
                      <a:r>
                        <a:rPr lang="en-IN" sz="1050" kern="100" dirty="0">
                          <a:effectLst/>
                        </a:rPr>
                        <a:t> </a:t>
                      </a:r>
                      <a:r>
                        <a:rPr lang="en-IN" sz="1050" kern="100" dirty="0" err="1">
                          <a:effectLst/>
                        </a:rPr>
                        <a:t>जाएँ</a:t>
                      </a:r>
                      <a:r>
                        <a:rPr lang="en-IN" sz="1050" kern="100" dirty="0">
                          <a:effectLst/>
                        </a:rPr>
                        <a:t>। </a:t>
                      </a:r>
                      <a:r>
                        <a:rPr lang="en-IN" sz="1050" kern="100" dirty="0" err="1">
                          <a:effectLst/>
                        </a:rPr>
                        <a:t>बचे</a:t>
                      </a:r>
                      <a:r>
                        <a:rPr lang="en-IN" sz="1050" kern="100" dirty="0">
                          <a:effectLst/>
                        </a:rPr>
                        <a:t> </a:t>
                      </a:r>
                      <a:r>
                        <a:rPr lang="en-IN" sz="1050" kern="100" dirty="0" err="1">
                          <a:effectLst/>
                        </a:rPr>
                        <a:t>हुए</a:t>
                      </a:r>
                      <a:r>
                        <a:rPr lang="en-IN" sz="1050" kern="100" dirty="0">
                          <a:effectLst/>
                        </a:rPr>
                        <a:t> </a:t>
                      </a:r>
                      <a:r>
                        <a:rPr lang="en-IN" sz="1050" kern="100" dirty="0" err="1">
                          <a:effectLst/>
                        </a:rPr>
                        <a:t>कवर</a:t>
                      </a:r>
                      <a:r>
                        <a:rPr lang="en-IN" sz="1050" kern="100" dirty="0">
                          <a:effectLst/>
                        </a:rPr>
                        <a:t> </a:t>
                      </a:r>
                      <a:r>
                        <a:rPr lang="en-IN" sz="1050" kern="100" dirty="0" err="1">
                          <a:effectLst/>
                        </a:rPr>
                        <a:t>को</a:t>
                      </a:r>
                      <a:r>
                        <a:rPr lang="en-IN" sz="1050" kern="100" dirty="0">
                          <a:effectLst/>
                        </a:rPr>
                        <a:t> </a:t>
                      </a:r>
                      <a:r>
                        <a:rPr lang="en-IN" sz="1050" kern="100" dirty="0" err="1">
                          <a:effectLst/>
                        </a:rPr>
                        <a:t>साइड</a:t>
                      </a:r>
                      <a:r>
                        <a:rPr lang="en-IN" sz="1050" kern="100" dirty="0">
                          <a:effectLst/>
                        </a:rPr>
                        <a:t> </a:t>
                      </a:r>
                      <a:r>
                        <a:rPr lang="en-IN" sz="1050" kern="100" dirty="0" err="1">
                          <a:effectLst/>
                        </a:rPr>
                        <a:t>में</a:t>
                      </a:r>
                      <a:r>
                        <a:rPr lang="en-IN" sz="1050" kern="100" dirty="0">
                          <a:effectLst/>
                        </a:rPr>
                        <a:t> </a:t>
                      </a:r>
                      <a:r>
                        <a:rPr lang="en-IN" sz="1050" kern="100" dirty="0" err="1">
                          <a:effectLst/>
                        </a:rPr>
                        <a:t>मोड़</a:t>
                      </a:r>
                      <a:r>
                        <a:rPr lang="en-IN" sz="1050" kern="100" dirty="0">
                          <a:effectLst/>
                        </a:rPr>
                        <a:t> </a:t>
                      </a:r>
                      <a:r>
                        <a:rPr lang="en-IN" sz="1050" kern="100" dirty="0" err="1">
                          <a:effectLst/>
                        </a:rPr>
                        <a:t>दीजिए</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rowSpan="3">
                  <a:txBody>
                    <a:bodyPr/>
                    <a:lstStyle/>
                    <a:p>
                      <a:pPr>
                        <a:lnSpc>
                          <a:spcPct val="107000"/>
                        </a:lnSpc>
                        <a:spcAft>
                          <a:spcPts val="800"/>
                        </a:spcAft>
                        <a:buNone/>
                      </a:pPr>
                      <a:r>
                        <a:rPr lang="en-IN" sz="1050" kern="100" dirty="0" err="1">
                          <a:effectLst/>
                        </a:rPr>
                        <a:t>बिस्तर</a:t>
                      </a:r>
                      <a:r>
                        <a:rPr lang="en-IN" sz="1050" kern="100" dirty="0">
                          <a:effectLst/>
                        </a:rPr>
                        <a:t> </a:t>
                      </a:r>
                      <a:r>
                        <a:rPr lang="en-IN" sz="1050" kern="100" dirty="0" err="1">
                          <a:effectLst/>
                        </a:rPr>
                        <a:t>की</a:t>
                      </a:r>
                      <a:r>
                        <a:rPr lang="en-IN" sz="1050" kern="100" dirty="0">
                          <a:effectLst/>
                        </a:rPr>
                        <a:t> </a:t>
                      </a:r>
                      <a:r>
                        <a:rPr lang="en-IN" sz="1050" kern="100" dirty="0" err="1">
                          <a:effectLst/>
                        </a:rPr>
                        <a:t>स्थिति</a:t>
                      </a:r>
                      <a:endParaRPr lang="en-IN" sz="1050" kern="100" dirty="0">
                        <a:effectLst/>
                      </a:endParaRPr>
                    </a:p>
                    <a:p>
                      <a:pPr marL="342900" lvl="0" indent="-342900">
                        <a:lnSpc>
                          <a:spcPct val="107000"/>
                        </a:lnSpc>
                        <a:buFont typeface="Symbol" panose="05050102010706020507" pitchFamily="18" charset="2"/>
                        <a:buChar char=""/>
                      </a:pPr>
                      <a:r>
                        <a:rPr lang="en-IN" sz="1050" kern="100" dirty="0" err="1">
                          <a:effectLst/>
                        </a:rPr>
                        <a:t>समतल</a:t>
                      </a:r>
                      <a:endParaRPr lang="en-IN" sz="1050" kern="100" dirty="0">
                        <a:effectLst/>
                      </a:endParaRPr>
                    </a:p>
                    <a:p>
                      <a:pPr marL="342900" lvl="0" indent="-342900">
                        <a:lnSpc>
                          <a:spcPct val="107000"/>
                        </a:lnSpc>
                        <a:buFont typeface="Symbol" panose="05050102010706020507" pitchFamily="18" charset="2"/>
                        <a:buChar char=""/>
                      </a:pPr>
                      <a:r>
                        <a:rPr lang="en-IN" sz="1050" kern="100" dirty="0" err="1">
                          <a:effectLst/>
                        </a:rPr>
                        <a:t>बहेलिये</a:t>
                      </a:r>
                      <a:r>
                        <a:rPr lang="en-IN" sz="1050" kern="100" dirty="0">
                          <a:effectLst/>
                        </a:rPr>
                        <a:t> </a:t>
                      </a:r>
                      <a:r>
                        <a:rPr lang="en-IN" sz="1050" kern="100" dirty="0" err="1">
                          <a:effectLst/>
                        </a:rPr>
                        <a:t>की</a:t>
                      </a:r>
                      <a:r>
                        <a:rPr lang="en-IN" sz="1050" kern="100" dirty="0">
                          <a:effectLst/>
                        </a:rPr>
                        <a:t> </a:t>
                      </a:r>
                      <a:r>
                        <a:rPr lang="en-IN" sz="1050" kern="100" dirty="0" err="1">
                          <a:effectLst/>
                        </a:rPr>
                        <a:t>स्थिति</a:t>
                      </a:r>
                      <a:endParaRPr lang="en-IN" sz="1050" kern="100" dirty="0">
                        <a:effectLst/>
                      </a:endParaRPr>
                    </a:p>
                    <a:p>
                      <a:pPr marL="342900" lvl="0" indent="-342900">
                        <a:lnSpc>
                          <a:spcPct val="107000"/>
                        </a:lnSpc>
                        <a:buFont typeface="Symbol" panose="05050102010706020507" pitchFamily="18" charset="2"/>
                        <a:buChar char=""/>
                      </a:pPr>
                      <a:r>
                        <a:rPr lang="en-IN" sz="1050" kern="100" dirty="0" err="1">
                          <a:effectLst/>
                        </a:rPr>
                        <a:t>सेमी-फाउलर</a:t>
                      </a:r>
                      <a:r>
                        <a:rPr lang="en-IN" sz="1050" kern="100" dirty="0">
                          <a:effectLst/>
                        </a:rPr>
                        <a:t> </a:t>
                      </a:r>
                      <a:r>
                        <a:rPr lang="en-IN" sz="1050" kern="100" dirty="0" err="1">
                          <a:effectLst/>
                        </a:rPr>
                        <a:t>की</a:t>
                      </a:r>
                      <a:r>
                        <a:rPr lang="en-IN" sz="1050" kern="100" dirty="0">
                          <a:effectLst/>
                        </a:rPr>
                        <a:t> </a:t>
                      </a:r>
                      <a:r>
                        <a:rPr lang="en-IN" sz="1050" kern="100" dirty="0" err="1">
                          <a:effectLst/>
                        </a:rPr>
                        <a:t>स्थिति</a:t>
                      </a:r>
                      <a:endParaRPr lang="en-IN" sz="1050" kern="100" dirty="0">
                        <a:effectLst/>
                      </a:endParaRPr>
                    </a:p>
                    <a:p>
                      <a:pPr marL="342900" lvl="0" indent="-342900">
                        <a:lnSpc>
                          <a:spcPct val="107000"/>
                        </a:lnSpc>
                        <a:buFont typeface="Symbol" panose="05050102010706020507" pitchFamily="18" charset="2"/>
                        <a:buChar char=""/>
                      </a:pPr>
                      <a:r>
                        <a:rPr lang="en-IN" sz="1050" kern="100" dirty="0" err="1">
                          <a:effectLst/>
                        </a:rPr>
                        <a:t>ट्रेंडेलनबर्ग</a:t>
                      </a:r>
                      <a:r>
                        <a:rPr lang="en-IN" sz="1050" kern="100" dirty="0">
                          <a:effectLst/>
                        </a:rPr>
                        <a:t> </a:t>
                      </a:r>
                      <a:r>
                        <a:rPr lang="en-IN" sz="1050" kern="100" dirty="0" err="1">
                          <a:effectLst/>
                        </a:rPr>
                        <a:t>स्थिति</a:t>
                      </a:r>
                      <a:endParaRPr lang="en-IN" sz="1050" kern="100" dirty="0">
                        <a:effectLst/>
                      </a:endParaRPr>
                    </a:p>
                    <a:p>
                      <a:pPr marL="342900" lvl="0" indent="-342900">
                        <a:lnSpc>
                          <a:spcPct val="107000"/>
                        </a:lnSpc>
                        <a:spcAft>
                          <a:spcPts val="800"/>
                        </a:spcAft>
                        <a:buFont typeface="Symbol" panose="05050102010706020507" pitchFamily="18" charset="2"/>
                        <a:buChar char=""/>
                      </a:pPr>
                      <a:r>
                        <a:rPr lang="en-IN" sz="1050" kern="100" dirty="0" err="1">
                          <a:effectLst/>
                        </a:rPr>
                        <a:t>रिवर्स</a:t>
                      </a:r>
                      <a:r>
                        <a:rPr lang="en-IN" sz="1050" kern="100" dirty="0">
                          <a:effectLst/>
                        </a:rPr>
                        <a:t> </a:t>
                      </a:r>
                      <a:r>
                        <a:rPr lang="en-IN" sz="1050" kern="100" dirty="0" err="1">
                          <a:effectLst/>
                        </a:rPr>
                        <a:t>ट्रेंडेलनबर्ग</a:t>
                      </a:r>
                      <a:r>
                        <a:rPr lang="en-IN" sz="1050" kern="100" dirty="0">
                          <a:effectLst/>
                        </a:rPr>
                        <a:t> </a:t>
                      </a:r>
                      <a:r>
                        <a:rPr lang="en-IN" sz="1050" kern="100" dirty="0" err="1">
                          <a:effectLst/>
                        </a:rPr>
                        <a:t>स्थिति</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1864289651"/>
                  </a:ext>
                </a:extLst>
              </a:tr>
              <a:tr h="201958">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तकिये को बिस्तर के सिरहाने रखें और उसका मुंह प्रवेश द्वार से दूर रखें।</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3175741089"/>
                  </a:ext>
                </a:extLst>
              </a:tr>
              <a:tr h="579044">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गाउन</a:t>
                      </a:r>
                      <a:r>
                        <a:rPr lang="en-IN" sz="1050" kern="100" dirty="0">
                          <a:effectLst/>
                        </a:rPr>
                        <a:t>, </a:t>
                      </a:r>
                      <a:r>
                        <a:rPr lang="en-IN" sz="1050" kern="100" dirty="0" err="1">
                          <a:effectLst/>
                        </a:rPr>
                        <a:t>तौलिया</a:t>
                      </a:r>
                      <a:r>
                        <a:rPr lang="en-IN" sz="1050" kern="100" dirty="0">
                          <a:effectLst/>
                        </a:rPr>
                        <a:t> </a:t>
                      </a:r>
                      <a:r>
                        <a:rPr lang="en-IN" sz="1050" kern="100" dirty="0" err="1">
                          <a:effectLst/>
                        </a:rPr>
                        <a:t>और</a:t>
                      </a:r>
                      <a:r>
                        <a:rPr lang="en-IN" sz="1050" kern="100" dirty="0">
                          <a:effectLst/>
                        </a:rPr>
                        <a:t> </a:t>
                      </a:r>
                      <a:r>
                        <a:rPr lang="en-IN" sz="1050" kern="100" dirty="0" err="1">
                          <a:effectLst/>
                        </a:rPr>
                        <a:t>चेहरे</a:t>
                      </a:r>
                      <a:r>
                        <a:rPr lang="en-IN" sz="1050" kern="100" dirty="0">
                          <a:effectLst/>
                        </a:rPr>
                        <a:t> </a:t>
                      </a:r>
                      <a:r>
                        <a:rPr lang="en-IN" sz="1050" kern="100" dirty="0" err="1">
                          <a:effectLst/>
                        </a:rPr>
                        <a:t>का</a:t>
                      </a:r>
                      <a:r>
                        <a:rPr lang="en-IN" sz="1050" kern="100" dirty="0">
                          <a:effectLst/>
                        </a:rPr>
                        <a:t> </a:t>
                      </a:r>
                      <a:r>
                        <a:rPr lang="en-IN" sz="1050" kern="100" dirty="0" err="1">
                          <a:effectLst/>
                        </a:rPr>
                        <a:t>तौलिया</a:t>
                      </a:r>
                      <a:r>
                        <a:rPr lang="en-IN" sz="1050" kern="100" dirty="0">
                          <a:effectLst/>
                        </a:rPr>
                        <a:t> </a:t>
                      </a:r>
                      <a:r>
                        <a:rPr lang="en-IN" sz="1050" kern="100" dirty="0" err="1">
                          <a:effectLst/>
                        </a:rPr>
                        <a:t>हेडबोर्ड</a:t>
                      </a:r>
                      <a:r>
                        <a:rPr lang="en-IN" sz="1050" kern="100" dirty="0">
                          <a:effectLst/>
                        </a:rPr>
                        <a:t> </a:t>
                      </a:r>
                      <a:r>
                        <a:rPr lang="en-IN" sz="1050" kern="100" dirty="0" err="1">
                          <a:effectLst/>
                        </a:rPr>
                        <a:t>पर</a:t>
                      </a:r>
                      <a:r>
                        <a:rPr lang="en-IN" sz="1050" kern="100" dirty="0">
                          <a:effectLst/>
                        </a:rPr>
                        <a:t> </a:t>
                      </a:r>
                      <a:r>
                        <a:rPr lang="en-IN" sz="1050" kern="100" dirty="0" err="1">
                          <a:effectLst/>
                        </a:rPr>
                        <a:t>लटकाएं</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3136478869"/>
                  </a:ext>
                </a:extLst>
              </a:tr>
              <a:tr h="167249">
                <a:tc>
                  <a:txBody>
                    <a:bodyPr/>
                    <a:lstStyle/>
                    <a:p>
                      <a:pPr marL="228600">
                        <a:lnSpc>
                          <a:spcPct val="107000"/>
                        </a:lnSpc>
                        <a:spcAft>
                          <a:spcPts val="800"/>
                        </a:spcAft>
                        <a:buNone/>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खाली</a:t>
                      </a:r>
                      <a:r>
                        <a:rPr lang="en-IN" sz="1050" kern="100" dirty="0">
                          <a:effectLst/>
                        </a:rPr>
                        <a:t> </a:t>
                      </a:r>
                      <a:r>
                        <a:rPr lang="en-IN" sz="1050" kern="100" dirty="0" err="1">
                          <a:effectLst/>
                        </a:rPr>
                        <a:t>खुला</a:t>
                      </a:r>
                      <a:r>
                        <a:rPr lang="en-IN" sz="1050" kern="100" dirty="0">
                          <a:effectLst/>
                        </a:rPr>
                        <a:t> </a:t>
                      </a:r>
                      <a:r>
                        <a:rPr lang="en-IN" sz="1050" kern="100" dirty="0" err="1">
                          <a:effectLst/>
                        </a:rPr>
                        <a:t>बिस्तर</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rowSpan="6">
                  <a:txBody>
                    <a:bodyPr/>
                    <a:lstStyle/>
                    <a:p>
                      <a:pPr>
                        <a:lnSpc>
                          <a:spcPct val="107000"/>
                        </a:lnSpc>
                        <a:spcAft>
                          <a:spcPts val="800"/>
                        </a:spcAft>
                        <a:buNone/>
                      </a:pPr>
                      <a:r>
                        <a:rPr lang="en-IN" sz="1050" kern="100">
                          <a:effectLst/>
                        </a:rPr>
                        <a:t>बिस्तर के प्रकार</a:t>
                      </a:r>
                    </a:p>
                    <a:p>
                      <a:pPr marL="342900" lvl="0" indent="-342900">
                        <a:lnSpc>
                          <a:spcPct val="107000"/>
                        </a:lnSpc>
                        <a:buFont typeface="Symbol" panose="05050102010706020507" pitchFamily="18" charset="2"/>
                        <a:buChar char=""/>
                      </a:pPr>
                      <a:r>
                        <a:rPr lang="en-IN" sz="1050" kern="100">
                          <a:effectLst/>
                        </a:rPr>
                        <a:t>ख़ाली बिस्तर</a:t>
                      </a:r>
                    </a:p>
                    <a:p>
                      <a:pPr marL="342900" lvl="0" indent="-342900">
                        <a:lnSpc>
                          <a:spcPct val="107000"/>
                        </a:lnSpc>
                        <a:buFont typeface="Symbol" panose="05050102010706020507" pitchFamily="18" charset="2"/>
                        <a:buChar char=""/>
                      </a:pPr>
                      <a:r>
                        <a:rPr lang="en-IN" sz="1050" kern="100">
                          <a:effectLst/>
                        </a:rPr>
                        <a:t>बंद बिस्तर</a:t>
                      </a:r>
                    </a:p>
                    <a:p>
                      <a:pPr marL="342900" lvl="0" indent="-342900">
                        <a:lnSpc>
                          <a:spcPct val="107000"/>
                        </a:lnSpc>
                        <a:buFont typeface="Symbol" panose="05050102010706020507" pitchFamily="18" charset="2"/>
                        <a:buChar char=""/>
                      </a:pPr>
                      <a:r>
                        <a:rPr lang="en-IN" sz="1050" kern="100">
                          <a:effectLst/>
                        </a:rPr>
                        <a:t>खुला बिस्तर</a:t>
                      </a:r>
                    </a:p>
                    <a:p>
                      <a:pPr marL="342900" lvl="0" indent="-342900">
                        <a:lnSpc>
                          <a:spcPct val="107000"/>
                        </a:lnSpc>
                        <a:buFont typeface="Symbol" panose="05050102010706020507" pitchFamily="18" charset="2"/>
                        <a:buChar char=""/>
                      </a:pPr>
                      <a:r>
                        <a:rPr lang="en-IN" sz="1050" kern="100">
                          <a:effectLst/>
                        </a:rPr>
                        <a:t>बिस्तर पर कब्ज़ा कर लिया</a:t>
                      </a:r>
                    </a:p>
                    <a:p>
                      <a:pPr marL="342900" lvl="0" indent="-342900">
                        <a:lnSpc>
                          <a:spcPct val="107000"/>
                        </a:lnSpc>
                        <a:buFont typeface="Symbol" panose="05050102010706020507" pitchFamily="18" charset="2"/>
                        <a:buChar char=""/>
                      </a:pPr>
                      <a:r>
                        <a:rPr lang="en-IN" sz="1050" kern="100">
                          <a:effectLst/>
                        </a:rPr>
                        <a:t>पोस्ट-ऑपरेटिव/ सर्जिकल बिस्तर</a:t>
                      </a:r>
                    </a:p>
                    <a:p>
                      <a:pPr marL="342900" lvl="0" indent="-342900">
                        <a:lnSpc>
                          <a:spcPct val="107000"/>
                        </a:lnSpc>
                        <a:spcAft>
                          <a:spcPts val="800"/>
                        </a:spcAft>
                        <a:buFont typeface="Symbol" panose="05050102010706020507" pitchFamily="18" charset="2"/>
                        <a:buChar char=""/>
                      </a:pPr>
                      <a:r>
                        <a:rPr lang="en-IN" sz="1050" kern="100">
                          <a:effectLst/>
                        </a:rPr>
                        <a:t>प्रसूति बिस्तर/प्रसवोत्तर बिस्तर</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319413031"/>
                  </a:ext>
                </a:extLst>
              </a:tr>
              <a:tr h="167249">
                <a:tc>
                  <a:txBody>
                    <a:bodyPr/>
                    <a:lstStyle/>
                    <a:p>
                      <a:pPr marL="228600">
                        <a:lnSpc>
                          <a:spcPct val="107000"/>
                        </a:lnSpc>
                        <a:spcAft>
                          <a:spcPts val="800"/>
                        </a:spcAft>
                        <a:buNone/>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बंद खाली बिस्तर के चरण 1 और 2 का पालन करें।</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2124371163"/>
                  </a:ext>
                </a:extLst>
              </a:tr>
              <a:tr h="337274">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ऊपरी चादर को बंद बिस्तर की तरह ही आगे बढ़ाएं, केवल ऊपरी चादर को पीछे की ओर मोड़ें और पैर वाले हिस्से की ओर फैनफोल्ड करें या एक ही फ्लॉप बनाएं।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2103989264"/>
                  </a:ext>
                </a:extLst>
              </a:tr>
              <a:tr h="167249">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तकिये</a:t>
                      </a:r>
                      <a:r>
                        <a:rPr lang="en-IN" sz="1050" kern="100" dirty="0">
                          <a:effectLst/>
                        </a:rPr>
                        <a:t> </a:t>
                      </a:r>
                      <a:r>
                        <a:rPr lang="en-IN" sz="1050" kern="100" dirty="0" err="1">
                          <a:effectLst/>
                        </a:rPr>
                        <a:t>को</a:t>
                      </a:r>
                      <a:r>
                        <a:rPr lang="en-IN" sz="1050" kern="100" dirty="0">
                          <a:effectLst/>
                        </a:rPr>
                        <a:t> </a:t>
                      </a:r>
                      <a:r>
                        <a:rPr lang="en-IN" sz="1050" kern="100" dirty="0" err="1">
                          <a:effectLst/>
                        </a:rPr>
                        <a:t>फुलाकर</a:t>
                      </a:r>
                      <a:r>
                        <a:rPr lang="en-IN" sz="1050" kern="100" dirty="0">
                          <a:effectLst/>
                        </a:rPr>
                        <a:t> </a:t>
                      </a:r>
                      <a:r>
                        <a:rPr lang="en-IN" sz="1050" kern="100" dirty="0" err="1">
                          <a:effectLst/>
                        </a:rPr>
                        <a:t>सिर</a:t>
                      </a:r>
                      <a:r>
                        <a:rPr lang="en-IN" sz="1050" kern="100" dirty="0">
                          <a:effectLst/>
                        </a:rPr>
                        <a:t> </a:t>
                      </a:r>
                      <a:r>
                        <a:rPr lang="en-IN" sz="1050" kern="100" dirty="0" err="1">
                          <a:effectLst/>
                        </a:rPr>
                        <a:t>के</a:t>
                      </a:r>
                      <a:r>
                        <a:rPr lang="en-IN" sz="1050" kern="100" dirty="0">
                          <a:effectLst/>
                        </a:rPr>
                        <a:t> </a:t>
                      </a:r>
                      <a:r>
                        <a:rPr lang="en-IN" sz="1050" kern="100" dirty="0" err="1">
                          <a:effectLst/>
                        </a:rPr>
                        <a:t>हिस्से</a:t>
                      </a:r>
                      <a:r>
                        <a:rPr lang="en-IN" sz="1050" kern="100" dirty="0">
                          <a:effectLst/>
                        </a:rPr>
                        <a:t> </a:t>
                      </a:r>
                      <a:r>
                        <a:rPr lang="en-IN" sz="1050" kern="100" dirty="0" err="1">
                          <a:effectLst/>
                        </a:rPr>
                        <a:t>पर</a:t>
                      </a:r>
                      <a:r>
                        <a:rPr lang="en-IN" sz="1050" kern="100" dirty="0">
                          <a:effectLst/>
                        </a:rPr>
                        <a:t> </a:t>
                      </a:r>
                      <a:r>
                        <a:rPr lang="en-IN" sz="1050" kern="100" dirty="0" err="1">
                          <a:effectLst/>
                        </a:rPr>
                        <a:t>रखें</a:t>
                      </a:r>
                      <a:r>
                        <a:rPr lang="en-IN" sz="1050" kern="100" dirty="0">
                          <a:effectLst/>
                        </a:rPr>
                        <a:t>।</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3447340521"/>
                  </a:ext>
                </a:extLst>
              </a:tr>
              <a:tr h="167249">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गाउन, तौलिया और चेहरे का तौलिया हेडबोर्ड पर लटकाएं।</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2388426771"/>
                  </a:ext>
                </a:extLst>
              </a:tr>
              <a:tr h="521738">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कमरे</a:t>
                      </a:r>
                      <a:r>
                        <a:rPr lang="en-IN" sz="1050" kern="100" dirty="0">
                          <a:effectLst/>
                        </a:rPr>
                        <a:t> </a:t>
                      </a:r>
                      <a:r>
                        <a:rPr lang="en-IN" sz="1050" kern="100" dirty="0" err="1">
                          <a:effectLst/>
                        </a:rPr>
                        <a:t>को</a:t>
                      </a:r>
                      <a:r>
                        <a:rPr lang="en-IN" sz="1050" kern="100" dirty="0">
                          <a:effectLst/>
                        </a:rPr>
                        <a:t> </a:t>
                      </a:r>
                      <a:r>
                        <a:rPr lang="en-IN" sz="1050" kern="100" dirty="0" err="1">
                          <a:effectLst/>
                        </a:rPr>
                        <a:t>व्यवस्थित</a:t>
                      </a:r>
                      <a:r>
                        <a:rPr lang="en-IN" sz="1050" kern="100" dirty="0">
                          <a:effectLst/>
                        </a:rPr>
                        <a:t> </a:t>
                      </a:r>
                      <a:r>
                        <a:rPr lang="en-IN" sz="1050" kern="100" dirty="0" err="1">
                          <a:effectLst/>
                        </a:rPr>
                        <a:t>छोड़ता</a:t>
                      </a:r>
                      <a:r>
                        <a:rPr lang="en-IN" sz="1050" kern="100" dirty="0">
                          <a:effectLst/>
                        </a:rPr>
                        <a:t> </a:t>
                      </a:r>
                      <a:r>
                        <a:rPr lang="en-IN" sz="1050" kern="100" dirty="0" err="1">
                          <a:effectLst/>
                        </a:rPr>
                        <a:t>है</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vMerge="1">
                  <a:txBody>
                    <a:bodyPr/>
                    <a:lstStyle/>
                    <a:p>
                      <a:endParaRPr lang="en-IN"/>
                    </a:p>
                  </a:txBody>
                  <a:tcPr/>
                </a:tc>
                <a:extLst>
                  <a:ext uri="{0D108BD9-81ED-4DB2-BD59-A6C34878D82A}">
                    <a16:rowId xmlns:a16="http://schemas.microsoft.com/office/drawing/2014/main" xmlns="" val="2057133506"/>
                  </a:ext>
                </a:extLst>
              </a:tr>
              <a:tr h="438179">
                <a:tc>
                  <a:txBody>
                    <a:bodyPr/>
                    <a:lstStyle/>
                    <a:p>
                      <a:pPr marL="228600">
                        <a:lnSpc>
                          <a:spcPct val="107000"/>
                        </a:lnSpc>
                        <a:spcAft>
                          <a:spcPts val="800"/>
                        </a:spcAft>
                        <a:buNone/>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पोस्ट ऑपरेटिव/सर्जिकल बेड</a:t>
                      </a:r>
                    </a:p>
                    <a:p>
                      <a:pPr>
                        <a:lnSpc>
                          <a:spcPct val="107000"/>
                        </a:lnSpc>
                        <a:spcAft>
                          <a:spcPts val="800"/>
                        </a:spcAft>
                        <a:buNone/>
                      </a:pPr>
                      <a:r>
                        <a:rPr lang="en-IN" sz="1050" kern="100">
                          <a:effectLst/>
                        </a:rPr>
                        <a:t>बंद खाली बिस्तर के चरण 1 और 8 का पालन करें।</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a:effectLst/>
                        </a:rPr>
                        <a:t> </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1402867629"/>
                  </a:ext>
                </a:extLst>
              </a:tr>
              <a:tr h="167249">
                <a:tc>
                  <a:txBody>
                    <a:bodyPr/>
                    <a:lstStyle/>
                    <a:p>
                      <a:pPr marL="342900" lvl="0" indent="-342900">
                        <a:lnSpc>
                          <a:spcPct val="107000"/>
                        </a:lnSpc>
                        <a:spcAft>
                          <a:spcPts val="800"/>
                        </a:spcAft>
                        <a:buFont typeface="+mj-lt"/>
                        <a:buAutoNum type="arabicPeriod"/>
                      </a:pP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तकियों को बिस्तर के पास वाली कुर्सी पर रखें और वहीं छोड़ दें।</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a:effectLst/>
                        </a:rPr>
                        <a:t> </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4293925824"/>
                  </a:ext>
                </a:extLst>
              </a:tr>
              <a:tr h="167249">
                <a:tc>
                  <a:txBody>
                    <a:bodyPr/>
                    <a:lstStyle/>
                    <a:p>
                      <a:pPr marL="342900" lvl="0" indent="-342900">
                        <a:lnSpc>
                          <a:spcPct val="107000"/>
                        </a:lnSpc>
                        <a:spcAft>
                          <a:spcPts val="800"/>
                        </a:spcAft>
                        <a:buFont typeface="+mj-lt"/>
                        <a:buAutoNum type="arabicPeriod"/>
                      </a:pP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a:effectLst/>
                        </a:rPr>
                        <a:t>बिस्तर के बीच में वाटरप्रूफ अंडरपैड रखें</a:t>
                      </a:r>
                      <a:endParaRPr lang="en-IN" sz="1050" kern="10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tc>
                  <a:txBody>
                    <a:bodyPr/>
                    <a:lstStyle/>
                    <a:p>
                      <a:pPr>
                        <a:lnSpc>
                          <a:spcPct val="107000"/>
                        </a:lnSpc>
                        <a:spcAft>
                          <a:spcPts val="800"/>
                        </a:spcAft>
                        <a:buNone/>
                      </a:pPr>
                      <a:r>
                        <a:rPr lang="en-IN" sz="1050" kern="100" dirty="0" err="1">
                          <a:effectLst/>
                        </a:rPr>
                        <a:t>खाली</a:t>
                      </a:r>
                      <a:r>
                        <a:rPr lang="en-IN" sz="1050" kern="100" dirty="0">
                          <a:effectLst/>
                        </a:rPr>
                        <a:t> </a:t>
                      </a:r>
                      <a:r>
                        <a:rPr lang="en-IN" sz="1050" kern="100" dirty="0" err="1">
                          <a:effectLst/>
                        </a:rPr>
                        <a:t>बिस्तर</a:t>
                      </a:r>
                      <a:r>
                        <a:rPr lang="en-IN" sz="1050" kern="100" dirty="0">
                          <a:effectLst/>
                        </a:rPr>
                        <a:t> </a:t>
                      </a:r>
                      <a:r>
                        <a:rPr lang="en-IN" sz="1050" kern="100" dirty="0" err="1">
                          <a:effectLst/>
                        </a:rPr>
                        <a:t>के</a:t>
                      </a:r>
                      <a:r>
                        <a:rPr lang="en-IN" sz="1050" kern="100" dirty="0">
                          <a:effectLst/>
                        </a:rPr>
                        <a:t> </a:t>
                      </a:r>
                      <a:r>
                        <a:rPr lang="en-IN" sz="1050" kern="100" dirty="0" err="1">
                          <a:effectLst/>
                        </a:rPr>
                        <a:t>लिए</a:t>
                      </a:r>
                      <a:r>
                        <a:rPr lang="en-IN" sz="1050" kern="100" dirty="0">
                          <a:effectLst/>
                        </a:rPr>
                        <a:t> </a:t>
                      </a:r>
                      <a:r>
                        <a:rPr lang="en-IN" sz="1050" kern="100" dirty="0" err="1">
                          <a:effectLst/>
                        </a:rPr>
                        <a:t>उपकरण</a:t>
                      </a:r>
                      <a:endParaRPr lang="en-IN" sz="105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32283" marR="32283" marT="0" marB="0"/>
                </a:tc>
                <a:extLst>
                  <a:ext uri="{0D108BD9-81ED-4DB2-BD59-A6C34878D82A}">
                    <a16:rowId xmlns:a16="http://schemas.microsoft.com/office/drawing/2014/main" xmlns="" val="954388122"/>
                  </a:ext>
                </a:extLst>
              </a:tr>
            </a:tbl>
          </a:graphicData>
        </a:graphic>
      </p:graphicFrame>
    </p:spTree>
    <p:extLst>
      <p:ext uri="{BB962C8B-B14F-4D97-AF65-F5344CB8AC3E}">
        <p14:creationId xmlns:p14="http://schemas.microsoft.com/office/powerpoint/2010/main" val="17435089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94EF7F4-5C5E-2636-D504-FABA142163C6}"/>
              </a:ext>
            </a:extLst>
          </p:cNvPr>
          <p:cNvSpPr txBox="1"/>
          <p:nvPr/>
        </p:nvSpPr>
        <p:spPr>
          <a:xfrm>
            <a:off x="579949" y="2186868"/>
            <a:ext cx="8098384" cy="2785378"/>
          </a:xfrm>
          <a:prstGeom prst="rect">
            <a:avLst/>
          </a:prstGeom>
          <a:noFill/>
        </p:spPr>
        <p:txBody>
          <a:bodyPr wrap="square">
            <a:spAutoFit/>
          </a:bodyPr>
          <a:lstStyle/>
          <a:p>
            <a:pPr algn="just">
              <a:spcAft>
                <a:spcPts val="6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1. </a:t>
            </a:r>
            <a:r>
              <a:rPr lang="hi-IN" sz="3200" dirty="0">
                <a:solidFill>
                  <a:srgbClr val="00B050"/>
                </a:solidFill>
                <a:latin typeface="Calibri" panose="020F0502020204030204" pitchFamily="34" charset="0"/>
                <a:ea typeface="Times New Roman" panose="02020603050405020304" pitchFamily="18" charset="0"/>
              </a:rPr>
              <a:t>रोगी के प्रबंधन का वर्णन करें</a:t>
            </a:r>
            <a:r>
              <a:rPr lang="en-US"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spcAft>
                <a:spcPts val="6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ii) </a:t>
            </a:r>
            <a:r>
              <a:rPr lang="hi-IN" sz="3200" dirty="0">
                <a:solidFill>
                  <a:srgbClr val="7030A0"/>
                </a:solidFill>
                <a:latin typeface="Calibri" panose="020F0502020204030204" pitchFamily="34" charset="0"/>
                <a:ea typeface="Times New Roman" panose="02020603050405020304" pitchFamily="18" charset="0"/>
              </a:rPr>
              <a:t>चिकित्सा कर्मियों के प्रबंधन का वर्णन करें</a:t>
            </a:r>
            <a:endParaRPr lang="en-IN" sz="3200" dirty="0">
              <a:solidFill>
                <a:srgbClr val="7030A0"/>
              </a:solidFill>
              <a:latin typeface="Calibri" panose="020F0502020204030204" pitchFamily="34" charset="0"/>
              <a:ea typeface="Times New Roman" panose="02020603050405020304" pitchFamily="18" charset="0"/>
            </a:endParaRPr>
          </a:p>
          <a:p>
            <a:pPr algn="just">
              <a:spcAft>
                <a:spcPts val="6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iii) </a:t>
            </a:r>
            <a:r>
              <a:rPr lang="hi-IN" sz="3200" dirty="0">
                <a:solidFill>
                  <a:srgbClr val="00B0F0"/>
                </a:solidFill>
                <a:latin typeface="Calibri" panose="020F0502020204030204" pitchFamily="34" charset="0"/>
                <a:ea typeface="Times New Roman" panose="02020603050405020304" pitchFamily="18" charset="0"/>
              </a:rPr>
              <a:t>आपूर्ति और उपकरणों के प्रबंधन का वर्णन करें</a:t>
            </a:r>
            <a:endParaRPr lang="en-IN" sz="3200" dirty="0">
              <a:solidFill>
                <a:srgbClr val="00B0F0"/>
              </a:solidFill>
              <a:latin typeface="Calibri" panose="020F0502020204030204" pitchFamily="34" charset="0"/>
              <a:ea typeface="Times New Roman" panose="02020603050405020304" pitchFamily="18" charset="0"/>
            </a:endParaRPr>
          </a:p>
          <a:p>
            <a:pPr algn="just">
              <a:spcAft>
                <a:spcPts val="6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iv) </a:t>
            </a:r>
            <a:r>
              <a:rPr lang="hi-IN" sz="3200" dirty="0">
                <a:solidFill>
                  <a:srgbClr val="002060"/>
                </a:solidFill>
                <a:latin typeface="Calibri" panose="020F0502020204030204" pitchFamily="34" charset="0"/>
                <a:ea typeface="Times New Roman" panose="02020603050405020304" pitchFamily="18" charset="0"/>
              </a:rPr>
              <a:t>वार्ड पर्यावरण के प्रबंधन का वर्णन करें</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2" name="TextBox 1"/>
          <p:cNvSpPr txBox="1"/>
          <p:nvPr/>
        </p:nvSpPr>
        <p:spPr>
          <a:xfrm>
            <a:off x="3294870" y="643467"/>
            <a:ext cx="1470274" cy="584775"/>
          </a:xfrm>
          <a:prstGeom prst="rect">
            <a:avLst/>
          </a:prstGeom>
          <a:noFill/>
        </p:spPr>
        <p:txBody>
          <a:bodyPr wrap="none" rtlCol="0">
            <a:spAutoFit/>
          </a:bodyPr>
          <a:lstStyle/>
          <a:p>
            <a:r>
              <a:rPr lang="hi-IN" sz="3200" b="1" dirty="0">
                <a:solidFill>
                  <a:srgbClr val="FF0000"/>
                </a:solidFill>
                <a:latin typeface="Calibri" panose="020F0502020204030204" pitchFamily="34" charset="0"/>
                <a:ea typeface="Times New Roman" panose="02020603050405020304" pitchFamily="18" charset="0"/>
              </a:rPr>
              <a:t>उद्देश्यों</a:t>
            </a:r>
            <a:endParaRPr lang="en-US" sz="3200" b="1" dirty="0">
              <a:solidFill>
                <a:srgbClr val="FF0000"/>
              </a:solidFill>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p:cNvSpPr txBox="1"/>
          <p:nvPr/>
        </p:nvSpPr>
        <p:spPr>
          <a:xfrm>
            <a:off x="643467" y="1430878"/>
            <a:ext cx="8263466" cy="800219"/>
          </a:xfrm>
          <a:prstGeom prst="rect">
            <a:avLst/>
          </a:prstGeom>
          <a:noFill/>
        </p:spPr>
        <p:txBody>
          <a:bodyPr wrap="square" rtlCol="0">
            <a:spAutoFit/>
          </a:bodyPr>
          <a:lstStyle/>
          <a:p>
            <a:r>
              <a:rPr lang="hi-IN" sz="2800" dirty="0">
                <a:solidFill>
                  <a:srgbClr val="002060"/>
                </a:solidFill>
                <a:latin typeface="Arial" pitchFamily="34" charset="0"/>
                <a:cs typeface="Arial" pitchFamily="34" charset="0"/>
              </a:rPr>
              <a:t>इस पाठ के पूरा होने पर, आप निम्न में सक्षम होंगे</a:t>
            </a:r>
            <a:r>
              <a:rPr lang="en-US" sz="2800" dirty="0">
                <a:solidFill>
                  <a:srgbClr val="002060"/>
                </a:solidFill>
                <a:latin typeface="Arial" pitchFamily="34" charset="0"/>
                <a:cs typeface="Arial" pitchFamily="34" charset="0"/>
              </a:rPr>
              <a:t>:</a:t>
            </a:r>
          </a:p>
          <a:p>
            <a:endParaRPr lang="en-US"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077538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r>
              <a:rPr lang="en-IN" sz="9600" b="1" dirty="0">
                <a:solidFill>
                  <a:srgbClr val="FF0000"/>
                </a:solidFill>
              </a:rPr>
              <a:t>?</a:t>
            </a:r>
          </a:p>
        </p:txBody>
      </p:sp>
    </p:spTree>
    <p:extLst>
      <p:ext uri="{BB962C8B-B14F-4D97-AF65-F5344CB8AC3E}">
        <p14:creationId xmlns:p14="http://schemas.microsoft.com/office/powerpoint/2010/main" val="28362615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425" y="2686050"/>
            <a:ext cx="4629150" cy="1371600"/>
          </a:xfrm>
        </p:spPr>
        <p:txBody>
          <a:bodyPr>
            <a:normAutofit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1904485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94EF7F4-5C5E-2636-D504-FABA142163C6}"/>
              </a:ext>
            </a:extLst>
          </p:cNvPr>
          <p:cNvSpPr txBox="1"/>
          <p:nvPr/>
        </p:nvSpPr>
        <p:spPr>
          <a:xfrm>
            <a:off x="579949" y="764412"/>
            <a:ext cx="8098384" cy="4272965"/>
          </a:xfrm>
          <a:prstGeom prst="rect">
            <a:avLst/>
          </a:prstGeom>
          <a:noFill/>
        </p:spPr>
        <p:txBody>
          <a:bodyPr wrap="square">
            <a:spAutoFit/>
          </a:bodyPr>
          <a:lstStyle/>
          <a:p>
            <a:pPr algn="just">
              <a:lnSpc>
                <a:spcPct val="115000"/>
              </a:lnSpc>
              <a:spcAft>
                <a:spcPts val="1000"/>
              </a:spcAft>
            </a:pPr>
            <a:r>
              <a:rPr lang="hi-IN" sz="3600" b="1" dirty="0">
                <a:solidFill>
                  <a:srgbClr val="FF0000"/>
                </a:solidFill>
                <a:latin typeface="Calibri" panose="020F0502020204030204" pitchFamily="34" charset="0"/>
                <a:ea typeface="Times New Roman" panose="02020603050405020304" pitchFamily="18" charset="0"/>
              </a:rPr>
              <a:t>वार्ड रखरखाव</a:t>
            </a:r>
            <a:endParaRPr lang="en-US" sz="36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18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चार पहलू शामिल हैं</a:t>
            </a:r>
            <a:r>
              <a:rPr lang="en-US" sz="3200" dirty="0">
                <a:effectLst/>
                <a:latin typeface="Calibri" panose="020F0502020204030204" pitchFamily="34" charset="0"/>
                <a:ea typeface="Times New Roman" panose="02020603050405020304" pitchFamily="18" charset="0"/>
                <a:cs typeface="Mangal" panose="02040503050203030202" pitchFamily="18" charset="0"/>
              </a:rPr>
              <a:t>:</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err="1">
                <a:effectLst/>
                <a:latin typeface="Calibri" panose="020F0502020204030204" pitchFamily="34" charset="0"/>
                <a:ea typeface="Times New Roman" panose="02020603050405020304" pitchFamily="18" charset="0"/>
                <a:cs typeface="Mangal" panose="02040503050203030202" pitchFamily="18" charset="0"/>
              </a:rPr>
              <a:t>i</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solidFill>
                  <a:srgbClr val="00B050"/>
                </a:solidFill>
                <a:latin typeface="Calibri" panose="020F0502020204030204" pitchFamily="34" charset="0"/>
                <a:ea typeface="Times New Roman" panose="02020603050405020304" pitchFamily="18" charset="0"/>
              </a:rPr>
              <a:t>रोगी का प्रबंधन</a:t>
            </a:r>
            <a:endParaRPr lang="en-IN" sz="32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ii) </a:t>
            </a:r>
            <a:r>
              <a:rPr lang="hi-IN" sz="3200" dirty="0">
                <a:solidFill>
                  <a:srgbClr val="7030A0"/>
                </a:solidFill>
                <a:latin typeface="Calibri" panose="020F0502020204030204" pitchFamily="34" charset="0"/>
                <a:ea typeface="Times New Roman" panose="02020603050405020304" pitchFamily="18" charset="0"/>
              </a:rPr>
              <a:t>चिकित्सा कर्मियों का प्रबंधन</a:t>
            </a:r>
            <a:endParaRPr lang="en-IN" sz="32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iii) </a:t>
            </a:r>
            <a:r>
              <a:rPr lang="hi-IN" sz="3200" dirty="0">
                <a:solidFill>
                  <a:srgbClr val="00B0F0"/>
                </a:solidFill>
                <a:latin typeface="Calibri" panose="020F0502020204030204" pitchFamily="34" charset="0"/>
                <a:ea typeface="Times New Roman" panose="02020603050405020304" pitchFamily="18" charset="0"/>
              </a:rPr>
              <a:t>आपूर्ति और उपकरणों का प्रबंधन</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iv) </a:t>
            </a:r>
            <a:r>
              <a:rPr lang="hi-IN" sz="3200" dirty="0">
                <a:solidFill>
                  <a:srgbClr val="002060"/>
                </a:solidFill>
                <a:latin typeface="Calibri" panose="020F0502020204030204" pitchFamily="34" charset="0"/>
                <a:ea typeface="Times New Roman" panose="02020603050405020304" pitchFamily="18" charset="0"/>
              </a:rPr>
              <a:t>वार्ड वातावरण का प्रबंधन</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00191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C6AE0E7-72C5-EEAA-8A51-A43B482FEBE0}"/>
              </a:ext>
            </a:extLst>
          </p:cNvPr>
          <p:cNvSpPr txBox="1"/>
          <p:nvPr/>
        </p:nvSpPr>
        <p:spPr>
          <a:xfrm>
            <a:off x="1286933" y="381664"/>
            <a:ext cx="6024293" cy="646331"/>
          </a:xfrm>
          <a:prstGeom prst="rect">
            <a:avLst/>
          </a:prstGeom>
          <a:noFill/>
        </p:spPr>
        <p:txBody>
          <a:bodyPr wrap="square" rtlCol="0">
            <a:spAutoFit/>
          </a:bodyPr>
          <a:lstStyle/>
          <a:p>
            <a:pPr algn="just"/>
            <a:r>
              <a:rPr lang="hi-IN" sz="3600" b="1" dirty="0">
                <a:solidFill>
                  <a:srgbClr val="00B050"/>
                </a:solidFill>
              </a:rPr>
              <a:t>रोगी का प्रबंधन</a:t>
            </a:r>
            <a:endParaRPr lang="en-IN" sz="3600" b="1" dirty="0">
              <a:solidFill>
                <a:srgbClr val="00B050"/>
              </a:solidFill>
            </a:endParaRPr>
          </a:p>
        </p:txBody>
      </p:sp>
      <p:sp>
        <p:nvSpPr>
          <p:cNvPr id="4" name="TextBox 3">
            <a:extLst>
              <a:ext uri="{FF2B5EF4-FFF2-40B4-BE49-F238E27FC236}">
                <a16:creationId xmlns:a16="http://schemas.microsoft.com/office/drawing/2014/main" xmlns="" id="{0E40CF4A-A96F-0AB0-E346-D5BF8CB342B8}"/>
              </a:ext>
            </a:extLst>
          </p:cNvPr>
          <p:cNvSpPr txBox="1"/>
          <p:nvPr/>
        </p:nvSpPr>
        <p:spPr>
          <a:xfrm>
            <a:off x="558800" y="1168264"/>
            <a:ext cx="8043333" cy="2074414"/>
          </a:xfrm>
          <a:prstGeom prst="rect">
            <a:avLst/>
          </a:prstGeom>
          <a:noFill/>
        </p:spPr>
        <p:txBody>
          <a:bodyPr wrap="square">
            <a:spAutoFit/>
          </a:bodyPr>
          <a:lstStyle/>
          <a:p>
            <a:pPr marL="457200" algn="just">
              <a:lnSpc>
                <a:spcPct val="115000"/>
              </a:lnSpc>
              <a:spcAft>
                <a:spcPts val="1000"/>
              </a:spcAft>
            </a:pPr>
            <a:r>
              <a:rPr lang="hi-IN" sz="2800" dirty="0">
                <a:solidFill>
                  <a:srgbClr val="00B0F0"/>
                </a:solidFill>
                <a:latin typeface="Calibri" panose="020F0502020204030204" pitchFamily="34" charset="0"/>
                <a:ea typeface="Times New Roman" panose="02020603050405020304" pitchFamily="18" charset="0"/>
              </a:rPr>
              <a:t>पैरामेडिक का यह कर्तव्य है कि वह इलाज करने वाले चिकित्सक और स्टाफ नर्स की सहमति से वार्ड में भर्ती रोगी का त्वरित और आरामदायक समाधान सुनिश्चित करे</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6" name="TextBox 5">
            <a:extLst>
              <a:ext uri="{FF2B5EF4-FFF2-40B4-BE49-F238E27FC236}">
                <a16:creationId xmlns:a16="http://schemas.microsoft.com/office/drawing/2014/main" xmlns="" id="{1728CEA9-A094-B000-0866-D0B21102DD80}"/>
              </a:ext>
            </a:extLst>
          </p:cNvPr>
          <p:cNvSpPr txBox="1"/>
          <p:nvPr/>
        </p:nvSpPr>
        <p:spPr>
          <a:xfrm>
            <a:off x="558801" y="3400204"/>
            <a:ext cx="8136466" cy="2173544"/>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विवरण की सही प्रविष्टि के साथ इनडोर प्रवेश केस शीट तैयार करें</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संबंधित कॉय को सूचित करें और आहार संबंधी प्रावधान सुनिश्चित करें</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285593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5C6AE0E7-72C5-EEAA-8A51-A43B482FEBE0}"/>
              </a:ext>
            </a:extLst>
          </p:cNvPr>
          <p:cNvSpPr txBox="1"/>
          <p:nvPr/>
        </p:nvSpPr>
        <p:spPr>
          <a:xfrm>
            <a:off x="1286933" y="195390"/>
            <a:ext cx="6024293" cy="646331"/>
          </a:xfrm>
          <a:prstGeom prst="rect">
            <a:avLst/>
          </a:prstGeom>
          <a:noFill/>
        </p:spPr>
        <p:txBody>
          <a:bodyPr wrap="square" rtlCol="0">
            <a:spAutoFit/>
          </a:bodyPr>
          <a:lstStyle/>
          <a:p>
            <a:pPr algn="just"/>
            <a:r>
              <a:rPr lang="hi-IN" sz="3600" b="1" dirty="0">
                <a:solidFill>
                  <a:srgbClr val="00B050"/>
                </a:solidFill>
              </a:rPr>
              <a:t>रोगी का प्रबंधन</a:t>
            </a:r>
            <a:endParaRPr lang="en-IN" sz="3600" b="1" dirty="0">
              <a:solidFill>
                <a:srgbClr val="00B050"/>
              </a:solidFill>
            </a:endParaRPr>
          </a:p>
        </p:txBody>
      </p:sp>
      <p:sp>
        <p:nvSpPr>
          <p:cNvPr id="6" name="TextBox 5">
            <a:extLst>
              <a:ext uri="{FF2B5EF4-FFF2-40B4-BE49-F238E27FC236}">
                <a16:creationId xmlns:a16="http://schemas.microsoft.com/office/drawing/2014/main" xmlns="" id="{1728CEA9-A094-B000-0866-D0B21102DD80}"/>
              </a:ext>
            </a:extLst>
          </p:cNvPr>
          <p:cNvSpPr txBox="1"/>
          <p:nvPr/>
        </p:nvSpPr>
        <p:spPr>
          <a:xfrm>
            <a:off x="313510" y="809302"/>
            <a:ext cx="8407158" cy="5911618"/>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स्टाफ नर्स के परामर्श से उसके महत्वपूर्ण अंगों, वजन की जांच करें और उन्हें रिकॉर्ड करें और निर्धारित दवाओं को प्रशासित करें</a:t>
            </a:r>
            <a:endParaRPr lang="en-IN" sz="2800" dirty="0">
              <a:solidFill>
                <a:srgbClr val="7030A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अगर वह बहुत बीमार है तो उसे रोजाना दांतों की सफाई, खुद को धोने और कपड़े बदलने में मदद करें</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92D050"/>
                </a:solidFill>
                <a:latin typeface="Calibri" panose="020F0502020204030204" pitchFamily="34" charset="0"/>
                <a:ea typeface="Times New Roman" panose="02020603050405020304" pitchFamily="18" charset="0"/>
              </a:rPr>
              <a:t>रोगी को उचित रोगी पोशाक, बर्तन, चप्पल प्राप्त करने में मदद करें और जारी करने और वापसी के उचित रजिस्टर में प्रवेश करें</a:t>
            </a:r>
            <a:endParaRPr lang="en-IN" sz="2800" dirty="0">
              <a:solidFill>
                <a:srgbClr val="92D050"/>
              </a:solidFill>
              <a:latin typeface="Calibri" panose="020F0502020204030204" pitchFamily="34" charset="0"/>
              <a:ea typeface="Times New Roman" panose="02020603050405020304" pitchFamily="18" charset="0"/>
            </a:endParaRPr>
          </a:p>
          <a:p>
            <a:pPr marL="342900" lvl="0" indent="-342900" algn="just">
              <a:lnSpc>
                <a:spcPct val="115000"/>
              </a:lnSpc>
              <a:spcAft>
                <a:spcPts val="1000"/>
              </a:spcAft>
              <a:buFont typeface="Symbol" panose="05050102010706020507" pitchFamily="18" charset="2"/>
              <a:buChar char=""/>
              <a:tabLst>
                <a:tab pos="914400" algn="l"/>
              </a:tabLst>
            </a:pPr>
            <a:r>
              <a:rPr lang="hi-IN" sz="2800" dirty="0">
                <a:solidFill>
                  <a:srgbClr val="FFC000"/>
                </a:solidFill>
                <a:latin typeface="Calibri" panose="020F0502020204030204" pitchFamily="34" charset="0"/>
                <a:ea typeface="Times New Roman" panose="02020603050405020304" pitchFamily="18" charset="0"/>
              </a:rPr>
              <a:t>नया साफ चादरों और कंबलों के साथ बिस्तर उपलब्ध कराएं और साथ ही रोगी को छुट्टी देने पर धोने और नसबंदी के लिए उनका संग्रह सुनिश्चित करें</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09830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97DA0665-E361-4234-7F97-1825AA7272BF}"/>
              </a:ext>
            </a:extLst>
          </p:cNvPr>
          <p:cNvSpPr txBox="1"/>
          <p:nvPr/>
        </p:nvSpPr>
        <p:spPr>
          <a:xfrm>
            <a:off x="508000" y="665575"/>
            <a:ext cx="8102600" cy="5775940"/>
          </a:xfrm>
          <a:prstGeom prst="rect">
            <a:avLst/>
          </a:prstGeom>
          <a:noFill/>
        </p:spPr>
        <p:txBody>
          <a:bodyPr wrap="square">
            <a:spAutoFit/>
          </a:bodyPr>
          <a:lstStyle/>
          <a:p>
            <a:pPr marL="342900" lvl="0" indent="-342900" algn="just">
              <a:spcAft>
                <a:spcPts val="1000"/>
              </a:spcAft>
              <a:buFont typeface="Symbol" panose="05050102010706020507" pitchFamily="18" charset="2"/>
              <a:buChar char=""/>
              <a:tabLst>
                <a:tab pos="914400" algn="l"/>
              </a:tabLst>
            </a:pPr>
            <a:r>
              <a:rPr lang="hi-IN" sz="2800" dirty="0">
                <a:solidFill>
                  <a:srgbClr val="92D050"/>
                </a:solidFill>
                <a:latin typeface="Calibri" panose="020F0502020204030204" pitchFamily="34" charset="0"/>
                <a:ea typeface="Times New Roman" panose="02020603050405020304" pitchFamily="18" charset="0"/>
              </a:rPr>
              <a:t>एम्बुलेटरी रोगियों में, सुनिश्चित करें कि वे वार्ड राउंड से पहले तैयार हैं</a:t>
            </a:r>
            <a:endParaRPr lang="en-IN" sz="2800" dirty="0">
              <a:solidFill>
                <a:srgbClr val="92D05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सुनिश्चित करें कि रोगी अपने प्रवेश की अवधि के दौरान वार्डों में या बाहर धूम्रपान/शराब पीने में लिप्त न हो</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मेडिकल ऑफिसर राउंड से पहले वार्ड राउंड में स्टाफ नर्स की सहायता करें</a:t>
            </a:r>
            <a:endParaRPr lang="en-IN" sz="2800" dirty="0">
              <a:solidFill>
                <a:srgbClr val="7030A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सुनिश्चित करें कि रोगियों के आगंतुक/रिश्तेदार घंटों आते रहें और अन्य रोगियों के लिए असुविधा का कारण न हों</a:t>
            </a:r>
            <a:endParaRPr lang="en-IN" sz="2800" dirty="0">
              <a:solidFill>
                <a:srgbClr val="00B05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002060"/>
                </a:solidFill>
                <a:latin typeface="Calibri" panose="020F0502020204030204" pitchFamily="34" charset="0"/>
                <a:ea typeface="Times New Roman" panose="02020603050405020304" pitchFamily="18" charset="0"/>
              </a:rPr>
              <a:t>दर्द, अनिद्रा, ऊब, निष्क्रियता आदि को दूर करके रोगी को आराम प्रदान करना।</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05969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923186"/>
            <a:ext cx="7941733" cy="2257285"/>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कर्मियों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a:p>
            <a:pPr algn="just">
              <a:lnSpc>
                <a:spcPct val="115000"/>
              </a:lnSpc>
              <a:spcAft>
                <a:spcPts val="1000"/>
              </a:spcAft>
            </a:pPr>
            <a:r>
              <a:rPr lang="hi-IN" sz="2800" dirty="0">
                <a:solidFill>
                  <a:srgbClr val="002060"/>
                </a:solidFill>
                <a:latin typeface="Calibri" panose="020F0502020204030204" pitchFamily="34" charset="0"/>
                <a:ea typeface="Times New Roman" panose="02020603050405020304" pitchFamily="18" charset="0"/>
              </a:rPr>
              <a:t>उच्च गुणवत्ता वाली देखभाल के साथ वार्ड के कुशल संचालन के लिए एक अत्यधिक प्रेरित और सहकारी नर्सिंग टीम की आवश्यकता होती है</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5" name="TextBox 4">
            <a:extLst>
              <a:ext uri="{FF2B5EF4-FFF2-40B4-BE49-F238E27FC236}">
                <a16:creationId xmlns:a16="http://schemas.microsoft.com/office/drawing/2014/main" xmlns="" id="{1D8C1E19-17CA-FCD7-3046-E13F2EAA78F0}"/>
              </a:ext>
            </a:extLst>
          </p:cNvPr>
          <p:cNvSpPr txBox="1"/>
          <p:nvPr/>
        </p:nvSpPr>
        <p:spPr>
          <a:xfrm>
            <a:off x="507274" y="3128918"/>
            <a:ext cx="7967133" cy="2805896"/>
          </a:xfrm>
          <a:prstGeom prst="rect">
            <a:avLst/>
          </a:prstGeom>
          <a:noFill/>
        </p:spPr>
        <p:txBody>
          <a:bodyPr wrap="square">
            <a:spAutoFit/>
          </a:bodyPr>
          <a:lstStyle/>
          <a:p>
            <a:pPr marL="342900" lvl="0" indent="-342900" algn="just">
              <a:spcAft>
                <a:spcPts val="1000"/>
              </a:spcAft>
              <a:buFont typeface="Symbol" panose="05050102010706020507" pitchFamily="18" charset="2"/>
              <a:buChar char=""/>
              <a:tabLst>
                <a:tab pos="914400" algn="l"/>
              </a:tabLst>
            </a:pPr>
            <a:r>
              <a:rPr lang="hi-IN" sz="2800" dirty="0">
                <a:solidFill>
                  <a:srgbClr val="00B0F0"/>
                </a:solidFill>
                <a:latin typeface="Calibri" panose="020F0502020204030204" pitchFamily="34" charset="0"/>
                <a:ea typeface="Times New Roman" panose="02020603050405020304" pitchFamily="18" charset="0"/>
              </a:rPr>
              <a:t>कर्मचारियों को अपने कर्तव्य कार्यक्रम का पालन करने और आपात स्थिति के मामले में लचीला होने की आवश्यकता है</a:t>
            </a:r>
            <a:endParaRPr lang="en-IN" sz="2800" dirty="0">
              <a:solidFill>
                <a:srgbClr val="00B0F0"/>
              </a:solidFill>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00B050"/>
                </a:solidFill>
                <a:latin typeface="Calibri" panose="020F0502020204030204" pitchFamily="34" charset="0"/>
                <a:ea typeface="Times New Roman" panose="02020603050405020304" pitchFamily="18" charset="0"/>
              </a:rPr>
              <a:t>लापरवाही और देखभाल में महत्वपूर्ण निर्देशों के गायब होने से बचने के लिए कार्यभार सौंपने और संभालने में परिश्रम के साथ उचित रिकॉर्डिंग</a:t>
            </a:r>
            <a:endParaRPr lang="en-IN" sz="28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7866362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728445"/>
            <a:ext cx="7941733" cy="640175"/>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कर्मियों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1707013"/>
            <a:ext cx="7865533" cy="3236784"/>
          </a:xfrm>
          <a:prstGeom prst="rect">
            <a:avLst/>
          </a:prstGeom>
          <a:noFill/>
        </p:spPr>
        <p:txBody>
          <a:bodyPr wrap="square">
            <a:spAutoFit/>
          </a:bodyPr>
          <a:lstStyle/>
          <a:p>
            <a:pPr marL="342900" lvl="0" indent="-342900" algn="just">
              <a:spcAft>
                <a:spcPts val="1000"/>
              </a:spcAft>
              <a:buFont typeface="Symbol" panose="05050102010706020507" pitchFamily="18" charset="2"/>
              <a:buChar char=""/>
            </a:pPr>
            <a:r>
              <a:rPr lang="hi-IN" sz="2800" dirty="0">
                <a:solidFill>
                  <a:srgbClr val="00B050"/>
                </a:solidFill>
                <a:latin typeface="Calibri" panose="020F0502020204030204" pitchFamily="34" charset="0"/>
                <a:ea typeface="Times New Roman" panose="02020603050405020304" pitchFamily="18" charset="0"/>
              </a:rPr>
              <a:t>पैरा-मेडिक को वार्ड के राउंड से पहले रक्त/मूत्र/एक्स-रे की रिपोर्ट प्राप्त करने में कर्मचारियों की सहायता करनी चाहिए</a:t>
            </a:r>
            <a:r>
              <a:rPr lang="en-US"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rPr>
              <a:t>Make </a:t>
            </a:r>
            <a:r>
              <a:rPr lang="hi-IN" sz="2800" dirty="0">
                <a:solidFill>
                  <a:srgbClr val="00B0F0"/>
                </a:solidFill>
                <a:latin typeface="Calibri" panose="020F0502020204030204" pitchFamily="34" charset="0"/>
                <a:ea typeface="Times New Roman" panose="02020603050405020304" pitchFamily="18" charset="0"/>
              </a:rPr>
              <a:t>उपलब्ध बीपी उपकरण, टॉर्च, या अन्य उपकरण भी राउंड के लिए तैयार ड्रेसिंग ट्रॉली</a:t>
            </a:r>
            <a:endParaRPr lang="en-IN" sz="28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a:p>
            <a:pPr marL="342900" lvl="0" indent="-342900" algn="just">
              <a:spcAft>
                <a:spcPts val="1000"/>
              </a:spcAft>
              <a:buFont typeface="Symbol" panose="05050102010706020507" pitchFamily="18" charset="2"/>
              <a:buChar char=""/>
              <a:tabLst>
                <a:tab pos="914400" algn="l"/>
              </a:tabLst>
            </a:pPr>
            <a:r>
              <a:rPr lang="hi-IN" sz="2800" dirty="0">
                <a:solidFill>
                  <a:srgbClr val="7030A0"/>
                </a:solidFill>
                <a:latin typeface="Calibri" panose="020F0502020204030204" pitchFamily="34" charset="0"/>
                <a:ea typeface="Times New Roman" panose="02020603050405020304" pitchFamily="18" charset="0"/>
              </a:rPr>
              <a:t>ड्रेसिंग में मदद, राउंड के दौरान जांच के लिए मरीजों के कपड़े उतारना</a:t>
            </a:r>
            <a:endParaRPr lang="en-IN" sz="2800" dirty="0">
              <a:solidFill>
                <a:srgbClr val="7030A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12301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C49044-479C-BCF4-9249-FAE032A4D038}"/>
              </a:ext>
            </a:extLst>
          </p:cNvPr>
          <p:cNvSpPr txBox="1"/>
          <p:nvPr/>
        </p:nvSpPr>
        <p:spPr>
          <a:xfrm>
            <a:off x="787399" y="364364"/>
            <a:ext cx="7941733" cy="658642"/>
          </a:xfrm>
          <a:prstGeom prst="rect">
            <a:avLst/>
          </a:prstGeom>
          <a:noFill/>
        </p:spPr>
        <p:txBody>
          <a:bodyPr wrap="square">
            <a:spAutoFit/>
          </a:bodyPr>
          <a:lstStyle/>
          <a:p>
            <a:pPr algn="just">
              <a:lnSpc>
                <a:spcPct val="115000"/>
              </a:lnSpc>
              <a:spcAft>
                <a:spcPts val="1000"/>
              </a:spcAft>
            </a:pPr>
            <a:r>
              <a:rPr lang="hi-IN" sz="3200" b="1" u="sng" dirty="0">
                <a:solidFill>
                  <a:srgbClr val="FF0000"/>
                </a:solidFill>
                <a:latin typeface="Calibri" panose="020F0502020204030204" pitchFamily="34" charset="0"/>
                <a:ea typeface="Times New Roman" panose="02020603050405020304" pitchFamily="18" charset="0"/>
              </a:rPr>
              <a:t>आपूर्ति और उपकरणों का प्रबंधन</a:t>
            </a:r>
            <a:r>
              <a:rPr lang="en-US" sz="3200" b="1" dirty="0">
                <a:solidFill>
                  <a:srgbClr val="FF0000"/>
                </a:solidFill>
                <a:effectLst/>
                <a:latin typeface="Calibri" panose="020F0502020204030204" pitchFamily="34" charset="0"/>
                <a:ea typeface="Times New Roman" panose="02020603050405020304" pitchFamily="18" charset="0"/>
                <a:cs typeface="Mangal" panose="02040503050203030202" pitchFamily="18" charset="0"/>
              </a:rPr>
              <a:t>:</a:t>
            </a:r>
          </a:p>
        </p:txBody>
      </p:sp>
      <p:sp>
        <p:nvSpPr>
          <p:cNvPr id="5" name="TextBox 4">
            <a:extLst>
              <a:ext uri="{FF2B5EF4-FFF2-40B4-BE49-F238E27FC236}">
                <a16:creationId xmlns:a16="http://schemas.microsoft.com/office/drawing/2014/main" xmlns="" id="{1D8C1E19-17CA-FCD7-3046-E13F2EAA78F0}"/>
              </a:ext>
            </a:extLst>
          </p:cNvPr>
          <p:cNvSpPr txBox="1"/>
          <p:nvPr/>
        </p:nvSpPr>
        <p:spPr>
          <a:xfrm>
            <a:off x="660400" y="3010931"/>
            <a:ext cx="7865533" cy="3539430"/>
          </a:xfrm>
          <a:prstGeom prst="rect">
            <a:avLst/>
          </a:prstGeom>
          <a:noFill/>
        </p:spPr>
        <p:txBody>
          <a:bodyPr wrap="square">
            <a:spAutoFit/>
          </a:bodyPr>
          <a:lstStyle/>
          <a:p>
            <a:r>
              <a:rPr lang="hi-IN" sz="2800" dirty="0">
                <a:solidFill>
                  <a:srgbClr val="C00000"/>
                </a:solidFill>
              </a:rPr>
              <a:t>पैरा-मेडिक से उम्मीद की जाती है कि</a:t>
            </a:r>
            <a:r>
              <a:rPr lang="en-US" sz="2800" dirty="0">
                <a:solidFill>
                  <a:srgbClr val="C00000"/>
                </a:solidFill>
              </a:rPr>
              <a:t>-</a:t>
            </a:r>
            <a:endParaRPr lang="en-IN" sz="2800" dirty="0">
              <a:solidFill>
                <a:srgbClr val="C00000"/>
              </a:solidFill>
            </a:endParaRPr>
          </a:p>
          <a:p>
            <a:pPr marL="457200" lvl="0" indent="-457200">
              <a:buFont typeface="Wingdings" pitchFamily="2" charset="2"/>
              <a:buChar char="ü"/>
            </a:pPr>
            <a:r>
              <a:rPr lang="hi-IN" sz="2800" dirty="0">
                <a:solidFill>
                  <a:srgbClr val="00B050"/>
                </a:solidFill>
              </a:rPr>
              <a:t>किसी भी रोगी के लिए आवश्यक विशेष दवाओं के संबंध में दुकानों में मांग रखने के साथ-साथ दवा की मांग/वाउचर प्रविष्टि में नर्स की सहायता करना</a:t>
            </a:r>
            <a:endParaRPr lang="en-IN" sz="2800" dirty="0">
              <a:solidFill>
                <a:srgbClr val="00B050"/>
              </a:solidFill>
            </a:endParaRPr>
          </a:p>
          <a:p>
            <a:pPr marL="457200" lvl="0" indent="-457200">
              <a:buFont typeface="Wingdings" pitchFamily="2" charset="2"/>
              <a:buChar char="ü"/>
            </a:pPr>
            <a:r>
              <a:rPr lang="hi-IN" sz="2800" dirty="0">
                <a:solidFill>
                  <a:srgbClr val="002060"/>
                </a:solidFill>
              </a:rPr>
              <a:t>सुनिश्चित करें कि ड्रेसिंग सामग्री और उपकरण निष्फल हैं और किसी भी आपात स्थिति में उपयोग के लिए तैयार हैं</a:t>
            </a:r>
            <a:endParaRPr lang="en-IN" sz="2800" dirty="0">
              <a:solidFill>
                <a:srgbClr val="002060"/>
              </a:solidFill>
            </a:endParaRPr>
          </a:p>
        </p:txBody>
      </p:sp>
      <p:sp>
        <p:nvSpPr>
          <p:cNvPr id="2" name="TextBox 1"/>
          <p:cNvSpPr txBox="1"/>
          <p:nvPr/>
        </p:nvSpPr>
        <p:spPr>
          <a:xfrm>
            <a:off x="846667" y="1066777"/>
            <a:ext cx="7882465" cy="1384995"/>
          </a:xfrm>
          <a:prstGeom prst="rect">
            <a:avLst/>
          </a:prstGeom>
          <a:noFill/>
        </p:spPr>
        <p:txBody>
          <a:bodyPr wrap="square" rtlCol="0">
            <a:spAutoFit/>
          </a:bodyPr>
          <a:lstStyle/>
          <a:p>
            <a:r>
              <a:rPr lang="hi-IN" sz="2800" dirty="0">
                <a:solidFill>
                  <a:srgbClr val="7030A0"/>
                </a:solidFill>
                <a:latin typeface="Calibri" pitchFamily="34" charset="0"/>
                <a:ea typeface="Calibri" pitchFamily="34" charset="0"/>
                <a:cs typeface="Calibri" pitchFamily="34" charset="0"/>
              </a:rPr>
              <a:t>रोगी की देखभाल की गुणवत्ता दवाओं और अस्पताल की आवश्यकताओं की कुशल, पर्याप्त आपूर्ति के साथ-साथ उपकरणों के उचित रखरखाव पर निर्भर करती है।</a:t>
            </a:r>
            <a:endParaRPr lang="en-IN" sz="2800" dirty="0">
              <a:solidFill>
                <a:srgbClr val="7030A0"/>
              </a:solidFill>
              <a:latin typeface="Calibri" pitchFamily="34" charset="0"/>
              <a:ea typeface="Calibri" pitchFamily="34" charset="0"/>
              <a:cs typeface="Calibri" pitchFamily="34" charset="0"/>
            </a:endParaRPr>
          </a:p>
        </p:txBody>
      </p:sp>
    </p:spTree>
    <p:extLst>
      <p:ext uri="{BB962C8B-B14F-4D97-AF65-F5344CB8AC3E}">
        <p14:creationId xmlns:p14="http://schemas.microsoft.com/office/powerpoint/2010/main" val="923716033"/>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xmlns="" name="Basis" id="{5665723A-49BA-4B57-8411-A56F8F207965}" vid="{D9D01AC2-EE7D-4E49-99EE-8E62E4E7E8A7}"/>
    </a:ext>
  </a:extLst>
</a:theme>
</file>

<file path=docProps/app.xml><?xml version="1.0" encoding="utf-8"?>
<Properties xmlns="http://schemas.openxmlformats.org/officeDocument/2006/extended-properties" xmlns:vt="http://schemas.openxmlformats.org/officeDocument/2006/docPropsVTypes">
  <Template>Basis</Template>
  <TotalTime>230</TotalTime>
  <Words>1563</Words>
  <Application>Microsoft Office PowerPoint</Application>
  <PresentationFormat>On-screen Show (4:3)</PresentationFormat>
  <Paragraphs>160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Basis</vt:lpstr>
      <vt:lpstr>वार्ड की दिनचर्या और बिस्तर बनाना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माँग</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Ward routine &amp; bed making</dc:title>
  <dc:creator>MTI MTI</dc:creator>
  <cp:lastModifiedBy>NDRF MEDICAL</cp:lastModifiedBy>
  <cp:revision>18</cp:revision>
  <dcterms:created xsi:type="dcterms:W3CDTF">2023-01-20T09:56:14Z</dcterms:created>
  <dcterms:modified xsi:type="dcterms:W3CDTF">2025-12-19T11:55:33Z</dcterms:modified>
</cp:coreProperties>
</file>