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8" r:id="rId5"/>
    <p:sldId id="272" r:id="rId6"/>
    <p:sldId id="269" r:id="rId7"/>
    <p:sldId id="273" r:id="rId8"/>
    <p:sldId id="270" r:id="rId9"/>
    <p:sldId id="271"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4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662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485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64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923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0145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15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81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91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83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03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081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278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628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71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891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10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144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pic>
        <p:nvPicPr>
          <p:cNvPr id="12" name="Picture 11">
            <a:extLst>
              <a:ext uri="{FF2B5EF4-FFF2-40B4-BE49-F238E27FC236}">
                <a16:creationId xmlns:a16="http://schemas.microsoft.com/office/drawing/2014/main" xmlns="" id="{97F384FA-8CC3-E5E2-47FF-B6BB6BFECBB5}"/>
              </a:ext>
            </a:extLst>
          </p:cNvPr>
          <p:cNvPicPr>
            <a:picLocks noChangeAspect="1"/>
          </p:cNvPicPr>
          <p:nvPr userDrawn="1"/>
        </p:nvPicPr>
        <p:blipFill>
          <a:blip r:embed="rId23"/>
          <a:stretch>
            <a:fillRect/>
          </a:stretch>
        </p:blipFill>
        <p:spPr>
          <a:xfrm>
            <a:off x="10830446" y="-17042"/>
            <a:ext cx="1360287" cy="1197346"/>
          </a:xfrm>
          <a:prstGeom prst="rect">
            <a:avLst/>
          </a:prstGeom>
        </p:spPr>
      </p:pic>
    </p:spTree>
    <p:extLst>
      <p:ext uri="{BB962C8B-B14F-4D97-AF65-F5344CB8AC3E}">
        <p14:creationId xmlns:p14="http://schemas.microsoft.com/office/powerpoint/2010/main" val="344902720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23AF4-3E2F-240F-3404-412525B717D0}"/>
              </a:ext>
            </a:extLst>
          </p:cNvPr>
          <p:cNvSpPr>
            <a:spLocks noGrp="1"/>
          </p:cNvSpPr>
          <p:nvPr>
            <p:ph type="ctrTitle"/>
          </p:nvPr>
        </p:nvSpPr>
        <p:spPr>
          <a:xfrm>
            <a:off x="1781923" y="1376772"/>
            <a:ext cx="8628153" cy="4295775"/>
          </a:xfrm>
        </p:spPr>
        <p:txBody>
          <a:bodyPr>
            <a:normAutofit/>
          </a:bodyPr>
          <a:lstStyle/>
          <a:p>
            <a:pPr algn="ctr"/>
            <a:r>
              <a:rPr lang="en-US" sz="5400" dirty="0">
                <a:latin typeface="Algerian" panose="04020705040A02060702" pitchFamily="82" charset="0"/>
              </a:rPr>
              <a:t>    </a:t>
            </a:r>
            <a:r>
              <a:rPr lang="en-US" sz="6000" dirty="0">
                <a:latin typeface="Algerian" panose="04020705040A02060702" pitchFamily="82" charset="0"/>
              </a:rPr>
              <a:t>Operation procedure of ambulance</a:t>
            </a:r>
            <a:br>
              <a:rPr lang="en-US" sz="6000" dirty="0">
                <a:latin typeface="Algerian" panose="04020705040A02060702" pitchFamily="82" charset="0"/>
              </a:rPr>
            </a:br>
            <a:r>
              <a:rPr lang="en-US" sz="6000" dirty="0">
                <a:latin typeface="Algerian" panose="04020705040A02060702" pitchFamily="82" charset="0"/>
              </a:rPr>
              <a:t>stretcher</a:t>
            </a:r>
            <a:endParaRPr lang="en-IN" sz="6000" dirty="0">
              <a:latin typeface="Algerian" panose="04020705040A02060702" pitchFamily="82" charset="0"/>
            </a:endParaRPr>
          </a:p>
        </p:txBody>
      </p:sp>
      <p:sp>
        <p:nvSpPr>
          <p:cNvPr id="3" name="TextBox 3">
            <a:extLst>
              <a:ext uri="{FF2B5EF4-FFF2-40B4-BE49-F238E27FC236}">
                <a16:creationId xmlns:a16="http://schemas.microsoft.com/office/drawing/2014/main" xmlns="" id="{A13F5837-D346-5F69-1B73-5E316F00C476}"/>
              </a:ext>
            </a:extLst>
          </p:cNvPr>
          <p:cNvSpPr txBox="1"/>
          <p:nvPr/>
        </p:nvSpPr>
        <p:spPr>
          <a:xfrm>
            <a:off x="4703503" y="223297"/>
            <a:ext cx="25490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600" b="1" dirty="0">
                <a:solidFill>
                  <a:srgbClr val="00B050"/>
                </a:solidFill>
              </a:rPr>
              <a:t>LESSON-04</a:t>
            </a:r>
          </a:p>
        </p:txBody>
      </p:sp>
      <p:sp>
        <p:nvSpPr>
          <p:cNvPr id="4" name="TextBox 3">
            <a:extLst>
              <a:ext uri="{FF2B5EF4-FFF2-40B4-BE49-F238E27FC236}">
                <a16:creationId xmlns="" xmlns:a16="http://schemas.microsoft.com/office/drawing/2014/main" xmlns:lc="http://schemas.openxmlformats.org/drawingml/2006/lockedCanvas" id="{3C05307E-C94C-F4D1-E549-6BEC44D3C122}"/>
              </a:ext>
            </a:extLst>
          </p:cNvPr>
          <p:cNvSpPr txBox="1"/>
          <p:nvPr/>
        </p:nvSpPr>
        <p:spPr>
          <a:xfrm>
            <a:off x="9406275" y="5275703"/>
            <a:ext cx="2654894"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dirty="0">
                <a:solidFill>
                  <a:srgbClr val="00B0F0"/>
                </a:solidFill>
              </a:rPr>
              <a:t>By </a:t>
            </a:r>
          </a:p>
          <a:p>
            <a:r>
              <a:rPr lang="en-IN" sz="2400" b="1" dirty="0" smtClean="0">
                <a:solidFill>
                  <a:srgbClr val="00B0F0"/>
                </a:solidFill>
              </a:rPr>
              <a:t>OMKAR </a:t>
            </a:r>
            <a:r>
              <a:rPr lang="en-IN" sz="2400" b="1" dirty="0">
                <a:solidFill>
                  <a:srgbClr val="00B0F0"/>
                </a:solidFill>
              </a:rPr>
              <a:t>YADAV</a:t>
            </a:r>
          </a:p>
          <a:p>
            <a:r>
              <a:rPr lang="en-IN" sz="2400" b="1" dirty="0">
                <a:solidFill>
                  <a:srgbClr val="00B0F0"/>
                </a:solidFill>
              </a:rPr>
              <a:t>               INSP/PH</a:t>
            </a:r>
          </a:p>
        </p:txBody>
      </p:sp>
    </p:spTree>
    <p:extLst>
      <p:ext uri="{BB962C8B-B14F-4D97-AF65-F5344CB8AC3E}">
        <p14:creationId xmlns:p14="http://schemas.microsoft.com/office/powerpoint/2010/main" val="902370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087C5-3120-7385-C45B-4AE6B8017D6B}"/>
              </a:ext>
            </a:extLst>
          </p:cNvPr>
          <p:cNvSpPr>
            <a:spLocks noGrp="1"/>
          </p:cNvSpPr>
          <p:nvPr>
            <p:ph type="ctrTitle"/>
          </p:nvPr>
        </p:nvSpPr>
        <p:spPr>
          <a:xfrm>
            <a:off x="0" y="531223"/>
            <a:ext cx="10432869" cy="1184988"/>
          </a:xfrm>
        </p:spPr>
        <p:txBody>
          <a:bodyPr>
            <a:normAutofit fontScale="90000"/>
          </a:bodyPr>
          <a:lstStyle/>
          <a:p>
            <a:pPr algn="ctr"/>
            <a:r>
              <a:rPr lang="en-IN" dirty="0"/>
              <a:t> </a:t>
            </a:r>
            <a:r>
              <a:rPr lang="en-IN" sz="5300" dirty="0">
                <a:latin typeface="Algerian" panose="04020705040A02060702" pitchFamily="82" charset="0"/>
              </a:rPr>
              <a:t>Preparing the Ambulance Stretcher</a:t>
            </a:r>
          </a:p>
        </p:txBody>
      </p:sp>
      <p:sp>
        <p:nvSpPr>
          <p:cNvPr id="3" name="Subtitle 2">
            <a:extLst>
              <a:ext uri="{FF2B5EF4-FFF2-40B4-BE49-F238E27FC236}">
                <a16:creationId xmlns:a16="http://schemas.microsoft.com/office/drawing/2014/main" xmlns="" id="{040C17F3-C5C2-5A56-950D-7A9A0ED1207D}"/>
              </a:ext>
            </a:extLst>
          </p:cNvPr>
          <p:cNvSpPr>
            <a:spLocks noGrp="1"/>
          </p:cNvSpPr>
          <p:nvPr>
            <p:ph type="subTitle" idx="1"/>
          </p:nvPr>
        </p:nvSpPr>
        <p:spPr>
          <a:xfrm>
            <a:off x="1022636" y="1854303"/>
            <a:ext cx="10580914" cy="4825171"/>
          </a:xfrm>
        </p:spPr>
        <p:txBody>
          <a:bodyPr>
            <a:normAutofit/>
          </a:bodyPr>
          <a:lstStyle/>
          <a:p>
            <a:r>
              <a:rPr lang="en-US" sz="4000" dirty="0">
                <a:solidFill>
                  <a:schemeClr val="bg2">
                    <a:lumMod val="60000"/>
                    <a:lumOff val="40000"/>
                  </a:schemeClr>
                </a:solidFill>
              </a:rPr>
              <a:t>TO PREPARE A AMBULANCE STRETCHER –</a:t>
            </a:r>
          </a:p>
          <a:p>
            <a:pPr marL="571500" indent="-571500">
              <a:buFont typeface="Wingdings" panose="05000000000000000000" pitchFamily="2" charset="2"/>
              <a:buChar char="Ø"/>
            </a:pPr>
            <a:r>
              <a:rPr lang="en-US" sz="4000" dirty="0"/>
              <a:t>Ensure cleanliness and hygiene</a:t>
            </a:r>
          </a:p>
          <a:p>
            <a:pPr marL="571500" indent="-571500">
              <a:buFont typeface="Wingdings" panose="05000000000000000000" pitchFamily="2" charset="2"/>
              <a:buChar char="Ø"/>
            </a:pPr>
            <a:r>
              <a:rPr lang="en-US" sz="4000" dirty="0"/>
              <a:t>Check for any damage or malfunction.</a:t>
            </a:r>
          </a:p>
          <a:p>
            <a:pPr marL="571500" indent="-571500">
              <a:buFont typeface="Wingdings" panose="05000000000000000000" pitchFamily="2" charset="2"/>
              <a:buChar char="Ø"/>
            </a:pPr>
            <a:r>
              <a:rPr lang="en-US" sz="4000" dirty="0"/>
              <a:t>Secure all loose items.</a:t>
            </a:r>
            <a:endParaRPr lang="en-IN" sz="4000" dirty="0"/>
          </a:p>
        </p:txBody>
      </p:sp>
    </p:spTree>
    <p:extLst>
      <p:ext uri="{BB962C8B-B14F-4D97-AF65-F5344CB8AC3E}">
        <p14:creationId xmlns:p14="http://schemas.microsoft.com/office/powerpoint/2010/main" val="8022320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638A-046E-4496-5198-2ACCB2C98153}"/>
              </a:ext>
            </a:extLst>
          </p:cNvPr>
          <p:cNvSpPr>
            <a:spLocks noGrp="1"/>
          </p:cNvSpPr>
          <p:nvPr>
            <p:ph type="ctrTitle"/>
          </p:nvPr>
        </p:nvSpPr>
        <p:spPr>
          <a:xfrm>
            <a:off x="801190" y="274943"/>
            <a:ext cx="10439908" cy="1119673"/>
          </a:xfrm>
        </p:spPr>
        <p:txBody>
          <a:bodyPr>
            <a:normAutofit fontScale="90000"/>
          </a:bodyPr>
          <a:lstStyle/>
          <a:p>
            <a:pPr algn="ctr"/>
            <a:r>
              <a:rPr lang="en-IN" sz="4800" dirty="0">
                <a:latin typeface="Algerian" panose="04020705040A02060702" pitchFamily="82" charset="0"/>
              </a:rPr>
              <a:t>Positioning the Ambulance Stretcher</a:t>
            </a:r>
          </a:p>
        </p:txBody>
      </p:sp>
      <p:sp>
        <p:nvSpPr>
          <p:cNvPr id="3" name="Subtitle 2">
            <a:extLst>
              <a:ext uri="{FF2B5EF4-FFF2-40B4-BE49-F238E27FC236}">
                <a16:creationId xmlns:a16="http://schemas.microsoft.com/office/drawing/2014/main" xmlns="" id="{AABA14AE-CDCA-B083-EFCD-FCAE01BDD98B}"/>
              </a:ext>
            </a:extLst>
          </p:cNvPr>
          <p:cNvSpPr>
            <a:spLocks noGrp="1"/>
          </p:cNvSpPr>
          <p:nvPr>
            <p:ph type="subTitle" idx="1"/>
          </p:nvPr>
        </p:nvSpPr>
        <p:spPr>
          <a:xfrm>
            <a:off x="2104512" y="1455576"/>
            <a:ext cx="8335397" cy="5402424"/>
          </a:xfrm>
        </p:spPr>
        <p:txBody>
          <a:bodyPr>
            <a:normAutofit/>
          </a:bodyPr>
          <a:lstStyle/>
          <a:p>
            <a:pPr marL="457200" indent="-457200">
              <a:buFont typeface="Wingdings" panose="05000000000000000000" pitchFamily="2" charset="2"/>
              <a:buChar char="Ø"/>
            </a:pPr>
            <a:r>
              <a:rPr lang="en-US" sz="3600" dirty="0"/>
              <a:t>Ensure a clear path for movement.</a:t>
            </a:r>
          </a:p>
          <a:p>
            <a:pPr marL="457200" indent="-457200">
              <a:buFont typeface="Wingdings" panose="05000000000000000000" pitchFamily="2" charset="2"/>
              <a:buChar char="Ø"/>
            </a:pPr>
            <a:r>
              <a:rPr lang="en-US" sz="3600" dirty="0"/>
              <a:t>Align the stretcher with the ambulance entrance.</a:t>
            </a:r>
          </a:p>
          <a:p>
            <a:pPr marL="457200" indent="-457200">
              <a:buFont typeface="Wingdings" panose="05000000000000000000" pitchFamily="2" charset="2"/>
              <a:buChar char="Ø"/>
            </a:pPr>
            <a:r>
              <a:rPr lang="en-US" sz="3600" dirty="0"/>
              <a:t>Lock the wheels to prevent movement during loading/unloading.</a:t>
            </a:r>
            <a:endParaRPr lang="en-IN" sz="3600" dirty="0"/>
          </a:p>
        </p:txBody>
      </p:sp>
    </p:spTree>
    <p:extLst>
      <p:ext uri="{BB962C8B-B14F-4D97-AF65-F5344CB8AC3E}">
        <p14:creationId xmlns:p14="http://schemas.microsoft.com/office/powerpoint/2010/main" val="39741268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9476E-CE47-920F-A4F8-2CC62F90BB39}"/>
              </a:ext>
            </a:extLst>
          </p:cNvPr>
          <p:cNvSpPr>
            <a:spLocks noGrp="1"/>
          </p:cNvSpPr>
          <p:nvPr>
            <p:ph type="ctrTitle"/>
          </p:nvPr>
        </p:nvSpPr>
        <p:spPr>
          <a:xfrm>
            <a:off x="448492" y="870856"/>
            <a:ext cx="10145486" cy="970384"/>
          </a:xfrm>
        </p:spPr>
        <p:txBody>
          <a:bodyPr>
            <a:normAutofit fontScale="90000"/>
          </a:bodyPr>
          <a:lstStyle/>
          <a:p>
            <a:pPr algn="ctr"/>
            <a:r>
              <a:rPr lang="en-US" dirty="0"/>
              <a:t> </a:t>
            </a:r>
            <a:r>
              <a:rPr lang="en-US" sz="4900" dirty="0">
                <a:latin typeface="Algerian" panose="04020705040A02060702" pitchFamily="82" charset="0"/>
              </a:rPr>
              <a:t>Loading the Patient onto the Stretcher</a:t>
            </a:r>
            <a:endParaRPr lang="en-IN" sz="4900" dirty="0">
              <a:latin typeface="Algerian" panose="04020705040A02060702" pitchFamily="82" charset="0"/>
            </a:endParaRPr>
          </a:p>
        </p:txBody>
      </p:sp>
      <p:sp>
        <p:nvSpPr>
          <p:cNvPr id="3" name="Subtitle 2">
            <a:extLst>
              <a:ext uri="{FF2B5EF4-FFF2-40B4-BE49-F238E27FC236}">
                <a16:creationId xmlns:a16="http://schemas.microsoft.com/office/drawing/2014/main" xmlns="" id="{9004EA7D-F670-65A1-B187-0C3CA3CAE811}"/>
              </a:ext>
            </a:extLst>
          </p:cNvPr>
          <p:cNvSpPr>
            <a:spLocks noGrp="1"/>
          </p:cNvSpPr>
          <p:nvPr>
            <p:ph type="subTitle" idx="1"/>
          </p:nvPr>
        </p:nvSpPr>
        <p:spPr>
          <a:xfrm>
            <a:off x="1867715" y="2086948"/>
            <a:ext cx="8791575" cy="4279018"/>
          </a:xfrm>
        </p:spPr>
        <p:txBody>
          <a:bodyPr>
            <a:normAutofit/>
          </a:bodyPr>
          <a:lstStyle/>
          <a:p>
            <a:r>
              <a:rPr lang="en-US" sz="3200" dirty="0">
                <a:solidFill>
                  <a:schemeClr val="bg2">
                    <a:lumMod val="60000"/>
                    <a:lumOff val="40000"/>
                  </a:schemeClr>
                </a:solidFill>
              </a:rPr>
              <a:t>    TO LOAD A PATIENT COMFORTABLY –</a:t>
            </a:r>
          </a:p>
          <a:p>
            <a:pPr marL="457200" indent="-457200">
              <a:buFont typeface="Wingdings" panose="05000000000000000000" pitchFamily="2" charset="2"/>
              <a:buChar char="Ø"/>
            </a:pPr>
            <a:r>
              <a:rPr lang="en-US" sz="3200" dirty="0"/>
              <a:t>Communicate with the patient and other medical personnel.</a:t>
            </a:r>
          </a:p>
          <a:p>
            <a:pPr marL="457200" indent="-457200">
              <a:buFont typeface="Wingdings" panose="05000000000000000000" pitchFamily="2" charset="2"/>
              <a:buChar char="Ø"/>
            </a:pPr>
            <a:r>
              <a:rPr lang="en-US" sz="3200" dirty="0"/>
              <a:t>Lift the patient using proper body mechanics.</a:t>
            </a:r>
          </a:p>
          <a:p>
            <a:pPr marL="457200" indent="-457200">
              <a:buFont typeface="Wingdings" panose="05000000000000000000" pitchFamily="2" charset="2"/>
              <a:buChar char="Ø"/>
            </a:pPr>
            <a:r>
              <a:rPr lang="en-US" sz="3200" dirty="0"/>
              <a:t>Secure the patient on the stretcher with safety straps.</a:t>
            </a:r>
            <a:endParaRPr lang="en-IN" sz="3200" dirty="0"/>
          </a:p>
        </p:txBody>
      </p:sp>
    </p:spTree>
    <p:extLst>
      <p:ext uri="{BB962C8B-B14F-4D97-AF65-F5344CB8AC3E}">
        <p14:creationId xmlns:p14="http://schemas.microsoft.com/office/powerpoint/2010/main" val="4997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6FF5E-6DE8-B0B8-8014-AAB0A62F51DA}"/>
              </a:ext>
            </a:extLst>
          </p:cNvPr>
          <p:cNvSpPr>
            <a:spLocks noGrp="1"/>
          </p:cNvSpPr>
          <p:nvPr>
            <p:ph type="ctrTitle"/>
          </p:nvPr>
        </p:nvSpPr>
        <p:spPr>
          <a:xfrm>
            <a:off x="862149" y="679269"/>
            <a:ext cx="9989424" cy="1219200"/>
          </a:xfrm>
        </p:spPr>
        <p:txBody>
          <a:bodyPr/>
          <a:lstStyle/>
          <a:p>
            <a:pPr algn="ctr"/>
            <a:r>
              <a:rPr lang="en-US" sz="4400" dirty="0">
                <a:latin typeface="Algerian" panose="04020705040A02060702" pitchFamily="82" charset="0"/>
              </a:rPr>
              <a:t>Securing the Patient on the Stretcher</a:t>
            </a:r>
            <a:endParaRPr lang="en-IN" sz="4400" dirty="0">
              <a:latin typeface="Algerian" panose="04020705040A02060702" pitchFamily="82" charset="0"/>
            </a:endParaRPr>
          </a:p>
        </p:txBody>
      </p:sp>
      <p:sp>
        <p:nvSpPr>
          <p:cNvPr id="3" name="Subtitle 2">
            <a:extLst>
              <a:ext uri="{FF2B5EF4-FFF2-40B4-BE49-F238E27FC236}">
                <a16:creationId xmlns:a16="http://schemas.microsoft.com/office/drawing/2014/main" xmlns="" id="{6F42AB1B-B33A-C929-9DD3-57911C7972BD}"/>
              </a:ext>
            </a:extLst>
          </p:cNvPr>
          <p:cNvSpPr>
            <a:spLocks noGrp="1"/>
          </p:cNvSpPr>
          <p:nvPr>
            <p:ph type="subTitle" idx="1"/>
          </p:nvPr>
        </p:nvSpPr>
        <p:spPr>
          <a:xfrm>
            <a:off x="1512109" y="2108097"/>
            <a:ext cx="8825658" cy="4550228"/>
          </a:xfrm>
        </p:spPr>
        <p:txBody>
          <a:bodyPr>
            <a:normAutofit/>
          </a:bodyPr>
          <a:lstStyle/>
          <a:p>
            <a:pPr marL="571500" indent="-571500">
              <a:buFont typeface="Wingdings" panose="05000000000000000000" pitchFamily="2" charset="2"/>
              <a:buChar char="Ø"/>
            </a:pPr>
            <a:r>
              <a:rPr lang="en-US" sz="3600" dirty="0"/>
              <a:t>Utilize safety belts and straps to prevent movement. </a:t>
            </a:r>
          </a:p>
          <a:p>
            <a:pPr marL="571500" indent="-571500">
              <a:buFont typeface="Wingdings" panose="05000000000000000000" pitchFamily="2" charset="2"/>
              <a:buChar char="Ø"/>
            </a:pPr>
            <a:r>
              <a:rPr lang="en-US" sz="3600" dirty="0"/>
              <a:t>Adjust the stretcher height for ease of access and visibility.</a:t>
            </a:r>
          </a:p>
          <a:p>
            <a:pPr marL="571500" indent="-571500">
              <a:buFont typeface="Wingdings" panose="05000000000000000000" pitchFamily="2" charset="2"/>
              <a:buChar char="Ø"/>
            </a:pPr>
            <a:r>
              <a:rPr lang="en-US" sz="3600" dirty="0"/>
              <a:t>Ensure the patient is comfortable and stable.</a:t>
            </a:r>
            <a:endParaRPr lang="en-IN" sz="3600" dirty="0"/>
          </a:p>
        </p:txBody>
      </p:sp>
    </p:spTree>
    <p:extLst>
      <p:ext uri="{BB962C8B-B14F-4D97-AF65-F5344CB8AC3E}">
        <p14:creationId xmlns:p14="http://schemas.microsoft.com/office/powerpoint/2010/main" val="22002850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DB94A-1D64-3838-1DB9-6A0A70F84669}"/>
              </a:ext>
            </a:extLst>
          </p:cNvPr>
          <p:cNvSpPr>
            <a:spLocks noGrp="1"/>
          </p:cNvSpPr>
          <p:nvPr>
            <p:ph type="ctrTitle"/>
          </p:nvPr>
        </p:nvSpPr>
        <p:spPr>
          <a:xfrm>
            <a:off x="1201159" y="631683"/>
            <a:ext cx="9336834" cy="1090127"/>
          </a:xfrm>
        </p:spPr>
        <p:txBody>
          <a:bodyPr/>
          <a:lstStyle/>
          <a:p>
            <a:pPr algn="ctr"/>
            <a:r>
              <a:rPr lang="en-IN" dirty="0"/>
              <a:t> </a:t>
            </a:r>
            <a:r>
              <a:rPr lang="en-IN" sz="5400" dirty="0">
                <a:latin typeface="Algerian" panose="04020705040A02060702" pitchFamily="82" charset="0"/>
              </a:rPr>
              <a:t>Communication and Teamwork</a:t>
            </a:r>
          </a:p>
        </p:txBody>
      </p:sp>
      <p:sp>
        <p:nvSpPr>
          <p:cNvPr id="3" name="Subtitle 2">
            <a:extLst>
              <a:ext uri="{FF2B5EF4-FFF2-40B4-BE49-F238E27FC236}">
                <a16:creationId xmlns:a16="http://schemas.microsoft.com/office/drawing/2014/main" xmlns="" id="{EB76862F-849B-6609-C0FB-0D1B6709A907}"/>
              </a:ext>
            </a:extLst>
          </p:cNvPr>
          <p:cNvSpPr>
            <a:spLocks noGrp="1"/>
          </p:cNvSpPr>
          <p:nvPr>
            <p:ph type="subTitle" idx="1"/>
          </p:nvPr>
        </p:nvSpPr>
        <p:spPr>
          <a:xfrm>
            <a:off x="1456747" y="1808895"/>
            <a:ext cx="8825658" cy="3982306"/>
          </a:xfrm>
        </p:spPr>
        <p:txBody>
          <a:bodyPr>
            <a:normAutofit/>
          </a:bodyPr>
          <a:lstStyle/>
          <a:p>
            <a:pPr marL="571500" indent="-571500">
              <a:buFont typeface="Wingdings" panose="05000000000000000000" pitchFamily="2" charset="2"/>
              <a:buChar char="Ø"/>
            </a:pPr>
            <a:r>
              <a:rPr lang="en-US" sz="3600" dirty="0"/>
              <a:t>Emphasize the importance of clear communication.</a:t>
            </a:r>
          </a:p>
          <a:p>
            <a:pPr marL="571500" indent="-571500">
              <a:buFont typeface="Wingdings" panose="05000000000000000000" pitchFamily="2" charset="2"/>
              <a:buChar char="Ø"/>
            </a:pPr>
            <a:r>
              <a:rPr lang="en-US" sz="3600" dirty="0"/>
              <a:t>Coordinate with other medical personnel during movements.</a:t>
            </a:r>
          </a:p>
          <a:p>
            <a:pPr marL="571500" indent="-571500">
              <a:buFont typeface="Wingdings" panose="05000000000000000000" pitchFamily="2" charset="2"/>
              <a:buChar char="Ø"/>
            </a:pPr>
            <a:r>
              <a:rPr lang="en-US" sz="3600" dirty="0"/>
              <a:t>Practice effective teamwork for efficient operations.</a:t>
            </a:r>
            <a:endParaRPr lang="en-IN" sz="3600" dirty="0"/>
          </a:p>
        </p:txBody>
      </p:sp>
    </p:spTree>
    <p:extLst>
      <p:ext uri="{BB962C8B-B14F-4D97-AF65-F5344CB8AC3E}">
        <p14:creationId xmlns:p14="http://schemas.microsoft.com/office/powerpoint/2010/main" val="2579464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BF5EB-8D5C-C391-C660-229E0B8977A6}"/>
              </a:ext>
            </a:extLst>
          </p:cNvPr>
          <p:cNvSpPr>
            <a:spLocks noGrp="1"/>
          </p:cNvSpPr>
          <p:nvPr>
            <p:ph type="ctrTitle"/>
          </p:nvPr>
        </p:nvSpPr>
        <p:spPr>
          <a:xfrm>
            <a:off x="667139" y="518160"/>
            <a:ext cx="11206065" cy="1071465"/>
          </a:xfrm>
        </p:spPr>
        <p:txBody>
          <a:bodyPr/>
          <a:lstStyle/>
          <a:p>
            <a:r>
              <a:rPr lang="en-IN" dirty="0"/>
              <a:t> </a:t>
            </a:r>
            <a:r>
              <a:rPr lang="en-IN" sz="6000" dirty="0">
                <a:latin typeface="Algerian" panose="04020705040A02060702" pitchFamily="82" charset="0"/>
              </a:rPr>
              <a:t>Unloading the Patient</a:t>
            </a:r>
            <a:endParaRPr lang="en-IN" dirty="0">
              <a:latin typeface="Algerian" panose="04020705040A02060702" pitchFamily="82" charset="0"/>
            </a:endParaRPr>
          </a:p>
        </p:txBody>
      </p:sp>
      <p:sp>
        <p:nvSpPr>
          <p:cNvPr id="3" name="Subtitle 2">
            <a:extLst>
              <a:ext uri="{FF2B5EF4-FFF2-40B4-BE49-F238E27FC236}">
                <a16:creationId xmlns:a16="http://schemas.microsoft.com/office/drawing/2014/main" xmlns="" id="{350AA761-C7CE-75A3-3B65-365745187A23}"/>
              </a:ext>
            </a:extLst>
          </p:cNvPr>
          <p:cNvSpPr>
            <a:spLocks noGrp="1"/>
          </p:cNvSpPr>
          <p:nvPr>
            <p:ph type="subTitle" idx="1"/>
          </p:nvPr>
        </p:nvSpPr>
        <p:spPr>
          <a:xfrm>
            <a:off x="1752839" y="1924905"/>
            <a:ext cx="8825658" cy="4414935"/>
          </a:xfrm>
        </p:spPr>
        <p:txBody>
          <a:bodyPr>
            <a:normAutofit/>
          </a:bodyPr>
          <a:lstStyle/>
          <a:p>
            <a:pPr marL="571500" indent="-571500">
              <a:buFont typeface="Wingdings" panose="05000000000000000000" pitchFamily="2" charset="2"/>
              <a:buChar char="Ø"/>
            </a:pPr>
            <a:r>
              <a:rPr lang="en-US" sz="3600" dirty="0"/>
              <a:t>Align the stretcher with the destination.</a:t>
            </a:r>
          </a:p>
          <a:p>
            <a:pPr marL="571500" indent="-571500">
              <a:buFont typeface="Wingdings" panose="05000000000000000000" pitchFamily="2" charset="2"/>
              <a:buChar char="Ø"/>
            </a:pPr>
            <a:r>
              <a:rPr lang="en-US" sz="3600" dirty="0"/>
              <a:t>Lower the stretcher to a suitable height.</a:t>
            </a:r>
          </a:p>
          <a:p>
            <a:pPr marL="571500" indent="-571500">
              <a:buFont typeface="Wingdings" panose="05000000000000000000" pitchFamily="2" charset="2"/>
              <a:buChar char="Ø"/>
            </a:pPr>
            <a:r>
              <a:rPr lang="en-US" sz="3600" dirty="0"/>
              <a:t>Safely transfer the patient to the receiving medical facility WITH PROPER HANDOFF REPORT.</a:t>
            </a:r>
            <a:endParaRPr lang="en-IN" sz="3600" dirty="0"/>
          </a:p>
        </p:txBody>
      </p:sp>
    </p:spTree>
    <p:extLst>
      <p:ext uri="{BB962C8B-B14F-4D97-AF65-F5344CB8AC3E}">
        <p14:creationId xmlns:p14="http://schemas.microsoft.com/office/powerpoint/2010/main" val="15357126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0F50C-4638-7A17-926D-710996D5CA81}"/>
              </a:ext>
            </a:extLst>
          </p:cNvPr>
          <p:cNvSpPr>
            <a:spLocks noGrp="1"/>
          </p:cNvSpPr>
          <p:nvPr>
            <p:ph type="ctrTitle"/>
          </p:nvPr>
        </p:nvSpPr>
        <p:spPr>
          <a:xfrm>
            <a:off x="544286" y="357052"/>
            <a:ext cx="9984378" cy="1219200"/>
          </a:xfrm>
        </p:spPr>
        <p:txBody>
          <a:bodyPr/>
          <a:lstStyle/>
          <a:p>
            <a:r>
              <a:rPr lang="en-IN" dirty="0"/>
              <a:t> </a:t>
            </a:r>
            <a:r>
              <a:rPr lang="en-IN" sz="5400" dirty="0">
                <a:latin typeface="Algerian" panose="04020705040A02060702" pitchFamily="82" charset="0"/>
              </a:rPr>
              <a:t>Cleaning and Maintenance</a:t>
            </a:r>
            <a:endParaRPr lang="en-IN" sz="6000" dirty="0">
              <a:latin typeface="Algerian" panose="04020705040A02060702" pitchFamily="82" charset="0"/>
            </a:endParaRPr>
          </a:p>
        </p:txBody>
      </p:sp>
      <p:sp>
        <p:nvSpPr>
          <p:cNvPr id="3" name="Subtitle 2">
            <a:extLst>
              <a:ext uri="{FF2B5EF4-FFF2-40B4-BE49-F238E27FC236}">
                <a16:creationId xmlns:a16="http://schemas.microsoft.com/office/drawing/2014/main" xmlns="" id="{0B5EE7C2-234E-F779-DFD5-942A64B147ED}"/>
              </a:ext>
            </a:extLst>
          </p:cNvPr>
          <p:cNvSpPr>
            <a:spLocks noGrp="1"/>
          </p:cNvSpPr>
          <p:nvPr>
            <p:ph type="subTitle" idx="1"/>
          </p:nvPr>
        </p:nvSpPr>
        <p:spPr>
          <a:xfrm>
            <a:off x="1561250" y="2042782"/>
            <a:ext cx="8825658" cy="4305768"/>
          </a:xfrm>
        </p:spPr>
        <p:txBody>
          <a:bodyPr>
            <a:normAutofit/>
          </a:bodyPr>
          <a:lstStyle/>
          <a:p>
            <a:pPr marL="571500" indent="-571500">
              <a:buFont typeface="Wingdings" panose="05000000000000000000" pitchFamily="2" charset="2"/>
              <a:buChar char="Ø"/>
            </a:pPr>
            <a:r>
              <a:rPr lang="en-US" sz="3600" dirty="0"/>
              <a:t>Stress the need for regular cleaning and disinfection.</a:t>
            </a:r>
          </a:p>
          <a:p>
            <a:pPr marL="571500" indent="-571500">
              <a:buFont typeface="Wingdings" panose="05000000000000000000" pitchFamily="2" charset="2"/>
              <a:buChar char="Ø"/>
            </a:pPr>
            <a:r>
              <a:rPr lang="en-US" sz="3600" dirty="0"/>
              <a:t>Inspect the stretcher for any wear or damage.</a:t>
            </a:r>
          </a:p>
          <a:p>
            <a:pPr marL="571500" indent="-571500">
              <a:buFont typeface="Wingdings" panose="05000000000000000000" pitchFamily="2" charset="2"/>
              <a:buChar char="Ø"/>
            </a:pPr>
            <a:r>
              <a:rPr lang="en-US" sz="3600" dirty="0"/>
              <a:t>Report and address any issues promptly.</a:t>
            </a:r>
            <a:endParaRPr lang="en-IN" sz="3600" dirty="0"/>
          </a:p>
        </p:txBody>
      </p:sp>
    </p:spTree>
    <p:extLst>
      <p:ext uri="{BB962C8B-B14F-4D97-AF65-F5344CB8AC3E}">
        <p14:creationId xmlns:p14="http://schemas.microsoft.com/office/powerpoint/2010/main" val="3503983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C5DD6-2B56-8CAF-3A95-B5CB91BB5419}"/>
              </a:ext>
            </a:extLst>
          </p:cNvPr>
          <p:cNvSpPr>
            <a:spLocks noGrp="1"/>
          </p:cNvSpPr>
          <p:nvPr>
            <p:ph type="ctrTitle"/>
          </p:nvPr>
        </p:nvSpPr>
        <p:spPr>
          <a:xfrm>
            <a:off x="852730" y="0"/>
            <a:ext cx="9554547" cy="1138335"/>
          </a:xfrm>
        </p:spPr>
        <p:txBody>
          <a:bodyPr/>
          <a:lstStyle/>
          <a:p>
            <a:r>
              <a:rPr lang="en-US" sz="6600" dirty="0">
                <a:latin typeface="Algerian" panose="04020705040A02060702" pitchFamily="82" charset="0"/>
              </a:rPr>
              <a:t>POINTS TO REMEMBER</a:t>
            </a:r>
            <a:endParaRPr lang="en-IN" sz="6600" dirty="0">
              <a:latin typeface="Algerian" panose="04020705040A02060702" pitchFamily="82" charset="0"/>
            </a:endParaRPr>
          </a:p>
        </p:txBody>
      </p:sp>
      <p:sp>
        <p:nvSpPr>
          <p:cNvPr id="3" name="Subtitle 2">
            <a:extLst>
              <a:ext uri="{FF2B5EF4-FFF2-40B4-BE49-F238E27FC236}">
                <a16:creationId xmlns:a16="http://schemas.microsoft.com/office/drawing/2014/main" xmlns="" id="{96E52846-082F-EE94-7246-2A71FB229363}"/>
              </a:ext>
            </a:extLst>
          </p:cNvPr>
          <p:cNvSpPr>
            <a:spLocks noGrp="1"/>
          </p:cNvSpPr>
          <p:nvPr>
            <p:ph type="subTitle" idx="1"/>
          </p:nvPr>
        </p:nvSpPr>
        <p:spPr>
          <a:xfrm>
            <a:off x="1154955" y="1278293"/>
            <a:ext cx="8950098" cy="5493981"/>
          </a:xfrm>
        </p:spPr>
        <p:txBody>
          <a:bodyPr>
            <a:normAutofit fontScale="85000" lnSpcReduction="10000"/>
          </a:bodyPr>
          <a:lstStyle/>
          <a:p>
            <a:pPr>
              <a:lnSpc>
                <a:spcPct val="160000"/>
              </a:lnSpc>
            </a:pPr>
            <a:r>
              <a:rPr lang="en-US" sz="3200" dirty="0"/>
              <a:t>IN CONCLUSION, ITS VERY IMPORTANT TO TAKE CARE OF SOME MEASURES LIKE </a:t>
            </a:r>
            <a:r>
              <a:rPr lang="en-US" sz="3200" dirty="0">
                <a:solidFill>
                  <a:srgbClr val="00B0F0"/>
                </a:solidFill>
              </a:rPr>
              <a:t>CLEANLINESS</a:t>
            </a:r>
            <a:r>
              <a:rPr lang="en-US" sz="3200" dirty="0"/>
              <a:t>,</a:t>
            </a:r>
            <a:r>
              <a:rPr lang="en-US" sz="3200" dirty="0">
                <a:solidFill>
                  <a:srgbClr val="002060"/>
                </a:solidFill>
              </a:rPr>
              <a:t>TEAMWORK</a:t>
            </a:r>
            <a:r>
              <a:rPr lang="en-US" sz="3200" dirty="0"/>
              <a:t>,</a:t>
            </a:r>
            <a:r>
              <a:rPr lang="en-US" sz="3200" dirty="0">
                <a:solidFill>
                  <a:srgbClr val="00B050"/>
                </a:solidFill>
              </a:rPr>
              <a:t>POSITIONING</a:t>
            </a:r>
            <a:r>
              <a:rPr lang="en-US" sz="3200" dirty="0"/>
              <a:t>,ETC.OR ELSE,IT CAN HARM THE PATIENT IN MANY WAYS. FOR EXAMPLE,IF THE STRETCHER IS DIRTY IT CAN CAUSE INFECTION TO THE PATIENT AND IF THE STRETCHER IS POSITIONED WRONG IT CAN CAUSE SPRAIN TO THE PATIENT DURING TRANSPORT.</a:t>
            </a:r>
            <a:endParaRPr lang="en-IN" sz="3200" dirty="0"/>
          </a:p>
        </p:txBody>
      </p:sp>
    </p:spTree>
    <p:extLst>
      <p:ext uri="{BB962C8B-B14F-4D97-AF65-F5344CB8AC3E}">
        <p14:creationId xmlns:p14="http://schemas.microsoft.com/office/powerpoint/2010/main" val="394719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B3242-C53F-609A-A284-E389545B8D86}"/>
              </a:ext>
            </a:extLst>
          </p:cNvPr>
          <p:cNvSpPr>
            <a:spLocks noGrp="1"/>
          </p:cNvSpPr>
          <p:nvPr>
            <p:ph type="title"/>
          </p:nvPr>
        </p:nvSpPr>
        <p:spPr>
          <a:xfrm>
            <a:off x="2626700" y="2728735"/>
            <a:ext cx="6938599" cy="1400530"/>
          </a:xfrm>
          <a:effectLst>
            <a:outerShdw blurRad="152400" dist="317500" dir="5400000" sx="90000" sy="-19000" rotWithShape="0">
              <a:prstClr val="black">
                <a:alpha val="15000"/>
              </a:prstClr>
            </a:outerShdw>
            <a:reflection stA="50000" endPos="69000" dir="5400000" sy="-100000" algn="bl" rotWithShape="0"/>
          </a:effectLst>
          <a:scene3d>
            <a:camera prst="isometricOffAxis1Right"/>
            <a:lightRig rig="threePt" dir="t"/>
          </a:scene3d>
        </p:spPr>
        <p:txBody>
          <a:bodyPr/>
          <a:lstStyle/>
          <a:p>
            <a:r>
              <a:rPr lang="en-US" sz="9600" dirty="0">
                <a:latin typeface="Algerian" panose="04020705040A02060702" pitchFamily="82" charset="0"/>
              </a:rPr>
              <a:t>THANK YOU</a:t>
            </a:r>
            <a:endParaRPr lang="en-IN" sz="9600" dirty="0">
              <a:latin typeface="Algerian" panose="04020705040A02060702" pitchFamily="82" charset="0"/>
            </a:endParaRPr>
          </a:p>
        </p:txBody>
      </p:sp>
    </p:spTree>
    <p:extLst>
      <p:ext uri="{BB962C8B-B14F-4D97-AF65-F5344CB8AC3E}">
        <p14:creationId xmlns:p14="http://schemas.microsoft.com/office/powerpoint/2010/main" val="100430505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15142-2404-6885-45FA-38981E8FDE36}"/>
              </a:ext>
            </a:extLst>
          </p:cNvPr>
          <p:cNvSpPr>
            <a:spLocks noGrp="1"/>
          </p:cNvSpPr>
          <p:nvPr>
            <p:ph type="ctrTitle"/>
          </p:nvPr>
        </p:nvSpPr>
        <p:spPr>
          <a:xfrm>
            <a:off x="1700212" y="-20638"/>
            <a:ext cx="8791575" cy="1655762"/>
          </a:xfrm>
        </p:spPr>
        <p:txBody>
          <a:bodyPr>
            <a:normAutofit/>
          </a:bodyPr>
          <a:lstStyle/>
          <a:p>
            <a:r>
              <a:rPr lang="en-US" sz="5400" dirty="0">
                <a:latin typeface="Algerian" panose="04020705040A02060702" pitchFamily="82" charset="0"/>
              </a:rPr>
              <a:t>         </a:t>
            </a:r>
            <a:r>
              <a:rPr lang="en-US" sz="7200" dirty="0">
                <a:latin typeface="Algerian" panose="04020705040A02060702" pitchFamily="82" charset="0"/>
              </a:rPr>
              <a:t>INTODUCTION</a:t>
            </a:r>
            <a:endParaRPr lang="en-IN" sz="7200" dirty="0">
              <a:latin typeface="Algerian" panose="04020705040A02060702" pitchFamily="82" charset="0"/>
            </a:endParaRPr>
          </a:p>
        </p:txBody>
      </p:sp>
      <p:sp>
        <p:nvSpPr>
          <p:cNvPr id="3" name="Subtitle 2">
            <a:extLst>
              <a:ext uri="{FF2B5EF4-FFF2-40B4-BE49-F238E27FC236}">
                <a16:creationId xmlns:a16="http://schemas.microsoft.com/office/drawing/2014/main" xmlns="" id="{DE1F63F5-D476-D16A-0D6B-15191E8E3171}"/>
              </a:ext>
            </a:extLst>
          </p:cNvPr>
          <p:cNvSpPr>
            <a:spLocks noGrp="1"/>
          </p:cNvSpPr>
          <p:nvPr>
            <p:ph type="subTitle" idx="1"/>
          </p:nvPr>
        </p:nvSpPr>
        <p:spPr>
          <a:xfrm>
            <a:off x="1876424" y="1762125"/>
            <a:ext cx="8791575" cy="5095875"/>
          </a:xfrm>
        </p:spPr>
        <p:txBody>
          <a:bodyPr>
            <a:normAutofit/>
          </a:bodyPr>
          <a:lstStyle/>
          <a:p>
            <a:pPr marL="571500" indent="-571500">
              <a:buFont typeface="Wingdings" panose="05000000000000000000" pitchFamily="2" charset="2"/>
              <a:buChar char="Ø"/>
            </a:pPr>
            <a:r>
              <a:rPr lang="en-US" sz="3600" dirty="0">
                <a:solidFill>
                  <a:schemeClr val="tx2">
                    <a:lumMod val="75000"/>
                  </a:schemeClr>
                </a:solidFill>
              </a:rPr>
              <a:t>Importance of efficient ambulance stretcher operation in emergency medical services.</a:t>
            </a:r>
          </a:p>
          <a:p>
            <a:endParaRPr lang="en-US" sz="3600" dirty="0">
              <a:solidFill>
                <a:schemeClr val="tx2">
                  <a:lumMod val="75000"/>
                </a:schemeClr>
              </a:solidFill>
            </a:endParaRPr>
          </a:p>
          <a:p>
            <a:pPr marL="571500" indent="-571500">
              <a:buFont typeface="Wingdings" panose="05000000000000000000" pitchFamily="2" charset="2"/>
              <a:buChar char="Ø"/>
            </a:pPr>
            <a:r>
              <a:rPr lang="en-US" sz="3600" dirty="0">
                <a:solidFill>
                  <a:schemeClr val="tx2">
                    <a:lumMod val="75000"/>
                  </a:schemeClr>
                </a:solidFill>
              </a:rPr>
              <a:t>Key role in patient care and safety during transport</a:t>
            </a:r>
            <a:r>
              <a:rPr lang="en-US" sz="3600" dirty="0"/>
              <a:t>.</a:t>
            </a:r>
            <a:endParaRPr lang="en-IN" sz="3600" dirty="0"/>
          </a:p>
        </p:txBody>
      </p:sp>
    </p:spTree>
    <p:extLst>
      <p:ext uri="{BB962C8B-B14F-4D97-AF65-F5344CB8AC3E}">
        <p14:creationId xmlns:p14="http://schemas.microsoft.com/office/powerpoint/2010/main" val="233215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73259-BF27-D15D-E543-7644849E85F8}"/>
              </a:ext>
            </a:extLst>
          </p:cNvPr>
          <p:cNvSpPr>
            <a:spLocks noGrp="1"/>
          </p:cNvSpPr>
          <p:nvPr>
            <p:ph type="ctrTitle"/>
          </p:nvPr>
        </p:nvSpPr>
        <p:spPr>
          <a:xfrm>
            <a:off x="1020631" y="16264"/>
            <a:ext cx="11007013" cy="1318014"/>
          </a:xfrm>
        </p:spPr>
        <p:txBody>
          <a:bodyPr>
            <a:normAutofit/>
          </a:bodyPr>
          <a:lstStyle/>
          <a:p>
            <a:r>
              <a:rPr lang="en-IN" sz="4000" dirty="0">
                <a:latin typeface="Algerian" panose="04020705040A02060702" pitchFamily="82" charset="0"/>
              </a:rPr>
              <a:t>Types of Ambulance Stretchers</a:t>
            </a:r>
          </a:p>
        </p:txBody>
      </p:sp>
      <p:sp>
        <p:nvSpPr>
          <p:cNvPr id="3" name="Subtitle 2">
            <a:extLst>
              <a:ext uri="{FF2B5EF4-FFF2-40B4-BE49-F238E27FC236}">
                <a16:creationId xmlns:a16="http://schemas.microsoft.com/office/drawing/2014/main" xmlns="" id="{7E4A41A3-4BDC-DD12-AD67-3FE54DD52F04}"/>
              </a:ext>
            </a:extLst>
          </p:cNvPr>
          <p:cNvSpPr>
            <a:spLocks noGrp="1"/>
          </p:cNvSpPr>
          <p:nvPr>
            <p:ph type="subTitle" idx="1"/>
          </p:nvPr>
        </p:nvSpPr>
        <p:spPr>
          <a:xfrm>
            <a:off x="1876424" y="1455577"/>
            <a:ext cx="8791575" cy="5386160"/>
          </a:xfrm>
        </p:spPr>
        <p:txBody>
          <a:bodyPr>
            <a:normAutofit/>
          </a:bodyPr>
          <a:lstStyle/>
          <a:p>
            <a:r>
              <a:rPr lang="en-US" sz="4400" dirty="0">
                <a:solidFill>
                  <a:schemeClr val="bg2">
                    <a:lumMod val="60000"/>
                    <a:lumOff val="40000"/>
                  </a:schemeClr>
                </a:solidFill>
              </a:rPr>
              <a:t>SOME TYPES OF STRETCHERS ARE –</a:t>
            </a:r>
          </a:p>
          <a:p>
            <a:pPr marL="571500" indent="-571500">
              <a:buFont typeface="Wingdings" panose="05000000000000000000" pitchFamily="2" charset="2"/>
              <a:buChar char="Ø"/>
            </a:pPr>
            <a:r>
              <a:rPr lang="en-US" sz="4400" dirty="0"/>
              <a:t>Manual stretchers</a:t>
            </a:r>
          </a:p>
          <a:p>
            <a:pPr marL="571500" indent="-571500">
              <a:buFont typeface="Wingdings" panose="05000000000000000000" pitchFamily="2" charset="2"/>
              <a:buChar char="Ø"/>
            </a:pPr>
            <a:r>
              <a:rPr lang="en-US" sz="4400" dirty="0"/>
              <a:t>Hydraulic stretchers</a:t>
            </a:r>
          </a:p>
          <a:p>
            <a:pPr marL="571500" indent="-571500">
              <a:buFont typeface="Wingdings" panose="05000000000000000000" pitchFamily="2" charset="2"/>
              <a:buChar char="Ø"/>
            </a:pPr>
            <a:r>
              <a:rPr lang="en-US" sz="4400" dirty="0"/>
              <a:t>Electric stretchers</a:t>
            </a:r>
          </a:p>
          <a:p>
            <a:pPr marL="571500" indent="-571500">
              <a:buFont typeface="Wingdings" panose="05000000000000000000" pitchFamily="2" charset="2"/>
              <a:buChar char="Ø"/>
            </a:pPr>
            <a:r>
              <a:rPr lang="en-US" sz="4400" dirty="0"/>
              <a:t>Bariatric stretchers</a:t>
            </a:r>
            <a:endParaRPr lang="en-IN" sz="4400" dirty="0"/>
          </a:p>
        </p:txBody>
      </p:sp>
    </p:spTree>
    <p:extLst>
      <p:ext uri="{BB962C8B-B14F-4D97-AF65-F5344CB8AC3E}">
        <p14:creationId xmlns:p14="http://schemas.microsoft.com/office/powerpoint/2010/main" val="639674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28008-6BD4-689F-A961-EBE360F6F052}"/>
              </a:ext>
            </a:extLst>
          </p:cNvPr>
          <p:cNvSpPr>
            <a:spLocks noGrp="1"/>
          </p:cNvSpPr>
          <p:nvPr>
            <p:ph type="title"/>
          </p:nvPr>
        </p:nvSpPr>
        <p:spPr>
          <a:xfrm>
            <a:off x="466530" y="139959"/>
            <a:ext cx="10646229" cy="6046237"/>
          </a:xfrm>
        </p:spPr>
        <p:txBody>
          <a:bodyPr/>
          <a:lstStyle/>
          <a:p>
            <a:r>
              <a:rPr lang="en-IN" b="1" i="1" u="sng" dirty="0">
                <a:solidFill>
                  <a:schemeClr val="bg2">
                    <a:lumMod val="60000"/>
                    <a:lumOff val="40000"/>
                  </a:schemeClr>
                </a:solidFill>
              </a:rPr>
              <a:t>MANUAL STRETCHERS</a:t>
            </a:r>
            <a:r>
              <a:rPr lang="en-IN" b="1" i="1" dirty="0">
                <a:solidFill>
                  <a:schemeClr val="bg2">
                    <a:lumMod val="60000"/>
                    <a:lumOff val="40000"/>
                  </a:schemeClr>
                </a:solidFill>
              </a:rPr>
              <a:t>-</a:t>
            </a:r>
            <a:r>
              <a:rPr lang="en-US" sz="3200" dirty="0">
                <a:solidFill>
                  <a:schemeClr val="bg2">
                    <a:lumMod val="40000"/>
                    <a:lumOff val="60000"/>
                  </a:schemeClr>
                </a:solidFill>
              </a:rPr>
              <a:t>Manual stretchers are devices designed for the manual movement and transportation of individuals, particularly in medical or emergency situations. These stretchers are operated by human force rather than powered mechanisms, and they are commonly used to transport patients within healthcare facilities or during rescue operations. Manual stretchers typically feature adjustable components to accommodate different body sizes and may include safety features to secure the patient during transport.</a:t>
            </a:r>
            <a:endParaRPr lang="en-IN" sz="3200" u="sng" dirty="0">
              <a:solidFill>
                <a:schemeClr val="bg2">
                  <a:lumMod val="40000"/>
                  <a:lumOff val="60000"/>
                </a:schemeClr>
              </a:solidFill>
            </a:endParaRPr>
          </a:p>
        </p:txBody>
      </p:sp>
    </p:spTree>
    <p:extLst>
      <p:ext uri="{BB962C8B-B14F-4D97-AF65-F5344CB8AC3E}">
        <p14:creationId xmlns:p14="http://schemas.microsoft.com/office/powerpoint/2010/main" val="3052154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EF045-A36E-0BDE-5ADC-FEE87F83BF32}"/>
              </a:ext>
            </a:extLst>
          </p:cNvPr>
          <p:cNvSpPr>
            <a:spLocks noGrp="1"/>
          </p:cNvSpPr>
          <p:nvPr>
            <p:ph type="title"/>
          </p:nvPr>
        </p:nvSpPr>
        <p:spPr/>
        <p:txBody>
          <a:bodyPr/>
          <a:lstStyle/>
          <a:p>
            <a:endParaRPr lang="en-IN" dirty="0"/>
          </a:p>
        </p:txBody>
      </p:sp>
      <p:pic>
        <p:nvPicPr>
          <p:cNvPr id="1026" name="Picture 2" descr="Manual Hospital Stretcher Trolley ...">
            <a:extLst>
              <a:ext uri="{FF2B5EF4-FFF2-40B4-BE49-F238E27FC236}">
                <a16:creationId xmlns:a16="http://schemas.microsoft.com/office/drawing/2014/main" xmlns="" id="{63D4BA2E-AFF0-4481-D7B1-EE279AD02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6" y="174422"/>
            <a:ext cx="4734433" cy="3677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ual Mobilize Scoop Stretcher ...">
            <a:extLst>
              <a:ext uri="{FF2B5EF4-FFF2-40B4-BE49-F238E27FC236}">
                <a16:creationId xmlns:a16="http://schemas.microsoft.com/office/drawing/2014/main" xmlns="" id="{877ECB95-7D15-2498-6215-962C8DE8A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89" y="198276"/>
            <a:ext cx="5660571" cy="3677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ual Stainless Steel Stretcher, Size ...">
            <a:extLst>
              <a:ext uri="{FF2B5EF4-FFF2-40B4-BE49-F238E27FC236}">
                <a16:creationId xmlns:a16="http://schemas.microsoft.com/office/drawing/2014/main" xmlns="" id="{3E7A5A61-5C52-A48F-C39B-6107EBB27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0" y="3852407"/>
            <a:ext cx="4746359" cy="3053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D79D470C-F563-51D5-F679-0ED23F7A8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589" y="3699393"/>
            <a:ext cx="5660571" cy="3383184"/>
          </a:xfrm>
          <a:prstGeom prst="rect">
            <a:avLst/>
          </a:prstGeom>
        </p:spPr>
      </p:pic>
    </p:spTree>
    <p:extLst>
      <p:ext uri="{BB962C8B-B14F-4D97-AF65-F5344CB8AC3E}">
        <p14:creationId xmlns:p14="http://schemas.microsoft.com/office/powerpoint/2010/main" val="251647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E3325-6DB9-4A64-EABB-2884E36EF311}"/>
              </a:ext>
            </a:extLst>
          </p:cNvPr>
          <p:cNvSpPr>
            <a:spLocks noGrp="1"/>
          </p:cNvSpPr>
          <p:nvPr>
            <p:ph type="title"/>
          </p:nvPr>
        </p:nvSpPr>
        <p:spPr>
          <a:xfrm>
            <a:off x="475861" y="193702"/>
            <a:ext cx="10646229" cy="6470596"/>
          </a:xfrm>
        </p:spPr>
        <p:txBody>
          <a:bodyPr/>
          <a:lstStyle/>
          <a:p>
            <a:r>
              <a:rPr lang="en-IN" b="1" i="1" u="sng" dirty="0">
                <a:solidFill>
                  <a:schemeClr val="bg2">
                    <a:lumMod val="60000"/>
                    <a:lumOff val="40000"/>
                  </a:schemeClr>
                </a:solidFill>
              </a:rPr>
              <a:t>HYDRAULIC STRETCHER</a:t>
            </a:r>
            <a:r>
              <a:rPr lang="en-IN" b="1" i="1" dirty="0">
                <a:solidFill>
                  <a:schemeClr val="bg2">
                    <a:lumMod val="60000"/>
                    <a:lumOff val="40000"/>
                  </a:schemeClr>
                </a:solidFill>
              </a:rPr>
              <a:t>-</a:t>
            </a:r>
            <a:r>
              <a:rPr lang="en-US" sz="3200" dirty="0">
                <a:solidFill>
                  <a:schemeClr val="bg2">
                    <a:lumMod val="40000"/>
                    <a:lumOff val="60000"/>
                  </a:schemeClr>
                </a:solidFill>
              </a:rPr>
              <a:t>Hydraulic stretchers are medical devices equipped with a hydraulic system to facilitate the lifting and adjustment of the stretcher's height or other functionalities. These stretchers use hydraulic fluid and a piston system to enable smooth and controlled movements, allowing healthcare professionals to easily adjust the stretcher to a comfortable working height or transfer patients with minimal manual effort. The hydraulic mechanism provides precision and stability in position changes, enhancing patient care and comfort during transportation within medical facilities</a:t>
            </a:r>
            <a:endParaRPr lang="en-IN" sz="3200" dirty="0">
              <a:solidFill>
                <a:schemeClr val="bg2">
                  <a:lumMod val="40000"/>
                  <a:lumOff val="60000"/>
                </a:schemeClr>
              </a:solidFill>
            </a:endParaRPr>
          </a:p>
        </p:txBody>
      </p:sp>
    </p:spTree>
    <p:extLst>
      <p:ext uri="{BB962C8B-B14F-4D97-AF65-F5344CB8AC3E}">
        <p14:creationId xmlns:p14="http://schemas.microsoft.com/office/powerpoint/2010/main" val="246446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uxurious Hydraulic Stretcher ...">
            <a:extLst>
              <a:ext uri="{FF2B5EF4-FFF2-40B4-BE49-F238E27FC236}">
                <a16:creationId xmlns:a16="http://schemas.microsoft.com/office/drawing/2014/main" xmlns="" id="{71FAD475-CF00-C39D-9742-46ED40B04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4" y="730377"/>
            <a:ext cx="9981697" cy="5573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70CA8BA-1E7F-5B64-F146-60AB30D33C04}"/>
              </a:ext>
            </a:extLst>
          </p:cNvPr>
          <p:cNvSpPr txBox="1"/>
          <p:nvPr/>
        </p:nvSpPr>
        <p:spPr>
          <a:xfrm>
            <a:off x="3492137" y="120134"/>
            <a:ext cx="6096000" cy="646331"/>
          </a:xfrm>
          <a:prstGeom prst="rect">
            <a:avLst/>
          </a:prstGeom>
          <a:noFill/>
        </p:spPr>
        <p:txBody>
          <a:bodyPr wrap="square">
            <a:spAutoFit/>
          </a:bodyPr>
          <a:lstStyle/>
          <a:p>
            <a:r>
              <a:rPr lang="en-IN" sz="3600" b="1" i="1" u="sng" dirty="0">
                <a:solidFill>
                  <a:schemeClr val="bg2">
                    <a:lumMod val="60000"/>
                    <a:lumOff val="40000"/>
                  </a:schemeClr>
                </a:solidFill>
              </a:rPr>
              <a:t>ELECTRIC STRETCHER</a:t>
            </a:r>
            <a:endParaRPr lang="en-IN" sz="3600" dirty="0"/>
          </a:p>
        </p:txBody>
      </p:sp>
    </p:spTree>
    <p:extLst>
      <p:ext uri="{BB962C8B-B14F-4D97-AF65-F5344CB8AC3E}">
        <p14:creationId xmlns:p14="http://schemas.microsoft.com/office/powerpoint/2010/main" val="67247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45B6C-2727-7259-B2F9-F4930581CA8F}"/>
              </a:ext>
            </a:extLst>
          </p:cNvPr>
          <p:cNvSpPr>
            <a:spLocks noGrp="1"/>
          </p:cNvSpPr>
          <p:nvPr>
            <p:ph type="title"/>
          </p:nvPr>
        </p:nvSpPr>
        <p:spPr>
          <a:xfrm>
            <a:off x="447869" y="149290"/>
            <a:ext cx="10185297" cy="6587412"/>
          </a:xfrm>
        </p:spPr>
        <p:txBody>
          <a:bodyPr/>
          <a:lstStyle/>
          <a:p>
            <a:r>
              <a:rPr lang="en-IN" b="1" i="1" u="sng" dirty="0">
                <a:solidFill>
                  <a:schemeClr val="bg2">
                    <a:lumMod val="60000"/>
                    <a:lumOff val="40000"/>
                  </a:schemeClr>
                </a:solidFill>
              </a:rPr>
              <a:t>ELECTRIC STRETCHERS</a:t>
            </a:r>
            <a:r>
              <a:rPr lang="en-IN" b="1" i="1" dirty="0">
                <a:solidFill>
                  <a:schemeClr val="bg2">
                    <a:lumMod val="60000"/>
                    <a:lumOff val="40000"/>
                  </a:schemeClr>
                </a:solidFill>
              </a:rPr>
              <a:t>-</a:t>
            </a:r>
            <a:br>
              <a:rPr lang="en-IN" b="1" i="1" dirty="0">
                <a:solidFill>
                  <a:schemeClr val="bg2">
                    <a:lumMod val="60000"/>
                    <a:lumOff val="40000"/>
                  </a:schemeClr>
                </a:solidFill>
              </a:rPr>
            </a:br>
            <a:r>
              <a:rPr lang="en-US" sz="2800" dirty="0">
                <a:solidFill>
                  <a:schemeClr val="bg2">
                    <a:lumMod val="40000"/>
                    <a:lumOff val="60000"/>
                  </a:schemeClr>
                </a:solidFill>
              </a:rPr>
              <a:t>Electric stretchers are medical devices powered by electricity to enable automated and motorized adjustments in height, tilt, and other functions. These stretchers utilize electric motors and control systems to facilitate easy and precise positioning of the stretcher, providing convenience for healthcare professionals during patient transfers and procedures. Electric stretchers often come equipped with features such as remote control, allowing healthcare staff to adjust the stretcher's configuration with minimal physical effort, enhancing efficiency and patient care in medical settings.</a:t>
            </a:r>
            <a:endParaRPr lang="en-IN" sz="3200" u="sng" dirty="0">
              <a:solidFill>
                <a:schemeClr val="bg2">
                  <a:lumMod val="40000"/>
                  <a:lumOff val="60000"/>
                </a:schemeClr>
              </a:solidFill>
            </a:endParaRPr>
          </a:p>
        </p:txBody>
      </p:sp>
    </p:spTree>
    <p:extLst>
      <p:ext uri="{BB962C8B-B14F-4D97-AF65-F5344CB8AC3E}">
        <p14:creationId xmlns:p14="http://schemas.microsoft.com/office/powerpoint/2010/main" val="92035966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A0342F-FD7C-0C1E-D994-1C64F62E87EC}"/>
              </a:ext>
            </a:extLst>
          </p:cNvPr>
          <p:cNvSpPr>
            <a:spLocks noGrp="1"/>
          </p:cNvSpPr>
          <p:nvPr>
            <p:ph type="title"/>
          </p:nvPr>
        </p:nvSpPr>
        <p:spPr>
          <a:xfrm>
            <a:off x="438539" y="177282"/>
            <a:ext cx="10674220" cy="6522098"/>
          </a:xfrm>
        </p:spPr>
        <p:txBody>
          <a:bodyPr/>
          <a:lstStyle/>
          <a:p>
            <a:r>
              <a:rPr lang="en-IN" b="1" i="1" u="sng" dirty="0">
                <a:solidFill>
                  <a:schemeClr val="bg2">
                    <a:lumMod val="60000"/>
                    <a:lumOff val="40000"/>
                  </a:schemeClr>
                </a:solidFill>
              </a:rPr>
              <a:t>BARIATRIC STRETCHERS</a:t>
            </a:r>
            <a:r>
              <a:rPr lang="en-IN" b="1" i="1" dirty="0">
                <a:solidFill>
                  <a:schemeClr val="bg2">
                    <a:lumMod val="60000"/>
                    <a:lumOff val="40000"/>
                  </a:schemeClr>
                </a:solidFill>
              </a:rPr>
              <a:t>-</a:t>
            </a:r>
            <a:br>
              <a:rPr lang="en-IN" b="1" i="1" dirty="0">
                <a:solidFill>
                  <a:schemeClr val="bg2">
                    <a:lumMod val="60000"/>
                    <a:lumOff val="40000"/>
                  </a:schemeClr>
                </a:solidFill>
              </a:rPr>
            </a:br>
            <a:r>
              <a:rPr lang="en-US" sz="2800" dirty="0">
                <a:solidFill>
                  <a:schemeClr val="bg2">
                    <a:lumMod val="40000"/>
                    <a:lumOff val="60000"/>
                  </a:schemeClr>
                </a:solidFill>
              </a:rPr>
              <a:t>Bariatric stretchers are specialized medical stretchers designed to accommodate the unique needs of bariatric or obese patients. These stretchers are constructed with robust materials and reinforced structures to support higher weight capacities compared to standard stretchers. Bariatric stretchers often feature wider surfaces, heavy-duty frames, and enhanced stability to ensure the safe and comfortable transport of larger individuals. These specialized stretchers play a crucial role in providing adequate care and maintaining the dignity of bariatric patients during medical procedures, transfers, or emergencies.</a:t>
            </a:r>
            <a:endParaRPr lang="en-IN" sz="3200" u="sng" dirty="0">
              <a:solidFill>
                <a:schemeClr val="bg2">
                  <a:lumMod val="40000"/>
                  <a:lumOff val="60000"/>
                </a:schemeClr>
              </a:solidFill>
            </a:endParaRPr>
          </a:p>
        </p:txBody>
      </p:sp>
    </p:spTree>
    <p:extLst>
      <p:ext uri="{BB962C8B-B14F-4D97-AF65-F5344CB8AC3E}">
        <p14:creationId xmlns:p14="http://schemas.microsoft.com/office/powerpoint/2010/main" val="2983122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305</TotalTime>
  <Words>489</Words>
  <Application>Microsoft Office PowerPoint</Application>
  <PresentationFormat>Custom</PresentationFormat>
  <Paragraphs>53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vt:lpstr>
      <vt:lpstr>    Operation procedure of ambulance stretcher</vt:lpstr>
      <vt:lpstr>         INTODUCTION</vt:lpstr>
      <vt:lpstr>Types of Ambulance Stretchers</vt:lpstr>
      <vt:lpstr>MANUAL STRETCHERS-Manual stretchers are devices designed for the manual movement and transportation of individuals, particularly in medical or emergency situations. These stretchers are operated by human force rather than powered mechanisms, and they are commonly used to transport patients within healthcare facilities or during rescue operations. Manual stretchers typically feature adjustable components to accommodate different body sizes and may include safety features to secure the patient during transport.</vt:lpstr>
      <vt:lpstr>PowerPoint Presentation</vt:lpstr>
      <vt:lpstr>HYDRAULIC STRETCHER-Hydraulic stretchers are medical devices equipped with a hydraulic system to facilitate the lifting and adjustment of the stretcher's height or other functionalities. These stretchers use hydraulic fluid and a piston system to enable smooth and controlled movements, allowing healthcare professionals to easily adjust the stretcher to a comfortable working height or transfer patients with minimal manual effort. The hydraulic mechanism provides precision and stability in position changes, enhancing patient care and comfort during transportation within medical facilities</vt:lpstr>
      <vt:lpstr>PowerPoint Presentation</vt:lpstr>
      <vt:lpstr>ELECTRIC STRETCHERS- Electric stretchers are medical devices powered by electricity to enable automated and motorized adjustments in height, tilt, and other functions. These stretchers utilize electric motors and control systems to facilitate easy and precise positioning of the stretcher, providing convenience for healthcare professionals during patient transfers and procedures. Electric stretchers often come equipped with features such as remote control, allowing healthcare staff to adjust the stretcher's configuration with minimal physical effort, enhancing efficiency and patient care in medical settings.</vt:lpstr>
      <vt:lpstr>BARIATRIC STRETCHERS- Bariatric stretchers are specialized medical stretchers designed to accommodate the unique needs of bariatric or obese patients. These stretchers are constructed with robust materials and reinforced structures to support higher weight capacities compared to standard stretchers. Bariatric stretchers often feature wider surfaces, heavy-duty frames, and enhanced stability to ensure the safe and comfortable transport of larger individuals. These specialized stretchers play a crucial role in providing adequate care and maintaining the dignity of bariatric patients during medical procedures, transfers, or emergencies.</vt:lpstr>
      <vt:lpstr> Preparing the Ambulance Stretcher</vt:lpstr>
      <vt:lpstr>Positioning the Ambulance Stretcher</vt:lpstr>
      <vt:lpstr> Loading the Patient onto the Stretcher</vt:lpstr>
      <vt:lpstr>Securing the Patient on the Stretcher</vt:lpstr>
      <vt:lpstr> Communication and Teamwork</vt:lpstr>
      <vt:lpstr> Unloading the Patient</vt:lpstr>
      <vt:lpstr> Cleaning and Maintenance</vt:lpstr>
      <vt:lpstr>POINTS TO REMEMBER</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procedure                        of             ambulance              stretcher</dc:title>
  <dc:creator>Aman Deep Kaur</dc:creator>
  <cp:lastModifiedBy>NDRF MEDICAL</cp:lastModifiedBy>
  <cp:revision>13</cp:revision>
  <dcterms:created xsi:type="dcterms:W3CDTF">2023-11-10T11:16:42Z</dcterms:created>
  <dcterms:modified xsi:type="dcterms:W3CDTF">2025-12-20T05:45:35Z</dcterms:modified>
</cp:coreProperties>
</file>