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68" r:id="rId5"/>
    <p:sldId id="272" r:id="rId6"/>
    <p:sldId id="269" r:id="rId7"/>
    <p:sldId id="273" r:id="rId8"/>
    <p:sldId id="270" r:id="rId9"/>
    <p:sldId id="271"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42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6627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4854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5648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949234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20145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2151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14816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091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98387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9036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8081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5278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3628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710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891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5107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1447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jp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pic>
        <p:nvPicPr>
          <p:cNvPr id="12" name="Picture 11">
            <a:extLst>
              <a:ext uri="{FF2B5EF4-FFF2-40B4-BE49-F238E27FC236}">
                <a16:creationId xmlns:a16="http://schemas.microsoft.com/office/drawing/2014/main" xmlns="" id="{97F384FA-8CC3-E5E2-47FF-B6BB6BFECBB5}"/>
              </a:ext>
            </a:extLst>
          </p:cNvPr>
          <p:cNvPicPr>
            <a:picLocks noChangeAspect="1"/>
          </p:cNvPicPr>
          <p:nvPr userDrawn="1"/>
        </p:nvPicPr>
        <p:blipFill>
          <a:blip r:embed="rId23"/>
          <a:stretch>
            <a:fillRect/>
          </a:stretch>
        </p:blipFill>
        <p:spPr>
          <a:xfrm>
            <a:off x="10799700" y="0"/>
            <a:ext cx="1421779" cy="1251472"/>
          </a:xfrm>
          <a:prstGeom prst="rect">
            <a:avLst/>
          </a:prstGeom>
        </p:spPr>
      </p:pic>
    </p:spTree>
    <p:extLst>
      <p:ext uri="{BB962C8B-B14F-4D97-AF65-F5344CB8AC3E}">
        <p14:creationId xmlns:p14="http://schemas.microsoft.com/office/powerpoint/2010/main" val="344902720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923AF4-3E2F-240F-3404-412525B717D0}"/>
              </a:ext>
            </a:extLst>
          </p:cNvPr>
          <p:cNvSpPr>
            <a:spLocks noGrp="1"/>
          </p:cNvSpPr>
          <p:nvPr>
            <p:ph type="ctrTitle"/>
          </p:nvPr>
        </p:nvSpPr>
        <p:spPr>
          <a:xfrm>
            <a:off x="1781923" y="1376772"/>
            <a:ext cx="8628153" cy="2601841"/>
          </a:xfrm>
        </p:spPr>
        <p:txBody>
          <a:bodyPr>
            <a:normAutofit/>
          </a:bodyPr>
          <a:lstStyle/>
          <a:p>
            <a:pPr algn="ctr"/>
            <a:r>
              <a:rPr lang="en-US" sz="5400" dirty="0">
                <a:latin typeface="Algerian" panose="04020705040A02060702" pitchFamily="82" charset="0"/>
              </a:rPr>
              <a:t> </a:t>
            </a:r>
            <a:r>
              <a:rPr lang="hi-IN" sz="5400" dirty="0">
                <a:latin typeface="Algerian" panose="04020705040A02060702" pitchFamily="82" charset="0"/>
              </a:rPr>
              <a:t>एम्बुलेंस स्ट्रेचर की संचालन प्रक्रिया</a:t>
            </a:r>
            <a:endParaRPr lang="en-IN" sz="6000" dirty="0">
              <a:latin typeface="Algerian" panose="04020705040A02060702" pitchFamily="82" charset="0"/>
            </a:endParaRPr>
          </a:p>
        </p:txBody>
      </p:sp>
      <p:sp>
        <p:nvSpPr>
          <p:cNvPr id="3" name="TextBox 3">
            <a:extLst>
              <a:ext uri="{FF2B5EF4-FFF2-40B4-BE49-F238E27FC236}">
                <a16:creationId xmlns:a16="http://schemas.microsoft.com/office/drawing/2014/main" xmlns="" id="{A13F5837-D346-5F69-1B73-5E316F00C476}"/>
              </a:ext>
            </a:extLst>
          </p:cNvPr>
          <p:cNvSpPr txBox="1"/>
          <p:nvPr/>
        </p:nvSpPr>
        <p:spPr>
          <a:xfrm>
            <a:off x="4703503" y="223297"/>
            <a:ext cx="1561646" cy="646331"/>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hi-IN" sz="3600" b="1" dirty="0">
                <a:solidFill>
                  <a:srgbClr val="00B050"/>
                </a:solidFill>
              </a:rPr>
              <a:t>पाठ-04</a:t>
            </a:r>
            <a:endParaRPr lang="en-IN" sz="3600" b="1" dirty="0">
              <a:solidFill>
                <a:srgbClr val="00B050"/>
              </a:solidFill>
            </a:endParaRPr>
          </a:p>
        </p:txBody>
      </p:sp>
      <p:sp>
        <p:nvSpPr>
          <p:cNvPr id="4" name="Title 1"/>
          <p:cNvSpPr txBox="1">
            <a:spLocks/>
          </p:cNvSpPr>
          <p:nvPr/>
        </p:nvSpPr>
        <p:spPr>
          <a:xfrm>
            <a:off x="9770533" y="5604934"/>
            <a:ext cx="1837268"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FF0000"/>
                </a:solidFill>
                <a:latin typeface="Kruti Dev 011" pitchFamily="2" charset="0"/>
                <a:cs typeface="Arial" pitchFamily="34" charset="0"/>
              </a:rPr>
              <a:t>)</a:t>
            </a:r>
            <a:r>
              <a:rPr lang="en-IN" sz="4000" b="1" dirty="0" err="1" smtClean="0">
                <a:solidFill>
                  <a:srgbClr val="FF0000"/>
                </a:solidFill>
                <a:latin typeface="Kruti Dev 011" pitchFamily="2" charset="0"/>
                <a:cs typeface="Arial" pitchFamily="34" charset="0"/>
              </a:rPr>
              <a:t>kjk</a:t>
            </a:r>
            <a:endParaRPr lang="en-IN" sz="4000" b="1" dirty="0" smtClean="0">
              <a:solidFill>
                <a:srgbClr val="FF0000"/>
              </a:solidFill>
              <a:latin typeface="Kruti Dev 011" pitchFamily="2" charset="0"/>
              <a:cs typeface="Arial" pitchFamily="34" charset="0"/>
            </a:endParaRPr>
          </a:p>
          <a:p>
            <a:r>
              <a:rPr lang="en-IN" sz="4000" b="1" dirty="0" smtClean="0">
                <a:solidFill>
                  <a:srgbClr val="FF0000"/>
                </a:solidFill>
                <a:latin typeface="Kruti Dev 011" pitchFamily="2" charset="0"/>
                <a:cs typeface="Arial" pitchFamily="34" charset="0"/>
              </a:rPr>
              <a:t>fu0@QkekZ0</a:t>
            </a:r>
          </a:p>
          <a:p>
            <a:r>
              <a:rPr lang="en-US" sz="4000" b="1" dirty="0" err="1" smtClean="0">
                <a:solidFill>
                  <a:srgbClr val="FF0000"/>
                </a:solidFill>
                <a:latin typeface="Kruti Dev 011" pitchFamily="2" charset="0"/>
                <a:cs typeface="Arial" pitchFamily="34" charset="0"/>
              </a:rPr>
              <a:t>ftrsanz</a:t>
            </a:r>
            <a:r>
              <a:rPr lang="en-US" sz="4000" b="1" dirty="0" smtClean="0">
                <a:solidFill>
                  <a:srgbClr val="FF0000"/>
                </a:solidFill>
                <a:latin typeface="Kruti Dev 011" pitchFamily="2" charset="0"/>
                <a:cs typeface="Arial" pitchFamily="34" charset="0"/>
              </a:rPr>
              <a:t> flag ;</a:t>
            </a:r>
            <a:r>
              <a:rPr lang="en-US" sz="4000" b="1" dirty="0" err="1" smtClean="0">
                <a:solidFill>
                  <a:srgbClr val="FF0000"/>
                </a:solidFill>
                <a:latin typeface="Kruti Dev 011" pitchFamily="2" charset="0"/>
                <a:cs typeface="Arial" pitchFamily="34" charset="0"/>
              </a:rPr>
              <a:t>kno</a:t>
            </a:r>
            <a:endParaRPr lang="en-US" sz="4000" b="1" dirty="0">
              <a:solidFill>
                <a:srgbClr val="FF0000"/>
              </a:solidFill>
              <a:latin typeface="Kruti Dev 011" pitchFamily="2" charset="0"/>
              <a:cs typeface="Arial" pitchFamily="34" charset="0"/>
            </a:endParaRPr>
          </a:p>
        </p:txBody>
      </p:sp>
    </p:spTree>
    <p:extLst>
      <p:ext uri="{BB962C8B-B14F-4D97-AF65-F5344CB8AC3E}">
        <p14:creationId xmlns:p14="http://schemas.microsoft.com/office/powerpoint/2010/main" val="9023709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E087C5-3120-7385-C45B-4AE6B8017D6B}"/>
              </a:ext>
            </a:extLst>
          </p:cNvPr>
          <p:cNvSpPr>
            <a:spLocks noGrp="1"/>
          </p:cNvSpPr>
          <p:nvPr>
            <p:ph type="ctrTitle"/>
          </p:nvPr>
        </p:nvSpPr>
        <p:spPr>
          <a:xfrm>
            <a:off x="0" y="531223"/>
            <a:ext cx="10432869" cy="1184988"/>
          </a:xfrm>
        </p:spPr>
        <p:txBody>
          <a:bodyPr>
            <a:normAutofit fontScale="90000"/>
          </a:bodyPr>
          <a:lstStyle/>
          <a:p>
            <a:pPr algn="ctr"/>
            <a:r>
              <a:rPr lang="en-IN" dirty="0"/>
              <a:t> </a:t>
            </a:r>
            <a:r>
              <a:rPr lang="hi-IN" sz="5300" dirty="0">
                <a:latin typeface="Algerian" panose="04020705040A02060702" pitchFamily="82" charset="0"/>
              </a:rPr>
              <a:t>एम्बुलेंस स्ट्रेचर तैयार करना</a:t>
            </a:r>
            <a:endParaRPr lang="en-IN" sz="5300" dirty="0">
              <a:latin typeface="Algerian" panose="04020705040A02060702" pitchFamily="82" charset="0"/>
            </a:endParaRPr>
          </a:p>
        </p:txBody>
      </p:sp>
      <p:sp>
        <p:nvSpPr>
          <p:cNvPr id="3" name="Subtitle 2">
            <a:extLst>
              <a:ext uri="{FF2B5EF4-FFF2-40B4-BE49-F238E27FC236}">
                <a16:creationId xmlns:a16="http://schemas.microsoft.com/office/drawing/2014/main" xmlns="" id="{040C17F3-C5C2-5A56-950D-7A9A0ED1207D}"/>
              </a:ext>
            </a:extLst>
          </p:cNvPr>
          <p:cNvSpPr>
            <a:spLocks noGrp="1"/>
          </p:cNvSpPr>
          <p:nvPr>
            <p:ph type="subTitle" idx="1"/>
          </p:nvPr>
        </p:nvSpPr>
        <p:spPr>
          <a:xfrm>
            <a:off x="1022636" y="1854303"/>
            <a:ext cx="10580914" cy="4825171"/>
          </a:xfrm>
        </p:spPr>
        <p:txBody>
          <a:bodyPr>
            <a:normAutofit/>
          </a:bodyPr>
          <a:lstStyle/>
          <a:p>
            <a:r>
              <a:rPr lang="hi-IN" sz="4000" dirty="0">
                <a:solidFill>
                  <a:schemeClr val="bg2">
                    <a:lumMod val="60000"/>
                    <a:lumOff val="40000"/>
                  </a:schemeClr>
                </a:solidFill>
              </a:rPr>
              <a:t>एम्बुलेंस स्ट्रेचर तैयार करने के लिए</a:t>
            </a:r>
            <a:r>
              <a:rPr lang="en-US" sz="4000" dirty="0">
                <a:solidFill>
                  <a:schemeClr val="bg2">
                    <a:lumMod val="60000"/>
                    <a:lumOff val="40000"/>
                  </a:schemeClr>
                </a:solidFill>
              </a:rPr>
              <a:t> –</a:t>
            </a:r>
          </a:p>
          <a:p>
            <a:pPr marL="571500" indent="-571500">
              <a:buFont typeface="Wingdings" panose="05000000000000000000" pitchFamily="2" charset="2"/>
              <a:buChar char="Ø"/>
            </a:pPr>
            <a:r>
              <a:rPr lang="hi-IN" sz="4000" dirty="0"/>
              <a:t>साफ-सफाई और स्वच्छता सुनिश्चित करें
किसी भी क्षति या खराबी की जाँच करें।
सभी ढीली वस्तुओं को सुरक्षित करें।</a:t>
            </a:r>
            <a:endParaRPr lang="en-IN" sz="4000" dirty="0"/>
          </a:p>
        </p:txBody>
      </p:sp>
    </p:spTree>
    <p:extLst>
      <p:ext uri="{BB962C8B-B14F-4D97-AF65-F5344CB8AC3E}">
        <p14:creationId xmlns:p14="http://schemas.microsoft.com/office/powerpoint/2010/main" val="80223206"/>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6638A-046E-4496-5198-2ACCB2C98153}"/>
              </a:ext>
            </a:extLst>
          </p:cNvPr>
          <p:cNvSpPr>
            <a:spLocks noGrp="1"/>
          </p:cNvSpPr>
          <p:nvPr>
            <p:ph type="ctrTitle"/>
          </p:nvPr>
        </p:nvSpPr>
        <p:spPr>
          <a:xfrm>
            <a:off x="801190" y="274943"/>
            <a:ext cx="10439908" cy="1119673"/>
          </a:xfrm>
        </p:spPr>
        <p:txBody>
          <a:bodyPr>
            <a:normAutofit/>
          </a:bodyPr>
          <a:lstStyle/>
          <a:p>
            <a:pPr algn="ctr"/>
            <a:r>
              <a:rPr lang="hi-IN" sz="4800" dirty="0">
                <a:latin typeface="Algerian" panose="04020705040A02060702" pitchFamily="82" charset="0"/>
              </a:rPr>
              <a:t>एम्बुलेंस स्ट्रेचर की स्थिति</a:t>
            </a:r>
            <a:endParaRPr lang="en-IN" sz="4800" dirty="0">
              <a:latin typeface="Algerian" panose="04020705040A02060702" pitchFamily="82" charset="0"/>
            </a:endParaRPr>
          </a:p>
        </p:txBody>
      </p:sp>
      <p:sp>
        <p:nvSpPr>
          <p:cNvPr id="3" name="Subtitle 2">
            <a:extLst>
              <a:ext uri="{FF2B5EF4-FFF2-40B4-BE49-F238E27FC236}">
                <a16:creationId xmlns:a16="http://schemas.microsoft.com/office/drawing/2014/main" xmlns="" id="{AABA14AE-CDCA-B083-EFCD-FCAE01BDD98B}"/>
              </a:ext>
            </a:extLst>
          </p:cNvPr>
          <p:cNvSpPr>
            <a:spLocks noGrp="1"/>
          </p:cNvSpPr>
          <p:nvPr>
            <p:ph type="subTitle" idx="1"/>
          </p:nvPr>
        </p:nvSpPr>
        <p:spPr>
          <a:xfrm>
            <a:off x="2104512" y="1455576"/>
            <a:ext cx="8335397" cy="5402424"/>
          </a:xfrm>
        </p:spPr>
        <p:txBody>
          <a:bodyPr>
            <a:normAutofit/>
          </a:bodyPr>
          <a:lstStyle/>
          <a:p>
            <a:pPr marL="457200" indent="-457200">
              <a:buFont typeface="Wingdings" panose="05000000000000000000" pitchFamily="2" charset="2"/>
              <a:buChar char="Ø"/>
            </a:pPr>
            <a:r>
              <a:rPr lang="hi-IN" sz="3600" dirty="0"/>
              <a:t>आवाजाही के लिए एक स्पष्ट रास्ता सुनिश्चित करें।
स्ट्रेचर को एम्बुलेंस के प्रवेश द्वार के साथ संरेखित करें।
लोडिंग/अनलोडिंग के दौरान गति को रोकने के लिए पहियों को लॉक करें।</a:t>
            </a:r>
            <a:endParaRPr lang="en-IN" sz="3600" dirty="0"/>
          </a:p>
        </p:txBody>
      </p:sp>
    </p:spTree>
    <p:extLst>
      <p:ext uri="{BB962C8B-B14F-4D97-AF65-F5344CB8AC3E}">
        <p14:creationId xmlns:p14="http://schemas.microsoft.com/office/powerpoint/2010/main" val="397412683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29476E-CE47-920F-A4F8-2CC62F90BB39}"/>
              </a:ext>
            </a:extLst>
          </p:cNvPr>
          <p:cNvSpPr>
            <a:spLocks noGrp="1"/>
          </p:cNvSpPr>
          <p:nvPr>
            <p:ph type="ctrTitle"/>
          </p:nvPr>
        </p:nvSpPr>
        <p:spPr>
          <a:xfrm>
            <a:off x="448492" y="870856"/>
            <a:ext cx="10145486" cy="970384"/>
          </a:xfrm>
        </p:spPr>
        <p:txBody>
          <a:bodyPr>
            <a:normAutofit fontScale="90000"/>
          </a:bodyPr>
          <a:lstStyle/>
          <a:p>
            <a:pPr algn="ctr"/>
            <a:r>
              <a:rPr lang="en-US" dirty="0"/>
              <a:t> </a:t>
            </a:r>
            <a:r>
              <a:rPr lang="hi-IN" sz="4900" dirty="0">
                <a:latin typeface="Algerian" panose="04020705040A02060702" pitchFamily="82" charset="0"/>
              </a:rPr>
              <a:t>रोगी को स्ट्रेचर पर लोड करना</a:t>
            </a:r>
            <a:endParaRPr lang="en-IN" sz="4900" dirty="0">
              <a:latin typeface="Algerian" panose="04020705040A02060702" pitchFamily="82" charset="0"/>
            </a:endParaRPr>
          </a:p>
        </p:txBody>
      </p:sp>
      <p:sp>
        <p:nvSpPr>
          <p:cNvPr id="3" name="Subtitle 2">
            <a:extLst>
              <a:ext uri="{FF2B5EF4-FFF2-40B4-BE49-F238E27FC236}">
                <a16:creationId xmlns:a16="http://schemas.microsoft.com/office/drawing/2014/main" xmlns="" id="{9004EA7D-F670-65A1-B187-0C3CA3CAE811}"/>
              </a:ext>
            </a:extLst>
          </p:cNvPr>
          <p:cNvSpPr>
            <a:spLocks noGrp="1"/>
          </p:cNvSpPr>
          <p:nvPr>
            <p:ph type="subTitle" idx="1"/>
          </p:nvPr>
        </p:nvSpPr>
        <p:spPr>
          <a:xfrm>
            <a:off x="1867715" y="2086948"/>
            <a:ext cx="8791575" cy="4279018"/>
          </a:xfrm>
        </p:spPr>
        <p:txBody>
          <a:bodyPr>
            <a:normAutofit/>
          </a:bodyPr>
          <a:lstStyle/>
          <a:p>
            <a:r>
              <a:rPr lang="en-US" sz="3200" dirty="0">
                <a:solidFill>
                  <a:schemeClr val="bg2">
                    <a:lumMod val="60000"/>
                    <a:lumOff val="40000"/>
                  </a:schemeClr>
                </a:solidFill>
              </a:rPr>
              <a:t>    </a:t>
            </a:r>
            <a:r>
              <a:rPr lang="hi-IN" sz="3200" dirty="0">
                <a:solidFill>
                  <a:schemeClr val="bg2">
                    <a:lumMod val="60000"/>
                    <a:lumOff val="40000"/>
                  </a:schemeClr>
                </a:solidFill>
              </a:rPr>
              <a:t>एक मरीज को आराम से लोड करने के लिए</a:t>
            </a:r>
            <a:r>
              <a:rPr lang="en-US" sz="3200" dirty="0">
                <a:solidFill>
                  <a:schemeClr val="bg2">
                    <a:lumMod val="60000"/>
                    <a:lumOff val="40000"/>
                  </a:schemeClr>
                </a:solidFill>
              </a:rPr>
              <a:t>–</a:t>
            </a:r>
          </a:p>
          <a:p>
            <a:pPr marL="457200" indent="-457200">
              <a:buFont typeface="Wingdings" panose="05000000000000000000" pitchFamily="2" charset="2"/>
              <a:buChar char="Ø"/>
            </a:pPr>
            <a:r>
              <a:rPr lang="hi-IN" sz="3200" dirty="0"/>
              <a:t>मरीज़ और अन्य चिकित्साकर्मियों से बातचीत करें।</a:t>
            </a:r>
          </a:p>
          <a:p>
            <a:pPr marL="457200" indent="-457200">
              <a:buFont typeface="Wingdings" panose="05000000000000000000" pitchFamily="2" charset="2"/>
              <a:buChar char="Ø"/>
            </a:pPr>
            <a:r>
              <a:rPr lang="hi-IN" sz="3200" dirty="0"/>
              <a:t>उचित शारीरिक क्रियाविधि का उपयोग करके मरीज़ को उठाएँ।</a:t>
            </a:r>
          </a:p>
          <a:p>
            <a:pPr marL="457200" indent="-457200">
              <a:buFont typeface="Wingdings" panose="05000000000000000000" pitchFamily="2" charset="2"/>
              <a:buChar char="Ø"/>
            </a:pPr>
            <a:r>
              <a:rPr lang="hi-IN" sz="3200" dirty="0"/>
              <a:t>मरीज़ को सुरक्षा पट्टियों से स्ट्रेचर पर बाँधें।</a:t>
            </a:r>
            <a:endParaRPr lang="en-IN" sz="3200" dirty="0"/>
          </a:p>
        </p:txBody>
      </p:sp>
    </p:spTree>
    <p:extLst>
      <p:ext uri="{BB962C8B-B14F-4D97-AF65-F5344CB8AC3E}">
        <p14:creationId xmlns:p14="http://schemas.microsoft.com/office/powerpoint/2010/main" val="499710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76FF5E-6DE8-B0B8-8014-AAB0A62F51DA}"/>
              </a:ext>
            </a:extLst>
          </p:cNvPr>
          <p:cNvSpPr>
            <a:spLocks noGrp="1"/>
          </p:cNvSpPr>
          <p:nvPr>
            <p:ph type="ctrTitle"/>
          </p:nvPr>
        </p:nvSpPr>
        <p:spPr>
          <a:xfrm>
            <a:off x="862149" y="679269"/>
            <a:ext cx="9989424" cy="1219200"/>
          </a:xfrm>
        </p:spPr>
        <p:txBody>
          <a:bodyPr/>
          <a:lstStyle/>
          <a:p>
            <a:pPr algn="ctr"/>
            <a:r>
              <a:rPr lang="hi-IN" sz="4400" dirty="0">
                <a:latin typeface="Algerian" panose="04020705040A02060702" pitchFamily="82" charset="0"/>
              </a:rPr>
              <a:t>स्ट्रेचर पर रोगी को सुरक्षित करना</a:t>
            </a:r>
            <a:endParaRPr lang="en-IN" sz="4400" dirty="0">
              <a:latin typeface="Algerian" panose="04020705040A02060702" pitchFamily="82" charset="0"/>
            </a:endParaRPr>
          </a:p>
        </p:txBody>
      </p:sp>
      <p:sp>
        <p:nvSpPr>
          <p:cNvPr id="3" name="Subtitle 2">
            <a:extLst>
              <a:ext uri="{FF2B5EF4-FFF2-40B4-BE49-F238E27FC236}">
                <a16:creationId xmlns:a16="http://schemas.microsoft.com/office/drawing/2014/main" xmlns="" id="{6F42AB1B-B33A-C929-9DD3-57911C7972BD}"/>
              </a:ext>
            </a:extLst>
          </p:cNvPr>
          <p:cNvSpPr>
            <a:spLocks noGrp="1"/>
          </p:cNvSpPr>
          <p:nvPr>
            <p:ph type="subTitle" idx="1"/>
          </p:nvPr>
        </p:nvSpPr>
        <p:spPr>
          <a:xfrm>
            <a:off x="1512109" y="2108097"/>
            <a:ext cx="8825658" cy="4550228"/>
          </a:xfrm>
        </p:spPr>
        <p:txBody>
          <a:bodyPr>
            <a:normAutofit/>
          </a:bodyPr>
          <a:lstStyle/>
          <a:p>
            <a:pPr marL="571500" indent="-571500">
              <a:buFont typeface="Wingdings" panose="05000000000000000000" pitchFamily="2" charset="2"/>
              <a:buChar char="Ø"/>
            </a:pPr>
            <a:r>
              <a:rPr lang="hi-IN" sz="3600" dirty="0"/>
              <a:t>हिलने-डुलने से बचने के लिए सुरक्षा बेल्ट और पट्टियों का इस्तेमाल करें।</a:t>
            </a:r>
          </a:p>
          <a:p>
            <a:pPr marL="571500" indent="-571500">
              <a:buFont typeface="Wingdings" panose="05000000000000000000" pitchFamily="2" charset="2"/>
              <a:buChar char="Ø"/>
            </a:pPr>
            <a:r>
              <a:rPr lang="hi-IN" sz="3600" dirty="0"/>
              <a:t>पहुँच और दृश्यता में आसानी के लिए स्ट्रेचर की ऊँचाई समायोजित करें।</a:t>
            </a:r>
          </a:p>
          <a:p>
            <a:pPr marL="571500" indent="-571500">
              <a:buFont typeface="Wingdings" panose="05000000000000000000" pitchFamily="2" charset="2"/>
              <a:buChar char="Ø"/>
            </a:pPr>
            <a:r>
              <a:rPr lang="hi-IN" sz="3600" dirty="0"/>
              <a:t>सुनिश्चित करें कि मरीज़ आरामदायक और स्थिर है।</a:t>
            </a:r>
            <a:endParaRPr lang="en-IN" sz="3600" dirty="0"/>
          </a:p>
        </p:txBody>
      </p:sp>
    </p:spTree>
    <p:extLst>
      <p:ext uri="{BB962C8B-B14F-4D97-AF65-F5344CB8AC3E}">
        <p14:creationId xmlns:p14="http://schemas.microsoft.com/office/powerpoint/2010/main" val="22002850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0DB94A-1D64-3838-1DB9-6A0A70F84669}"/>
              </a:ext>
            </a:extLst>
          </p:cNvPr>
          <p:cNvSpPr>
            <a:spLocks noGrp="1"/>
          </p:cNvSpPr>
          <p:nvPr>
            <p:ph type="ctrTitle"/>
          </p:nvPr>
        </p:nvSpPr>
        <p:spPr>
          <a:xfrm>
            <a:off x="1201159" y="631683"/>
            <a:ext cx="9336834" cy="1090127"/>
          </a:xfrm>
        </p:spPr>
        <p:txBody>
          <a:bodyPr/>
          <a:lstStyle/>
          <a:p>
            <a:pPr algn="ctr"/>
            <a:r>
              <a:rPr lang="en-IN" dirty="0"/>
              <a:t> </a:t>
            </a:r>
            <a:r>
              <a:rPr lang="hi-IN" sz="5400" dirty="0">
                <a:latin typeface="Algerian" panose="04020705040A02060702" pitchFamily="82" charset="0"/>
              </a:rPr>
              <a:t>संचार और टीम वर्क</a:t>
            </a:r>
            <a:endParaRPr lang="en-IN" sz="5400" dirty="0">
              <a:latin typeface="Algerian" panose="04020705040A02060702" pitchFamily="82" charset="0"/>
            </a:endParaRPr>
          </a:p>
        </p:txBody>
      </p:sp>
      <p:sp>
        <p:nvSpPr>
          <p:cNvPr id="3" name="Subtitle 2">
            <a:extLst>
              <a:ext uri="{FF2B5EF4-FFF2-40B4-BE49-F238E27FC236}">
                <a16:creationId xmlns:a16="http://schemas.microsoft.com/office/drawing/2014/main" xmlns="" id="{EB76862F-849B-6609-C0FB-0D1B6709A907}"/>
              </a:ext>
            </a:extLst>
          </p:cNvPr>
          <p:cNvSpPr>
            <a:spLocks noGrp="1"/>
          </p:cNvSpPr>
          <p:nvPr>
            <p:ph type="subTitle" idx="1"/>
          </p:nvPr>
        </p:nvSpPr>
        <p:spPr>
          <a:xfrm>
            <a:off x="1456747" y="1808895"/>
            <a:ext cx="8825658" cy="3982306"/>
          </a:xfrm>
        </p:spPr>
        <p:txBody>
          <a:bodyPr>
            <a:normAutofit/>
          </a:bodyPr>
          <a:lstStyle/>
          <a:p>
            <a:pPr marL="571500" indent="-571500">
              <a:buFont typeface="Wingdings" panose="05000000000000000000" pitchFamily="2" charset="2"/>
              <a:buChar char="Ø"/>
            </a:pPr>
            <a:r>
              <a:rPr lang="hi-IN" sz="3600" dirty="0"/>
              <a:t>स्पष्ट संचार के महत्व पर ज़ोर दें।</a:t>
            </a:r>
          </a:p>
          <a:p>
            <a:pPr marL="571500" indent="-571500">
              <a:buFont typeface="Wingdings" panose="05000000000000000000" pitchFamily="2" charset="2"/>
              <a:buChar char="Ø"/>
            </a:pPr>
            <a:r>
              <a:rPr lang="hi-IN" sz="3600" dirty="0"/>
              <a:t>आवाजाही के दौरान अन्य चिकित्सा कर्मियों के साथ समन्वय बनाए रखें।</a:t>
            </a:r>
          </a:p>
          <a:p>
            <a:pPr marL="571500" indent="-571500">
              <a:buFont typeface="Wingdings" panose="05000000000000000000" pitchFamily="2" charset="2"/>
              <a:buChar char="Ø"/>
            </a:pPr>
            <a:r>
              <a:rPr lang="hi-IN" sz="3600" dirty="0"/>
              <a:t>कुशल संचालन के लिए प्रभावी टीमवर्क का अभ्यास करें।</a:t>
            </a:r>
            <a:endParaRPr lang="en-IN" sz="3600" dirty="0"/>
          </a:p>
        </p:txBody>
      </p:sp>
    </p:spTree>
    <p:extLst>
      <p:ext uri="{BB962C8B-B14F-4D97-AF65-F5344CB8AC3E}">
        <p14:creationId xmlns:p14="http://schemas.microsoft.com/office/powerpoint/2010/main" val="2579464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2BF5EB-8D5C-C391-C660-229E0B8977A6}"/>
              </a:ext>
            </a:extLst>
          </p:cNvPr>
          <p:cNvSpPr>
            <a:spLocks noGrp="1"/>
          </p:cNvSpPr>
          <p:nvPr>
            <p:ph type="ctrTitle"/>
          </p:nvPr>
        </p:nvSpPr>
        <p:spPr>
          <a:xfrm>
            <a:off x="667139" y="518160"/>
            <a:ext cx="11206065" cy="1071465"/>
          </a:xfrm>
        </p:spPr>
        <p:txBody>
          <a:bodyPr/>
          <a:lstStyle/>
          <a:p>
            <a:r>
              <a:rPr lang="en-IN" dirty="0"/>
              <a:t> </a:t>
            </a:r>
            <a:r>
              <a:rPr lang="hi-IN" sz="6000" dirty="0">
                <a:latin typeface="Algerian" panose="04020705040A02060702" pitchFamily="82" charset="0"/>
              </a:rPr>
              <a:t>रोगी को उतारना</a:t>
            </a:r>
            <a:endParaRPr lang="en-IN" dirty="0">
              <a:latin typeface="Algerian" panose="04020705040A02060702" pitchFamily="82" charset="0"/>
            </a:endParaRPr>
          </a:p>
        </p:txBody>
      </p:sp>
      <p:sp>
        <p:nvSpPr>
          <p:cNvPr id="3" name="Subtitle 2">
            <a:extLst>
              <a:ext uri="{FF2B5EF4-FFF2-40B4-BE49-F238E27FC236}">
                <a16:creationId xmlns:a16="http://schemas.microsoft.com/office/drawing/2014/main" xmlns="" id="{350AA761-C7CE-75A3-3B65-365745187A23}"/>
              </a:ext>
            </a:extLst>
          </p:cNvPr>
          <p:cNvSpPr>
            <a:spLocks noGrp="1"/>
          </p:cNvSpPr>
          <p:nvPr>
            <p:ph type="subTitle" idx="1"/>
          </p:nvPr>
        </p:nvSpPr>
        <p:spPr>
          <a:xfrm>
            <a:off x="1752839" y="1924905"/>
            <a:ext cx="8825658" cy="4414935"/>
          </a:xfrm>
        </p:spPr>
        <p:txBody>
          <a:bodyPr>
            <a:normAutofit/>
          </a:bodyPr>
          <a:lstStyle/>
          <a:p>
            <a:pPr marL="571500" indent="-571500">
              <a:buFont typeface="Wingdings" panose="05000000000000000000" pitchFamily="2" charset="2"/>
              <a:buChar char="Ø"/>
            </a:pPr>
            <a:r>
              <a:rPr lang="hi-IN" sz="3600" dirty="0"/>
              <a:t>स्ट्रेचर को गंतव्य के साथ संरेखित करें।</a:t>
            </a:r>
          </a:p>
          <a:p>
            <a:pPr marL="571500" indent="-571500">
              <a:buFont typeface="Wingdings" panose="05000000000000000000" pitchFamily="2" charset="2"/>
              <a:buChar char="Ø"/>
            </a:pPr>
            <a:r>
              <a:rPr lang="hi-IN" sz="3600" dirty="0"/>
              <a:t>स्ट्रेचर को उपयुक्त ऊँचाई पर नीचे करें।</a:t>
            </a:r>
          </a:p>
          <a:p>
            <a:pPr marL="571500" indent="-571500">
              <a:buFont typeface="Wingdings" panose="05000000000000000000" pitchFamily="2" charset="2"/>
              <a:buChar char="Ø"/>
            </a:pPr>
            <a:r>
              <a:rPr lang="hi-IN" sz="3600" dirty="0"/>
              <a:t>रोगी को उचित हैंडऑफ़ रिपोर्ट के साथ सुरक्षित रूप से प्राप्तकर्ता चिकित्सा सुविधा में स्थानांतरित करें।</a:t>
            </a:r>
            <a:endParaRPr lang="en-IN" sz="3600" dirty="0"/>
          </a:p>
        </p:txBody>
      </p:sp>
    </p:spTree>
    <p:extLst>
      <p:ext uri="{BB962C8B-B14F-4D97-AF65-F5344CB8AC3E}">
        <p14:creationId xmlns:p14="http://schemas.microsoft.com/office/powerpoint/2010/main" val="15357126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0F50C-4638-7A17-926D-710996D5CA81}"/>
              </a:ext>
            </a:extLst>
          </p:cNvPr>
          <p:cNvSpPr>
            <a:spLocks noGrp="1"/>
          </p:cNvSpPr>
          <p:nvPr>
            <p:ph type="ctrTitle"/>
          </p:nvPr>
        </p:nvSpPr>
        <p:spPr>
          <a:xfrm>
            <a:off x="544286" y="357052"/>
            <a:ext cx="9984378" cy="1219200"/>
          </a:xfrm>
        </p:spPr>
        <p:txBody>
          <a:bodyPr/>
          <a:lstStyle/>
          <a:p>
            <a:r>
              <a:rPr lang="en-IN" dirty="0"/>
              <a:t> </a:t>
            </a:r>
            <a:r>
              <a:rPr lang="hi-IN" sz="5400" dirty="0">
                <a:latin typeface="Algerian" panose="04020705040A02060702" pitchFamily="82" charset="0"/>
              </a:rPr>
              <a:t>सफाई और रखरखाव</a:t>
            </a:r>
            <a:endParaRPr lang="en-IN" sz="6000" dirty="0">
              <a:latin typeface="Algerian" panose="04020705040A02060702" pitchFamily="82" charset="0"/>
            </a:endParaRPr>
          </a:p>
        </p:txBody>
      </p:sp>
      <p:sp>
        <p:nvSpPr>
          <p:cNvPr id="3" name="Subtitle 2">
            <a:extLst>
              <a:ext uri="{FF2B5EF4-FFF2-40B4-BE49-F238E27FC236}">
                <a16:creationId xmlns:a16="http://schemas.microsoft.com/office/drawing/2014/main" xmlns="" id="{0B5EE7C2-234E-F779-DFD5-942A64B147ED}"/>
              </a:ext>
            </a:extLst>
          </p:cNvPr>
          <p:cNvSpPr>
            <a:spLocks noGrp="1"/>
          </p:cNvSpPr>
          <p:nvPr>
            <p:ph type="subTitle" idx="1"/>
          </p:nvPr>
        </p:nvSpPr>
        <p:spPr>
          <a:xfrm>
            <a:off x="1561250" y="2042782"/>
            <a:ext cx="8825658" cy="4305768"/>
          </a:xfrm>
        </p:spPr>
        <p:txBody>
          <a:bodyPr>
            <a:normAutofit/>
          </a:bodyPr>
          <a:lstStyle/>
          <a:p>
            <a:pPr marL="571500" indent="-571500">
              <a:buFont typeface="Wingdings" panose="05000000000000000000" pitchFamily="2" charset="2"/>
              <a:buChar char="Ø"/>
            </a:pPr>
            <a:r>
              <a:rPr lang="hi-IN" sz="3600" dirty="0"/>
              <a:t>नियमित सफाई और कीटाणुशोधन की आवश्यकता पर जोर दें।
किसी भी टूट-फूट या क्षति के लिए स्ट्रेचर का निरीक्षण करें।
किसी भी समस्या की तुरंत रिपोर्ट करें और उसका समाधान करें।</a:t>
            </a:r>
            <a:endParaRPr lang="en-IN" sz="3600" dirty="0"/>
          </a:p>
        </p:txBody>
      </p:sp>
    </p:spTree>
    <p:extLst>
      <p:ext uri="{BB962C8B-B14F-4D97-AF65-F5344CB8AC3E}">
        <p14:creationId xmlns:p14="http://schemas.microsoft.com/office/powerpoint/2010/main" val="35039833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C5DD6-2B56-8CAF-3A95-B5CB91BB5419}"/>
              </a:ext>
            </a:extLst>
          </p:cNvPr>
          <p:cNvSpPr>
            <a:spLocks noGrp="1"/>
          </p:cNvSpPr>
          <p:nvPr>
            <p:ph type="ctrTitle"/>
          </p:nvPr>
        </p:nvSpPr>
        <p:spPr>
          <a:xfrm>
            <a:off x="852730" y="0"/>
            <a:ext cx="9554547" cy="1138335"/>
          </a:xfrm>
        </p:spPr>
        <p:txBody>
          <a:bodyPr/>
          <a:lstStyle/>
          <a:p>
            <a:r>
              <a:rPr lang="hi-IN" sz="6600" dirty="0">
                <a:latin typeface="Algerian" panose="04020705040A02060702" pitchFamily="82" charset="0"/>
              </a:rPr>
              <a:t>याद रखने योग्य बातें</a:t>
            </a:r>
            <a:endParaRPr lang="en-IN" sz="6600" dirty="0">
              <a:latin typeface="Algerian" panose="04020705040A02060702" pitchFamily="82" charset="0"/>
            </a:endParaRPr>
          </a:p>
        </p:txBody>
      </p:sp>
      <p:sp>
        <p:nvSpPr>
          <p:cNvPr id="3" name="Subtitle 2">
            <a:extLst>
              <a:ext uri="{FF2B5EF4-FFF2-40B4-BE49-F238E27FC236}">
                <a16:creationId xmlns:a16="http://schemas.microsoft.com/office/drawing/2014/main" xmlns="" id="{96E52846-082F-EE94-7246-2A71FB229363}"/>
              </a:ext>
            </a:extLst>
          </p:cNvPr>
          <p:cNvSpPr>
            <a:spLocks noGrp="1"/>
          </p:cNvSpPr>
          <p:nvPr>
            <p:ph type="subTitle" idx="1"/>
          </p:nvPr>
        </p:nvSpPr>
        <p:spPr>
          <a:xfrm>
            <a:off x="1154955" y="1278293"/>
            <a:ext cx="8950098" cy="5493981"/>
          </a:xfrm>
        </p:spPr>
        <p:txBody>
          <a:bodyPr>
            <a:normAutofit/>
          </a:bodyPr>
          <a:lstStyle/>
          <a:p>
            <a:pPr>
              <a:lnSpc>
                <a:spcPct val="160000"/>
              </a:lnSpc>
            </a:pPr>
            <a:r>
              <a:rPr lang="hi-IN" sz="3200" dirty="0"/>
              <a:t>निष्कर्षतः, कुछ बातों का ध्यान रखना बहुत महत्वपूर्ण है, जैसे साफ-सफाई, टीमवर्क, स्थिति, आदि। अन्यथा, यह रोगी को कई तरह से नुकसान पहुंचा सकता है। उदाहरण के लिए, यदि स्ट्रेचर गंदा है तो यह रोगी को संक्रमण का कारण बन सकता है और यदि स्ट्रेचर गलत स्थिति में है तो परिवहन के दौरान रोगी को मोच आ सकती है।</a:t>
            </a:r>
            <a:endParaRPr lang="en-IN" sz="3200" dirty="0"/>
          </a:p>
        </p:txBody>
      </p:sp>
    </p:spTree>
    <p:extLst>
      <p:ext uri="{BB962C8B-B14F-4D97-AF65-F5344CB8AC3E}">
        <p14:creationId xmlns:p14="http://schemas.microsoft.com/office/powerpoint/2010/main" val="3947191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AB3242-C53F-609A-A284-E389545B8D86}"/>
              </a:ext>
            </a:extLst>
          </p:cNvPr>
          <p:cNvSpPr>
            <a:spLocks noGrp="1"/>
          </p:cNvSpPr>
          <p:nvPr>
            <p:ph type="title"/>
          </p:nvPr>
        </p:nvSpPr>
        <p:spPr>
          <a:xfrm>
            <a:off x="2626700" y="2728735"/>
            <a:ext cx="6938599" cy="1400530"/>
          </a:xfrm>
          <a:effectLst>
            <a:outerShdw blurRad="152400" dist="317500" dir="5400000" sx="90000" sy="-19000" rotWithShape="0">
              <a:prstClr val="black">
                <a:alpha val="15000"/>
              </a:prstClr>
            </a:outerShdw>
            <a:reflection stA="50000" endPos="69000" dir="5400000" sy="-100000" algn="bl" rotWithShape="0"/>
          </a:effectLst>
          <a:scene3d>
            <a:camera prst="isometricOffAxis1Right"/>
            <a:lightRig rig="threePt" dir="t"/>
          </a:scene3d>
        </p:spPr>
        <p:txBody>
          <a:bodyPr/>
          <a:lstStyle/>
          <a:p>
            <a:r>
              <a:rPr lang="hi-IN" sz="9600" dirty="0">
                <a:latin typeface="Algerian" panose="04020705040A02060702" pitchFamily="82" charset="0"/>
              </a:rPr>
              <a:t>धन्यवाद</a:t>
            </a:r>
            <a:endParaRPr lang="en-IN" sz="9600" dirty="0">
              <a:latin typeface="Algerian" panose="04020705040A02060702" pitchFamily="82" charset="0"/>
            </a:endParaRPr>
          </a:p>
        </p:txBody>
      </p:sp>
    </p:spTree>
    <p:extLst>
      <p:ext uri="{BB962C8B-B14F-4D97-AF65-F5344CB8AC3E}">
        <p14:creationId xmlns:p14="http://schemas.microsoft.com/office/powerpoint/2010/main" val="100430505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15142-2404-6885-45FA-38981E8FDE36}"/>
              </a:ext>
            </a:extLst>
          </p:cNvPr>
          <p:cNvSpPr>
            <a:spLocks noGrp="1"/>
          </p:cNvSpPr>
          <p:nvPr>
            <p:ph type="ctrTitle"/>
          </p:nvPr>
        </p:nvSpPr>
        <p:spPr>
          <a:xfrm>
            <a:off x="1700212" y="-20638"/>
            <a:ext cx="8791575" cy="1655762"/>
          </a:xfrm>
        </p:spPr>
        <p:txBody>
          <a:bodyPr>
            <a:normAutofit/>
          </a:bodyPr>
          <a:lstStyle/>
          <a:p>
            <a:r>
              <a:rPr lang="en-US" sz="5400" dirty="0">
                <a:latin typeface="Algerian" panose="04020705040A02060702" pitchFamily="82" charset="0"/>
              </a:rPr>
              <a:t>         </a:t>
            </a:r>
            <a:r>
              <a:rPr lang="hi-IN" dirty="0">
                <a:latin typeface="Algerian" panose="04020705040A02060702" pitchFamily="82" charset="0"/>
              </a:rPr>
              <a:t>परिचय</a:t>
            </a:r>
            <a:endParaRPr lang="en-IN" sz="7200" dirty="0">
              <a:latin typeface="Algerian" panose="04020705040A02060702" pitchFamily="82" charset="0"/>
            </a:endParaRPr>
          </a:p>
        </p:txBody>
      </p:sp>
      <p:sp>
        <p:nvSpPr>
          <p:cNvPr id="3" name="Subtitle 2">
            <a:extLst>
              <a:ext uri="{FF2B5EF4-FFF2-40B4-BE49-F238E27FC236}">
                <a16:creationId xmlns:a16="http://schemas.microsoft.com/office/drawing/2014/main" xmlns="" id="{DE1F63F5-D476-D16A-0D6B-15191E8E3171}"/>
              </a:ext>
            </a:extLst>
          </p:cNvPr>
          <p:cNvSpPr>
            <a:spLocks noGrp="1"/>
          </p:cNvSpPr>
          <p:nvPr>
            <p:ph type="subTitle" idx="1"/>
          </p:nvPr>
        </p:nvSpPr>
        <p:spPr>
          <a:xfrm>
            <a:off x="1876424" y="1762125"/>
            <a:ext cx="8791575" cy="5095875"/>
          </a:xfrm>
        </p:spPr>
        <p:txBody>
          <a:bodyPr>
            <a:normAutofit/>
          </a:bodyPr>
          <a:lstStyle/>
          <a:p>
            <a:pPr marL="571500" indent="-571500">
              <a:buFont typeface="Wingdings" panose="05000000000000000000" pitchFamily="2" charset="2"/>
              <a:buChar char="Ø"/>
            </a:pPr>
            <a:r>
              <a:rPr lang="hi-IN" sz="3600" dirty="0">
                <a:solidFill>
                  <a:schemeClr val="tx2">
                    <a:lumMod val="75000"/>
                  </a:schemeClr>
                </a:solidFill>
              </a:rPr>
              <a:t>आपातकालीन चिकित्सा सेवाओं में कुशल एम्बुलेंस स्ट्रेचर संचालन का महत्व।</a:t>
            </a:r>
          </a:p>
          <a:p>
            <a:pPr marL="571500" indent="-571500">
              <a:buFont typeface="Wingdings" panose="05000000000000000000" pitchFamily="2" charset="2"/>
              <a:buChar char="Ø"/>
            </a:pPr>
            <a:endParaRPr lang="hi-IN" sz="3600" dirty="0">
              <a:solidFill>
                <a:schemeClr val="tx2">
                  <a:lumMod val="75000"/>
                </a:schemeClr>
              </a:solidFill>
            </a:endParaRPr>
          </a:p>
          <a:p>
            <a:pPr marL="571500" indent="-571500">
              <a:buFont typeface="Wingdings" panose="05000000000000000000" pitchFamily="2" charset="2"/>
              <a:buChar char="Ø"/>
            </a:pPr>
            <a:r>
              <a:rPr lang="hi-IN" sz="3600" dirty="0">
                <a:solidFill>
                  <a:schemeClr val="tx2">
                    <a:lumMod val="75000"/>
                  </a:schemeClr>
                </a:solidFill>
              </a:rPr>
              <a:t>परिवहन के दौरान रोगी देखभाल और सुरक्षा में महत्वपूर्ण भूमिका।</a:t>
            </a:r>
            <a:endParaRPr lang="en-IN" sz="3600" dirty="0"/>
          </a:p>
        </p:txBody>
      </p:sp>
    </p:spTree>
    <p:extLst>
      <p:ext uri="{BB962C8B-B14F-4D97-AF65-F5344CB8AC3E}">
        <p14:creationId xmlns:p14="http://schemas.microsoft.com/office/powerpoint/2010/main" val="2332159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73259-BF27-D15D-E543-7644849E85F8}"/>
              </a:ext>
            </a:extLst>
          </p:cNvPr>
          <p:cNvSpPr>
            <a:spLocks noGrp="1"/>
          </p:cNvSpPr>
          <p:nvPr>
            <p:ph type="ctrTitle"/>
          </p:nvPr>
        </p:nvSpPr>
        <p:spPr>
          <a:xfrm>
            <a:off x="1020631" y="16264"/>
            <a:ext cx="11007013" cy="1318014"/>
          </a:xfrm>
        </p:spPr>
        <p:txBody>
          <a:bodyPr>
            <a:normAutofit/>
          </a:bodyPr>
          <a:lstStyle/>
          <a:p>
            <a:r>
              <a:rPr lang="hi-IN" sz="4000" dirty="0">
                <a:latin typeface="Algerian" panose="04020705040A02060702" pitchFamily="82" charset="0"/>
              </a:rPr>
              <a:t>एम्बुलेंस स्ट्रेचर के प्रकार</a:t>
            </a:r>
            <a:endParaRPr lang="en-IN" sz="4000" dirty="0">
              <a:latin typeface="Algerian" panose="04020705040A02060702" pitchFamily="82" charset="0"/>
            </a:endParaRPr>
          </a:p>
        </p:txBody>
      </p:sp>
      <p:sp>
        <p:nvSpPr>
          <p:cNvPr id="3" name="Subtitle 2">
            <a:extLst>
              <a:ext uri="{FF2B5EF4-FFF2-40B4-BE49-F238E27FC236}">
                <a16:creationId xmlns:a16="http://schemas.microsoft.com/office/drawing/2014/main" xmlns="" id="{7E4A41A3-4BDC-DD12-AD67-3FE54DD52F04}"/>
              </a:ext>
            </a:extLst>
          </p:cNvPr>
          <p:cNvSpPr>
            <a:spLocks noGrp="1"/>
          </p:cNvSpPr>
          <p:nvPr>
            <p:ph type="subTitle" idx="1"/>
          </p:nvPr>
        </p:nvSpPr>
        <p:spPr>
          <a:xfrm>
            <a:off x="1876424" y="1455577"/>
            <a:ext cx="8791575" cy="5386160"/>
          </a:xfrm>
        </p:spPr>
        <p:txBody>
          <a:bodyPr>
            <a:normAutofit/>
          </a:bodyPr>
          <a:lstStyle/>
          <a:p>
            <a:r>
              <a:rPr lang="hi-IN" sz="4400" dirty="0">
                <a:solidFill>
                  <a:schemeClr val="bg2">
                    <a:lumMod val="60000"/>
                    <a:lumOff val="40000"/>
                  </a:schemeClr>
                </a:solidFill>
              </a:rPr>
              <a:t>स्ट्रेचर के कुछ प्रकार हैं</a:t>
            </a:r>
            <a:r>
              <a:rPr lang="en-US" sz="4400" dirty="0">
                <a:solidFill>
                  <a:schemeClr val="bg2">
                    <a:lumMod val="60000"/>
                    <a:lumOff val="40000"/>
                  </a:schemeClr>
                </a:solidFill>
              </a:rPr>
              <a:t>–</a:t>
            </a:r>
          </a:p>
          <a:p>
            <a:pPr marL="571500" indent="-571500">
              <a:buFont typeface="Wingdings" panose="05000000000000000000" pitchFamily="2" charset="2"/>
              <a:buChar char="Ø"/>
            </a:pPr>
            <a:r>
              <a:rPr lang="hi-IN" sz="4400" dirty="0"/>
              <a:t>मैनुअल स्ट्रेचर
हाइड्रोलिक स्ट्रेचर
इलेक्ट्रिक स्ट्रेचर
बेरिएट्रिक स्ट्रेचर</a:t>
            </a:r>
            <a:endParaRPr lang="en-IN" sz="4400" dirty="0"/>
          </a:p>
        </p:txBody>
      </p:sp>
    </p:spTree>
    <p:extLst>
      <p:ext uri="{BB962C8B-B14F-4D97-AF65-F5344CB8AC3E}">
        <p14:creationId xmlns:p14="http://schemas.microsoft.com/office/powerpoint/2010/main" val="6396749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C28008-6BD4-689F-A961-EBE360F6F052}"/>
              </a:ext>
            </a:extLst>
          </p:cNvPr>
          <p:cNvSpPr>
            <a:spLocks noGrp="1"/>
          </p:cNvSpPr>
          <p:nvPr>
            <p:ph type="title"/>
          </p:nvPr>
        </p:nvSpPr>
        <p:spPr>
          <a:xfrm>
            <a:off x="466530" y="139959"/>
            <a:ext cx="10646229" cy="6046237"/>
          </a:xfrm>
        </p:spPr>
        <p:txBody>
          <a:bodyPr/>
          <a:lstStyle/>
          <a:p>
            <a:r>
              <a:rPr lang="hi-IN" b="1" i="1" u="sng" dirty="0">
                <a:solidFill>
                  <a:schemeClr val="bg2">
                    <a:lumMod val="60000"/>
                    <a:lumOff val="40000"/>
                  </a:schemeClr>
                </a:solidFill>
              </a:rPr>
              <a:t>मैनुअल स्ट्रेचर</a:t>
            </a:r>
            <a:r>
              <a:rPr lang="en-IN" b="1" i="1" dirty="0">
                <a:solidFill>
                  <a:schemeClr val="bg2">
                    <a:lumMod val="60000"/>
                    <a:lumOff val="40000"/>
                  </a:schemeClr>
                </a:solidFill>
              </a:rPr>
              <a:t>-</a:t>
            </a:r>
            <a:r>
              <a:rPr lang="hi-IN" sz="3200" dirty="0">
                <a:solidFill>
                  <a:schemeClr val="bg2">
                    <a:lumMod val="40000"/>
                    <a:lumOff val="60000"/>
                  </a:schemeClr>
                </a:solidFill>
              </a:rPr>
              <a:t>मैनुअल स्ट्रेचर व्यक्तियों की मैन्युअल आवाजाही और परिवहन के लिए डिज़ाइन किए गए उपकरण हैं, विशेष रूप से चिकित्सा या आपातकालीन स्थितियों में। इन स्ट्रेचरों को संचालित तंत्र के बजाय मानव बल द्वारा संचालित किया जाता है, और इनका उपयोग आमतौर पर स्वास्थ्य सुविधाओं के भीतर या बचाव कार्यों के दौरान रोगियों को ले जाने के लिए किया जाता है। मैनुअल स्ट्रेचर में आमतौर पर शरीर के विभिन्न आकारों को समायोजित करने के लिए समायोज्य घटक होते हैं और इसमें परिवहन के दौरान रोगी को सुरक्षित करने के लिए सुरक्षा सुविधाएँ शामिल हो सकती हैं।</a:t>
            </a:r>
            <a:endParaRPr lang="en-IN" sz="3200" u="sng" dirty="0">
              <a:solidFill>
                <a:schemeClr val="bg2">
                  <a:lumMod val="40000"/>
                  <a:lumOff val="60000"/>
                </a:schemeClr>
              </a:solidFill>
            </a:endParaRPr>
          </a:p>
        </p:txBody>
      </p:sp>
    </p:spTree>
    <p:extLst>
      <p:ext uri="{BB962C8B-B14F-4D97-AF65-F5344CB8AC3E}">
        <p14:creationId xmlns:p14="http://schemas.microsoft.com/office/powerpoint/2010/main" val="30521543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3EF045-A36E-0BDE-5ADC-FEE87F83BF32}"/>
              </a:ext>
            </a:extLst>
          </p:cNvPr>
          <p:cNvSpPr>
            <a:spLocks noGrp="1"/>
          </p:cNvSpPr>
          <p:nvPr>
            <p:ph type="title"/>
          </p:nvPr>
        </p:nvSpPr>
        <p:spPr/>
        <p:txBody>
          <a:bodyPr/>
          <a:lstStyle/>
          <a:p>
            <a:endParaRPr lang="en-IN" dirty="0"/>
          </a:p>
        </p:txBody>
      </p:sp>
      <p:pic>
        <p:nvPicPr>
          <p:cNvPr id="1026" name="Picture 2" descr="Manual Hospital Stretcher Trolley ...">
            <a:extLst>
              <a:ext uri="{FF2B5EF4-FFF2-40B4-BE49-F238E27FC236}">
                <a16:creationId xmlns:a16="http://schemas.microsoft.com/office/drawing/2014/main" xmlns="" id="{63D4BA2E-AFF0-4481-D7B1-EE279AD022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6" y="174422"/>
            <a:ext cx="4734433" cy="36779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nual Mobilize Scoop Stretcher ...">
            <a:extLst>
              <a:ext uri="{FF2B5EF4-FFF2-40B4-BE49-F238E27FC236}">
                <a16:creationId xmlns:a16="http://schemas.microsoft.com/office/drawing/2014/main" xmlns="" id="{877ECB95-7D15-2498-6215-962C8DE8A3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589" y="198276"/>
            <a:ext cx="5660571" cy="36779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nual Stainless Steel Stretcher, Size ...">
            <a:extLst>
              <a:ext uri="{FF2B5EF4-FFF2-40B4-BE49-F238E27FC236}">
                <a16:creationId xmlns:a16="http://schemas.microsoft.com/office/drawing/2014/main" xmlns="" id="{3E7A5A61-5C52-A48F-C39B-6107EBB27A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30" y="3852407"/>
            <a:ext cx="4746359" cy="30533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xmlns="" id="{D79D470C-F563-51D5-F679-0ED23F7A85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3588" y="3699393"/>
            <a:ext cx="5660571" cy="3158607"/>
          </a:xfrm>
          <a:prstGeom prst="rect">
            <a:avLst/>
          </a:prstGeom>
        </p:spPr>
      </p:pic>
    </p:spTree>
    <p:extLst>
      <p:ext uri="{BB962C8B-B14F-4D97-AF65-F5344CB8AC3E}">
        <p14:creationId xmlns:p14="http://schemas.microsoft.com/office/powerpoint/2010/main" val="2516478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4E3325-6DB9-4A64-EABB-2884E36EF311}"/>
              </a:ext>
            </a:extLst>
          </p:cNvPr>
          <p:cNvSpPr>
            <a:spLocks noGrp="1"/>
          </p:cNvSpPr>
          <p:nvPr>
            <p:ph type="title"/>
          </p:nvPr>
        </p:nvSpPr>
        <p:spPr>
          <a:xfrm>
            <a:off x="475862" y="193702"/>
            <a:ext cx="10185654" cy="6470596"/>
          </a:xfrm>
        </p:spPr>
        <p:txBody>
          <a:bodyPr/>
          <a:lstStyle/>
          <a:p>
            <a:pPr algn="just"/>
            <a:r>
              <a:rPr lang="hi-IN" b="1" i="1" u="sng" dirty="0">
                <a:solidFill>
                  <a:schemeClr val="bg2">
                    <a:lumMod val="60000"/>
                    <a:lumOff val="40000"/>
                  </a:schemeClr>
                </a:solidFill>
              </a:rPr>
              <a:t>हाइड्रोलिक स्ट्रेचर</a:t>
            </a:r>
            <a:r>
              <a:rPr lang="en-IN" b="1" i="1" dirty="0">
                <a:solidFill>
                  <a:schemeClr val="bg2">
                    <a:lumMod val="60000"/>
                    <a:lumOff val="40000"/>
                  </a:schemeClr>
                </a:solidFill>
              </a:rPr>
              <a:t>-</a:t>
            </a:r>
            <a:r>
              <a:rPr lang="hi-IN" sz="3200" dirty="0">
                <a:solidFill>
                  <a:schemeClr val="bg2">
                    <a:lumMod val="40000"/>
                    <a:lumOff val="60000"/>
                  </a:schemeClr>
                </a:solidFill>
              </a:rPr>
              <a:t>हाइड्रोलिक स्ट्रेचर स्ट्रेचर हाइड्रोलिक सिस्टम से लैस चिकित्सा उपकरण हैं जो स्ट्रेचर की ऊंचाई या अन्य कार्यात्मकताओं को उठाने और समायोजित करने की सुविधा के लिए हैं। ये स्ट्रेचर सुचारू और नियंत्रित आंदोलनों को सक्षम करने के लिए हाइड्रोलिक द्रव और पिस्टन प्रणाली का उपयोग करते हैं, जिससे स्वास्थ्य पेशेवरों को स्ट्रेचर को आसानी से आरामदायक कामकाजी ऊंचाई पर समायोजित करने या न्यूनतम मैनुअल प्रयास के साथ रोगियों को स्थानांतरित करने की अनुमति मिलती है। हाइड्रोलिक तंत्र स्थिति परिवर्तन में सटीकता और स्थिरता प्रदान करता है, चिकित्सा सुविधाओं के भीतर परिवहन के दौरान रोगी देखभाल और आराम को बढ़ाता है</a:t>
            </a:r>
            <a:endParaRPr lang="en-IN" sz="3200" dirty="0">
              <a:solidFill>
                <a:schemeClr val="bg2">
                  <a:lumMod val="40000"/>
                  <a:lumOff val="60000"/>
                </a:schemeClr>
              </a:solidFill>
            </a:endParaRPr>
          </a:p>
        </p:txBody>
      </p:sp>
    </p:spTree>
    <p:extLst>
      <p:ext uri="{BB962C8B-B14F-4D97-AF65-F5344CB8AC3E}">
        <p14:creationId xmlns:p14="http://schemas.microsoft.com/office/powerpoint/2010/main" val="2464461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Luxurious Hydraulic Stretcher ...">
            <a:extLst>
              <a:ext uri="{FF2B5EF4-FFF2-40B4-BE49-F238E27FC236}">
                <a16:creationId xmlns:a16="http://schemas.microsoft.com/office/drawing/2014/main" xmlns="" id="{71FAD475-CF00-C39D-9742-46ED40B040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754" y="730377"/>
            <a:ext cx="9981697" cy="55732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70CA8BA-1E7F-5B64-F146-60AB30D33C04}"/>
              </a:ext>
            </a:extLst>
          </p:cNvPr>
          <p:cNvSpPr txBox="1"/>
          <p:nvPr/>
        </p:nvSpPr>
        <p:spPr>
          <a:xfrm>
            <a:off x="3492137" y="120134"/>
            <a:ext cx="6096000" cy="646331"/>
          </a:xfrm>
          <a:prstGeom prst="rect">
            <a:avLst/>
          </a:prstGeom>
          <a:noFill/>
        </p:spPr>
        <p:txBody>
          <a:bodyPr wrap="square">
            <a:spAutoFit/>
          </a:bodyPr>
          <a:lstStyle/>
          <a:p>
            <a:r>
              <a:rPr lang="hi-IN" sz="3600" b="1" i="1" u="sng" dirty="0">
                <a:solidFill>
                  <a:schemeClr val="bg2">
                    <a:lumMod val="60000"/>
                    <a:lumOff val="40000"/>
                  </a:schemeClr>
                </a:solidFill>
              </a:rPr>
              <a:t>इलेक्ट्रिक स्ट्रेचर</a:t>
            </a:r>
            <a:endParaRPr lang="en-IN" sz="3600" dirty="0"/>
          </a:p>
        </p:txBody>
      </p:sp>
    </p:spTree>
    <p:extLst>
      <p:ext uri="{BB962C8B-B14F-4D97-AF65-F5344CB8AC3E}">
        <p14:creationId xmlns:p14="http://schemas.microsoft.com/office/powerpoint/2010/main" val="672475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545B6C-2727-7259-B2F9-F4930581CA8F}"/>
              </a:ext>
            </a:extLst>
          </p:cNvPr>
          <p:cNvSpPr>
            <a:spLocks noGrp="1"/>
          </p:cNvSpPr>
          <p:nvPr>
            <p:ph type="title"/>
          </p:nvPr>
        </p:nvSpPr>
        <p:spPr>
          <a:xfrm>
            <a:off x="447869" y="149290"/>
            <a:ext cx="10185297" cy="6587412"/>
          </a:xfrm>
        </p:spPr>
        <p:txBody>
          <a:bodyPr/>
          <a:lstStyle/>
          <a:p>
            <a:r>
              <a:rPr lang="hi-IN" b="1" i="1" u="sng" dirty="0">
                <a:solidFill>
                  <a:schemeClr val="bg2">
                    <a:lumMod val="60000"/>
                    <a:lumOff val="40000"/>
                  </a:schemeClr>
                </a:solidFill>
              </a:rPr>
              <a:t>इलेक्ट्रिक स्ट्रेचर-</a:t>
            </a:r>
            <a:r>
              <a:rPr lang="en-IN" b="1" i="1" dirty="0">
                <a:solidFill>
                  <a:schemeClr val="bg2">
                    <a:lumMod val="60000"/>
                    <a:lumOff val="40000"/>
                  </a:schemeClr>
                </a:solidFill>
              </a:rPr>
              <a:t/>
            </a:r>
            <a:br>
              <a:rPr lang="en-IN" b="1" i="1" dirty="0">
                <a:solidFill>
                  <a:schemeClr val="bg2">
                    <a:lumMod val="60000"/>
                    <a:lumOff val="40000"/>
                  </a:schemeClr>
                </a:solidFill>
              </a:rPr>
            </a:br>
            <a:r>
              <a:rPr lang="hi-IN" sz="3200" dirty="0">
                <a:solidFill>
                  <a:schemeClr val="bg2">
                    <a:lumMod val="40000"/>
                    <a:lumOff val="60000"/>
                  </a:schemeClr>
                </a:solidFill>
              </a:rPr>
              <a:t>इलेक्ट्रिक स्ट्रेचर ऊंचाई, झुकाव और अन्य कार्यों में स्वचालित और मोटर चालित समायोजन को सक्षम करने के लिए बिजली द्वारा संचालित चिकित्सा उपकरण हैं। ये स्ट्रेचर स्ट्रेचर की आसान और सटीक स्थिति की सुविधा के लिए इलेक्ट्रिक मोटर्स और नियंत्रण प्रणालियों का उपयोग करते हैं, जो रोगी स्थानांतरण और प्रक्रियाओं के दौरान स्वास्थ्य पेशेवरों के लिए सुविधा प्रदान करते हैं। इलेक्ट्रिक स्ट्रेचर अक्सर रिमोट कंट्रोल जैसी सुविधाओं से लैस होते हैं, जिससे स्वास्थ्य देखभाल कर्मचारियों को न्यूनतम शारीरिक प्रयास के साथ स्ट्रेचर के कॉन्फ़िगरेशन को समायोजित करने की अनुमति मिलती है, जिससे चिकित्सा सेटिंग्स में दक्षता और रोगी देखभाल बढ़ती है।</a:t>
            </a:r>
            <a:endParaRPr lang="en-IN" sz="3200" u="sng" dirty="0">
              <a:solidFill>
                <a:schemeClr val="bg2">
                  <a:lumMod val="40000"/>
                  <a:lumOff val="60000"/>
                </a:schemeClr>
              </a:solidFill>
            </a:endParaRPr>
          </a:p>
        </p:txBody>
      </p:sp>
    </p:spTree>
    <p:extLst>
      <p:ext uri="{BB962C8B-B14F-4D97-AF65-F5344CB8AC3E}">
        <p14:creationId xmlns:p14="http://schemas.microsoft.com/office/powerpoint/2010/main" val="920359668"/>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A0342F-FD7C-0C1E-D994-1C64F62E87EC}"/>
              </a:ext>
            </a:extLst>
          </p:cNvPr>
          <p:cNvSpPr>
            <a:spLocks noGrp="1"/>
          </p:cNvSpPr>
          <p:nvPr>
            <p:ph type="title"/>
          </p:nvPr>
        </p:nvSpPr>
        <p:spPr>
          <a:xfrm>
            <a:off x="438539" y="177282"/>
            <a:ext cx="10674220" cy="6522098"/>
          </a:xfrm>
        </p:spPr>
        <p:txBody>
          <a:bodyPr/>
          <a:lstStyle/>
          <a:p>
            <a:pPr algn="just"/>
            <a:r>
              <a:rPr lang="hi-IN" b="1" i="1" u="sng" dirty="0">
                <a:solidFill>
                  <a:schemeClr val="bg2">
                    <a:lumMod val="60000"/>
                    <a:lumOff val="40000"/>
                  </a:schemeClr>
                </a:solidFill>
              </a:rPr>
              <a:t>बेरियाट्रिक स्ट्रेचर-</a:t>
            </a:r>
            <a:r>
              <a:rPr lang="en-IN" b="1" i="1" dirty="0">
                <a:solidFill>
                  <a:schemeClr val="bg2">
                    <a:lumMod val="60000"/>
                    <a:lumOff val="40000"/>
                  </a:schemeClr>
                </a:solidFill>
              </a:rPr>
              <a:t/>
            </a:r>
            <a:br>
              <a:rPr lang="en-IN" b="1" i="1" dirty="0">
                <a:solidFill>
                  <a:schemeClr val="bg2">
                    <a:lumMod val="60000"/>
                    <a:lumOff val="40000"/>
                  </a:schemeClr>
                </a:solidFill>
              </a:rPr>
            </a:br>
            <a:r>
              <a:rPr lang="hi-IN" sz="3200" dirty="0">
                <a:solidFill>
                  <a:schemeClr val="bg2">
                    <a:lumMod val="40000"/>
                    <a:lumOff val="60000"/>
                  </a:schemeClr>
                </a:solidFill>
              </a:rPr>
              <a:t>बेरिएट्रिक स्ट्रेचर विशेष मेडिकल स्ट्रेचर हैं जिन्हें बेरिएट्रिक या मोटापे से ग्रस्त रोगियों की अनूठी जरूरतों को पूरा करने के लिए डिज़ाइन किया गया है। इन स्ट्रेचरों का निर्माण मानक स्ट्रेचर की तुलना में उच्च वजन क्षमता का समर्थन करने के लिए मजबूत सामग्री और प्रबलित संरचनाओं से किया जाता है। बेरिएट्रिक स्ट्रेचर में अक्सर व्यापक सतहें, भारी-भरकम फ्रेम और बड़े व्यक्तियों के सुरक्षित और आरामदायक परिवहन को सुनिश्चित करने के लिए बढ़ी हुई स्थिरता होती है। ये विशेष स्ट्रेचर चिकित्सा प्रक्रियाओं, स्थानान्तरण या आपात स्थिति के दौरान पर्याप्त देखभाल प्रदान करने और बेरिएट्रिक रोगियों की गरिमा बनाए रखने में महत्वपूर्ण भूमिका निभाते हैं।</a:t>
            </a:r>
            <a:endParaRPr lang="en-IN" sz="3200" u="sng" dirty="0">
              <a:solidFill>
                <a:schemeClr val="bg2">
                  <a:lumMod val="40000"/>
                  <a:lumOff val="60000"/>
                </a:schemeClr>
              </a:solidFill>
            </a:endParaRPr>
          </a:p>
        </p:txBody>
      </p:sp>
    </p:spTree>
    <p:extLst>
      <p:ext uri="{BB962C8B-B14F-4D97-AF65-F5344CB8AC3E}">
        <p14:creationId xmlns:p14="http://schemas.microsoft.com/office/powerpoint/2010/main" val="29831220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314</TotalTime>
  <Words>542</Words>
  <Application>Microsoft Office PowerPoint</Application>
  <PresentationFormat>Custom</PresentationFormat>
  <Paragraphs>44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Ion</vt:lpstr>
      <vt:lpstr> एम्बुलेंस स्ट्रेचर की संचालन प्रक्रिया</vt:lpstr>
      <vt:lpstr>         परिचय</vt:lpstr>
      <vt:lpstr>एम्बुलेंस स्ट्रेचर के प्रकार</vt:lpstr>
      <vt:lpstr>मैनुअल स्ट्रेचर-मैनुअल स्ट्रेचर व्यक्तियों की मैन्युअल आवाजाही और परिवहन के लिए डिज़ाइन किए गए उपकरण हैं, विशेष रूप से चिकित्सा या आपातकालीन स्थितियों में। इन स्ट्रेचरों को संचालित तंत्र के बजाय मानव बल द्वारा संचालित किया जाता है, और इनका उपयोग आमतौर पर स्वास्थ्य सुविधाओं के भीतर या बचाव कार्यों के दौरान रोगियों को ले जाने के लिए किया जाता है। मैनुअल स्ट्रेचर में आमतौर पर शरीर के विभिन्न आकारों को समायोजित करने के लिए समायोज्य घटक होते हैं और इसमें परिवहन के दौरान रोगी को सुरक्षित करने के लिए सुरक्षा सुविधाएँ शामिल हो सकती हैं।</vt:lpstr>
      <vt:lpstr>PowerPoint Presentation</vt:lpstr>
      <vt:lpstr>हाइड्रोलिक स्ट्रेचर-हाइड्रोलिक स्ट्रेचर स्ट्रेचर हाइड्रोलिक सिस्टम से लैस चिकित्सा उपकरण हैं जो स्ट्रेचर की ऊंचाई या अन्य कार्यात्मकताओं को उठाने और समायोजित करने की सुविधा के लिए हैं। ये स्ट्रेचर सुचारू और नियंत्रित आंदोलनों को सक्षम करने के लिए हाइड्रोलिक द्रव और पिस्टन प्रणाली का उपयोग करते हैं, जिससे स्वास्थ्य पेशेवरों को स्ट्रेचर को आसानी से आरामदायक कामकाजी ऊंचाई पर समायोजित करने या न्यूनतम मैनुअल प्रयास के साथ रोगियों को स्थानांतरित करने की अनुमति मिलती है। हाइड्रोलिक तंत्र स्थिति परिवर्तन में सटीकता और स्थिरता प्रदान करता है, चिकित्सा सुविधाओं के भीतर परिवहन के दौरान रोगी देखभाल और आराम को बढ़ाता है</vt:lpstr>
      <vt:lpstr>PowerPoint Presentation</vt:lpstr>
      <vt:lpstr>इलेक्ट्रिक स्ट्रेचर- इलेक्ट्रिक स्ट्रेचर ऊंचाई, झुकाव और अन्य कार्यों में स्वचालित और मोटर चालित समायोजन को सक्षम करने के लिए बिजली द्वारा संचालित चिकित्सा उपकरण हैं। ये स्ट्रेचर स्ट्रेचर की आसान और सटीक स्थिति की सुविधा के लिए इलेक्ट्रिक मोटर्स और नियंत्रण प्रणालियों का उपयोग करते हैं, जो रोगी स्थानांतरण और प्रक्रियाओं के दौरान स्वास्थ्य पेशेवरों के लिए सुविधा प्रदान करते हैं। इलेक्ट्रिक स्ट्रेचर अक्सर रिमोट कंट्रोल जैसी सुविधाओं से लैस होते हैं, जिससे स्वास्थ्य देखभाल कर्मचारियों को न्यूनतम शारीरिक प्रयास के साथ स्ट्रेचर के कॉन्फ़िगरेशन को समायोजित करने की अनुमति मिलती है, जिससे चिकित्सा सेटिंग्स में दक्षता और रोगी देखभाल बढ़ती है।</vt:lpstr>
      <vt:lpstr>बेरियाट्रिक स्ट्रेचर- बेरिएट्रिक स्ट्रेचर विशेष मेडिकल स्ट्रेचर हैं जिन्हें बेरिएट्रिक या मोटापे से ग्रस्त रोगियों की अनूठी जरूरतों को पूरा करने के लिए डिज़ाइन किया गया है। इन स्ट्रेचरों का निर्माण मानक स्ट्रेचर की तुलना में उच्च वजन क्षमता का समर्थन करने के लिए मजबूत सामग्री और प्रबलित संरचनाओं से किया जाता है। बेरिएट्रिक स्ट्रेचर में अक्सर व्यापक सतहें, भारी-भरकम फ्रेम और बड़े व्यक्तियों के सुरक्षित और आरामदायक परिवहन को सुनिश्चित करने के लिए बढ़ी हुई स्थिरता होती है। ये विशेष स्ट्रेचर चिकित्सा प्रक्रियाओं, स्थानान्तरण या आपात स्थिति के दौरान पर्याप्त देखभाल प्रदान करने और बेरिएट्रिक रोगियों की गरिमा बनाए रखने में महत्वपूर्ण भूमिका निभाते हैं।</vt:lpstr>
      <vt:lpstr> एम्बुलेंस स्ट्रेचर तैयार करना</vt:lpstr>
      <vt:lpstr>एम्बुलेंस स्ट्रेचर की स्थिति</vt:lpstr>
      <vt:lpstr> रोगी को स्ट्रेचर पर लोड करना</vt:lpstr>
      <vt:lpstr>स्ट्रेचर पर रोगी को सुरक्षित करना</vt:lpstr>
      <vt:lpstr> संचार और टीम वर्क</vt:lpstr>
      <vt:lpstr> रोगी को उतारना</vt:lpstr>
      <vt:lpstr> सफाई और रखरखाव</vt:lpstr>
      <vt:lpstr>याद रखने योग्य बातें</vt:lpstr>
      <vt:lpstr>धन्यवाद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              procedure                        of             ambulance              stretcher</dc:title>
  <dc:creator>Aman Deep Kaur</dc:creator>
  <cp:lastModifiedBy>NDRF MEDICAL</cp:lastModifiedBy>
  <cp:revision>14</cp:revision>
  <dcterms:created xsi:type="dcterms:W3CDTF">2023-11-10T11:16:42Z</dcterms:created>
  <dcterms:modified xsi:type="dcterms:W3CDTF">2025-12-19T11:03:18Z</dcterms:modified>
</cp:coreProperties>
</file>