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76" r:id="rId6"/>
    <p:sldId id="260" r:id="rId7"/>
    <p:sldId id="261" r:id="rId8"/>
    <p:sldId id="262" r:id="rId9"/>
    <p:sldId id="263" r:id="rId10"/>
    <p:sldId id="277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86" r:id="rId19"/>
    <p:sldId id="271" r:id="rId20"/>
    <p:sldId id="278" r:id="rId21"/>
    <p:sldId id="285" r:id="rId22"/>
    <p:sldId id="272" r:id="rId23"/>
    <p:sldId id="274" r:id="rId24"/>
    <p:sldId id="275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168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3829E-6C4B-40D4-BE7B-F5036E3FE676}" type="datetimeFigureOut">
              <a:rPr lang="en-IN" smtClean="0"/>
              <a:t>20-12-2025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9DE1F-3091-4ED5-A979-2FEF3C350CB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5282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Introduce conduction system objectives.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intrinsic properties of pacemaker cells.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Introduce concept of abnormal conduction.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role in maintaining rhythm stability.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Link to heart rate regulation.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Prepare for ECG interpretation in later modules.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Bridge theory to clinical practice.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Wrap up and transition to next ECG-related module.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Overview of heart's intrinsic pacemaker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Highlight its role as the primary pacemaker.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importance of delay in cardiac efficiency.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Emphasize as a bridge between atria and ventricles.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Discuss synchronized conduction in ventricles.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their importance in strong ventricular contractions.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Trace the impulse path step-by-step.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Correlate ECG waveform with conduction events.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166C186-F645-3ECF-BA32-C88C284E121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845454" y="0"/>
            <a:ext cx="129854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gif"/><Relationship Id="rId2" Type="http://schemas.openxmlformats.org/officeDocument/2006/relationships/hyperlink" Target="https://en.wikipedia.org/wiki/File:Shapes_of_the_cardiac_action_potential_in_the_heart.sv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en.wikipedia.org/wiki/File:ECG_Principle_fast.gif" TargetMode="External"/><Relationship Id="rId5" Type="http://schemas.openxmlformats.org/officeDocument/2006/relationships/image" Target="../media/image10.png"/><Relationship Id="rId4" Type="http://schemas.openxmlformats.org/officeDocument/2006/relationships/hyperlink" Target="https://en.wikipedia.org/wiki/File:ECG_Intervals.svg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dirty="0"/>
              <a:t>Electrical Conduction System of the Heart</a:t>
            </a:r>
          </a:p>
        </p:txBody>
      </p:sp>
      <p:sp>
        <p:nvSpPr>
          <p:cNvPr id="4" name="Subtitle 5">
            <a:extLst>
              <a:ext uri="{FF2B5EF4-FFF2-40B4-BE49-F238E27FC236}">
                <a16:creationId xmlns:a16="http://schemas.microsoft.com/office/drawing/2014/main" xmlns="" id="{74FE58B5-4039-C106-7CFB-5897D38DA10C}"/>
              </a:ext>
            </a:extLst>
          </p:cNvPr>
          <p:cNvSpPr>
            <a:spLocks noGrp="1"/>
          </p:cNvSpPr>
          <p:nvPr/>
        </p:nvSpPr>
        <p:spPr>
          <a:xfrm>
            <a:off x="1371600" y="25527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N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62504BED-F76F-22F7-673D-AF8F009AFEA4}"/>
              </a:ext>
            </a:extLst>
          </p:cNvPr>
          <p:cNvSpPr>
            <a:spLocks noGrp="1"/>
          </p:cNvSpPr>
          <p:nvPr/>
        </p:nvSpPr>
        <p:spPr>
          <a:xfrm>
            <a:off x="2049318" y="838200"/>
            <a:ext cx="4343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LESSON -4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xmlns="" xmlns:lc="http://schemas.openxmlformats.org/drawingml/2006/lockedCanvas" id="{3C05307E-C94C-F4D1-E549-6BEC44D3C122}"/>
              </a:ext>
            </a:extLst>
          </p:cNvPr>
          <p:cNvSpPr txBox="1"/>
          <p:nvPr/>
        </p:nvSpPr>
        <p:spPr>
          <a:xfrm>
            <a:off x="6183719" y="5061047"/>
            <a:ext cx="24781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2400" b="1" dirty="0">
                <a:solidFill>
                  <a:srgbClr val="00B0F0"/>
                </a:solidFill>
              </a:rPr>
              <a:t>By </a:t>
            </a:r>
          </a:p>
          <a:p>
            <a:r>
              <a:rPr lang="en-IN" sz="2400" b="1" dirty="0" smtClean="0">
                <a:solidFill>
                  <a:srgbClr val="00B0F0"/>
                </a:solidFill>
              </a:rPr>
              <a:t>AMANDEEP KAUR</a:t>
            </a:r>
            <a:endParaRPr lang="en-IN" sz="2400" b="1" dirty="0">
              <a:solidFill>
                <a:srgbClr val="00B0F0"/>
              </a:solidFill>
            </a:endParaRPr>
          </a:p>
          <a:p>
            <a:r>
              <a:rPr lang="en-IN" sz="2400" b="1" dirty="0">
                <a:solidFill>
                  <a:srgbClr val="00B0F0"/>
                </a:solidFill>
              </a:rPr>
              <a:t>               </a:t>
            </a:r>
            <a:r>
              <a:rPr lang="en-IN" sz="2400" b="1" dirty="0" smtClean="0">
                <a:solidFill>
                  <a:srgbClr val="00B0F0"/>
                </a:solidFill>
              </a:rPr>
              <a:t>ASI/ANM</a:t>
            </a:r>
            <a:endParaRPr lang="en-IN" sz="24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29E1F5D-BEC9-5C4D-8BA6-F0AF2E25C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50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9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Sequence of Conduction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1. SA node → 2. AV node → 3. Bundle of His → 4. Right &amp; Left Bundle Branches → 5. Purkinje Fibers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Electrical Events and ECG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• P wave: atrial depolarization</a:t>
            </a:r>
          </a:p>
          <a:p>
            <a:r>
              <a:rPr dirty="0"/>
              <a:t>• QRS complex: ventricular depolarization</a:t>
            </a:r>
          </a:p>
          <a:p>
            <a:r>
              <a:rPr dirty="0"/>
              <a:t>• T wave: ventricular repolarization</a:t>
            </a:r>
          </a:p>
          <a:p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D4CE15-03D5-D0BE-0D57-00CDE217F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19" y="3362036"/>
            <a:ext cx="7407564" cy="311496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55" y="274638"/>
            <a:ext cx="8229600" cy="1143000"/>
          </a:xfrm>
        </p:spPr>
        <p:txBody>
          <a:bodyPr/>
          <a:lstStyle/>
          <a:p>
            <a:r>
              <a:rPr dirty="0"/>
              <a:t>Automaticity and Rhythmicity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• Cardiac cells can generate impulses automatically</a:t>
            </a:r>
          </a:p>
          <a:p>
            <a:r>
              <a:rPr dirty="0"/>
              <a:t>• SA node has highest automaticity</a:t>
            </a:r>
          </a:p>
          <a:p>
            <a:r>
              <a:rPr dirty="0"/>
              <a:t>• AV and Purkinje fibers serve as backups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Ectopic Foci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• Abnormal pacemaker sites outside SA node</a:t>
            </a:r>
          </a:p>
          <a:p>
            <a:r>
              <a:t>• Can cause premature beats or arrhythmias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Refractory Periods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• Absolute: no new impulse can trigger</a:t>
            </a:r>
          </a:p>
          <a:p>
            <a:r>
              <a:t>• Relative: stronger impulse may trigger</a:t>
            </a:r>
          </a:p>
          <a:p>
            <a:r>
              <a:t>• Prevents tetany in cardiac muscle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91" y="720148"/>
            <a:ext cx="8229600" cy="1143000"/>
          </a:xfrm>
        </p:spPr>
        <p:txBody>
          <a:bodyPr/>
          <a:lstStyle/>
          <a:p>
            <a:r>
              <a:rPr dirty="0"/>
              <a:t>Autonomic Nervous System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63618"/>
            <a:ext cx="8229600" cy="4525963"/>
          </a:xfrm>
        </p:spPr>
        <p:txBody>
          <a:bodyPr/>
          <a:lstStyle/>
          <a:p>
            <a:r>
              <a:rPr dirty="0"/>
              <a:t>• Sympathetic: increases rate and conduction</a:t>
            </a:r>
          </a:p>
          <a:p>
            <a:r>
              <a:rPr dirty="0"/>
              <a:t>• Parasympathetic: slows rate via </a:t>
            </a:r>
            <a:r>
              <a:rPr dirty="0" err="1"/>
              <a:t>vagus</a:t>
            </a:r>
            <a:r>
              <a:rPr dirty="0"/>
              <a:t> nerve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Conduction Abnormalities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• SA block, AV block (1st, 2nd, 3rd degree)</a:t>
            </a:r>
          </a:p>
          <a:p>
            <a:r>
              <a:rPr dirty="0"/>
              <a:t>• Bundle branch blocks</a:t>
            </a:r>
          </a:p>
          <a:p>
            <a:pPr marL="0" indent="0">
              <a:buNone/>
            </a:pP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49593A5-4329-EFA5-FA2E-3EBCAF972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45" y="2706254"/>
            <a:ext cx="8663709" cy="377074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16B76D-AA06-95A1-4F24-C7B0F01A8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661338"/>
          </a:xfrm>
        </p:spPr>
        <p:txBody>
          <a:bodyPr>
            <a:normAutofit fontScale="90000"/>
          </a:bodyPr>
          <a:lstStyle/>
          <a:p>
            <a:pPr algn="ctr"/>
            <a:r>
              <a:rPr lang="en-IN" b="1" dirty="0"/>
              <a:t>Common ECG Abnormalities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F35891-E29C-254B-86FA-DFA4061F6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IN" b="1" dirty="0"/>
              <a:t>Atrial Fibrillation</a:t>
            </a:r>
          </a:p>
          <a:p>
            <a:r>
              <a:rPr lang="en-IN" dirty="0"/>
              <a:t>Irregular R-R intervals</a:t>
            </a:r>
          </a:p>
          <a:p>
            <a:r>
              <a:rPr lang="en-IN" dirty="0"/>
              <a:t>No distinct P waves</a:t>
            </a:r>
          </a:p>
          <a:p>
            <a:r>
              <a:rPr lang="en-IN" dirty="0"/>
              <a:t>Chaotic baseline activity</a:t>
            </a:r>
          </a:p>
          <a:p>
            <a:r>
              <a:rPr lang="en-IN" b="1" dirty="0"/>
              <a:t>Myocardial Infarction</a:t>
            </a:r>
          </a:p>
          <a:p>
            <a:r>
              <a:rPr lang="en-IN" dirty="0"/>
              <a:t>ST-segment elevation</a:t>
            </a:r>
          </a:p>
          <a:p>
            <a:r>
              <a:rPr lang="en-IN" dirty="0"/>
              <a:t>Pathological Q waves</a:t>
            </a:r>
          </a:p>
          <a:p>
            <a:r>
              <a:rPr lang="en-IN" dirty="0"/>
              <a:t>T-wave inversions</a:t>
            </a:r>
          </a:p>
          <a:p>
            <a:r>
              <a:rPr lang="en-IN" b="1" dirty="0"/>
              <a:t>Ventricular Tachycardia</a:t>
            </a:r>
          </a:p>
          <a:p>
            <a:r>
              <a:rPr lang="en-IN" dirty="0"/>
              <a:t>Wide QRS complexes</a:t>
            </a:r>
          </a:p>
          <a:p>
            <a:r>
              <a:rPr lang="en-IN" dirty="0"/>
              <a:t>Rate &gt;100 bpm</a:t>
            </a:r>
          </a:p>
          <a:p>
            <a:r>
              <a:rPr lang="en-IN" dirty="0"/>
              <a:t>No P wave association</a:t>
            </a:r>
          </a:p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E44E82B-3B55-B041-BBC1-FE4039575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1" y="1907886"/>
            <a:ext cx="5201516" cy="414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82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Clinical Correlation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• Conduction issues may lead to arrhythmias</a:t>
            </a:r>
          </a:p>
          <a:p>
            <a:r>
              <a:t>• ECG helps detect and locate defects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By the end of this module, you will be able to:</a:t>
            </a:r>
          </a:p>
          <a:p>
            <a:r>
              <a:t>• Identify the key components of the cardiac conduction system</a:t>
            </a:r>
          </a:p>
          <a:p>
            <a:r>
              <a:t>• Explain the role of each node and fiber</a:t>
            </a:r>
          </a:p>
          <a:p>
            <a:r>
              <a:t>• Describe how electrical impulses coordinate heart contractions</a:t>
            </a:r>
          </a:p>
          <a:p>
            <a:r>
              <a:t>• Understand the relationship between conduction and ECG tracing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4FCF85-A1F7-2038-7C05-B07574B53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rgbClr val="00B050"/>
                </a:solidFill>
                <a:latin typeface="+mn-lt"/>
              </a:rPr>
              <a:t>ELECTRICAL ACTIVITY:-</a:t>
            </a:r>
            <a:r>
              <a:rPr lang="en-US" altLang="en-US" sz="800" b="1" dirty="0">
                <a:solidFill>
                  <a:srgbClr val="00B050"/>
                </a:solidFill>
                <a:latin typeface="+mn-lt"/>
              </a:rPr>
              <a:t/>
            </a:r>
            <a:br>
              <a:rPr lang="en-US" altLang="en-US" sz="800" b="1" dirty="0">
                <a:solidFill>
                  <a:srgbClr val="00B050"/>
                </a:solidFill>
                <a:latin typeface="+mn-lt"/>
              </a:rPr>
            </a:br>
            <a:endParaRPr lang="en-IN" dirty="0"/>
          </a:p>
        </p:txBody>
      </p:sp>
      <p:pic>
        <p:nvPicPr>
          <p:cNvPr id="5123" name="Picture 3">
            <a:hlinkClick r:id="rId2"/>
            <a:extLst>
              <a:ext uri="{FF2B5EF4-FFF2-40B4-BE49-F238E27FC236}">
                <a16:creationId xmlns:a16="http://schemas.microsoft.com/office/drawing/2014/main" xmlns="" id="{9D070BEF-3BC4-0E88-A244-1EC64AE41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2" y="1085857"/>
            <a:ext cx="3668372" cy="287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hlinkClick r:id="rId4"/>
            <a:extLst>
              <a:ext uri="{FF2B5EF4-FFF2-40B4-BE49-F238E27FC236}">
                <a16:creationId xmlns:a16="http://schemas.microsoft.com/office/drawing/2014/main" xmlns="" id="{AE29C1D0-813E-029B-291B-3E214A570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359" y="4087975"/>
            <a:ext cx="4561610" cy="219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>
            <a:hlinkClick r:id="rId6"/>
            <a:extLst>
              <a:ext uri="{FF2B5EF4-FFF2-40B4-BE49-F238E27FC236}">
                <a16:creationId xmlns:a16="http://schemas.microsoft.com/office/drawing/2014/main" xmlns="" id="{742D6A69-42B2-55D9-9F08-EB17DEC7D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118" y="1309532"/>
            <a:ext cx="2826327" cy="287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438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80DF7F88-DE44-D9A9-7972-5043BCC0E7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864" y="971150"/>
            <a:ext cx="8848059" cy="499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56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• SA node initiates impulse</a:t>
            </a:r>
          </a:p>
          <a:p>
            <a:r>
              <a:t>• Conduction ensures coordinated contraction</a:t>
            </a:r>
          </a:p>
          <a:p>
            <a:r>
              <a:t>• Disruptions can lead to arrhythmias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1D97CD1-D9C1-0F58-620E-252A778DA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857500"/>
            <a:ext cx="8229600" cy="30099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N" sz="8000" b="1" dirty="0">
                <a:solidFill>
                  <a:srgbClr val="FF0000"/>
                </a:solidFill>
              </a:rPr>
              <a:t>ANY QUESTION </a:t>
            </a:r>
          </a:p>
          <a:p>
            <a:pPr marL="0" indent="0" algn="ctr">
              <a:buNone/>
            </a:pPr>
            <a:r>
              <a:rPr lang="en-IN" sz="8000" b="1" dirty="0">
                <a:solidFill>
                  <a:srgbClr val="FF0000"/>
                </a:solidFill>
              </a:rPr>
              <a:t>?</a:t>
            </a:r>
          </a:p>
          <a:p>
            <a:endParaRPr lang="en-IN" dirty="0"/>
          </a:p>
          <a:p>
            <a:endParaRPr lang="en-IN" dirty="0"/>
          </a:p>
          <a:p>
            <a:pPr marL="0" indent="0">
              <a:buNone/>
            </a:pP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03182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0A8C1D0-F71D-B81A-2F16-9719A6941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2DE717A-4AAE-EFE4-647E-F9C573391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09601"/>
            <a:ext cx="8229600" cy="3733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N" dirty="0"/>
          </a:p>
          <a:p>
            <a:endParaRPr lang="en-IN" dirty="0"/>
          </a:p>
          <a:p>
            <a:pPr marL="0" indent="0" algn="ctr">
              <a:buNone/>
            </a:pPr>
            <a:r>
              <a:rPr lang="en-IN" sz="8000" b="1" dirty="0">
                <a:solidFill>
                  <a:srgbClr val="00B050"/>
                </a:solidFill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3865988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The electrical conduction system controls the rhythmic beating of the heart, ensuring coordinated contractions of the atria and ventricles.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SA Node – The Pacemaker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7691"/>
            <a:ext cx="8229600" cy="4525963"/>
          </a:xfrm>
        </p:spPr>
        <p:txBody>
          <a:bodyPr/>
          <a:lstStyle/>
          <a:p>
            <a:r>
              <a:rPr dirty="0"/>
              <a:t>• Sinoatrial (SA) node is located in the right atrium</a:t>
            </a:r>
          </a:p>
          <a:p>
            <a:r>
              <a:rPr dirty="0"/>
              <a:t>• Initiates impulses at 60–100 bpm</a:t>
            </a:r>
          </a:p>
          <a:p>
            <a:r>
              <a:rPr dirty="0"/>
              <a:t>• Sets the pace for the entire heart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1316DD4-9AC2-D9C1-3D38-BD6393386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55" y="3428999"/>
            <a:ext cx="7832436" cy="335770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204F0BA-7A9C-5A5C-3E11-3470E958F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5" y="0"/>
            <a:ext cx="774007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57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AV Node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• Located at the junction of atria and ventricles</a:t>
            </a:r>
          </a:p>
          <a:p>
            <a:r>
              <a:rPr dirty="0"/>
              <a:t>• Delays impulse ~0.1 sec to allow atrial contraction</a:t>
            </a:r>
          </a:p>
          <a:p>
            <a:r>
              <a:rPr dirty="0"/>
              <a:t>• Secondary pacemaker (40–60 bpm)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Bundle of His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656"/>
            <a:ext cx="8229600" cy="4525963"/>
          </a:xfrm>
        </p:spPr>
        <p:txBody>
          <a:bodyPr/>
          <a:lstStyle/>
          <a:p>
            <a:r>
              <a:rPr dirty="0"/>
              <a:t>• Conducts impulse from AV node to ventricles</a:t>
            </a:r>
          </a:p>
          <a:p>
            <a:r>
              <a:rPr dirty="0"/>
              <a:t>• Divides into right and left bundle branches</a:t>
            </a:r>
          </a:p>
          <a:p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2F3A686-2E8B-355E-AAA6-62D763F5F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892" y="3057236"/>
            <a:ext cx="4197926" cy="3708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73" y="274638"/>
            <a:ext cx="8229600" cy="1143000"/>
          </a:xfrm>
        </p:spPr>
        <p:txBody>
          <a:bodyPr/>
          <a:lstStyle/>
          <a:p>
            <a:r>
              <a:rPr dirty="0"/>
              <a:t>Right and Left Bundle Branches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• Travel along interventricular septum</a:t>
            </a:r>
          </a:p>
          <a:p>
            <a:r>
              <a:rPr dirty="0"/>
              <a:t>• Carry impulses to respective ventricles</a:t>
            </a:r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Purkinje Fibers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4637"/>
            <a:ext cx="8229600" cy="4525963"/>
          </a:xfrm>
        </p:spPr>
        <p:txBody>
          <a:bodyPr/>
          <a:lstStyle/>
          <a:p>
            <a:r>
              <a:rPr dirty="0"/>
              <a:t>• Fine network of fibers spreading through ventricles</a:t>
            </a:r>
          </a:p>
          <a:p>
            <a:r>
              <a:rPr dirty="0"/>
              <a:t>• Enable rapid depolarization and contraction</a:t>
            </a:r>
          </a:p>
          <a:p>
            <a:pPr marL="0" indent="0">
              <a:buNone/>
            </a:pP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376FB88-2ED0-A611-384A-C63498BB8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2909456"/>
            <a:ext cx="4572000" cy="394854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542</Words>
  <Application>Microsoft Office PowerPoint</Application>
  <PresentationFormat>On-screen Show (4:3)</PresentationFormat>
  <Paragraphs>97</Paragraphs>
  <Slides>24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Electrical Conduction System of the Heart</vt:lpstr>
      <vt:lpstr>Learning Objectives</vt:lpstr>
      <vt:lpstr>Introduction</vt:lpstr>
      <vt:lpstr>SA Node – The Pacemaker</vt:lpstr>
      <vt:lpstr>PowerPoint Presentation</vt:lpstr>
      <vt:lpstr>AV Node</vt:lpstr>
      <vt:lpstr>Bundle of His</vt:lpstr>
      <vt:lpstr>Right and Left Bundle Branches</vt:lpstr>
      <vt:lpstr>Purkinje Fibers</vt:lpstr>
      <vt:lpstr>PowerPoint Presentation</vt:lpstr>
      <vt:lpstr>Sequence of Conduction</vt:lpstr>
      <vt:lpstr>Electrical Events and ECG</vt:lpstr>
      <vt:lpstr>Automaticity and Rhythmicity</vt:lpstr>
      <vt:lpstr>Ectopic Foci</vt:lpstr>
      <vt:lpstr>Refractory Periods</vt:lpstr>
      <vt:lpstr>Autonomic Nervous System Effects</vt:lpstr>
      <vt:lpstr>Conduction Abnormalities</vt:lpstr>
      <vt:lpstr>Common ECG Abnormalities</vt:lpstr>
      <vt:lpstr>Clinical Correlation</vt:lpstr>
      <vt:lpstr>ELECTRICAL ACTIVITY:- </vt:lpstr>
      <vt:lpstr>PowerPoint Presentation</vt:lpstr>
      <vt:lpstr>Summary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Electrical Conduction System of the Heart</dc:title>
  <dc:subject/>
  <dc:creator/>
  <cp:keywords/>
  <dc:description>generated using python-pptx</dc:description>
  <cp:lastModifiedBy>NDRF MEDICAL</cp:lastModifiedBy>
  <cp:revision>9</cp:revision>
  <dcterms:created xsi:type="dcterms:W3CDTF">2013-01-27T09:14:16Z</dcterms:created>
  <dcterms:modified xsi:type="dcterms:W3CDTF">2025-12-20T05:52:59Z</dcterms:modified>
  <cp:category/>
</cp:coreProperties>
</file>