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7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7" r:id="rId19"/>
    <p:sldId id="271" r:id="rId20"/>
    <p:sldId id="278" r:id="rId21"/>
    <p:sldId id="285" r:id="rId22"/>
    <p:sldId id="272" r:id="rId23"/>
    <p:sldId id="27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3829E-6C4B-40D4-BE7B-F5036E3FE676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9DE1F-3091-4ED5-A979-2FEF3C350C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2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conduction system objectives.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intrinsic properties of pacemaker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concept of abnormal conduction.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role in maintaining rhythm stability.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Link to heart rate regulation.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Prepare for ECG interpretation in later modules.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Bridge theory to clinical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Wrap up and transition to next ECG-related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Overview of heart's intrinsic pacemaker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its role as the primary pacemaker.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importance of delay in cardiac efficiency.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as a bridge between atria and ventricles.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synchronized conduction in ventricles.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their importance in strong ventricular contractions.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Trace the impulse path step-by-step.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Correlate ECG waveform with conduction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66C186-F645-3ECF-BA32-C88C284E12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45454" y="0"/>
            <a:ext cx="129854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hyperlink" Target="https://en.wikipedia.org/wiki/File:Shapes_of_the_cardiac_action_potential_in_the_heart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File:ECG_Principle_fast.gif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File:ECG_Intervals.sv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i-IN" dirty="0"/>
              <a:t>हृदय की विद्युत चालन प्रणाली</a:t>
            </a:r>
            <a:endParaRPr dirty="0"/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xmlns="" id="{74FE58B5-4039-C106-7CFB-5897D38DA10C}"/>
              </a:ext>
            </a:extLst>
          </p:cNvPr>
          <p:cNvSpPr>
            <a:spLocks noGrp="1"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504BED-F76F-22F7-673D-AF8F009AFEA4}"/>
              </a:ext>
            </a:extLst>
          </p:cNvPr>
          <p:cNvSpPr>
            <a:spLocks noGrp="1"/>
          </p:cNvSpPr>
          <p:nvPr/>
        </p:nvSpPr>
        <p:spPr>
          <a:xfrm>
            <a:off x="2049318" y="838200"/>
            <a:ext cx="434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पाठ -4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0446" y="5602941"/>
            <a:ext cx="213360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)</a:t>
            </a:r>
            <a:r>
              <a:rPr lang="en-IN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kjk</a:t>
            </a:r>
            <a:endParaRPr lang="en-IN" sz="4000" b="1" dirty="0" smtClean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l0m0fu0@,0,u0,e0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veunhi</a:t>
            </a:r>
            <a:r>
              <a:rPr lang="en-US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dkSj</a:t>
            </a:r>
            <a:endParaRPr lang="en-US" sz="4000" b="1" dirty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9E1F5D-BEC9-5C4D-8BA6-F0AF2E25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5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प्रवाहकत्त्व का क्रम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</a:t>
            </a:r>
            <a:r>
              <a:rPr lang="hi-IN" dirty="0"/>
              <a:t>एसए नोड → 2. एवी नोड → 3. हीस बंडल → 4. दाएं और बाएं बंडल शाखाएं → 5. पर्किनजे फाइबर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विद्युत घटनाएँ और ईसीजी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पी तरंग: आलिंद विध्रुवण
• क्यूआरएस कॉम्प्लेक्स: वेंट्रिकुलर विध्रुवण
• टी तरंग: वेंट्रिकुलर रीपोलराइजेशन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D4CE15-03D5-D0BE-0D57-00CDE217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9" y="3362036"/>
            <a:ext cx="7407564" cy="31149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274638"/>
            <a:ext cx="8229600" cy="1143000"/>
          </a:xfrm>
        </p:spPr>
        <p:txBody>
          <a:bodyPr/>
          <a:lstStyle/>
          <a:p>
            <a:r>
              <a:rPr lang="hi-IN" dirty="0"/>
              <a:t>स्वचालितता और लयबद्धता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हृदय कोशिकाएं स्वचालित रूप से आवेग उत्पन्न कर सकती हैं
• एसए नोड में उच्चतम स्वचालितता है
• एवी और पर्किनजे फाइबर बैकअप के रूप में काम करते हैं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एक्टोपिक फ़ॉसी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एसए नोड के बाहर असामान्य पेसमेकर साइटें
• समय से पहले धड़कन या अतालता का कारण बन सकता है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दुर्दम्य अवधि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निरपेक्ष: कोई नया आवेग ट्रिगर नहीं हो सकता है
• रिश्तेदार: मजबूत आवेग ट्रिगर हो सकता है
• हृदय की मांसपेशियों में टेटनी को रोकता है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720148"/>
            <a:ext cx="8229600" cy="1143000"/>
          </a:xfrm>
        </p:spPr>
        <p:txBody>
          <a:bodyPr/>
          <a:lstStyle/>
          <a:p>
            <a:r>
              <a:rPr lang="hi-IN" dirty="0"/>
              <a:t>स्वायत्त तंत्रिका तंत्र प्रभाव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36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सहानुभूतिपूर्ण: दर और चालन बढ़ाता है
• पैरासिम्पेथेटिक: वेगस तंत्रिका के माध्यम से दर को धीमा कर देता है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प्रवाहकत्त्व असामान्यताएं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sz="2800" dirty="0"/>
              <a:t>एसए ब्लॉक, एवी ब्लॉक (पहली, दूसरी, तीसरी डिग्री)
• बंडल शाखा ब्लॉक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9593A5-4329-EFA5-FA2E-3EBCAF97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706254"/>
            <a:ext cx="8663709" cy="37707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6B76D-AA06-95A1-4F24-C7B0F01A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61338"/>
          </a:xfrm>
        </p:spPr>
        <p:txBody>
          <a:bodyPr>
            <a:normAutofit fontScale="90000"/>
          </a:bodyPr>
          <a:lstStyle/>
          <a:p>
            <a:pPr algn="ctr"/>
            <a:r>
              <a:rPr lang="hi-IN" b="1" dirty="0"/>
              <a:t>सामान्य ईसीजी असामान्यताएं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F35891-E29C-254B-86FA-DFA4061F6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i-IN" b="1" dirty="0">
                <a:solidFill>
                  <a:srgbClr val="FF0000"/>
                </a:solidFill>
              </a:rPr>
              <a:t>अलिंद विकंपन</a:t>
            </a:r>
            <a:endParaRPr lang="en-IN" b="1" dirty="0">
              <a:solidFill>
                <a:srgbClr val="FF0000"/>
              </a:solidFill>
            </a:endParaRPr>
          </a:p>
          <a:p>
            <a:r>
              <a:rPr lang="hi-IN" dirty="0"/>
              <a:t>अनियमित आरआर अंतराल
कोई अलग </a:t>
            </a:r>
            <a:r>
              <a:rPr lang="en-IN" dirty="0"/>
              <a:t>P </a:t>
            </a:r>
            <a:r>
              <a:rPr lang="hi-IN" dirty="0"/>
              <a:t>तरंगें नहीं
अराजक आधारभूत गतिविधि
</a:t>
            </a:r>
            <a:r>
              <a:rPr lang="hi-IN" b="1" dirty="0">
                <a:solidFill>
                  <a:srgbClr val="FF0000"/>
                </a:solidFill>
              </a:rPr>
              <a:t>मायोकार्डियल रोधगलन</a:t>
            </a:r>
            <a:r>
              <a:rPr lang="hi-IN" dirty="0"/>
              <a:t>
एसटी-सेगमेंट एलिवेशन
पैथोलॉजिकल क्यू तरंगें
टी-वेव व्युत्क्रम
</a:t>
            </a:r>
            <a:r>
              <a:rPr lang="hi-IN" b="1" dirty="0">
                <a:solidFill>
                  <a:srgbClr val="FF0000"/>
                </a:solidFill>
              </a:rPr>
              <a:t>वेंट्रिकुलर टैचीकार्डिया</a:t>
            </a:r>
            <a:r>
              <a:rPr lang="hi-IN" dirty="0"/>
              <a:t>
वाइड क्यूआरएस कॉम्प्लेक्स
दर &gt;100 बीपीएम
कोई पी वेव एसोसिएशन नहीं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4E82B-3B55-B041-BBC1-FE4039575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907886"/>
            <a:ext cx="5201516" cy="41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6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नैदानिक ​​सहसंबंध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प्रवाहकत्त्व संबंधी समस्याओं से अतालता हो सकती है
• ईसीजी दोषों का पता लगाने और उनका पता लगाने में मदद करता है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सीखने के उद्देश्य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i-IN" dirty="0"/>
              <a:t>इस मॉड्यूल के अंत तक, आप निम्न में सक्षम होंगे</a:t>
            </a:r>
            <a:r>
              <a:rPr dirty="0"/>
              <a:t>:</a:t>
            </a:r>
          </a:p>
          <a:p>
            <a:pPr marL="0" indent="0">
              <a:buNone/>
            </a:pPr>
            <a:r>
              <a:rPr lang="hi-IN" dirty="0"/>
              <a:t>• हृदय चालन प्रणाली के प्रमुख घटकों की पहचान करें
• प्रत्येक नोड और फाइबर की भूमिका की व्याख्या करें
• वर्णन करें कि विद्युत आवेग हृदय संकुचन का समन्वय कैसे करते हैं
• चालन और ईसीजी अनुरेखण के बीच संबंध को समझें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FCF85-A1F7-2038-7C05-B07574B5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altLang="en-US" b="1" dirty="0">
                <a:solidFill>
                  <a:srgbClr val="00B050"/>
                </a:solidFill>
                <a:latin typeface="+mn-lt"/>
              </a:rPr>
              <a:t>विद्युत गतिविधि</a:t>
            </a:r>
            <a:r>
              <a:rPr lang="en-US" altLang="en-US" b="1" dirty="0">
                <a:solidFill>
                  <a:srgbClr val="00B050"/>
                </a:solidFill>
                <a:latin typeface="+mn-lt"/>
              </a:rPr>
              <a:t>:-</a:t>
            </a:r>
            <a:r>
              <a:rPr lang="en-US" altLang="en-US" sz="800" b="1" dirty="0">
                <a:solidFill>
                  <a:srgbClr val="00B050"/>
                </a:solidFill>
                <a:latin typeface="+mn-lt"/>
              </a:rPr>
              <a:t/>
            </a:r>
            <a:br>
              <a:rPr lang="en-US" altLang="en-US" sz="800" b="1" dirty="0">
                <a:solidFill>
                  <a:srgbClr val="00B050"/>
                </a:solidFill>
                <a:latin typeface="+mn-lt"/>
              </a:rPr>
            </a:br>
            <a:endParaRPr lang="en-IN" dirty="0"/>
          </a:p>
        </p:txBody>
      </p:sp>
      <p:pic>
        <p:nvPicPr>
          <p:cNvPr id="5123" name="Picture 3">
            <a:hlinkClick r:id="rId2"/>
            <a:extLst>
              <a:ext uri="{FF2B5EF4-FFF2-40B4-BE49-F238E27FC236}">
                <a16:creationId xmlns:a16="http://schemas.microsoft.com/office/drawing/2014/main" xmlns="" id="{9D070BEF-3BC4-0E88-A244-1EC64AE4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2" y="1085857"/>
            <a:ext cx="3668372" cy="287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hlinkClick r:id="rId4"/>
            <a:extLst>
              <a:ext uri="{FF2B5EF4-FFF2-40B4-BE49-F238E27FC236}">
                <a16:creationId xmlns:a16="http://schemas.microsoft.com/office/drawing/2014/main" xmlns="" id="{AE29C1D0-813E-029B-291B-3E214A57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59" y="4087975"/>
            <a:ext cx="4561610" cy="21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hlinkClick r:id="rId6"/>
            <a:extLst>
              <a:ext uri="{FF2B5EF4-FFF2-40B4-BE49-F238E27FC236}">
                <a16:creationId xmlns:a16="http://schemas.microsoft.com/office/drawing/2014/main" xmlns="" id="{742D6A69-42B2-55D9-9F08-EB17DEC7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18" y="1309532"/>
            <a:ext cx="2826327" cy="287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3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0DF7F88-DE44-D9A9-7972-5043BCC0E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4" y="971150"/>
            <a:ext cx="8848059" cy="49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56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सारांश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एसए नोड आवेग शुरू करता है
• चालन समन्वित संकुचन सुनिश्चित करता है
• व्यवधानों से अतालता हो सकती है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97CD1-D9C1-0F58-620E-252A778D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57500"/>
            <a:ext cx="8229600" cy="3009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i-IN" sz="8000" b="1" dirty="0">
                <a:solidFill>
                  <a:srgbClr val="FF0000"/>
                </a:solidFill>
              </a:rPr>
              <a:t>कोई भी प्रश्न</a:t>
            </a:r>
            <a:r>
              <a:rPr lang="en-IN" sz="8000" b="1" dirty="0">
                <a:solidFill>
                  <a:srgbClr val="FF0000"/>
                </a:solidFill>
              </a:rPr>
              <a:t>?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318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A8C1D0-F71D-B81A-2F16-9719A694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E717A-4AAE-EFE4-647E-F9C57339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hi-IN" sz="8000" b="1" dirty="0">
                <a:solidFill>
                  <a:srgbClr val="00B050"/>
                </a:solidFill>
              </a:rPr>
              <a:t>धन्यवाद</a:t>
            </a:r>
            <a:endParaRPr lang="en-IN" sz="8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परिचय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/>
              <a:t>विद्युत चालन प्रणाली हृदय की लयबद्ध धड़कन को नियंत्रित करती है, अटरिया और निलय के समन्वित संकुचन को सुनिश्चित करती है।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एसए नोड - पेसमेकर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18" y="1267691"/>
            <a:ext cx="8428182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सिनोट्रियल (एसए) नोड दाएं आलिंद में स्थित है
• 60-100 बीपीएम पर आवेग शुरू करता है
• पूरे दिल के लिए गति निर्धारित करता है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316DD4-9AC2-D9C1-3D38-BD639338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5" y="3066473"/>
            <a:ext cx="7832436" cy="37202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04F0BA-7A9C-5A5C-3E11-3470E958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0"/>
            <a:ext cx="77400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एवी नोड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अटरिया और निलय के जंक्शन पर स्थित है
• आवेग में देरी ~ 0.1 सेकंड एट्रियल संकुचन की अनुमति देने के लिए
• द्वितीयक पेसमेकर (40-60 बीपीएम)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हीस बंडल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sz="2800" dirty="0"/>
              <a:t>एवी नोड से निलय तक आवेग का संचालन करता है
• दाएं और बाएं बंडल शाखाओं में विभाजित होता है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F3A686-2E8B-355E-AAA6-62D763F5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19" y="2576945"/>
            <a:ext cx="4789053" cy="370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3" y="274638"/>
            <a:ext cx="8229600" cy="1143000"/>
          </a:xfrm>
        </p:spPr>
        <p:txBody>
          <a:bodyPr/>
          <a:lstStyle/>
          <a:p>
            <a:r>
              <a:rPr lang="hi-IN" dirty="0"/>
              <a:t>दाएं और बाएं बंडल शाखाएं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इंटरवेंट्रिकुलर सेप्टम के साथ यात्रा</a:t>
            </a:r>
          </a:p>
          <a:p>
            <a:pPr marL="0" indent="0">
              <a:buNone/>
            </a:pPr>
            <a:r>
              <a:rPr lang="hi-IN" dirty="0"/>
              <a:t>• आवेगों को संबंधित निलय तक ले जाना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पर्किनजे फाइबर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074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निलय के माध्यम से फैलने वाले तंतुओं का महीन नेटवर्क
• तेजी से विध्रुवण और संकुचन सक्षम करें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6FB88-2ED0-A611-384A-C63498BB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09456"/>
            <a:ext cx="4572000" cy="39485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389</Words>
  <Application>Microsoft Office PowerPoint</Application>
  <PresentationFormat>On-screen Show (4:3)</PresentationFormat>
  <Paragraphs>65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हृदय की विद्युत चालन प्रणाली</vt:lpstr>
      <vt:lpstr>सीखने के उद्देश्य</vt:lpstr>
      <vt:lpstr>परिचय</vt:lpstr>
      <vt:lpstr>एसए नोड - पेसमेकर</vt:lpstr>
      <vt:lpstr>PowerPoint Presentation</vt:lpstr>
      <vt:lpstr>एवी नोड</vt:lpstr>
      <vt:lpstr>हीस बंडल</vt:lpstr>
      <vt:lpstr>दाएं और बाएं बंडल शाखाएं</vt:lpstr>
      <vt:lpstr>पर्किनजे फाइबर</vt:lpstr>
      <vt:lpstr>PowerPoint Presentation</vt:lpstr>
      <vt:lpstr>प्रवाहकत्त्व का क्रम</vt:lpstr>
      <vt:lpstr>विद्युत घटनाएँ और ईसीजी</vt:lpstr>
      <vt:lpstr>स्वचालितता और लयबद्धता</vt:lpstr>
      <vt:lpstr>एक्टोपिक फ़ॉसी</vt:lpstr>
      <vt:lpstr>दुर्दम्य अवधि</vt:lpstr>
      <vt:lpstr>स्वायत्त तंत्रिका तंत्र प्रभाव</vt:lpstr>
      <vt:lpstr>प्रवाहकत्त्व असामान्यताएं</vt:lpstr>
      <vt:lpstr>सामान्य ईसीजी असामान्यताएं</vt:lpstr>
      <vt:lpstr>नैदानिक ​​सहसंबंध</vt:lpstr>
      <vt:lpstr>विद्युत गतिविधि:- </vt:lpstr>
      <vt:lpstr>PowerPoint Presentation</vt:lpstr>
      <vt:lpstr>सारांश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हृदय की विद्युत चालन प्रणाली</dc:title>
  <dc:subject/>
  <dc:creator/>
  <cp:keywords/>
  <dc:description>generated using python-pptx</dc:description>
  <cp:lastModifiedBy>NDRF MEDICAL</cp:lastModifiedBy>
  <cp:revision>11</cp:revision>
  <dcterms:created xsi:type="dcterms:W3CDTF">2013-01-27T09:14:16Z</dcterms:created>
  <dcterms:modified xsi:type="dcterms:W3CDTF">2025-12-20T06:10:29Z</dcterms:modified>
  <cp:category/>
</cp:coreProperties>
</file>