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0"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880" userDrawn="1">
          <p15:clr>
            <a:srgbClr val="A4A3A4"/>
          </p15:clr>
        </p15:guide>
        <p15:guide id="3" pos="44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snapToGrid="0" showGuides="1">
      <p:cViewPr varScale="1">
        <p:scale>
          <a:sx n="104" d="100"/>
          <a:sy n="104" d="100"/>
        </p:scale>
        <p:origin x="1728" y="96"/>
      </p:cViewPr>
      <p:guideLst>
        <p:guide orient="horz" pos="3072"/>
        <p:guide pos="5880"/>
        <p:guide pos="44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50B5803-3133-4667-9C08-8D72DE508ACC}" type="datetimeFigureOut">
              <a:rPr lang="en-IN" smtClean="0"/>
              <a:t>18-12-2025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07534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50B5803-3133-4667-9C08-8D72DE508ACC}" type="datetimeFigureOut">
              <a:rPr lang="en-IN" smtClean="0"/>
              <a:t>18-12-2025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170105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50B5803-3133-4667-9C08-8D72DE508ACC}" type="datetimeFigureOut">
              <a:rPr lang="en-IN" smtClean="0"/>
              <a:t>18-12-2025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194776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50B5803-3133-4667-9C08-8D72DE508ACC}" type="datetimeFigureOut">
              <a:rPr lang="en-IN" smtClean="0"/>
              <a:t>18-12-2025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50805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0B5803-3133-4667-9C08-8D72DE508ACC}" type="datetimeFigureOut">
              <a:rPr lang="en-IN" smtClean="0"/>
              <a:t>18-12-2025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156401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50B5803-3133-4667-9C08-8D72DE508ACC}" type="datetimeFigureOut">
              <a:rPr lang="en-IN" smtClean="0"/>
              <a:t>18-12-2025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13588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50B5803-3133-4667-9C08-8D72DE508ACC}" type="datetimeFigureOut">
              <a:rPr lang="en-IN" smtClean="0"/>
              <a:t>18-12-2025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5638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50B5803-3133-4667-9C08-8D72DE508ACC}" type="datetimeFigureOut">
              <a:rPr lang="en-IN" smtClean="0"/>
              <a:t>18-12-2025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615680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B5803-3133-4667-9C08-8D72DE508ACC}" type="datetimeFigureOut">
              <a:rPr lang="en-IN" smtClean="0"/>
              <a:t>18-12-2025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39445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B5803-3133-4667-9C08-8D72DE508ACC}" type="datetimeFigureOut">
              <a:rPr lang="en-IN" smtClean="0"/>
              <a:t>18-12-2025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154711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B5803-3133-4667-9C08-8D72DE508ACC}" type="datetimeFigureOut">
              <a:rPr lang="en-IN" smtClean="0"/>
              <a:t>18-12-2025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04292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B5803-3133-4667-9C08-8D72DE508ACC}" type="datetimeFigureOut">
              <a:rPr lang="en-IN" smtClean="0"/>
              <a:t>18-12-2025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0EF4E-012C-4193-8078-D043872B0D4C}" type="slidenum">
              <a:rPr lang="en-IN" smtClean="0"/>
              <a:t>‹#›</a:t>
            </a:fld>
            <a:endParaRPr lang="en-IN"/>
          </a:p>
        </p:txBody>
      </p:sp>
      <p:pic>
        <p:nvPicPr>
          <p:cNvPr id="8" name="Picture 7">
            <a:extLst>
              <a:ext uri="{FF2B5EF4-FFF2-40B4-BE49-F238E27FC236}">
                <a16:creationId xmlns:a16="http://schemas.microsoft.com/office/drawing/2014/main" id="{390A3C7B-4F52-12AD-4443-F06BAC91173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7059" y="0"/>
            <a:ext cx="1506941" cy="1326432"/>
          </a:xfrm>
          <a:prstGeom prst="rect">
            <a:avLst/>
          </a:prstGeom>
        </p:spPr>
      </p:pic>
    </p:spTree>
    <p:extLst>
      <p:ext uri="{BB962C8B-B14F-4D97-AF65-F5344CB8AC3E}">
        <p14:creationId xmlns:p14="http://schemas.microsoft.com/office/powerpoint/2010/main" val="799131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9213-6627-2700-1A0C-B25AA2F104D5}"/>
              </a:ext>
            </a:extLst>
          </p:cNvPr>
          <p:cNvSpPr>
            <a:spLocks noGrp="1"/>
          </p:cNvSpPr>
          <p:nvPr>
            <p:ph type="ctrTitle"/>
          </p:nvPr>
        </p:nvSpPr>
        <p:spPr>
          <a:xfrm>
            <a:off x="867335" y="2509847"/>
            <a:ext cx="7409330" cy="3124480"/>
          </a:xfrm>
        </p:spPr>
        <p:txBody>
          <a:bodyPr>
            <a:normAutofit/>
          </a:bodyPr>
          <a:lstStyle/>
          <a:p>
            <a:r>
              <a:rPr lang="en-US" sz="6000" b="1" dirty="0">
                <a:solidFill>
                  <a:srgbClr val="0070C0"/>
                </a:solidFill>
              </a:rPr>
              <a:t>ANTICOAGULANT</a:t>
            </a:r>
            <a:endParaRPr lang="en-IN" sz="6000" b="1" dirty="0">
              <a:solidFill>
                <a:srgbClr val="0070C0"/>
              </a:solidFill>
            </a:endParaRPr>
          </a:p>
        </p:txBody>
      </p:sp>
      <p:sp>
        <p:nvSpPr>
          <p:cNvPr id="6" name="Title 1">
            <a:extLst>
              <a:ext uri="{FF2B5EF4-FFF2-40B4-BE49-F238E27FC236}">
                <a16:creationId xmlns:a16="http://schemas.microsoft.com/office/drawing/2014/main" id="{FEE22DA0-1852-9061-F8ED-7F44A490FF6E}"/>
              </a:ext>
            </a:extLst>
          </p:cNvPr>
          <p:cNvSpPr>
            <a:spLocks noGrp="1"/>
          </p:cNvSpPr>
          <p:nvPr/>
        </p:nvSpPr>
        <p:spPr>
          <a:xfrm>
            <a:off x="2141682" y="1671782"/>
            <a:ext cx="4343400" cy="762000"/>
          </a:xfrm>
          <a:prstGeom prst="rect">
            <a:avLst/>
          </a:prstGeom>
        </p:spPr>
        <p:txBody>
          <a:bodyPr vert="horz" lIns="91440" tIns="45720" rIns="91440" bIns="45720" rtlCol="0" anchor="ctr">
            <a:normAutofit/>
          </a:bodyPr>
          <a:lstStyle/>
          <a:p>
            <a:pPr algn="ctr">
              <a:lnSpc>
                <a:spcPct val="107000"/>
              </a:lnSpc>
              <a:spcAft>
                <a:spcPts val="800"/>
              </a:spcAft>
              <a:buNone/>
            </a:pPr>
            <a:r>
              <a:rPr lang="en-US" sz="4000" b="1"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LESSON -4</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3">
            <a:extLst>
              <a:ext uri="{FF2B5EF4-FFF2-40B4-BE49-F238E27FC236}">
                <a16:creationId xmlns:a16="http://schemas.microsoft.com/office/drawing/2014/main" id="{3C05307E-C94C-F4D1-E549-6BEC44D3C122}"/>
              </a:ext>
            </a:extLst>
          </p:cNvPr>
          <p:cNvSpPr txBox="1"/>
          <p:nvPr/>
        </p:nvSpPr>
        <p:spPr>
          <a:xfrm>
            <a:off x="6485082" y="5186218"/>
            <a:ext cx="2320251"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400" b="1" dirty="0">
                <a:solidFill>
                  <a:srgbClr val="00B0F0"/>
                </a:solidFill>
              </a:rPr>
              <a:t>By </a:t>
            </a:r>
          </a:p>
          <a:p>
            <a:r>
              <a:rPr lang="en-IN" sz="2400" b="1" dirty="0">
                <a:solidFill>
                  <a:srgbClr val="00B0F0"/>
                </a:solidFill>
              </a:rPr>
              <a:t>JITENDER YADAV</a:t>
            </a:r>
          </a:p>
          <a:p>
            <a:r>
              <a:rPr lang="en-IN" sz="2400" b="1" dirty="0">
                <a:solidFill>
                  <a:srgbClr val="00B0F0"/>
                </a:solidFill>
              </a:rPr>
              <a:t>               INSP/PH</a:t>
            </a:r>
          </a:p>
        </p:txBody>
      </p:sp>
    </p:spTree>
    <p:extLst>
      <p:ext uri="{BB962C8B-B14F-4D97-AF65-F5344CB8AC3E}">
        <p14:creationId xmlns:p14="http://schemas.microsoft.com/office/powerpoint/2010/main" val="293772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C53777-AFBF-F2E9-6DFE-19DE2B01E6B4}"/>
              </a:ext>
            </a:extLst>
          </p:cNvPr>
          <p:cNvSpPr txBox="1"/>
          <p:nvPr/>
        </p:nvSpPr>
        <p:spPr>
          <a:xfrm>
            <a:off x="188259" y="179295"/>
            <a:ext cx="8854888" cy="3308598"/>
          </a:xfrm>
          <a:prstGeom prst="rect">
            <a:avLst/>
          </a:prstGeom>
          <a:noFill/>
        </p:spPr>
        <p:txBody>
          <a:bodyPr wrap="square">
            <a:spAutoFit/>
          </a:bodyPr>
          <a:lstStyle/>
          <a:p>
            <a:pPr marL="0" marR="0" algn="just">
              <a:lnSpc>
                <a:spcPct val="150000"/>
              </a:lnSpc>
              <a:spcAft>
                <a:spcPts val="800"/>
              </a:spcAft>
              <a:buNone/>
            </a:pPr>
            <a:r>
              <a:rPr lang="en-US" sz="3200" b="1" u="sng" dirty="0">
                <a:effectLst/>
                <a:latin typeface="Times New Roman" panose="02020603050405020304" pitchFamily="18" charset="0"/>
                <a:ea typeface="Times New Roman" panose="02020603050405020304" pitchFamily="18" charset="0"/>
                <a:cs typeface="Mangal" panose="02040503050203030202" pitchFamily="18" charset="0"/>
              </a:rPr>
              <a:t>Anticoagulants-:</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p>
          <a:p>
            <a:pPr marL="0" marR="0">
              <a:lnSpc>
                <a:spcPct val="150000"/>
              </a:lnSpc>
              <a:spcAft>
                <a:spcPts val="800"/>
              </a:spcAft>
              <a:buNone/>
            </a:pPr>
            <a:r>
              <a:rPr lang="en-US" sz="2800" dirty="0">
                <a:latin typeface="Times New Roman" panose="02020603050405020304" pitchFamily="18" charset="0"/>
                <a:ea typeface="Times New Roman" panose="02020603050405020304" pitchFamily="18" charset="0"/>
                <a:cs typeface="Mangal" panose="02040503050203030202" pitchFamily="18" charset="0"/>
              </a:rPr>
              <a:t>	</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For various purposes a number of different anticoagulants are 	available. The anticoagulants in use are:-</a:t>
            </a:r>
          </a:p>
          <a:p>
            <a:pPr marL="0" marR="0">
              <a:lnSpc>
                <a:spcPct val="150000"/>
              </a:lnSpc>
              <a:spcAft>
                <a:spcPts val="800"/>
              </a:spcAft>
              <a:buNone/>
            </a:pP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12" name="Picture 11">
            <a:extLst>
              <a:ext uri="{FF2B5EF4-FFF2-40B4-BE49-F238E27FC236}">
                <a16:creationId xmlns:a16="http://schemas.microsoft.com/office/drawing/2014/main" id="{08B13A85-BF0E-94A7-3DD6-DC8C54E731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6643" y="3109638"/>
            <a:ext cx="3136106" cy="2743200"/>
          </a:xfrm>
          <a:prstGeom prst="rect">
            <a:avLst/>
          </a:prstGeom>
          <a:noFill/>
          <a:ln>
            <a:noFill/>
          </a:ln>
        </p:spPr>
      </p:pic>
    </p:spTree>
    <p:extLst>
      <p:ext uri="{BB962C8B-B14F-4D97-AF65-F5344CB8AC3E}">
        <p14:creationId xmlns:p14="http://schemas.microsoft.com/office/powerpoint/2010/main" val="104609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BE48E5-5259-DCCB-3C2A-0A76243580C6}"/>
              </a:ext>
            </a:extLst>
          </p:cNvPr>
          <p:cNvSpPr txBox="1"/>
          <p:nvPr/>
        </p:nvSpPr>
        <p:spPr>
          <a:xfrm>
            <a:off x="168088" y="188260"/>
            <a:ext cx="7030571" cy="6220934"/>
          </a:xfrm>
          <a:prstGeom prst="rect">
            <a:avLst/>
          </a:prstGeom>
          <a:noFill/>
        </p:spPr>
        <p:txBody>
          <a:bodyPr wrap="square">
            <a:spAutoFit/>
          </a:bodyPr>
          <a:lstStyle/>
          <a:p>
            <a:pPr marL="514350" marR="0" indent="-514350" algn="just">
              <a:spcAft>
                <a:spcPts val="800"/>
              </a:spcAft>
              <a:buAutoNum type="arabicParenR"/>
            </a:pPr>
            <a:r>
              <a:rPr lang="en-US" sz="2800" b="1" u="sng" dirty="0" err="1">
                <a:effectLst/>
                <a:ea typeface="Times New Roman" panose="02020603050405020304" pitchFamily="18" charset="0"/>
                <a:cs typeface="Mangal" panose="02040503050203030202" pitchFamily="18" charset="0"/>
              </a:rPr>
              <a:t>Ethylenediamine</a:t>
            </a:r>
            <a:r>
              <a:rPr lang="en-US" sz="2800" b="1" u="sng" dirty="0">
                <a:effectLst/>
                <a:ea typeface="Times New Roman" panose="02020603050405020304" pitchFamily="18" charset="0"/>
                <a:cs typeface="Mangal" panose="02040503050203030202" pitchFamily="18" charset="0"/>
              </a:rPr>
              <a:t> Tetra Acidic Acid (EDTA)</a:t>
            </a:r>
            <a:r>
              <a:rPr lang="en-US" sz="2800" b="1" dirty="0">
                <a:effectLst/>
                <a:ea typeface="Times New Roman" panose="02020603050405020304" pitchFamily="18" charset="0"/>
                <a:cs typeface="Mangal" panose="02040503050203030202" pitchFamily="18" charset="0"/>
              </a:rPr>
              <a:t>:- </a:t>
            </a:r>
          </a:p>
          <a:p>
            <a:pPr marR="0" algn="just">
              <a:spcAft>
                <a:spcPts val="800"/>
              </a:spcAft>
            </a:pPr>
            <a:endParaRPr lang="en-US" sz="2800" b="1" dirty="0">
              <a:ea typeface="Times New Roman" panose="02020603050405020304" pitchFamily="18" charset="0"/>
              <a:cs typeface="Mangal" panose="02040503050203030202" pitchFamily="18" charset="0"/>
            </a:endParaRPr>
          </a:p>
          <a:p>
            <a:pPr marR="0" algn="just">
              <a:spcAft>
                <a:spcPts val="800"/>
              </a:spcAft>
            </a:pPr>
            <a:r>
              <a:rPr lang="en-US" sz="2800" b="1" dirty="0">
                <a:effectLst/>
                <a:ea typeface="Times New Roman" panose="02020603050405020304" pitchFamily="18" charset="0"/>
                <a:cs typeface="Mangal" panose="02040503050203030202" pitchFamily="18" charset="0"/>
              </a:rPr>
              <a:t>	</a:t>
            </a:r>
            <a:r>
              <a:rPr lang="en-US" sz="2800" dirty="0">
                <a:effectLst/>
                <a:ea typeface="Times New Roman" panose="02020603050405020304" pitchFamily="18" charset="0"/>
                <a:cs typeface="Mangal" panose="02040503050203030202" pitchFamily="18" charset="0"/>
              </a:rPr>
              <a:t>The sodium and potassium salts of EDTA are powerful anticoagulant and they are the anticoagulants of choice for routine </a:t>
            </a:r>
            <a:r>
              <a:rPr lang="en-US" sz="2800" dirty="0" err="1">
                <a:effectLst/>
                <a:ea typeface="Times New Roman" panose="02020603050405020304" pitchFamily="18" charset="0"/>
                <a:cs typeface="Mangal" panose="02040503050203030202" pitchFamily="18" charset="0"/>
              </a:rPr>
              <a:t>Haematological</a:t>
            </a:r>
            <a:r>
              <a:rPr lang="en-US" sz="2800" dirty="0">
                <a:effectLst/>
                <a:ea typeface="Times New Roman" panose="02020603050405020304" pitchFamily="18" charset="0"/>
                <a:cs typeface="Mangal" panose="02040503050203030202" pitchFamily="18" charset="0"/>
              </a:rPr>
              <a:t> work. EDTA acts by its chelating effect on the calcium molecules in blood. EDTA is not suitable for use in the investigation of coagulation problems and should not be used in the estimation of Prothrombin time. The ratio of EDTA with Blood is 1mg /ml. Coded by purple color.</a:t>
            </a:r>
            <a:endParaRPr lang="en-IN" sz="2800" dirty="0">
              <a:effectLst/>
              <a:ea typeface="Calibri" panose="020F0502020204030204" pitchFamily="34" charset="0"/>
              <a:cs typeface="Mangal" panose="02040503050203030202" pitchFamily="18" charset="0"/>
            </a:endParaRPr>
          </a:p>
          <a:p>
            <a:pPr algn="just">
              <a:lnSpc>
                <a:spcPct val="150000"/>
              </a:lnSpc>
              <a:spcAft>
                <a:spcPts val="800"/>
              </a:spcAft>
            </a:pPr>
            <a:endParaRPr lang="en-US" sz="3200" dirty="0">
              <a:solidFill>
                <a:srgbClr val="000000"/>
              </a:solidFill>
              <a:latin typeface="Times New Roman" panose="02020603050405020304" pitchFamily="18" charset="0"/>
              <a:ea typeface="Calibri" panose="020F0502020204030204" pitchFamily="34" charset="0"/>
              <a:cs typeface="Mangal" panose="02040503050203030202" pitchFamily="18" charset="0"/>
            </a:endParaRPr>
          </a:p>
        </p:txBody>
      </p:sp>
      <p:pic>
        <p:nvPicPr>
          <p:cNvPr id="2" name="Picture 1">
            <a:extLst>
              <a:ext uri="{FF2B5EF4-FFF2-40B4-BE49-F238E27FC236}">
                <a16:creationId xmlns:a16="http://schemas.microsoft.com/office/drawing/2014/main" id="{81C94C7F-749C-EB7D-9A0A-4919956A9E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0914" y="2225541"/>
            <a:ext cx="1700213" cy="2514600"/>
          </a:xfrm>
          <a:prstGeom prst="rect">
            <a:avLst/>
          </a:prstGeom>
          <a:noFill/>
          <a:ln>
            <a:noFill/>
          </a:ln>
        </p:spPr>
      </p:pic>
    </p:spTree>
    <p:extLst>
      <p:ext uri="{BB962C8B-B14F-4D97-AF65-F5344CB8AC3E}">
        <p14:creationId xmlns:p14="http://schemas.microsoft.com/office/powerpoint/2010/main" val="1443917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53E91B-A40F-25E8-9E4E-6186B16B311C}"/>
              </a:ext>
            </a:extLst>
          </p:cNvPr>
          <p:cNvSpPr txBox="1"/>
          <p:nvPr/>
        </p:nvSpPr>
        <p:spPr>
          <a:xfrm>
            <a:off x="591681" y="286877"/>
            <a:ext cx="8211671" cy="3724096"/>
          </a:xfrm>
          <a:prstGeom prst="rect">
            <a:avLst/>
          </a:prstGeom>
          <a:noFill/>
        </p:spPr>
        <p:txBody>
          <a:bodyPr wrap="square">
            <a:spAutoFit/>
          </a:bodyPr>
          <a:lstStyle/>
          <a:p>
            <a:pPr marL="0" marR="0" algn="just">
              <a:spcAft>
                <a:spcPts val="800"/>
              </a:spcAft>
            </a:pPr>
            <a:r>
              <a:rPr lang="en-US" sz="2800" b="1" dirty="0">
                <a:solidFill>
                  <a:srgbClr val="00B0F0"/>
                </a:solidFill>
                <a:effectLst/>
                <a:ea typeface="Times New Roman" panose="02020603050405020304" pitchFamily="18" charset="0"/>
                <a:cs typeface="Mangal" panose="02040503050203030202" pitchFamily="18" charset="0"/>
              </a:rPr>
              <a:t>2) </a:t>
            </a:r>
            <a:r>
              <a:rPr lang="en-US" sz="2800" b="1" u="sng" dirty="0">
                <a:solidFill>
                  <a:srgbClr val="00B0F0"/>
                </a:solidFill>
                <a:effectLst/>
                <a:ea typeface="Times New Roman" panose="02020603050405020304" pitchFamily="18" charset="0"/>
                <a:cs typeface="Mangal" panose="02040503050203030202" pitchFamily="18" charset="0"/>
              </a:rPr>
              <a:t>Trisodium Citrate</a:t>
            </a:r>
            <a:r>
              <a:rPr lang="en-US" sz="2800" b="1" dirty="0">
                <a:solidFill>
                  <a:srgbClr val="00B0F0"/>
                </a:solidFill>
                <a:effectLst/>
                <a:ea typeface="Times New Roman" panose="02020603050405020304" pitchFamily="18" charset="0"/>
                <a:cs typeface="Mangal" panose="02040503050203030202" pitchFamily="18" charset="0"/>
              </a:rPr>
              <a:t>:-</a:t>
            </a:r>
            <a:r>
              <a:rPr lang="en-US" sz="2800" dirty="0">
                <a:effectLst/>
                <a:ea typeface="Times New Roman" panose="02020603050405020304" pitchFamily="18" charset="0"/>
                <a:cs typeface="Mangal" panose="02040503050203030202" pitchFamily="18" charset="0"/>
              </a:rPr>
              <a:t>Trisodium Citrate </a:t>
            </a:r>
          </a:p>
          <a:p>
            <a:pPr marL="0" marR="0" algn="just">
              <a:spcAft>
                <a:spcPts val="800"/>
              </a:spcAft>
            </a:pPr>
            <a:r>
              <a:rPr lang="en-US" sz="2800" dirty="0">
                <a:effectLst/>
                <a:ea typeface="Times New Roman" panose="02020603050405020304" pitchFamily="18" charset="0"/>
                <a:cs typeface="Mangal" panose="02040503050203030202" pitchFamily="18" charset="0"/>
              </a:rPr>
              <a:t>is the anticoagulant of choice of coagulation </a:t>
            </a:r>
          </a:p>
          <a:p>
            <a:pPr marL="0" marR="0" algn="just">
              <a:spcAft>
                <a:spcPts val="800"/>
              </a:spcAft>
            </a:pPr>
            <a:r>
              <a:rPr lang="en-US" sz="2800" dirty="0">
                <a:effectLst/>
                <a:ea typeface="Times New Roman" panose="02020603050405020304" pitchFamily="18" charset="0"/>
                <a:cs typeface="Mangal" panose="02040503050203030202" pitchFamily="18" charset="0"/>
              </a:rPr>
              <a:t>studies. 9 volume of blood are added </a:t>
            </a:r>
          </a:p>
          <a:p>
            <a:pPr marL="0" marR="0" algn="just">
              <a:spcAft>
                <a:spcPts val="800"/>
              </a:spcAft>
            </a:pPr>
            <a:r>
              <a:rPr lang="en-US" sz="2800" dirty="0">
                <a:effectLst/>
                <a:ea typeface="Times New Roman" panose="02020603050405020304" pitchFamily="18" charset="0"/>
                <a:cs typeface="Mangal" panose="02040503050203030202" pitchFamily="18" charset="0"/>
              </a:rPr>
              <a:t>to 1 volume of the sodium</a:t>
            </a:r>
          </a:p>
          <a:p>
            <a:pPr marL="0" marR="0" algn="just">
              <a:spcAft>
                <a:spcPts val="800"/>
              </a:spcAft>
            </a:pPr>
            <a:r>
              <a:rPr lang="en-US" sz="2800" dirty="0">
                <a:effectLst/>
                <a:ea typeface="Times New Roman" panose="02020603050405020304" pitchFamily="18" charset="0"/>
                <a:cs typeface="Mangal" panose="02040503050203030202" pitchFamily="18" charset="0"/>
              </a:rPr>
              <a:t> citrate solution and immediately</a:t>
            </a:r>
          </a:p>
          <a:p>
            <a:pPr marL="0" marR="0" algn="just">
              <a:spcAft>
                <a:spcPts val="800"/>
              </a:spcAft>
            </a:pPr>
            <a:r>
              <a:rPr lang="en-US" sz="2800" dirty="0">
                <a:effectLst/>
                <a:ea typeface="Times New Roman" panose="02020603050405020304" pitchFamily="18" charset="0"/>
                <a:cs typeface="Mangal" panose="02040503050203030202" pitchFamily="18" charset="0"/>
              </a:rPr>
              <a:t> well mixed with it. Coded by sky</a:t>
            </a:r>
          </a:p>
          <a:p>
            <a:pPr marL="0" marR="0" algn="just">
              <a:spcAft>
                <a:spcPts val="800"/>
              </a:spcAft>
            </a:pPr>
            <a:r>
              <a:rPr lang="en-US" sz="2800" dirty="0">
                <a:effectLst/>
                <a:ea typeface="Times New Roman" panose="02020603050405020304" pitchFamily="18" charset="0"/>
                <a:cs typeface="Mangal" panose="02040503050203030202" pitchFamily="18" charset="0"/>
              </a:rPr>
              <a:t> blue </a:t>
            </a:r>
            <a:r>
              <a:rPr lang="en-US" sz="2800" dirty="0" err="1">
                <a:effectLst/>
                <a:ea typeface="Times New Roman" panose="02020603050405020304" pitchFamily="18" charset="0"/>
                <a:cs typeface="Mangal" panose="02040503050203030202" pitchFamily="18" charset="0"/>
              </a:rPr>
              <a:t>colour</a:t>
            </a:r>
            <a:r>
              <a:rPr lang="en-US" sz="2800" dirty="0">
                <a:effectLst/>
                <a:ea typeface="Times New Roman" panose="02020603050405020304" pitchFamily="18" charset="0"/>
                <a:cs typeface="Mangal" panose="02040503050203030202" pitchFamily="18" charset="0"/>
              </a:rPr>
              <a:t>.</a:t>
            </a:r>
          </a:p>
        </p:txBody>
      </p:sp>
      <p:pic>
        <p:nvPicPr>
          <p:cNvPr id="2" name="Picture 1">
            <a:extLst>
              <a:ext uri="{FF2B5EF4-FFF2-40B4-BE49-F238E27FC236}">
                <a16:creationId xmlns:a16="http://schemas.microsoft.com/office/drawing/2014/main" id="{F9800A1B-07C1-9DDE-9D31-E43056F40E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0784" y="1371618"/>
            <a:ext cx="2881874" cy="2602542"/>
          </a:xfrm>
          <a:prstGeom prst="rect">
            <a:avLst/>
          </a:prstGeom>
          <a:noFill/>
          <a:ln>
            <a:noFill/>
          </a:ln>
        </p:spPr>
      </p:pic>
      <p:sp>
        <p:nvSpPr>
          <p:cNvPr id="5" name="TextBox 4">
            <a:extLst>
              <a:ext uri="{FF2B5EF4-FFF2-40B4-BE49-F238E27FC236}">
                <a16:creationId xmlns:a16="http://schemas.microsoft.com/office/drawing/2014/main" id="{26003230-EAA2-AC62-7426-5B92077B8C0E}"/>
              </a:ext>
            </a:extLst>
          </p:cNvPr>
          <p:cNvSpPr txBox="1"/>
          <p:nvPr/>
        </p:nvSpPr>
        <p:spPr>
          <a:xfrm>
            <a:off x="726142" y="4108585"/>
            <a:ext cx="7924800" cy="1815882"/>
          </a:xfrm>
          <a:prstGeom prst="rect">
            <a:avLst/>
          </a:prstGeom>
          <a:noFill/>
        </p:spPr>
        <p:txBody>
          <a:bodyPr wrap="square">
            <a:spAutoFit/>
          </a:bodyPr>
          <a:lstStyle/>
          <a:p>
            <a:pPr marL="0" marR="0" algn="just">
              <a:spcAft>
                <a:spcPts val="800"/>
              </a:spcAft>
            </a:pPr>
            <a:r>
              <a:rPr lang="en-US" sz="2800" dirty="0">
                <a:effectLst/>
                <a:ea typeface="Times New Roman" panose="02020603050405020304" pitchFamily="18" charset="0"/>
                <a:cs typeface="Mangal" panose="02040503050203030202" pitchFamily="18" charset="0"/>
              </a:rPr>
              <a:t>Sodium citrate is widely used in the estimation of the Erythrocyte Sedimentation Rate (ESR), for these 4 volume bloods are diluted with 1 volume of the sodium citrate solution. Coded by black </a:t>
            </a:r>
            <a:r>
              <a:rPr lang="en-US" sz="2800" dirty="0" err="1">
                <a:effectLst/>
                <a:ea typeface="Times New Roman" panose="02020603050405020304" pitchFamily="18" charset="0"/>
                <a:cs typeface="Mangal" panose="02040503050203030202" pitchFamily="18" charset="0"/>
              </a:rPr>
              <a:t>colour</a:t>
            </a:r>
            <a:r>
              <a:rPr lang="en-US" sz="2800" dirty="0">
                <a:effectLst/>
                <a:ea typeface="Times New Roman" panose="02020603050405020304" pitchFamily="18" charset="0"/>
                <a:cs typeface="Mangal" panose="02040503050203030202" pitchFamily="18" charset="0"/>
              </a:rPr>
              <a:t>.</a:t>
            </a:r>
            <a:endParaRPr lang="en-IN" sz="2400" dirty="0">
              <a:effectLst/>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88995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55A458-2FE0-A41E-E90A-92F85A0B4C43}"/>
              </a:ext>
            </a:extLst>
          </p:cNvPr>
          <p:cNvSpPr txBox="1"/>
          <p:nvPr/>
        </p:nvSpPr>
        <p:spPr>
          <a:xfrm>
            <a:off x="251147" y="147781"/>
            <a:ext cx="8486453" cy="4734629"/>
          </a:xfrm>
          <a:prstGeom prst="rect">
            <a:avLst/>
          </a:prstGeom>
          <a:noFill/>
        </p:spPr>
        <p:txBody>
          <a:bodyPr wrap="square">
            <a:spAutoFit/>
          </a:bodyPr>
          <a:lstStyle/>
          <a:p>
            <a:pPr marL="0" marR="0" algn="just">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3) </a:t>
            </a:r>
            <a:r>
              <a:rPr lang="en-US" sz="1800" b="1" u="sng" dirty="0">
                <a:effectLst/>
                <a:latin typeface="Times New Roman" panose="02020603050405020304" pitchFamily="18" charset="0"/>
                <a:ea typeface="Times New Roman" panose="02020603050405020304" pitchFamily="18" charset="0"/>
                <a:cs typeface="Mangal" panose="02040503050203030202" pitchFamily="18" charset="0"/>
              </a:rPr>
              <a:t>Heparin:-</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t>
            </a:r>
          </a:p>
          <a:p>
            <a:pPr marL="0" marR="0" algn="just">
              <a:lnSpc>
                <a:spcPct val="150000"/>
              </a:lnSpc>
              <a:spcAft>
                <a:spcPts val="800"/>
              </a:spcAft>
              <a:buNone/>
            </a:pPr>
            <a:endParaRPr lang="en-US" dirty="0">
              <a:latin typeface="Times New Roman" panose="02020603050405020304" pitchFamily="18" charset="0"/>
              <a:ea typeface="Times New Roman" panose="02020603050405020304" pitchFamily="18" charset="0"/>
              <a:cs typeface="Mangal" panose="02040503050203030202" pitchFamily="18" charset="0"/>
            </a:endParaRPr>
          </a:p>
          <a:p>
            <a:pPr marL="0" marR="0" algn="just">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This may be used at a concentration of 13-17 </a:t>
            </a:r>
            <a:r>
              <a:rPr lang="en-US" sz="1800" dirty="0" err="1">
                <a:effectLst/>
                <a:latin typeface="Times New Roman" panose="02020603050405020304" pitchFamily="18" charset="0"/>
                <a:ea typeface="Times New Roman" panose="02020603050405020304" pitchFamily="18" charset="0"/>
                <a:cs typeface="Mangal" panose="02040503050203030202" pitchFamily="18" charset="0"/>
              </a:rPr>
              <a:t>iu</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per ml of blood. Heparin is an effective anticoagulant and does not alter the size of the red cells; it is a good dry anticoagulant when it is important to reduce to a minimum the chance of lysis occurring after blood has been withdrawn. However, heparinized blood should not be used for making blood films as it gives a faint blue coloration to the background when the films are stained by Romanowsky dyes. Coded by green </a:t>
            </a:r>
            <a:r>
              <a:rPr lang="en-US" sz="1800" dirty="0" err="1">
                <a:effectLst/>
                <a:latin typeface="Times New Roman" panose="02020603050405020304" pitchFamily="18" charset="0"/>
                <a:ea typeface="Times New Roman" panose="02020603050405020304" pitchFamily="18" charset="0"/>
                <a:cs typeface="Mangal" panose="02040503050203030202" pitchFamily="18" charset="0"/>
              </a:rPr>
              <a:t>colour</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lvl="0" algn="just">
              <a:spcAft>
                <a:spcPts val="800"/>
              </a:spcAft>
              <a:tabLst>
                <a:tab pos="457200" algn="l"/>
              </a:tabLst>
            </a:pPr>
            <a:endParaRPr lang="en-IN"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AF176786-35C3-D992-AF37-3ADD39DE35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5335" y="3852719"/>
            <a:ext cx="2057400" cy="2707132"/>
          </a:xfrm>
          <a:prstGeom prst="rect">
            <a:avLst/>
          </a:prstGeom>
          <a:noFill/>
          <a:ln>
            <a:noFill/>
          </a:ln>
        </p:spPr>
      </p:pic>
      <p:pic>
        <p:nvPicPr>
          <p:cNvPr id="4" name="Picture 3">
            <a:extLst>
              <a:ext uri="{FF2B5EF4-FFF2-40B4-BE49-F238E27FC236}">
                <a16:creationId xmlns:a16="http://schemas.microsoft.com/office/drawing/2014/main" id="{705E45CE-F77D-C067-1596-410AD975F7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946" y="3702351"/>
            <a:ext cx="2143125" cy="2857500"/>
          </a:xfrm>
          <a:prstGeom prst="rect">
            <a:avLst/>
          </a:prstGeom>
          <a:noFill/>
          <a:ln>
            <a:noFill/>
          </a:ln>
        </p:spPr>
      </p:pic>
    </p:spTree>
    <p:extLst>
      <p:ext uri="{BB962C8B-B14F-4D97-AF65-F5344CB8AC3E}">
        <p14:creationId xmlns:p14="http://schemas.microsoft.com/office/powerpoint/2010/main" val="273643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54">
            <a:extLst>
              <a:ext uri="{FF2B5EF4-FFF2-40B4-BE49-F238E27FC236}">
                <a16:creationId xmlns:a16="http://schemas.microsoft.com/office/drawing/2014/main" id="{5EB36021-92C4-CF7A-DDA9-699553AC3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77" y="2258547"/>
            <a:ext cx="2143125" cy="1838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105A956-023D-74C4-7415-D8020C7E549C}"/>
              </a:ext>
            </a:extLst>
          </p:cNvPr>
          <p:cNvSpPr>
            <a:spLocks noChangeArrowheads="1"/>
          </p:cNvSpPr>
          <p:nvPr/>
        </p:nvSpPr>
        <p:spPr bwMode="auto">
          <a:xfrm>
            <a:off x="309283" y="257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TextBox 5">
            <a:extLst>
              <a:ext uri="{FF2B5EF4-FFF2-40B4-BE49-F238E27FC236}">
                <a16:creationId xmlns:a16="http://schemas.microsoft.com/office/drawing/2014/main" id="{7EEE822A-496C-8F9A-CC3A-F4223CE78C8B}"/>
              </a:ext>
            </a:extLst>
          </p:cNvPr>
          <p:cNvSpPr txBox="1"/>
          <p:nvPr/>
        </p:nvSpPr>
        <p:spPr>
          <a:xfrm>
            <a:off x="484095" y="268941"/>
            <a:ext cx="6373906" cy="1384995"/>
          </a:xfrm>
          <a:prstGeom prst="rect">
            <a:avLst/>
          </a:prstGeom>
          <a:noFill/>
        </p:spPr>
        <p:txBody>
          <a:bodyPr wrap="square">
            <a:spAutoFit/>
          </a:bodyPr>
          <a:lstStyle/>
          <a:p>
            <a:pPr marL="0" marR="0" algn="just">
              <a:lnSpc>
                <a:spcPct val="150000"/>
              </a:lnSpc>
              <a:spcAft>
                <a:spcPts val="800"/>
              </a:spcAft>
            </a:pPr>
            <a:r>
              <a:rPr lang="en-US" sz="1800" dirty="0">
                <a:effectLst/>
                <a:latin typeface="Times New Roman" panose="02020603050405020304" pitchFamily="18" charset="0"/>
                <a:ea typeface="Times New Roman" panose="02020603050405020304" pitchFamily="18" charset="0"/>
                <a:cs typeface="Mangal" panose="02040503050203030202" pitchFamily="18" charset="0"/>
              </a:rPr>
              <a:t>4) </a:t>
            </a:r>
            <a:r>
              <a:rPr lang="en-US" sz="2000" b="1" u="sng" dirty="0">
                <a:effectLst/>
                <a:latin typeface="Times New Roman" panose="02020603050405020304" pitchFamily="18" charset="0"/>
                <a:ea typeface="Times New Roman" panose="02020603050405020304" pitchFamily="18" charset="0"/>
                <a:cs typeface="Mangal" panose="02040503050203030202" pitchFamily="18" charset="0"/>
              </a:rPr>
              <a:t>Acid Citrate Dextrose Solution</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This is preferred for blood transfusions, for 	preserving red cells, for enzyme studies, and for the study of </a:t>
            </a:r>
            <a:r>
              <a:rPr lang="en-US" sz="1800" dirty="0" err="1">
                <a:effectLst/>
                <a:latin typeface="Times New Roman" panose="02020603050405020304" pitchFamily="18" charset="0"/>
                <a:ea typeface="Times New Roman" panose="02020603050405020304" pitchFamily="18" charset="0"/>
                <a:cs typeface="Mangal" panose="02040503050203030202" pitchFamily="18" charset="0"/>
              </a:rPr>
              <a:t>Haemolytic</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processes.</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10738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97BEC-FE70-239E-4E48-BB53DFE4176B}"/>
              </a:ext>
            </a:extLst>
          </p:cNvPr>
          <p:cNvSpPr txBox="1"/>
          <p:nvPr/>
        </p:nvSpPr>
        <p:spPr>
          <a:xfrm>
            <a:off x="359708" y="660977"/>
            <a:ext cx="8424583" cy="4247317"/>
          </a:xfrm>
          <a:prstGeom prst="rect">
            <a:avLst/>
          </a:prstGeom>
          <a:noFill/>
        </p:spPr>
        <p:txBody>
          <a:bodyPr wrap="square">
            <a:spAutoFit/>
          </a:bodyPr>
          <a:lstStyle/>
          <a:p>
            <a:pPr marL="0" marR="0">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5) </a:t>
            </a:r>
            <a:r>
              <a:rPr lang="en-US" sz="2000" b="1" u="sng" dirty="0">
                <a:effectLst/>
                <a:latin typeface="Times New Roman" panose="02020603050405020304" pitchFamily="18" charset="0"/>
                <a:ea typeface="Times New Roman" panose="02020603050405020304" pitchFamily="18" charset="0"/>
                <a:cs typeface="Mangal" panose="02040503050203030202" pitchFamily="18" charset="0"/>
              </a:rPr>
              <a:t>Ammonium and Potassium Oxalate mixture</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a:t>
            </a:r>
          </a:p>
          <a:p>
            <a:pPr marL="0" marR="0">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This consists of a mixture of 	2 parts of potassium oxalate and 3 parts of ammonium oxalate. Take 1% solution of Potassium oxalate 0.4ml and 1% solution of Ammonium oxalate 0.6ml in a test tube. Evaporate to dryness in the incubator. This amount of oxalate is sufficient to prevent coagulation of 5ml of blood.</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000" b="1" u="none" strike="noStrike"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br>
              <a:rPr lang="en-US" sz="2000" dirty="0">
                <a:solidFill>
                  <a:srgbClr val="000000"/>
                </a:solidFill>
                <a:effectLst/>
                <a:latin typeface="Times New Roman" panose="02020603050405020304" pitchFamily="18" charset="0"/>
                <a:ea typeface="Times New Roman" panose="02020603050405020304" pitchFamily="18" charset="0"/>
                <a:cs typeface="Kartika" panose="02020503030404060203" pitchFamily="18" charset="0"/>
              </a:rPr>
            </a:br>
            <a:endParaRPr lang="en-IN" sz="2000" dirty="0"/>
          </a:p>
        </p:txBody>
      </p:sp>
      <p:pic>
        <p:nvPicPr>
          <p:cNvPr id="2" name="Picture 1">
            <a:extLst>
              <a:ext uri="{FF2B5EF4-FFF2-40B4-BE49-F238E27FC236}">
                <a16:creationId xmlns:a16="http://schemas.microsoft.com/office/drawing/2014/main" id="{62EEED3A-4DB9-EA10-FF1B-7C4D03AC02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86149" y="3429000"/>
            <a:ext cx="2171699" cy="2857500"/>
          </a:xfrm>
          <a:prstGeom prst="rect">
            <a:avLst/>
          </a:prstGeom>
          <a:noFill/>
          <a:ln>
            <a:noFill/>
          </a:ln>
        </p:spPr>
      </p:pic>
    </p:spTree>
    <p:extLst>
      <p:ext uri="{BB962C8B-B14F-4D97-AF65-F5344CB8AC3E}">
        <p14:creationId xmlns:p14="http://schemas.microsoft.com/office/powerpoint/2010/main" val="360950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97CD1-D9C1-0F58-620E-252A778DA5B9}"/>
              </a:ext>
            </a:extLst>
          </p:cNvPr>
          <p:cNvSpPr>
            <a:spLocks noGrp="1"/>
          </p:cNvSpPr>
          <p:nvPr>
            <p:ph idx="1"/>
          </p:nvPr>
        </p:nvSpPr>
        <p:spPr>
          <a:xfrm>
            <a:off x="533400" y="2857500"/>
            <a:ext cx="8229600" cy="3009900"/>
          </a:xfrm>
        </p:spPr>
        <p:txBody>
          <a:bodyPr>
            <a:normAutofit/>
          </a:bodyPr>
          <a:lstStyle/>
          <a:p>
            <a:pPr marL="0" indent="0" algn="ctr">
              <a:buNone/>
            </a:pPr>
            <a:r>
              <a:rPr lang="en-IN" sz="8000" b="1" dirty="0">
                <a:solidFill>
                  <a:srgbClr val="FF0000"/>
                </a:solidFill>
              </a:rPr>
              <a:t>ANY QUESTION </a:t>
            </a:r>
          </a:p>
          <a:p>
            <a:pPr marL="0" indent="0" algn="ctr">
              <a:buNone/>
            </a:pPr>
            <a:r>
              <a:rPr lang="en-IN" sz="8000" b="1" dirty="0">
                <a:solidFill>
                  <a:srgbClr val="FF0000"/>
                </a:solidFill>
              </a:rPr>
              <a:t>?</a:t>
            </a:r>
          </a:p>
          <a:p>
            <a:endParaRPr lang="en-IN" dirty="0"/>
          </a:p>
          <a:p>
            <a:endParaRPr lang="en-IN" dirty="0"/>
          </a:p>
          <a:p>
            <a:pPr marL="0" indent="0">
              <a:buNone/>
            </a:pPr>
            <a:endParaRPr lang="en-IN" dirty="0"/>
          </a:p>
          <a:p>
            <a:endParaRPr lang="en-IN" dirty="0"/>
          </a:p>
        </p:txBody>
      </p:sp>
    </p:spTree>
    <p:extLst>
      <p:ext uri="{BB962C8B-B14F-4D97-AF65-F5344CB8AC3E}">
        <p14:creationId xmlns:p14="http://schemas.microsoft.com/office/powerpoint/2010/main" val="9367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8C1D0-F71D-B81A-2F16-9719A69417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DE717A-4AAE-EFE4-647E-F9C573391AB7}"/>
              </a:ext>
            </a:extLst>
          </p:cNvPr>
          <p:cNvSpPr>
            <a:spLocks noGrp="1"/>
          </p:cNvSpPr>
          <p:nvPr>
            <p:ph idx="1"/>
          </p:nvPr>
        </p:nvSpPr>
        <p:spPr>
          <a:xfrm>
            <a:off x="457200" y="609601"/>
            <a:ext cx="8229600" cy="3733800"/>
          </a:xfrm>
        </p:spPr>
        <p:txBody>
          <a:bodyPr>
            <a:normAutofit/>
          </a:bodyPr>
          <a:lstStyle/>
          <a:p>
            <a:pPr marL="0" indent="0">
              <a:buNone/>
            </a:pPr>
            <a:endParaRPr lang="en-IN" dirty="0"/>
          </a:p>
          <a:p>
            <a:endParaRPr lang="en-IN" dirty="0"/>
          </a:p>
          <a:p>
            <a:pPr marL="0" indent="0" algn="ctr">
              <a:buNone/>
            </a:pPr>
            <a:r>
              <a:rPr lang="en-IN" sz="8000" b="1" dirty="0">
                <a:solidFill>
                  <a:srgbClr val="00B050"/>
                </a:solidFill>
              </a:rPr>
              <a:t>THANKS</a:t>
            </a:r>
          </a:p>
        </p:txBody>
      </p:sp>
    </p:spTree>
    <p:extLst>
      <p:ext uri="{BB962C8B-B14F-4D97-AF65-F5344CB8AC3E}">
        <p14:creationId xmlns:p14="http://schemas.microsoft.com/office/powerpoint/2010/main" val="386598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TotalTime>
  <Words>406</Words>
  <Application>Microsoft Office PowerPoint</Application>
  <PresentationFormat>On-screen Show (4:3)</PresentationFormat>
  <Paragraphs>36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ANTICOAGULANT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BLOOD/SAMPLE COLLECTION</dc:title>
  <dc:creator>MTI MTI</dc:creator>
  <cp:lastModifiedBy>MTI MTI</cp:lastModifiedBy>
  <cp:revision>19</cp:revision>
  <dcterms:created xsi:type="dcterms:W3CDTF">2023-02-24T10:00:37Z</dcterms:created>
  <dcterms:modified xsi:type="dcterms:W3CDTF">2025-12-18T11:32:37Z</dcterms:modified>
</cp:coreProperties>
</file>