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70" r:id="rId9"/>
    <p:sldId id="27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072" userDrawn="1">
          <p15:clr>
            <a:srgbClr val="A4A3A4"/>
          </p15:clr>
        </p15:guide>
        <p15:guide id="2" pos="5880" userDrawn="1">
          <p15:clr>
            <a:srgbClr val="A4A3A4"/>
          </p15:clr>
        </p15:guide>
        <p15:guide id="3" pos="441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3" autoAdjust="0"/>
    <p:restoredTop sz="94660"/>
  </p:normalViewPr>
  <p:slideViewPr>
    <p:cSldViewPr snapToGrid="0" showGuides="1">
      <p:cViewPr varScale="1">
        <p:scale>
          <a:sx n="106" d="100"/>
          <a:sy n="106" d="100"/>
        </p:scale>
        <p:origin x="-1680" y="-84"/>
      </p:cViewPr>
      <p:guideLst>
        <p:guide orient="horz" pos="3072"/>
        <p:guide pos="5880"/>
        <p:guide pos="441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075345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1701053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1947763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508057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1564019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135881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150B5803-3133-4667-9C08-8D72DE508ACC}" type="datetimeFigureOut">
              <a:rPr lang="en-IN" smtClean="0"/>
              <a:t>19-12-2025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56385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150B5803-3133-4667-9C08-8D72DE508ACC}" type="datetimeFigureOut">
              <a:rPr lang="en-IN" smtClean="0"/>
              <a:t>19-12-2025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615680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0B5803-3133-4667-9C08-8D72DE508ACC}" type="datetimeFigureOut">
              <a:rPr lang="en-IN" smtClean="0"/>
              <a:t>19-12-2025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394450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1547115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042928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0B5803-3133-4667-9C08-8D72DE508ACC}" type="datetimeFigureOut">
              <a:rPr lang="en-IN" smtClean="0"/>
              <a:t>19-12-2025</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0EF4E-012C-4193-8078-D043872B0D4C}" type="slidenum">
              <a:rPr lang="en-IN" smtClean="0"/>
              <a:t>‹#›</a:t>
            </a:fld>
            <a:endParaRPr lang="en-IN"/>
          </a:p>
        </p:txBody>
      </p:sp>
      <p:pic>
        <p:nvPicPr>
          <p:cNvPr id="8" name="Picture 7">
            <a:extLst>
              <a:ext uri="{FF2B5EF4-FFF2-40B4-BE49-F238E27FC236}">
                <a16:creationId xmlns:a16="http://schemas.microsoft.com/office/drawing/2014/main" xmlns="" id="{390A3C7B-4F52-12AD-4443-F06BAC911730}"/>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637059" y="0"/>
            <a:ext cx="1506941" cy="1326432"/>
          </a:xfrm>
          <a:prstGeom prst="rect">
            <a:avLst/>
          </a:prstGeom>
        </p:spPr>
      </p:pic>
    </p:spTree>
    <p:extLst>
      <p:ext uri="{BB962C8B-B14F-4D97-AF65-F5344CB8AC3E}">
        <p14:creationId xmlns:p14="http://schemas.microsoft.com/office/powerpoint/2010/main" val="7991311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759213-6627-2700-1A0C-B25AA2F104D5}"/>
              </a:ext>
            </a:extLst>
          </p:cNvPr>
          <p:cNvSpPr>
            <a:spLocks noGrp="1"/>
          </p:cNvSpPr>
          <p:nvPr>
            <p:ph type="ctrTitle"/>
          </p:nvPr>
        </p:nvSpPr>
        <p:spPr>
          <a:xfrm>
            <a:off x="867335" y="2509847"/>
            <a:ext cx="7409330" cy="3124480"/>
          </a:xfrm>
        </p:spPr>
        <p:txBody>
          <a:bodyPr>
            <a:normAutofit/>
          </a:bodyPr>
          <a:lstStyle/>
          <a:p>
            <a:r>
              <a:rPr lang="hi-IN" sz="6000" b="1" dirty="0">
                <a:solidFill>
                  <a:srgbClr val="0070C0"/>
                </a:solidFill>
              </a:rPr>
              <a:t>थक्कारोधी</a:t>
            </a:r>
            <a:endParaRPr lang="en-IN" sz="6000" b="1" dirty="0">
              <a:solidFill>
                <a:srgbClr val="0070C0"/>
              </a:solidFill>
            </a:endParaRPr>
          </a:p>
        </p:txBody>
      </p:sp>
      <p:sp>
        <p:nvSpPr>
          <p:cNvPr id="6" name="Title 1">
            <a:extLst>
              <a:ext uri="{FF2B5EF4-FFF2-40B4-BE49-F238E27FC236}">
                <a16:creationId xmlns:a16="http://schemas.microsoft.com/office/drawing/2014/main" xmlns="" id="{FEE22DA0-1852-9061-F8ED-7F44A490FF6E}"/>
              </a:ext>
            </a:extLst>
          </p:cNvPr>
          <p:cNvSpPr>
            <a:spLocks noGrp="1"/>
          </p:cNvSpPr>
          <p:nvPr/>
        </p:nvSpPr>
        <p:spPr>
          <a:xfrm>
            <a:off x="2141682" y="1671782"/>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hi-IN" sz="4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पाठ -4</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p:cNvSpPr txBox="1">
            <a:spLocks/>
          </p:cNvSpPr>
          <p:nvPr/>
        </p:nvSpPr>
        <p:spPr>
          <a:xfrm>
            <a:off x="6019801" y="5593977"/>
            <a:ext cx="2895601"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2937722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9C53777-AFBF-F2E9-6DFE-19DE2B01E6B4}"/>
              </a:ext>
            </a:extLst>
          </p:cNvPr>
          <p:cNvSpPr txBox="1"/>
          <p:nvPr/>
        </p:nvSpPr>
        <p:spPr>
          <a:xfrm>
            <a:off x="188259" y="179295"/>
            <a:ext cx="8854888" cy="2087751"/>
          </a:xfrm>
          <a:prstGeom prst="rect">
            <a:avLst/>
          </a:prstGeom>
          <a:noFill/>
        </p:spPr>
        <p:txBody>
          <a:bodyPr wrap="square">
            <a:spAutoFit/>
          </a:bodyPr>
          <a:lstStyle/>
          <a:p>
            <a:pPr algn="just">
              <a:lnSpc>
                <a:spcPct val="150000"/>
              </a:lnSpc>
              <a:spcAft>
                <a:spcPts val="800"/>
              </a:spcAft>
            </a:pPr>
            <a:r>
              <a:rPr lang="hi-IN" sz="3200" b="1" u="sng" dirty="0">
                <a:latin typeface="Times New Roman" panose="02020603050405020304" pitchFamily="18" charset="0"/>
                <a:ea typeface="Times New Roman" panose="02020603050405020304" pitchFamily="18" charset="0"/>
              </a:rPr>
              <a:t>थक्कारोधी</a:t>
            </a:r>
            <a:r>
              <a:rPr lang="en-US" sz="3200" b="1" u="sng" dirty="0">
                <a:effectLst/>
                <a:latin typeface="Times New Roman" panose="02020603050405020304" pitchFamily="18" charset="0"/>
                <a:ea typeface="Times New Roman" panose="02020603050405020304" pitchFamily="18" charset="0"/>
                <a:cs typeface="Mangal" panose="02040503050203030202" pitchFamily="18" charset="0"/>
              </a:rPr>
              <a:t>-:</a:t>
            </a:r>
            <a:r>
              <a:rPr lang="en-US" sz="2800" dirty="0">
                <a:effectLst/>
                <a:latin typeface="Times New Roman" panose="02020603050405020304" pitchFamily="18" charset="0"/>
                <a:ea typeface="Times New Roman" panose="02020603050405020304" pitchFamily="18" charset="0"/>
                <a:cs typeface="Mangal" panose="02040503050203030202" pitchFamily="18" charset="0"/>
              </a:rPr>
              <a:t>  </a:t>
            </a:r>
          </a:p>
          <a:p>
            <a:pPr>
              <a:lnSpc>
                <a:spcPct val="150000"/>
              </a:lnSpc>
              <a:spcAft>
                <a:spcPts val="800"/>
              </a:spcAft>
            </a:pPr>
            <a:r>
              <a:rPr lang="en-US" sz="2800" dirty="0">
                <a:latin typeface="Times New Roman" panose="02020603050405020304" pitchFamily="18" charset="0"/>
                <a:ea typeface="Times New Roman" panose="02020603050405020304" pitchFamily="18" charset="0"/>
                <a:cs typeface="Mangal" panose="02040503050203030202" pitchFamily="18" charset="0"/>
              </a:rPr>
              <a:t>	</a:t>
            </a:r>
            <a:r>
              <a:rPr lang="hi-IN" sz="2400" dirty="0">
                <a:latin typeface="Times New Roman" panose="02020603050405020304" pitchFamily="18" charset="0"/>
                <a:ea typeface="Times New Roman" panose="02020603050405020304" pitchFamily="18" charset="0"/>
              </a:rPr>
              <a:t>विभिन्न उद्देश्यों के लिए कई अलग-अलग थक्कारोधी उपलब्ध हैं। उपयोग में आने वाले थक्कारोधी हैं:-</a:t>
            </a:r>
            <a:r>
              <a:rPr lang="en-US" sz="1800" dirty="0">
                <a:effectLst/>
                <a:latin typeface="Times New Roman" panose="02020603050405020304" pitchFamily="18"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Calibri" panose="020F0502020204030204" pitchFamily="34" charset="0"/>
              <a:cs typeface="Mangal" panose="02040503050203030202" pitchFamily="18" charset="0"/>
            </a:endParaRPr>
          </a:p>
        </p:txBody>
      </p:sp>
      <p:pic>
        <p:nvPicPr>
          <p:cNvPr id="12" name="Picture 11">
            <a:extLst>
              <a:ext uri="{FF2B5EF4-FFF2-40B4-BE49-F238E27FC236}">
                <a16:creationId xmlns:a16="http://schemas.microsoft.com/office/drawing/2014/main" xmlns="" id="{08B13A85-BF0E-94A7-3DD6-DC8C54E7312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36643" y="3109638"/>
            <a:ext cx="3136106" cy="2743200"/>
          </a:xfrm>
          <a:prstGeom prst="rect">
            <a:avLst/>
          </a:prstGeom>
          <a:noFill/>
          <a:ln>
            <a:noFill/>
          </a:ln>
        </p:spPr>
      </p:pic>
    </p:spTree>
    <p:extLst>
      <p:ext uri="{BB962C8B-B14F-4D97-AF65-F5344CB8AC3E}">
        <p14:creationId xmlns:p14="http://schemas.microsoft.com/office/powerpoint/2010/main" val="1046093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DBE48E5-5259-DCCB-3C2A-0A76243580C6}"/>
              </a:ext>
            </a:extLst>
          </p:cNvPr>
          <p:cNvSpPr txBox="1"/>
          <p:nvPr/>
        </p:nvSpPr>
        <p:spPr>
          <a:xfrm>
            <a:off x="168088" y="188260"/>
            <a:ext cx="7030571" cy="5899051"/>
          </a:xfrm>
          <a:prstGeom prst="rect">
            <a:avLst/>
          </a:prstGeom>
          <a:noFill/>
        </p:spPr>
        <p:txBody>
          <a:bodyPr wrap="square">
            <a:spAutoFit/>
          </a:bodyPr>
          <a:lstStyle/>
          <a:p>
            <a:pPr marL="514350" marR="0" indent="-514350" algn="just">
              <a:spcAft>
                <a:spcPts val="800"/>
              </a:spcAft>
              <a:buAutoNum type="arabicParenR"/>
            </a:pPr>
            <a:r>
              <a:rPr lang="hi-IN" sz="2800" b="1" u="sng" dirty="0">
                <a:ea typeface="Times New Roman" panose="02020603050405020304" pitchFamily="18" charset="0"/>
              </a:rPr>
              <a:t>एथिलीनडायमाइन टेट्रा अम्लीय अम्ल (</a:t>
            </a:r>
            <a:r>
              <a:rPr lang="en-US" sz="2800" b="1" u="sng" dirty="0">
                <a:ea typeface="Times New Roman" panose="02020603050405020304" pitchFamily="18" charset="0"/>
                <a:cs typeface="Mangal" panose="02040503050203030202" pitchFamily="18" charset="0"/>
              </a:rPr>
              <a:t>EDTA)</a:t>
            </a:r>
            <a:r>
              <a:rPr lang="en-US" sz="2800" b="1" dirty="0">
                <a:effectLst/>
                <a:ea typeface="Times New Roman" panose="02020603050405020304" pitchFamily="18" charset="0"/>
                <a:cs typeface="Mangal" panose="02040503050203030202" pitchFamily="18" charset="0"/>
              </a:rPr>
              <a:t>:- </a:t>
            </a:r>
          </a:p>
          <a:p>
            <a:pPr marR="0" algn="just">
              <a:spcAft>
                <a:spcPts val="800"/>
              </a:spcAft>
            </a:pPr>
            <a:endParaRPr lang="en-US" sz="2800" b="1" dirty="0">
              <a:ea typeface="Times New Roman" panose="02020603050405020304" pitchFamily="18" charset="0"/>
              <a:cs typeface="Mangal" panose="02040503050203030202" pitchFamily="18" charset="0"/>
            </a:endParaRPr>
          </a:p>
          <a:p>
            <a:pPr marR="0" algn="just">
              <a:spcAft>
                <a:spcPts val="800"/>
              </a:spcAft>
            </a:pPr>
            <a:r>
              <a:rPr lang="en-US" sz="2800" b="1" dirty="0">
                <a:effectLst/>
                <a:ea typeface="Times New Roman" panose="02020603050405020304" pitchFamily="18" charset="0"/>
                <a:cs typeface="Mangal" panose="02040503050203030202" pitchFamily="18" charset="0"/>
              </a:rPr>
              <a:t>	</a:t>
            </a:r>
            <a:r>
              <a:rPr lang="hi-IN" sz="2800" dirty="0">
                <a:ea typeface="Times New Roman" panose="02020603050405020304" pitchFamily="18" charset="0"/>
              </a:rPr>
              <a:t>ईडीटीए के सोडियम और पोटेशियम लवण शक्तिशाली थक्कारोधी हैं और वे नियमित हेमेटोलॉजिकल कार्य के लिए पसंद के थक्कारोधी हैं। </a:t>
            </a:r>
            <a:r>
              <a:rPr lang="en-US" sz="2800" dirty="0">
                <a:ea typeface="Times New Roman" panose="02020603050405020304" pitchFamily="18" charset="0"/>
                <a:cs typeface="Mangal" panose="02040503050203030202" pitchFamily="18" charset="0"/>
              </a:rPr>
              <a:t>EDTA </a:t>
            </a:r>
            <a:r>
              <a:rPr lang="hi-IN" sz="2800" dirty="0">
                <a:ea typeface="Times New Roman" panose="02020603050405020304" pitchFamily="18" charset="0"/>
              </a:rPr>
              <a:t>रक्त में कैल्शियम अणुओं पर अपने चेलेटिंग प्रभाव से कार्य करता है। </a:t>
            </a:r>
            <a:r>
              <a:rPr lang="en-US" sz="2800" dirty="0">
                <a:ea typeface="Times New Roman" panose="02020603050405020304" pitchFamily="18" charset="0"/>
                <a:cs typeface="Mangal" panose="02040503050203030202" pitchFamily="18" charset="0"/>
              </a:rPr>
              <a:t>EDTA </a:t>
            </a:r>
            <a:r>
              <a:rPr lang="hi-IN" sz="2800" dirty="0">
                <a:ea typeface="Times New Roman" panose="02020603050405020304" pitchFamily="18" charset="0"/>
              </a:rPr>
              <a:t>जमावट समस्याओं की जांच में उपयोग के लिए उपयुक्त नहीं है और इसका उपयोग प्रोथ्रोम्बिन समय के अनुमान में नहीं किया जाना चाहिए। रक्त के साथ ईडीटीए का अनुपात 1</a:t>
            </a:r>
            <a:r>
              <a:rPr lang="en-US" sz="2800" dirty="0">
                <a:ea typeface="Times New Roman" panose="02020603050405020304" pitchFamily="18" charset="0"/>
                <a:cs typeface="Mangal" panose="02040503050203030202" pitchFamily="18" charset="0"/>
              </a:rPr>
              <a:t>mg /ml </a:t>
            </a:r>
            <a:r>
              <a:rPr lang="hi-IN" sz="2800" dirty="0">
                <a:ea typeface="Times New Roman" panose="02020603050405020304" pitchFamily="18" charset="0"/>
              </a:rPr>
              <a:t>है। बैंगनी रंग से कोडित।</a:t>
            </a:r>
            <a:endParaRPr lang="en-US" sz="3200" dirty="0">
              <a:solidFill>
                <a:srgbClr val="000000"/>
              </a:solidFill>
              <a:latin typeface="Times New Roman" panose="02020603050405020304" pitchFamily="18" charset="0"/>
              <a:ea typeface="Calibri" panose="020F0502020204030204" pitchFamily="34" charset="0"/>
              <a:cs typeface="Mangal" panose="02040503050203030202" pitchFamily="18" charset="0"/>
            </a:endParaRPr>
          </a:p>
        </p:txBody>
      </p:sp>
      <p:pic>
        <p:nvPicPr>
          <p:cNvPr id="2" name="Picture 1">
            <a:extLst>
              <a:ext uri="{FF2B5EF4-FFF2-40B4-BE49-F238E27FC236}">
                <a16:creationId xmlns:a16="http://schemas.microsoft.com/office/drawing/2014/main" xmlns="" id="{81C94C7F-749C-EB7D-9A0A-4919956A9E5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0914" y="2225541"/>
            <a:ext cx="1700213" cy="2514600"/>
          </a:xfrm>
          <a:prstGeom prst="rect">
            <a:avLst/>
          </a:prstGeom>
          <a:noFill/>
          <a:ln>
            <a:noFill/>
          </a:ln>
        </p:spPr>
      </p:pic>
    </p:spTree>
    <p:extLst>
      <p:ext uri="{BB962C8B-B14F-4D97-AF65-F5344CB8AC3E}">
        <p14:creationId xmlns:p14="http://schemas.microsoft.com/office/powerpoint/2010/main" val="1443917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653E91B-A40F-25E8-9E4E-6186B16B311C}"/>
              </a:ext>
            </a:extLst>
          </p:cNvPr>
          <p:cNvSpPr txBox="1"/>
          <p:nvPr/>
        </p:nvSpPr>
        <p:spPr>
          <a:xfrm>
            <a:off x="591681" y="286877"/>
            <a:ext cx="5249103" cy="2780248"/>
          </a:xfrm>
          <a:prstGeom prst="rect">
            <a:avLst/>
          </a:prstGeom>
          <a:noFill/>
        </p:spPr>
        <p:txBody>
          <a:bodyPr wrap="square">
            <a:spAutoFit/>
          </a:bodyPr>
          <a:lstStyle/>
          <a:p>
            <a:pPr algn="just">
              <a:spcAft>
                <a:spcPts val="800"/>
              </a:spcAft>
            </a:pPr>
            <a:r>
              <a:rPr lang="en-US" sz="2800" b="1" dirty="0">
                <a:solidFill>
                  <a:srgbClr val="00B0F0"/>
                </a:solidFill>
                <a:effectLst/>
                <a:ea typeface="Times New Roman" panose="02020603050405020304" pitchFamily="18" charset="0"/>
                <a:cs typeface="Mangal" panose="02040503050203030202" pitchFamily="18" charset="0"/>
              </a:rPr>
              <a:t>2) </a:t>
            </a:r>
            <a:r>
              <a:rPr lang="hi-IN" sz="2800" b="1" u="sng" dirty="0">
                <a:solidFill>
                  <a:srgbClr val="00B0F0"/>
                </a:solidFill>
                <a:ea typeface="Times New Roman" panose="02020603050405020304" pitchFamily="18" charset="0"/>
              </a:rPr>
              <a:t>ट्राइसोडियम साइट्रेट</a:t>
            </a:r>
            <a:r>
              <a:rPr lang="en-US" sz="2800" b="1" dirty="0">
                <a:solidFill>
                  <a:srgbClr val="00B0F0"/>
                </a:solidFill>
                <a:effectLst/>
                <a:ea typeface="Times New Roman" panose="02020603050405020304" pitchFamily="18" charset="0"/>
                <a:cs typeface="Mangal" panose="02040503050203030202" pitchFamily="18" charset="0"/>
              </a:rPr>
              <a:t>:-</a:t>
            </a:r>
          </a:p>
          <a:p>
            <a:pPr algn="just">
              <a:spcAft>
                <a:spcPts val="800"/>
              </a:spcAft>
            </a:pPr>
            <a:r>
              <a:rPr lang="hi-IN" sz="2000" dirty="0">
                <a:ea typeface="Times New Roman" panose="02020603050405020304" pitchFamily="18" charset="0"/>
              </a:rPr>
              <a:t>ट्राइसोडियम साइट्रेट 
जमावट की पसंद का थक्कारोधी है 
अध्ययन। रक्त की 9 मात्रा डाली जाती है 
सोडियम की 1 मात्रा के लिए</a:t>
            </a:r>
            <a:r>
              <a:rPr lang="en-IN" sz="2000" dirty="0">
                <a:ea typeface="Times New Roman" panose="02020603050405020304" pitchFamily="18" charset="0"/>
              </a:rPr>
              <a:t> </a:t>
            </a:r>
            <a:r>
              <a:rPr lang="hi-IN" sz="2000" dirty="0">
                <a:ea typeface="Times New Roman" panose="02020603050405020304" pitchFamily="18" charset="0"/>
              </a:rPr>
              <a:t>साइट्रेट समाधान और तुरंत</a:t>
            </a:r>
            <a:r>
              <a:rPr lang="en-IN" sz="2000" dirty="0">
                <a:ea typeface="Times New Roman" panose="02020603050405020304" pitchFamily="18" charset="0"/>
              </a:rPr>
              <a:t> </a:t>
            </a:r>
            <a:r>
              <a:rPr lang="hi-IN" sz="2000" dirty="0">
                <a:ea typeface="Times New Roman" panose="02020603050405020304" pitchFamily="18" charset="0"/>
              </a:rPr>
              <a:t>इसके साथ अच्छी तरह मिलाया गया। आकाश द्वारा कोडित</a:t>
            </a:r>
            <a:r>
              <a:rPr lang="en-IN" sz="2000" dirty="0">
                <a:ea typeface="Times New Roman" panose="02020603050405020304" pitchFamily="18" charset="0"/>
              </a:rPr>
              <a:t> </a:t>
            </a:r>
            <a:r>
              <a:rPr lang="hi-IN" sz="2000" dirty="0">
                <a:ea typeface="Times New Roman" panose="02020603050405020304" pitchFamily="18" charset="0"/>
              </a:rPr>
              <a:t>नीला रंग।</a:t>
            </a:r>
            <a:endParaRPr lang="en-US" sz="2800" dirty="0">
              <a:effectLst/>
              <a:ea typeface="Times New Roman" panose="02020603050405020304" pitchFamily="18" charset="0"/>
              <a:cs typeface="Mangal" panose="02040503050203030202" pitchFamily="18" charset="0"/>
            </a:endParaRPr>
          </a:p>
        </p:txBody>
      </p:sp>
      <p:pic>
        <p:nvPicPr>
          <p:cNvPr id="2" name="Picture 1">
            <a:extLst>
              <a:ext uri="{FF2B5EF4-FFF2-40B4-BE49-F238E27FC236}">
                <a16:creationId xmlns:a16="http://schemas.microsoft.com/office/drawing/2014/main" xmlns="" id="{F9800A1B-07C1-9DDE-9D31-E43056F40E9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40784" y="1371618"/>
            <a:ext cx="2881874" cy="2602542"/>
          </a:xfrm>
          <a:prstGeom prst="rect">
            <a:avLst/>
          </a:prstGeom>
          <a:noFill/>
          <a:ln>
            <a:noFill/>
          </a:ln>
        </p:spPr>
      </p:pic>
      <p:sp>
        <p:nvSpPr>
          <p:cNvPr id="5" name="TextBox 4">
            <a:extLst>
              <a:ext uri="{FF2B5EF4-FFF2-40B4-BE49-F238E27FC236}">
                <a16:creationId xmlns:a16="http://schemas.microsoft.com/office/drawing/2014/main" xmlns="" id="{26003230-EAA2-AC62-7426-5B92077B8C0E}"/>
              </a:ext>
            </a:extLst>
          </p:cNvPr>
          <p:cNvSpPr txBox="1"/>
          <p:nvPr/>
        </p:nvSpPr>
        <p:spPr>
          <a:xfrm>
            <a:off x="726142" y="4108585"/>
            <a:ext cx="7924800" cy="2246769"/>
          </a:xfrm>
          <a:prstGeom prst="rect">
            <a:avLst/>
          </a:prstGeom>
          <a:noFill/>
        </p:spPr>
        <p:txBody>
          <a:bodyPr wrap="square">
            <a:spAutoFit/>
          </a:bodyPr>
          <a:lstStyle/>
          <a:p>
            <a:pPr algn="just">
              <a:spcAft>
                <a:spcPts val="800"/>
              </a:spcAft>
            </a:pPr>
            <a:r>
              <a:rPr lang="hi-IN" sz="2800" dirty="0">
                <a:ea typeface="Times New Roman" panose="02020603050405020304" pitchFamily="18" charset="0"/>
              </a:rPr>
              <a:t>सोडियम साइट्रेट का व्यापक रूप से एरिथ्रोसाइट अवसादन दर (ईएसआर) के अनुमान में उपयोग किया जाता है, इन 4 मात्रा के लिए रक्त सोडियम साइट्रेट समाधान की 1 मात्रा के साथ पतला होता है। काले रंग से कोडित।</a:t>
            </a:r>
            <a:endParaRPr lang="en-IN" sz="2400" dirty="0">
              <a:effectLst/>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889956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955A458-2FE0-A41E-E90A-92F85A0B4C43}"/>
              </a:ext>
            </a:extLst>
          </p:cNvPr>
          <p:cNvSpPr txBox="1"/>
          <p:nvPr/>
        </p:nvSpPr>
        <p:spPr>
          <a:xfrm>
            <a:off x="251147" y="147781"/>
            <a:ext cx="8486453" cy="4734629"/>
          </a:xfrm>
          <a:prstGeom prst="rect">
            <a:avLst/>
          </a:prstGeom>
          <a:noFill/>
        </p:spPr>
        <p:txBody>
          <a:bodyPr wrap="square">
            <a:spAutoFit/>
          </a:bodyPr>
          <a:lstStyle/>
          <a:p>
            <a:pPr algn="just">
              <a:lnSpc>
                <a:spcPct val="150000"/>
              </a:lnSpc>
              <a:spcAft>
                <a:spcPts val="800"/>
              </a:spcAft>
            </a:pPr>
            <a:r>
              <a:rPr lang="en-US" sz="1800" dirty="0">
                <a:effectLst/>
                <a:latin typeface="Times New Roman" panose="02020603050405020304" pitchFamily="18" charset="0"/>
                <a:ea typeface="Times New Roman" panose="02020603050405020304" pitchFamily="18" charset="0"/>
                <a:cs typeface="Mangal" panose="02040503050203030202" pitchFamily="18" charset="0"/>
              </a:rPr>
              <a:t>3) </a:t>
            </a:r>
            <a:r>
              <a:rPr lang="hi-IN" b="1" u="sng" dirty="0">
                <a:latin typeface="Times New Roman" panose="02020603050405020304" pitchFamily="18" charset="0"/>
                <a:ea typeface="Times New Roman" panose="02020603050405020304" pitchFamily="18" charset="0"/>
              </a:rPr>
              <a:t>हेपरिन</a:t>
            </a:r>
            <a:r>
              <a:rPr lang="en-US" sz="1800" b="1" u="sng" dirty="0">
                <a:effectLst/>
                <a:latin typeface="Times New Roman" panose="02020603050405020304" pitchFamily="18" charset="0"/>
                <a:ea typeface="Times New Roman" panose="02020603050405020304" pitchFamily="18" charset="0"/>
                <a:cs typeface="Mangal" panose="02040503050203030202" pitchFamily="18" charset="0"/>
              </a:rPr>
              <a:t>:-</a:t>
            </a:r>
            <a:r>
              <a:rPr lang="en-US" sz="1800" dirty="0">
                <a:effectLst/>
                <a:latin typeface="Times New Roman" panose="02020603050405020304" pitchFamily="18" charset="0"/>
                <a:ea typeface="Times New Roman" panose="02020603050405020304" pitchFamily="18" charset="0"/>
                <a:cs typeface="Mangal" panose="02040503050203030202" pitchFamily="18" charset="0"/>
              </a:rPr>
              <a:t>  </a:t>
            </a:r>
          </a:p>
          <a:p>
            <a:pPr marL="0" marR="0" algn="just">
              <a:lnSpc>
                <a:spcPct val="150000"/>
              </a:lnSpc>
              <a:spcAft>
                <a:spcPts val="800"/>
              </a:spcAft>
              <a:buNone/>
            </a:pPr>
            <a:endParaRPr lang="en-US" dirty="0">
              <a:latin typeface="Times New Roman" panose="02020603050405020304" pitchFamily="18" charset="0"/>
              <a:ea typeface="Times New Roman" panose="02020603050405020304" pitchFamily="18" charset="0"/>
              <a:cs typeface="Mangal" panose="02040503050203030202" pitchFamily="18" charset="0"/>
            </a:endParaRPr>
          </a:p>
          <a:p>
            <a:pPr algn="just">
              <a:lnSpc>
                <a:spcPct val="150000"/>
              </a:lnSpc>
              <a:spcAft>
                <a:spcPts val="800"/>
              </a:spcAft>
            </a:pPr>
            <a:r>
              <a:rPr lang="hi-IN" dirty="0">
                <a:latin typeface="Times New Roman" panose="02020603050405020304" pitchFamily="18" charset="0"/>
                <a:ea typeface="Times New Roman" panose="02020603050405020304" pitchFamily="18" charset="0"/>
              </a:rPr>
              <a:t>इसका उपयोग रक्त के प्रति मिलीलीटर 13-17 आईयू की सांद्रता में किया जा सकता है। हेपरिन एक प्रभावी थक्कारोधी है और लाल कोशिकाओं के आकार को नहीं बदलता है; यह एक अच्छा सूखा थक्कारोधी है जब रक्त वापस लेने के बाद होने वाले लसीका की संभावना को कम से कम करना महत्वपूर्ण होता है। हालांकि, रक्त फिल्में बनाने के लिए हेपरिनाइज्ड रक्त का उपयोग नहीं किया जाना चाहिए क्योंकि यह पृष्ठभूमि को एक हल्का नीला रंग देता है जब फिल्में रोमानोव्स्की रंगों से दागदार होती हैं। हरे रंग से कोडित।</a:t>
            </a:r>
            <a:r>
              <a:rPr lang="en-US" sz="1800" dirty="0">
                <a:effectLst/>
                <a:latin typeface="Times New Roman" panose="02020603050405020304" pitchFamily="18"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lvl="0" algn="just">
              <a:spcAft>
                <a:spcPts val="800"/>
              </a:spcAft>
              <a:tabLst>
                <a:tab pos="457200" algn="l"/>
              </a:tabLst>
            </a:pPr>
            <a:endParaRPr lang="en-IN" sz="3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a:extLst>
              <a:ext uri="{FF2B5EF4-FFF2-40B4-BE49-F238E27FC236}">
                <a16:creationId xmlns:a16="http://schemas.microsoft.com/office/drawing/2014/main" xmlns="" id="{AF176786-35C3-D992-AF37-3ADD39DE35A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35335" y="3852719"/>
            <a:ext cx="2057400" cy="2707132"/>
          </a:xfrm>
          <a:prstGeom prst="rect">
            <a:avLst/>
          </a:prstGeom>
          <a:noFill/>
          <a:ln>
            <a:noFill/>
          </a:ln>
        </p:spPr>
      </p:pic>
      <p:pic>
        <p:nvPicPr>
          <p:cNvPr id="4" name="Picture 3">
            <a:extLst>
              <a:ext uri="{FF2B5EF4-FFF2-40B4-BE49-F238E27FC236}">
                <a16:creationId xmlns:a16="http://schemas.microsoft.com/office/drawing/2014/main" xmlns="" id="{705E45CE-F77D-C067-1596-410AD975F7F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72946" y="3702351"/>
            <a:ext cx="2143125" cy="2857500"/>
          </a:xfrm>
          <a:prstGeom prst="rect">
            <a:avLst/>
          </a:prstGeom>
          <a:noFill/>
          <a:ln>
            <a:noFill/>
          </a:ln>
        </p:spPr>
      </p:pic>
    </p:spTree>
    <p:extLst>
      <p:ext uri="{BB962C8B-B14F-4D97-AF65-F5344CB8AC3E}">
        <p14:creationId xmlns:p14="http://schemas.microsoft.com/office/powerpoint/2010/main" val="2736435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54">
            <a:extLst>
              <a:ext uri="{FF2B5EF4-FFF2-40B4-BE49-F238E27FC236}">
                <a16:creationId xmlns:a16="http://schemas.microsoft.com/office/drawing/2014/main" xmlns="" id="{5EB36021-92C4-CF7A-DDA9-699553AC38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4777" y="2258547"/>
            <a:ext cx="2143125" cy="18383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xmlns="" id="{A105A956-023D-74C4-7415-D8020C7E549C}"/>
              </a:ext>
            </a:extLst>
          </p:cNvPr>
          <p:cNvSpPr>
            <a:spLocks noChangeArrowheads="1"/>
          </p:cNvSpPr>
          <p:nvPr/>
        </p:nvSpPr>
        <p:spPr bwMode="auto">
          <a:xfrm>
            <a:off x="309283" y="257702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6" name="TextBox 5">
            <a:extLst>
              <a:ext uri="{FF2B5EF4-FFF2-40B4-BE49-F238E27FC236}">
                <a16:creationId xmlns:a16="http://schemas.microsoft.com/office/drawing/2014/main" xmlns="" id="{7EEE822A-496C-8F9A-CC3A-F4223CE78C8B}"/>
              </a:ext>
            </a:extLst>
          </p:cNvPr>
          <p:cNvSpPr txBox="1"/>
          <p:nvPr/>
        </p:nvSpPr>
        <p:spPr>
          <a:xfrm>
            <a:off x="484095" y="268941"/>
            <a:ext cx="6373906" cy="1765868"/>
          </a:xfrm>
          <a:prstGeom prst="rect">
            <a:avLst/>
          </a:prstGeom>
          <a:noFill/>
        </p:spPr>
        <p:txBody>
          <a:bodyPr wrap="square">
            <a:spAutoFit/>
          </a:bodyPr>
          <a:lstStyle/>
          <a:p>
            <a:pPr algn="just">
              <a:lnSpc>
                <a:spcPct val="150000"/>
              </a:lnSpc>
              <a:spcAft>
                <a:spcPts val="800"/>
              </a:spcAft>
            </a:pPr>
            <a:r>
              <a:rPr lang="en-US" sz="1800" dirty="0">
                <a:effectLst/>
                <a:latin typeface="Times New Roman" panose="02020603050405020304" pitchFamily="18" charset="0"/>
                <a:ea typeface="Times New Roman" panose="02020603050405020304" pitchFamily="18" charset="0"/>
                <a:cs typeface="Mangal" panose="02040503050203030202" pitchFamily="18" charset="0"/>
              </a:rPr>
              <a:t>4) </a:t>
            </a:r>
            <a:r>
              <a:rPr lang="hi-IN" sz="2000" b="1" u="sng" dirty="0">
                <a:latin typeface="Times New Roman" panose="02020603050405020304" pitchFamily="18" charset="0"/>
                <a:ea typeface="Times New Roman" panose="02020603050405020304" pitchFamily="18" charset="0"/>
              </a:rPr>
              <a:t>एसिड साइट्रेट डेक्सट्रोज समाधान</a:t>
            </a:r>
            <a:r>
              <a:rPr lang="en-US" sz="1800" dirty="0">
                <a:effectLst/>
                <a:latin typeface="Times New Roman" panose="02020603050405020304" pitchFamily="18" charset="0"/>
                <a:ea typeface="Times New Roman" panose="02020603050405020304" pitchFamily="18" charset="0"/>
                <a:cs typeface="Mangal" panose="02040503050203030202" pitchFamily="18" charset="0"/>
              </a:rPr>
              <a:t>:-  </a:t>
            </a:r>
            <a:r>
              <a:rPr lang="hi-IN" dirty="0">
                <a:latin typeface="Times New Roman" panose="02020603050405020304" pitchFamily="18" charset="0"/>
                <a:ea typeface="Times New Roman" panose="02020603050405020304" pitchFamily="18" charset="0"/>
              </a:rPr>
              <a:t>यह रक्त आधान के लिए, लाल कोशिकाओं के संरक्षण के लिए, एंजाइम अध्ययन के लिए और हेमोलिटिक प्रक्रियाओं के अध्ययन के लिए पसंद किया जाता है।</a:t>
            </a:r>
            <a:endParaRPr lang="en-IN" sz="16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107387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B497BEC-FE70-239E-4E48-BB53DFE4176B}"/>
              </a:ext>
            </a:extLst>
          </p:cNvPr>
          <p:cNvSpPr txBox="1"/>
          <p:nvPr/>
        </p:nvSpPr>
        <p:spPr>
          <a:xfrm>
            <a:off x="359708" y="660977"/>
            <a:ext cx="8424583" cy="3683060"/>
          </a:xfrm>
          <a:prstGeom prst="rect">
            <a:avLst/>
          </a:prstGeom>
          <a:noFill/>
        </p:spPr>
        <p:txBody>
          <a:bodyPr wrap="square">
            <a:spAutoFit/>
          </a:bodyPr>
          <a:lstStyle/>
          <a:p>
            <a:pPr>
              <a:lnSpc>
                <a:spcPct val="150000"/>
              </a:lnSpc>
              <a:spcAft>
                <a:spcPts val="800"/>
              </a:spcAft>
            </a:pPr>
            <a:r>
              <a:rPr lang="en-US" sz="2000" dirty="0">
                <a:effectLst/>
                <a:latin typeface="Times New Roman" panose="02020603050405020304" pitchFamily="18" charset="0"/>
                <a:ea typeface="Times New Roman" panose="02020603050405020304" pitchFamily="18" charset="0"/>
                <a:cs typeface="Mangal" panose="02040503050203030202" pitchFamily="18" charset="0"/>
              </a:rPr>
              <a:t>5) </a:t>
            </a:r>
            <a:r>
              <a:rPr lang="hi-IN" sz="2000" b="1" u="sng" dirty="0">
                <a:latin typeface="Times New Roman" panose="02020603050405020304" pitchFamily="18" charset="0"/>
                <a:ea typeface="Times New Roman" panose="02020603050405020304" pitchFamily="18" charset="0"/>
              </a:rPr>
              <a:t>अमोनियम और पोटेशियम ऑक्सालेट मिश्रण</a:t>
            </a:r>
            <a:r>
              <a:rPr lang="en-US" sz="2000" dirty="0">
                <a:effectLst/>
                <a:latin typeface="Times New Roman" panose="02020603050405020304" pitchFamily="18" charset="0"/>
                <a:ea typeface="Times New Roman" panose="02020603050405020304" pitchFamily="18" charset="0"/>
                <a:cs typeface="Mangal" panose="02040503050203030202" pitchFamily="18" charset="0"/>
              </a:rPr>
              <a:t>:-</a:t>
            </a:r>
          </a:p>
          <a:p>
            <a:pPr>
              <a:lnSpc>
                <a:spcPct val="150000"/>
              </a:lnSpc>
              <a:spcAft>
                <a:spcPts val="800"/>
              </a:spcAft>
            </a:pPr>
            <a:r>
              <a:rPr lang="en-US" sz="2000" dirty="0">
                <a:effectLst/>
                <a:latin typeface="Times New Roman" panose="02020603050405020304" pitchFamily="18" charset="0"/>
                <a:ea typeface="Times New Roman" panose="02020603050405020304" pitchFamily="18" charset="0"/>
                <a:cs typeface="Mangal" panose="02040503050203030202" pitchFamily="18" charset="0"/>
              </a:rPr>
              <a:t> </a:t>
            </a:r>
            <a:r>
              <a:rPr lang="hi-IN" sz="2000" dirty="0">
                <a:latin typeface="Times New Roman" panose="02020603050405020304" pitchFamily="18" charset="0"/>
                <a:ea typeface="Times New Roman" panose="02020603050405020304" pitchFamily="18" charset="0"/>
              </a:rPr>
              <a:t>इसमें पोटेशियम ऑक्सालेट के 2 भाग और अमोनियम ऑक्सालेट के 3 भाग का मिश्रण होता है। पोटेशियम ऑक्सालेट 0.4 मिलीलीटर का 1% घोल और अमोनियम ऑक्सालेट 0.6 मिलीलीटर का 1% घोल एक परखनली में लें। इनक्यूबेटर में सूखापन के लिए वाष्पित करें। ऑक्सालेट की यह मात्रा 5 मिलीलीटर रक्त के जमावट को रोकने के लिए पर्याप्त है।</a:t>
            </a:r>
            <a:r>
              <a:rPr lang="en-US" sz="2000" b="1" u="none" strike="noStrike" dirty="0">
                <a:effectLst/>
                <a:latin typeface="Times New Roman" panose="02020603050405020304" pitchFamily="18" charset="0"/>
                <a:ea typeface="Times New Roman" panose="02020603050405020304" pitchFamily="18" charset="0"/>
                <a:cs typeface="Mangal" panose="02040503050203030202" pitchFamily="18" charset="0"/>
              </a:rPr>
              <a:t> </a:t>
            </a:r>
            <a:endParaRPr lang="en-IN" sz="2000" dirty="0">
              <a:effectLst/>
              <a:latin typeface="Calibri" panose="020F0502020204030204" pitchFamily="34" charset="0"/>
              <a:ea typeface="Calibri" panose="020F0502020204030204" pitchFamily="34" charset="0"/>
              <a:cs typeface="Mangal" panose="02040503050203030202" pitchFamily="18" charset="0"/>
            </a:endParaRPr>
          </a:p>
          <a:p>
            <a:r>
              <a:rPr lang="en-US" sz="20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r>
            <a:br>
              <a:rPr lang="en-US" sz="20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br>
            <a:endParaRPr lang="en-IN" sz="2000" dirty="0"/>
          </a:p>
        </p:txBody>
      </p:sp>
      <p:pic>
        <p:nvPicPr>
          <p:cNvPr id="2" name="Picture 1">
            <a:extLst>
              <a:ext uri="{FF2B5EF4-FFF2-40B4-BE49-F238E27FC236}">
                <a16:creationId xmlns:a16="http://schemas.microsoft.com/office/drawing/2014/main" xmlns="" id="{62EEED3A-4DB9-EA10-FF1B-7C4D03AC024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86149" y="3657600"/>
            <a:ext cx="2171699" cy="2628900"/>
          </a:xfrm>
          <a:prstGeom prst="rect">
            <a:avLst/>
          </a:prstGeom>
          <a:noFill/>
          <a:ln>
            <a:noFill/>
          </a:ln>
        </p:spPr>
      </p:pic>
    </p:spTree>
    <p:extLst>
      <p:ext uri="{BB962C8B-B14F-4D97-AF65-F5344CB8AC3E}">
        <p14:creationId xmlns:p14="http://schemas.microsoft.com/office/powerpoint/2010/main" val="3609503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1D97CD1-D9C1-0F58-620E-252A778DA5B9}"/>
              </a:ext>
            </a:extLst>
          </p:cNvPr>
          <p:cNvSpPr>
            <a:spLocks noGrp="1"/>
          </p:cNvSpPr>
          <p:nvPr>
            <p:ph idx="1"/>
          </p:nvPr>
        </p:nvSpPr>
        <p:spPr>
          <a:xfrm>
            <a:off x="533400" y="2857500"/>
            <a:ext cx="8229600" cy="3009900"/>
          </a:xfrm>
        </p:spPr>
        <p:txBody>
          <a:bodyPr>
            <a:normAutofit/>
          </a:bodyPr>
          <a:lstStyle/>
          <a:p>
            <a:pPr marL="0" indent="0" algn="ctr">
              <a:buNone/>
            </a:pPr>
            <a:r>
              <a:rPr lang="hi-IN" sz="8000" b="1" dirty="0">
                <a:solidFill>
                  <a:srgbClr val="FF0000"/>
                </a:solidFill>
              </a:rPr>
              <a:t>कोई भी प्रश्न</a:t>
            </a:r>
            <a:r>
              <a:rPr lang="en-IN" sz="8000" b="1" dirty="0">
                <a:solidFill>
                  <a:srgbClr val="FF0000"/>
                </a:solidFill>
              </a:rPr>
              <a:t>?</a:t>
            </a:r>
          </a:p>
          <a:p>
            <a:endParaRPr lang="en-IN" dirty="0"/>
          </a:p>
          <a:p>
            <a:endParaRPr lang="en-IN" dirty="0"/>
          </a:p>
          <a:p>
            <a:pPr marL="0" indent="0">
              <a:buNone/>
            </a:pPr>
            <a:endParaRPr lang="en-IN" dirty="0"/>
          </a:p>
          <a:p>
            <a:endParaRPr lang="en-IN" dirty="0"/>
          </a:p>
        </p:txBody>
      </p:sp>
    </p:spTree>
    <p:extLst>
      <p:ext uri="{BB962C8B-B14F-4D97-AF65-F5344CB8AC3E}">
        <p14:creationId xmlns:p14="http://schemas.microsoft.com/office/powerpoint/2010/main" val="93677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0A8C1D0-F71D-B81A-2F16-9719A69417D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2DE717A-4AAE-EFE4-647E-F9C573391AB7}"/>
              </a:ext>
            </a:extLst>
          </p:cNvPr>
          <p:cNvSpPr>
            <a:spLocks noGrp="1"/>
          </p:cNvSpPr>
          <p:nvPr>
            <p:ph idx="1"/>
          </p:nvPr>
        </p:nvSpPr>
        <p:spPr>
          <a:xfrm>
            <a:off x="457200" y="609601"/>
            <a:ext cx="8229600" cy="3733800"/>
          </a:xfrm>
        </p:spPr>
        <p:txBody>
          <a:bodyPr>
            <a:normAutofit/>
          </a:bodyPr>
          <a:lstStyle/>
          <a:p>
            <a:pPr marL="0" indent="0">
              <a:buNone/>
            </a:pPr>
            <a:endParaRPr lang="en-IN" dirty="0"/>
          </a:p>
          <a:p>
            <a:endParaRPr lang="en-IN" dirty="0"/>
          </a:p>
          <a:p>
            <a:pPr marL="0" indent="0" algn="ctr">
              <a:buNone/>
            </a:pPr>
            <a:r>
              <a:rPr lang="hi-IN" sz="8000" b="1" dirty="0">
                <a:solidFill>
                  <a:srgbClr val="00B050"/>
                </a:solidFill>
              </a:rPr>
              <a:t>धन्यवाद</a:t>
            </a:r>
            <a:endParaRPr lang="en-IN" sz="8000" b="1" dirty="0">
              <a:solidFill>
                <a:srgbClr val="00B050"/>
              </a:solidFill>
            </a:endParaRPr>
          </a:p>
        </p:txBody>
      </p:sp>
    </p:spTree>
    <p:extLst>
      <p:ext uri="{BB962C8B-B14F-4D97-AF65-F5344CB8AC3E}">
        <p14:creationId xmlns:p14="http://schemas.microsoft.com/office/powerpoint/2010/main" val="38659881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152</TotalTime>
  <Words>284</Words>
  <Application>Microsoft Office PowerPoint</Application>
  <PresentationFormat>On-screen Show (4:3)</PresentationFormat>
  <Paragraphs>26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थक्कारोधी</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BLOOD/SAMPLE COLLECTION</dc:title>
  <dc:creator>MTI MTI</dc:creator>
  <cp:lastModifiedBy>NDRF MEDICAL</cp:lastModifiedBy>
  <cp:revision>20</cp:revision>
  <dcterms:created xsi:type="dcterms:W3CDTF">2023-02-24T10:00:37Z</dcterms:created>
  <dcterms:modified xsi:type="dcterms:W3CDTF">2025-12-19T10:54:23Z</dcterms:modified>
</cp:coreProperties>
</file>