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71" r:id="rId4"/>
    <p:sldId id="261" r:id="rId5"/>
    <p:sldId id="262" r:id="rId6"/>
    <p:sldId id="274" r:id="rId7"/>
    <p:sldId id="263" r:id="rId8"/>
    <p:sldId id="264" r:id="rId9"/>
    <p:sldId id="265" r:id="rId10"/>
    <p:sldId id="266" r:id="rId11"/>
    <p:sldId id="267" r:id="rId12"/>
    <p:sldId id="273" r:id="rId13"/>
    <p:sldId id="268" r:id="rId14"/>
    <p:sldId id="270" r:id="rId15"/>
    <p:sldId id="25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4" d="100"/>
          <a:sy n="104" d="100"/>
        </p:scale>
        <p:origin x="75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03A42-7DCE-EC8D-39DA-B37E6825B8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6C125E-673B-FF18-7AB1-073AA0B739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39C2F2-36BF-5F7E-64F3-4A1712596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116CE-496B-4E23-856C-65145074CBE2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513A99-A4D9-9666-2873-6CFA81C0A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E87A07-6D16-7414-2675-25ACB4E22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51428-4055-4E82-8939-7A37AFEEB3F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59763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C8360-B31B-2595-319F-72949AEDB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97EA16-D0B9-F9F9-7849-E335C951B6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9EF9B-C87B-9FD9-C01F-ADAAA28A1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116CE-496B-4E23-856C-65145074CBE2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DF2DBC-C156-2947-9506-642217FA2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D3BAD-917D-27D6-5DFA-DFCBFEE56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51428-4055-4E82-8939-7A37AFEEB3F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8450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AE2C30-EFB3-1839-0C06-BEA6CD7E97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6E973B-0B25-DA3A-B4EA-5E1B06471D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78CCDD-E498-4658-B3B6-4D7033DBD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116CE-496B-4E23-856C-65145074CBE2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61107-318C-F768-6C07-641E7BE3F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FED9CD-58BD-11AA-16CF-A5E9BAAEC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51428-4055-4E82-8939-7A37AFEEB3F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7871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3C14C-3CE9-E0BB-4B18-7DADC47E5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6D0F0-5D93-94EC-FB31-A921C4884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B50A83-945B-AE5B-BC2F-99ED9AAD4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116CE-496B-4E23-856C-65145074CBE2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1F907-5B47-F2E1-E0FB-AE1D8EF71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B9AAC-E428-5DB8-B0D5-078DF064A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51428-4055-4E82-8939-7A37AFEEB3F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05219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76ED2-ABE1-35F2-58C7-6109843E5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DCEF4-E495-C734-3F39-86DD20463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06187F-07ED-0C34-4572-ABF3F9B9B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116CE-496B-4E23-856C-65145074CBE2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A2F53-43F0-E86C-EA18-060F62EDE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6EBDE1-D374-4A0E-649F-A3DD0CEBB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51428-4055-4E82-8939-7A37AFEEB3F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8146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9CE43-20A5-59AD-7F54-927E9642F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798D99-99EF-82F5-B177-E37E8D625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0A9754-164C-DC62-94F2-DEB4A4E518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8F5D4B-BD03-82AC-B675-36800EB90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116CE-496B-4E23-856C-65145074CBE2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135256-B42D-66A4-D703-4663A4243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B15452-0862-1E38-CB06-BC0CDAB7B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51428-4055-4E82-8939-7A37AFEEB3F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861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8C9AA-BE6F-7BF0-2CFE-824833196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4CD594-4EBE-1E11-9856-3E8FF57E5A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F504FA-4330-5A5C-75F3-6509C80D80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F5E117-4010-9ADB-5D57-33F2307FC9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EC1283-64E3-4222-8F16-A0BBE3FE9C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3AFC48-33EB-5DA5-3575-432242B6D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116CE-496B-4E23-856C-65145074CBE2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2D5FE4-C04B-83F1-6426-5E737136E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577F58-93AC-EF3D-5989-5B341F842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51428-4055-4E82-8939-7A37AFEEB3F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1059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62DB6-90DF-1D92-E020-9C72AE36E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25435B-6FA3-7624-93E5-F4C13A252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116CE-496B-4E23-856C-65145074CBE2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975D7A-BD1E-0BC9-9192-BCFEC9609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6C62DF-8D59-4B05-3DE5-E1DF84D60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51428-4055-4E82-8939-7A37AFEEB3F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6260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72B2E3-5F3F-8062-58DC-BED52C137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116CE-496B-4E23-856C-65145074CBE2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BEC594-BAF8-2E2F-3174-198333D94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2ED5B3-3B3C-B735-D591-AA38E79FA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51428-4055-4E82-8939-7A37AFEEB3F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6562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5CC83-AA3A-A08E-3067-54C5C8CC0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0DFF9-1CE6-76B9-45BC-0240A5D11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E0175D-D286-1E4B-D704-A88C365967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9850BF-6802-FCF8-BCB6-54074DA16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116CE-496B-4E23-856C-65145074CBE2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43326F-3063-C91D-2184-9E3C84251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B96E5-DC3E-5F52-B697-9688C3976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51428-4055-4E82-8939-7A37AFEEB3F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5446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ECB83-8E5E-5000-2463-0071577EF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7B70AC-7440-F96F-2E19-A382B3A684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1CB3D9-971E-D17F-FF9D-0659B84B45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CC4FE8-D130-253D-08CB-847F2248A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116CE-496B-4E23-856C-65145074CBE2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091B76-8CA5-4E9D-7C0F-5C91ECD08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F83CC5-EDCA-4AF6-7F8D-2BFE586FB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51428-4055-4E82-8939-7A37AFEEB3F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80183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64F6DC-A331-1043-9436-6E3C7B43A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306835-AC82-CFDA-56E5-7EE7ADC9FD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F5D31-4FAA-FBFC-0FF4-500DA13718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116CE-496B-4E23-856C-65145074CBE2}" type="datetimeFigureOut">
              <a:rPr lang="en-IN" smtClean="0"/>
              <a:t>18-12-2025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CB4FA9-C3DD-D1DD-3CAC-937D4DBC3D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A3B8C4-E909-B2A2-B9FB-69DA4606FF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51428-4055-4E82-8939-7A37AFEEB3FA}" type="slidenum">
              <a:rPr lang="en-IN" smtClean="0"/>
              <a:t>‹#›</a:t>
            </a:fld>
            <a:endParaRPr lang="en-IN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DCCFFDC-D779-8DBE-6898-245147BA06E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9918" y="26030"/>
            <a:ext cx="1328729" cy="116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914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C4909-6470-A012-82C3-601DA57F0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0212"/>
            <a:ext cx="10515600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LESSON-4</a:t>
            </a:r>
            <a:br>
              <a:rPr lang="en-US" b="1" dirty="0">
                <a:solidFill>
                  <a:srgbClr val="FF0000"/>
                </a:solidFill>
              </a:rPr>
            </a:br>
            <a:br>
              <a:rPr lang="en-US" b="1" dirty="0">
                <a:solidFill>
                  <a:srgbClr val="FF0000"/>
                </a:solidFill>
              </a:rPr>
            </a:b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MUSCULO SKELETAL SYSTEM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B69F47A-239E-285A-C792-C375AD8955DA}"/>
              </a:ext>
            </a:extLst>
          </p:cNvPr>
          <p:cNvSpPr txBox="1">
            <a:spLocks/>
          </p:cNvSpPr>
          <p:nvPr/>
        </p:nvSpPr>
        <p:spPr>
          <a:xfrm>
            <a:off x="9045864" y="5252028"/>
            <a:ext cx="2209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BY</a:t>
            </a:r>
          </a:p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PRAVIN DUDHE</a:t>
            </a:r>
          </a:p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   INSP/PH</a:t>
            </a:r>
          </a:p>
        </p:txBody>
      </p:sp>
    </p:spTree>
    <p:extLst>
      <p:ext uri="{BB962C8B-B14F-4D97-AF65-F5344CB8AC3E}">
        <p14:creationId xmlns:p14="http://schemas.microsoft.com/office/powerpoint/2010/main" val="17914469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B6ABE-FD4C-69A8-6983-C583CB21C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FF0000"/>
                </a:solidFill>
              </a:rPr>
              <a:t>RIBS</a:t>
            </a:r>
            <a:endParaRPr lang="en-IN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A691E-3EF7-0573-B4E7-954CF08CF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1647" y="180769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ARTICULATED AT THE BACK WITH VERTEBRAL COLUMN TOTAL OF 12 PAIRS.</a:t>
            </a:r>
          </a:p>
          <a:p>
            <a:pPr marL="0" indent="0">
              <a:buNone/>
            </a:pPr>
            <a:r>
              <a:rPr lang="en-US" dirty="0"/>
              <a:t>TRUE RIBS-ARTICULATED  IN FRONT  WITH STERNUM 1</a:t>
            </a:r>
            <a:r>
              <a:rPr lang="en-US" baseline="30000" dirty="0"/>
              <a:t>ST</a:t>
            </a:r>
            <a:r>
              <a:rPr lang="en-US" dirty="0"/>
              <a:t> TO 7</a:t>
            </a:r>
            <a:r>
              <a:rPr lang="en-US" baseline="30000" dirty="0"/>
              <a:t>TH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FALSE RIBS-ARTICULATED IN FRONT WITH UPPER RIBS 8TH TO 10</a:t>
            </a:r>
            <a:r>
              <a:rPr lang="en-US" baseline="30000" dirty="0"/>
              <a:t>TH</a:t>
            </a:r>
            <a:r>
              <a:rPr lang="en-US" dirty="0"/>
              <a:t> RIBS.</a:t>
            </a:r>
          </a:p>
          <a:p>
            <a:pPr marL="0" indent="0">
              <a:buNone/>
            </a:pPr>
            <a:r>
              <a:rPr lang="en-US" dirty="0"/>
              <a:t>FLOATING RIBS-NOT ARTICULATED IN FRONT 11</a:t>
            </a:r>
            <a:r>
              <a:rPr lang="en-US" baseline="30000" dirty="0"/>
              <a:t>TH</a:t>
            </a:r>
            <a:r>
              <a:rPr lang="en-US" dirty="0"/>
              <a:t> TO 123TH RIBS.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78036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37EDB-C615-3FF2-D6BA-271E9F552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FF0000"/>
                </a:solidFill>
              </a:rPr>
              <a:t>VERTEBRAL COLUMN</a:t>
            </a:r>
            <a:endParaRPr lang="en-IN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3CC12-EEAF-EE12-F0FE-8EBD981C3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DIVISION OF THE VERTEBRAL COLUMN:</a:t>
            </a:r>
          </a:p>
          <a:p>
            <a:r>
              <a:rPr lang="en-US" dirty="0"/>
              <a:t>CERVICAL=7  (1</a:t>
            </a:r>
            <a:r>
              <a:rPr lang="en-US" baseline="30000" dirty="0"/>
              <a:t>ST</a:t>
            </a:r>
            <a:r>
              <a:rPr lang="en-US" dirty="0"/>
              <a:t> CERVICAL-ATLAS: 2</a:t>
            </a:r>
            <a:r>
              <a:rPr lang="en-US" baseline="30000" dirty="0"/>
              <a:t>ND</a:t>
            </a:r>
            <a:r>
              <a:rPr lang="en-US" dirty="0"/>
              <a:t> CERVICAL-AXIS)</a:t>
            </a:r>
          </a:p>
          <a:p>
            <a:r>
              <a:rPr lang="en-US" dirty="0"/>
              <a:t>THORACIC=12(ALSO CALLED “DORSAL VERTEBRAE’</a:t>
            </a:r>
          </a:p>
          <a:p>
            <a:r>
              <a:rPr lang="en-US" dirty="0"/>
              <a:t>LUMBER=5</a:t>
            </a:r>
          </a:p>
          <a:p>
            <a:r>
              <a:rPr lang="en-US" dirty="0"/>
              <a:t>SACRAL=5 (FUSED TO FROM ONE SINGLE SACRAL BONE)</a:t>
            </a:r>
          </a:p>
          <a:p>
            <a:r>
              <a:rPr lang="en-US" dirty="0"/>
              <a:t>COCCYGEAL=4(FUSED TO FORM ONE SINGLE COCCYX BONE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73392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21F08-4581-84E0-B381-EE0BC9ACE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FF0000"/>
                </a:solidFill>
              </a:rPr>
              <a:t>VERTEBRAL COLUMN</a:t>
            </a:r>
            <a:endParaRPr lang="en-IN" dirty="0"/>
          </a:p>
        </p:txBody>
      </p:sp>
      <p:pic>
        <p:nvPicPr>
          <p:cNvPr id="4" name="Content Placeholder 3" descr="Spine">
            <a:extLst>
              <a:ext uri="{FF2B5EF4-FFF2-40B4-BE49-F238E27FC236}">
                <a16:creationId xmlns:a16="http://schemas.microsoft.com/office/drawing/2014/main" id="{4CD12D0F-1EB0-621B-61F9-063F027141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792069" y="1308847"/>
            <a:ext cx="4401671" cy="541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278417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655DB-13AA-4E5D-81F5-49D0E5160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FF0000"/>
                </a:solidFill>
              </a:rPr>
              <a:t>CHARACTERISTICS  OF VERTEBRAE</a:t>
            </a:r>
            <a:endParaRPr lang="en-IN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A765F-E1E9-0AD1-78C7-3276182E30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VERTEBRA HAS A CYLINDRICAL BODY</a:t>
            </a:r>
          </a:p>
          <a:p>
            <a:r>
              <a:rPr lang="en-US" dirty="0"/>
              <a:t>SIZE SMALLER IN CERVICAL REGION &amp; INCREASES TOWARDS LUMBER REGION.</a:t>
            </a:r>
          </a:p>
          <a:p>
            <a:r>
              <a:rPr lang="en-US" dirty="0"/>
              <a:t>TOGETHER, FORM THE BEURAL-CANAL THROUGH WHICH   THE SPINAL CORD PASSES.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977421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E4D3E-F301-AB5C-48AC-639F5AA0A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FF0000"/>
                </a:solidFill>
              </a:rPr>
              <a:t>FUNCTIONS  OF THE VERTEBRAL COLUMN</a:t>
            </a:r>
            <a:endParaRPr lang="en-IN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2A60E-D04A-B663-4945-68EC76542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FORMS A CENTRAL AXIS FOR SUPPORT OF OTHER BONES &amp; MUSCLES.</a:t>
            </a:r>
          </a:p>
          <a:p>
            <a:r>
              <a:rPr lang="en-US" dirty="0"/>
              <a:t>ACTS AS A SHOCK-  ABSORBER WITH THE HELP OF INTER-VERTEBRAL DISC.</a:t>
            </a:r>
          </a:p>
          <a:p>
            <a:r>
              <a:rPr lang="en-US" dirty="0"/>
              <a:t>MAINTAINS  ERECT POSITION &amp; PROVIDES THE HELP OF INTER-VERTEBRAL DISC.</a:t>
            </a:r>
          </a:p>
          <a:p>
            <a:r>
              <a:rPr lang="en-US" dirty="0"/>
              <a:t>PROCTETION TO THE ABDOMINAL &amp; THORACIC ORGANS FROM BEHIND.</a:t>
            </a:r>
          </a:p>
          <a:p>
            <a:r>
              <a:rPr lang="en-US" dirty="0"/>
              <a:t>PROTECTION TO  THE  SPINAL CORD.</a:t>
            </a:r>
          </a:p>
          <a:p>
            <a:r>
              <a:rPr lang="en-US" dirty="0"/>
              <a:t>ALLOWS MOVEMENT OF THE HEAD.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32626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6CF89-F978-385F-CA1B-A18DFB30A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99A73-A5BC-7D69-4E3B-4255E1E0A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4" name="Picture 3" descr="Skeletal System">
            <a:extLst>
              <a:ext uri="{FF2B5EF4-FFF2-40B4-BE49-F238E27FC236}">
                <a16:creationId xmlns:a16="http://schemas.microsoft.com/office/drawing/2014/main" id="{0DD4C5A1-16A3-0617-FD6E-19D4E5CDD3B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0"/>
            <a:ext cx="10206317" cy="6311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8719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DB6FD-15B8-8A29-B979-FC9F61B3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FF0000"/>
                </a:solidFill>
              </a:rPr>
              <a:t>OBJECTIVES</a:t>
            </a:r>
            <a:endParaRPr lang="en-IN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09EB0-441C-FCC5-BC72-82538CCCE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Upon completion of this lesson you will be able to: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Know about the names &amp; location of Skull-bones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Describe the names &amp; location of Skull-Sutures 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Learn the names &amp; location of bones of Trunk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Describe the Vertebral Column.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Describe the bones of the Upper Limb&amp; Lower Limb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78504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C8AB0-45B8-C7AD-69B7-D45E6C233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FF0000"/>
                </a:solidFill>
              </a:rPr>
              <a:t>SKELETAL SYSTEM</a:t>
            </a:r>
            <a:endParaRPr lang="en-IN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108631-015F-91FA-A578-FDD0FFBF3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sz="2800" dirty="0"/>
              <a:t>The adult skeleton is composed of 206 bones. The human skeleton consists of two main divisions, </a:t>
            </a:r>
            <a:r>
              <a:rPr lang="en-US" sz="2800" b="1" dirty="0"/>
              <a:t>the axial skeleton </a:t>
            </a:r>
            <a:r>
              <a:rPr lang="en-US" sz="2800" dirty="0"/>
              <a:t>and </a:t>
            </a:r>
            <a:r>
              <a:rPr lang="en-US" sz="2800" b="1" dirty="0"/>
              <a:t>the appendicular skeleton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r>
              <a:rPr lang="en-US" sz="2800" u="sng" dirty="0"/>
              <a:t>Functions of the skeletal system</a:t>
            </a:r>
            <a:r>
              <a:rPr lang="en-US" sz="2800" dirty="0"/>
              <a:t>:-</a:t>
            </a:r>
          </a:p>
          <a:p>
            <a:r>
              <a:rPr lang="en-US" sz="2800" dirty="0"/>
              <a:t>Provides a framework for the body.</a:t>
            </a:r>
          </a:p>
          <a:p>
            <a:r>
              <a:rPr lang="en-US" sz="2800" dirty="0"/>
              <a:t>Protects vital organs.</a:t>
            </a:r>
          </a:p>
          <a:p>
            <a:r>
              <a:rPr lang="en-US" sz="2800" dirty="0"/>
              <a:t>Provides for body movement.</a:t>
            </a:r>
          </a:p>
          <a:p>
            <a:r>
              <a:rPr lang="en-US" sz="2800" dirty="0"/>
              <a:t>Produces red blood cells.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4514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EC7E1-5B6B-4ABE-8275-D6A806BC8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FF0000"/>
                </a:solidFill>
              </a:rPr>
              <a:t>DIVISION OF SKULL BONES</a:t>
            </a:r>
            <a:endParaRPr lang="en-IN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0BE0A-E92B-6304-96A4-88E33A56D0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5060"/>
            <a:ext cx="10515600" cy="4921904"/>
          </a:xfrm>
        </p:spPr>
        <p:txBody>
          <a:bodyPr/>
          <a:lstStyle/>
          <a:p>
            <a:pPr marL="0" indent="0" algn="just">
              <a:buNone/>
            </a:pPr>
            <a:r>
              <a:rPr lang="en-US" b="1" u="sng" dirty="0">
                <a:solidFill>
                  <a:srgbClr val="FF0000"/>
                </a:solidFill>
              </a:rPr>
              <a:t>  CRANIAL BONES-08  </a:t>
            </a:r>
          </a:p>
          <a:p>
            <a:pPr algn="just"/>
            <a:r>
              <a:rPr lang="en-US" dirty="0"/>
              <a:t>FRONTAL-1</a:t>
            </a:r>
          </a:p>
          <a:p>
            <a:pPr algn="just"/>
            <a:r>
              <a:rPr lang="en-US" dirty="0"/>
              <a:t>PARIETAL-2</a:t>
            </a:r>
          </a:p>
          <a:p>
            <a:pPr algn="just"/>
            <a:r>
              <a:rPr lang="en-US" dirty="0"/>
              <a:t>OCCIPITAL-1</a:t>
            </a:r>
          </a:p>
          <a:p>
            <a:pPr algn="just"/>
            <a:r>
              <a:rPr lang="en-US" dirty="0"/>
              <a:t>TEMPORAL-2</a:t>
            </a:r>
          </a:p>
          <a:p>
            <a:pPr algn="just"/>
            <a:r>
              <a:rPr lang="en-US" dirty="0"/>
              <a:t>ETHMOID-1</a:t>
            </a:r>
          </a:p>
          <a:p>
            <a:pPr algn="just"/>
            <a:r>
              <a:rPr lang="en-US" dirty="0"/>
              <a:t>SPHENOID-1              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1907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381B2-7DB0-2545-FB4D-5B6A2B451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FF0000"/>
                </a:solidFill>
              </a:rPr>
              <a:t>FACIAL BONES=14</a:t>
            </a:r>
            <a:endParaRPr lang="en-IN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39028-E326-EF6F-262E-36682B1F9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5742"/>
            <a:ext cx="10515600" cy="5522258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ZYGOMATIC-2</a:t>
            </a:r>
          </a:p>
          <a:p>
            <a:r>
              <a:rPr lang="en-US" dirty="0">
                <a:solidFill>
                  <a:srgbClr val="002060"/>
                </a:solidFill>
              </a:rPr>
              <a:t>MAXILAE-2</a:t>
            </a:r>
          </a:p>
          <a:p>
            <a:r>
              <a:rPr lang="en-US" dirty="0">
                <a:solidFill>
                  <a:srgbClr val="002060"/>
                </a:solidFill>
              </a:rPr>
              <a:t>LACRYMAL-2</a:t>
            </a:r>
          </a:p>
          <a:p>
            <a:r>
              <a:rPr lang="en-US" dirty="0">
                <a:solidFill>
                  <a:srgbClr val="002060"/>
                </a:solidFill>
              </a:rPr>
              <a:t>NASAL-2</a:t>
            </a:r>
          </a:p>
          <a:p>
            <a:r>
              <a:rPr lang="en-US" dirty="0">
                <a:solidFill>
                  <a:srgbClr val="002060"/>
                </a:solidFill>
              </a:rPr>
              <a:t>PALATINE-2</a:t>
            </a:r>
          </a:p>
          <a:p>
            <a:r>
              <a:rPr lang="en-US" dirty="0">
                <a:solidFill>
                  <a:srgbClr val="002060"/>
                </a:solidFill>
              </a:rPr>
              <a:t>MANDIBLE-1</a:t>
            </a:r>
          </a:p>
          <a:p>
            <a:r>
              <a:rPr lang="en-US" dirty="0">
                <a:solidFill>
                  <a:srgbClr val="002060"/>
                </a:solidFill>
              </a:rPr>
              <a:t>VOMER-1</a:t>
            </a:r>
          </a:p>
          <a:p>
            <a:r>
              <a:rPr lang="en-US" dirty="0">
                <a:solidFill>
                  <a:srgbClr val="002060"/>
                </a:solidFill>
              </a:rPr>
              <a:t>INF NASAL CONCHAE-2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TOTAL  22 BONES IN THE SKULL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EXCEPT MANDIBLE ALL OTHER BONES ARE  IMMOBABLY ARTICULATED TO  EACH OTHER IN SUCH A  WAY  AS  TO  FORM A CACITY KONOWN AS CRANIUM  WHICH PROTUCT THE  BRAIN.</a:t>
            </a:r>
          </a:p>
          <a:p>
            <a:pPr marL="0" indent="0">
              <a:buNone/>
            </a:pPr>
            <a:endParaRPr lang="en-IN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427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E0ADD-EC09-A613-6CB0-5A2E42879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FF0000"/>
                </a:solidFill>
              </a:rPr>
              <a:t>SKULL BONES</a:t>
            </a:r>
            <a:endParaRPr lang="en-IN" b="1" u="sng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skull 1">
            <a:extLst>
              <a:ext uri="{FF2B5EF4-FFF2-40B4-BE49-F238E27FC236}">
                <a16:creationId xmlns:a16="http://schemas.microsoft.com/office/drawing/2014/main" id="{3B03B294-E22E-E2E2-1388-D86045326D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20587" y="1690688"/>
            <a:ext cx="9628095" cy="4636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86580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C4D1C-EA55-9E68-7829-2F5BCA367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FF0000"/>
                </a:solidFill>
              </a:rPr>
              <a:t>SUTURES</a:t>
            </a:r>
            <a:endParaRPr lang="en-IN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C00FC-C736-D125-D40B-4FDFDC315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THE BONES OF THE CRANIUM ARE ARTICULATED WITH EACH OTHER IN IMMOVABLE JOINTS, WHICH ARE CALLED AS ‘</a:t>
            </a:r>
            <a:r>
              <a:rPr lang="en-US" u="sng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SUTURES</a:t>
            </a:r>
            <a:r>
              <a:rPr lang="en-US" sz="1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’.</a:t>
            </a:r>
            <a:endParaRPr lang="en-IN" sz="1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0" indent="0">
              <a:buNone/>
            </a:pPr>
            <a:r>
              <a:rPr lang="en-IN" dirty="0"/>
              <a:t>CORONAL- BETWEEN FRONTAL &amp; BOTH  PARIETALS</a:t>
            </a:r>
          </a:p>
          <a:p>
            <a:pPr marL="0" indent="0">
              <a:buNone/>
            </a:pPr>
            <a:r>
              <a:rPr lang="en-IN" dirty="0"/>
              <a:t>SAGITAL- BETWEEN BOTH PARIETALS</a:t>
            </a:r>
          </a:p>
          <a:p>
            <a:pPr marL="0" indent="0">
              <a:buNone/>
            </a:pPr>
            <a:r>
              <a:rPr lang="en-IN" dirty="0"/>
              <a:t>SQUAMOUS- BETWEEN PARIETALS &amp; TEMPORALS</a:t>
            </a:r>
          </a:p>
          <a:p>
            <a:pPr marL="0" indent="0">
              <a:buNone/>
            </a:pPr>
            <a:r>
              <a:rPr lang="en-IN" dirty="0"/>
              <a:t>LAMBDOIDAL-BETWEEN BOTH PARIETALS&amp;OCCIPITAL</a:t>
            </a:r>
          </a:p>
        </p:txBody>
      </p:sp>
    </p:spTree>
    <p:extLst>
      <p:ext uri="{BB962C8B-B14F-4D97-AF65-F5344CB8AC3E}">
        <p14:creationId xmlns:p14="http://schemas.microsoft.com/office/powerpoint/2010/main" val="3116706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3DB9B-7CE3-8FE0-7667-CACB8A682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u="sng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TRUNK BONES</a:t>
            </a:r>
            <a:br>
              <a:rPr lang="en-IN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26D8C-4F9E-83B3-C195-7259A19C0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2990"/>
            <a:ext cx="10515600" cy="4903973"/>
          </a:xfrm>
        </p:spPr>
        <p:txBody>
          <a:bodyPr/>
          <a:lstStyle/>
          <a:p>
            <a:pPr marL="400050" indent="-400050">
              <a:lnSpc>
                <a:spcPct val="115000"/>
              </a:lnSpc>
              <a:spcAft>
                <a:spcPts val="1000"/>
              </a:spcAft>
              <a:buAutoNum type="romanLcParenBoth"/>
            </a:pPr>
            <a:r>
              <a:rPr lang="en-US" sz="1800" b="1" u="sng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STERNUM &amp; RIBS</a:t>
            </a:r>
            <a:r>
              <a:rPr lang="en-US" sz="1800" b="1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C4DDCAF-0717-210D-ABA1-3C03A177F7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		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3" name="Picture 11" descr="chest">
            <a:extLst>
              <a:ext uri="{FF2B5EF4-FFF2-40B4-BE49-F238E27FC236}">
                <a16:creationId xmlns:a16="http://schemas.microsoft.com/office/drawing/2014/main" id="{86D5C370-8F68-7A95-F370-66AEE2C7CA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635" y="1690688"/>
            <a:ext cx="11456893" cy="5167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00FB813F-3A2A-F6F7-561F-F402DC142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114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9364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65FF7-316A-5458-1A05-9556254AA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6828"/>
          </a:xfrm>
        </p:spPr>
        <p:txBody>
          <a:bodyPr>
            <a:normAutofit/>
          </a:bodyPr>
          <a:lstStyle/>
          <a:p>
            <a:pPr algn="ctr"/>
            <a:r>
              <a:rPr lang="en-US" sz="2800" b="1" u="sng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STERNUM</a:t>
            </a:r>
            <a:br>
              <a:rPr lang="en-IN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endParaRPr lang="en-IN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A5B52-9A47-6B82-DB04-2B54E2950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LONG, FLAT BONE</a:t>
            </a:r>
          </a:p>
          <a:p>
            <a:r>
              <a:rPr lang="en-US" dirty="0">
                <a:solidFill>
                  <a:srgbClr val="002060"/>
                </a:solidFill>
              </a:rPr>
              <a:t>DAGER  SHAPED</a:t>
            </a:r>
          </a:p>
          <a:p>
            <a:r>
              <a:rPr lang="en-US" dirty="0">
                <a:solidFill>
                  <a:srgbClr val="002060"/>
                </a:solidFill>
              </a:rPr>
              <a:t>SITUATED ON ANTERIOR ASPECT  OF CHEST WALL</a:t>
            </a:r>
          </a:p>
          <a:p>
            <a:r>
              <a:rPr lang="en-US" dirty="0">
                <a:solidFill>
                  <a:srgbClr val="002060"/>
                </a:solidFill>
              </a:rPr>
              <a:t>ARTICULATES WITH RIBS ON EITHER SIDE</a:t>
            </a:r>
          </a:p>
          <a:p>
            <a:r>
              <a:rPr lang="en-US" b="1" u="sng" dirty="0">
                <a:solidFill>
                  <a:srgbClr val="FF0000"/>
                </a:solidFill>
              </a:rPr>
              <a:t>PARTS</a:t>
            </a:r>
          </a:p>
          <a:p>
            <a:r>
              <a:rPr lang="en-US" dirty="0">
                <a:solidFill>
                  <a:srgbClr val="002060"/>
                </a:solidFill>
              </a:rPr>
              <a:t>MANUBRIUM</a:t>
            </a:r>
          </a:p>
          <a:p>
            <a:r>
              <a:rPr lang="en-US" dirty="0">
                <a:solidFill>
                  <a:srgbClr val="002060"/>
                </a:solidFill>
              </a:rPr>
              <a:t>BODY</a:t>
            </a:r>
          </a:p>
          <a:p>
            <a:r>
              <a:rPr lang="en-US" dirty="0">
                <a:solidFill>
                  <a:srgbClr val="002060"/>
                </a:solidFill>
              </a:rPr>
              <a:t>XIPHOID  PROCESS</a:t>
            </a:r>
            <a:endParaRPr lang="en-IN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280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454</Words>
  <Application>Microsoft Office PowerPoint</Application>
  <PresentationFormat>Widescreen</PresentationFormat>
  <Paragraphs>80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Bookman Old Style</vt:lpstr>
      <vt:lpstr>Calibri</vt:lpstr>
      <vt:lpstr>Calibri Light</vt:lpstr>
      <vt:lpstr>Times New Roman</vt:lpstr>
      <vt:lpstr>Office Theme</vt:lpstr>
      <vt:lpstr>LESSON-4   MUSCULO SKELETAL SYSTEM</vt:lpstr>
      <vt:lpstr>OBJECTIVES</vt:lpstr>
      <vt:lpstr>SKELETAL SYSTEM</vt:lpstr>
      <vt:lpstr>DIVISION OF SKULL BONES</vt:lpstr>
      <vt:lpstr>FACIAL BONES=14</vt:lpstr>
      <vt:lpstr>SKULL BONES</vt:lpstr>
      <vt:lpstr>SUTURES</vt:lpstr>
      <vt:lpstr>TRUNK BONES </vt:lpstr>
      <vt:lpstr>STERNUM </vt:lpstr>
      <vt:lpstr>RIBS</vt:lpstr>
      <vt:lpstr>VERTEBRAL COLUMN</vt:lpstr>
      <vt:lpstr>VERTEBRAL COLUMN</vt:lpstr>
      <vt:lpstr>CHARACTERISTICS  OF VERTEBRAE</vt:lpstr>
      <vt:lpstr>FUNCTIONS  OF THE VERTEBRAL COLUMN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MUSCULO-SKELETAL SYSTEM SKELETAL SYSTEM  </dc:title>
  <dc:creator>MTI MTI</dc:creator>
  <cp:lastModifiedBy>MTI MTI</cp:lastModifiedBy>
  <cp:revision>9</cp:revision>
  <dcterms:created xsi:type="dcterms:W3CDTF">2022-07-12T05:05:29Z</dcterms:created>
  <dcterms:modified xsi:type="dcterms:W3CDTF">2025-12-18T12:29:59Z</dcterms:modified>
</cp:coreProperties>
</file>