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9" r:id="rId13"/>
    <p:sldId id="340" r:id="rId14"/>
    <p:sldId id="338" r:id="rId15"/>
    <p:sldId id="341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6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03A42-7DCE-EC8D-39DA-B37E6825B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6C125E-673B-FF18-7AB1-073AA0B73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39C2F2-36BF-5F7E-64F3-4A171259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513A99-A4D9-9666-2873-6CFA81C0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E87A07-6D16-7414-2675-25ACB4E2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976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1C8360-B31B-2595-319F-72949AED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F97EA16-D0B9-F9F9-7849-E335C951B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19EF9B-C87B-9FD9-C01F-ADAAA28A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DF2DBC-C156-2947-9506-642217FA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2D3BAD-917D-27D6-5DFA-DFCBFEE5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845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8AE2C30-EFB3-1839-0C06-BEA6CD7E9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6E973B-0B25-DA3A-B4EA-5E1B06471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78CCDD-E498-4658-B3B6-4D7033DB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961107-318C-F768-6C07-641E7BE3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FED9CD-58BD-11AA-16CF-A5E9BAAE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787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6" y="6438421"/>
            <a:ext cx="2321280" cy="19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44" tIns="29344" rIns="29344" bIns="2934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350"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71"/>
            <a:ext cx="697165" cy="23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44" tIns="29344" rIns="29344" bIns="2934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350"/>
          </a:p>
        </p:txBody>
      </p:sp>
      <p:sp>
        <p:nvSpPr>
          <p:cNvPr id="19" name="Google Shape;19;p2"/>
          <p:cNvSpPr/>
          <p:nvPr/>
        </p:nvSpPr>
        <p:spPr>
          <a:xfrm>
            <a:off x="10769601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3" y="6406672"/>
            <a:ext cx="302109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43C14C-3CE9-E0BB-4B18-7DADC47E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06D0F0-5D93-94EC-FB31-A921C4884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B50A83-945B-AE5B-BC2F-99ED9AAD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B1F907-5B47-F2E1-E0FB-AE1D8EF7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FB9AAC-E428-5DB8-B0D5-078DF064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21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76ED2-ABE1-35F2-58C7-6109843E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4DCEF4-E495-C734-3F39-86DD20463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06187F-07ED-0C34-4572-ABF3F9B9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AA2F53-43F0-E86C-EA18-060F62ED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6EBDE1-D374-4A0E-649F-A3DD0CEB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14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9CE43-20A5-59AD-7F54-927E9642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798D99-99EF-82F5-B177-E37E8D625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0A9754-164C-DC62-94F2-DEB4A4E51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8F5D4B-BD03-82AC-B675-36800EB9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135256-B42D-66A4-D703-4663A424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B15452-0862-1E38-CB06-BC0CDAB7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38C9AA-BE6F-7BF0-2CFE-82483319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4CD594-4EBE-1E11-9856-3E8FF57E5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F504FA-4330-5A5C-75F3-6509C80D8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DF5E117-4010-9ADB-5D57-33F2307FC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0EC1283-64E3-4222-8F16-A0BBE3FE9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33AFC48-33EB-5DA5-3575-432242B6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62D5FE4-C04B-83F1-6426-5E737136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577F58-93AC-EF3D-5989-5B341F84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5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562DB6-90DF-1D92-E020-9C72AE36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B25435B-6FA3-7624-93E5-F4C13A25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975D7A-BD1E-0BC9-9192-BCFEC960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26C62DF-8D59-4B05-3DE5-E1DF84D6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626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72B2E3-5F3F-8062-58DC-BED52C13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BEC594-BAF8-2E2F-3174-198333D9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2ED5B3-3B3C-B735-D591-AA38E79F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656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35CC83-AA3A-A08E-3067-54C5C8CC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90DFF9-1CE6-76B9-45BC-0240A5D11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E0175D-D286-1E4B-D704-A88C36596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9850BF-6802-FCF8-BCB6-54074DA1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43326F-3063-C91D-2184-9E3C8425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5B96E5-DC3E-5F52-B697-9688C397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544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3ECB83-8E5E-5000-2463-0071577E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47B70AC-7440-F96F-2E19-A382B3A68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1CB3D9-971E-D17F-FF9D-0659B84B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CC4FE8-D130-253D-08CB-847F2248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091B76-8CA5-4E9D-7C0F-5C91ECD08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F83CC5-EDCA-4AF6-7F8D-2BFE586F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018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772E7E9-FFDB-B0A9-EE07-8C2C8D951A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2" y="0"/>
            <a:ext cx="1456656" cy="141973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64F6DC-A331-1043-9436-6E3C7B43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306835-AC82-CFDA-56E5-7EE7ADC9F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EF5D31-4FAA-FBFC-0FF4-500DA1371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16CE-496B-4E23-856C-65145074CBE2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CB4FA9-C3DD-D1DD-3CAC-937D4DBC3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A3B8C4-E909-B2A2-B9FB-69DA4606F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1428-4055-4E82-8939-7A37AFEEB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691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1C07536-5CB7-9E90-634C-430D2741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" y="1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3906" y="832174"/>
            <a:ext cx="9144095" cy="73479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91">
              <a:defRPr sz="2800" b="1">
                <a:solidFill>
                  <a:srgbClr val="000000"/>
                </a:solidFill>
              </a:defRPr>
            </a:pPr>
            <a:r>
              <a:rPr lang="hi-IN" sz="4400" b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पाठ-4</a:t>
            </a:r>
            <a:endParaRPr kumimoji="0" sz="4051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155" y="2189095"/>
            <a:ext cx="5926856" cy="106297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671" y="5625085"/>
            <a:ext cx="1600617" cy="273915"/>
          </a:xfrm>
        </p:spPr>
        <p:txBody>
          <a:bodyPr/>
          <a:lstStyle/>
          <a:p>
            <a:pPr marL="0" marR="0" lvl="0" indent="0" algn="r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F6DA9-008F-8B48-92A6-B652298478B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3A6340F-1505-41AC-A9DD-CE87F0092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06" y="2399140"/>
            <a:ext cx="5518955" cy="734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8833D4-BC4C-1BA2-0619-1CE0D1B42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3609" cy="18164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654988" y="5656728"/>
            <a:ext cx="1792941" cy="1004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FF000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fu0@QkekZ0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ftrsanz</a:t>
            </a:r>
            <a:r>
              <a:rPr lang="en-US" sz="4000" b="1" dirty="0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 flag ;</a:t>
            </a:r>
            <a:r>
              <a:rPr lang="en-US" sz="4000" b="1" dirty="0" err="1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kno</a:t>
            </a:r>
            <a:endParaRPr lang="en-US" sz="4000" b="1" dirty="0">
              <a:solidFill>
                <a:srgbClr val="FF0000"/>
              </a:solidFill>
              <a:latin typeface="Kruti Dev 011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5" y="-31050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b="1" u="sng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hi-IN" sz="4400" b="1" u="sng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पसलियाँ</a:t>
            </a:r>
            <a:endParaRPr lang="en-IN" sz="4400" b="1" u="sng" dirty="0">
              <a:solidFill>
                <a:srgbClr val="FF0000"/>
              </a:solidFill>
              <a:latin typeface="Calibri Light" panose="020F0302020204030204"/>
              <a:ea typeface="+mj-ea"/>
              <a:cs typeface="+mj-cs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पीठ की ओर रीढ़ की हड्डी से जुड़ी होती हैं, कुल 12 जोड़ी।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असली पसलियाँ - सामने की ओर स्टर्नम से जुड़ी होती हैं (पहली से सातवीं तक)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झूठी पसलियाँ - सामने की ओर ऊपर की पसलियों से जुड़ी होती हैं (8वीं से 10वीं तक)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मुक्त पसलियाँ - सामने की ओर जुड़ी नहीं होतीं (11वीं से 12वीं तक)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790279" y="2938825"/>
            <a:ext cx="4164246" cy="490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lvl="0">
              <a:defRPr/>
            </a:pPr>
            <a:r>
              <a:rPr lang="hi-IN" sz="2800" b="1" u="sng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शरीर की हड्डियाँ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5" y="-31050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4400" b="1" u="sng" dirty="0">
                <a:solidFill>
                  <a:srgbClr val="FF0000"/>
                </a:solidFill>
                <a:latin typeface="Calibri Light" panose="020F0302020204030204"/>
              </a:rPr>
              <a:t>कशेरुका स्तंभ </a:t>
            </a:r>
            <a:endParaRPr lang="en-IN" sz="4400" b="1" u="sng" dirty="0">
              <a:solidFill>
                <a:srgbClr val="FF0000"/>
              </a:solidFill>
              <a:latin typeface="Calibri Light" panose="020F03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600" dirty="0">
                <a:solidFill>
                  <a:prstClr val="black"/>
                </a:solidFill>
                <a:latin typeface="Calibri" panose="020F0502020204030204"/>
              </a:rPr>
              <a:t>कशेरुका स्तंभ का विभाजन: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600" dirty="0">
                <a:solidFill>
                  <a:prstClr val="black"/>
                </a:solidFill>
                <a:latin typeface="Calibri" panose="020F0502020204030204"/>
              </a:rPr>
              <a:t>गर्दन की हड्डियाँ=7 (पहली गर्दन की हड्डी-एटलस: दूसरी गर्दन की हड्डी-एक्सिस)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600" dirty="0">
                <a:solidFill>
                  <a:prstClr val="black"/>
                </a:solidFill>
                <a:latin typeface="Calibri" panose="020F0502020204030204"/>
              </a:rPr>
              <a:t>छाती की हड्डियाँ=12 (इसे "डोर्सल वर्टेब्रे" भी कहा जाता है)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600" dirty="0">
                <a:solidFill>
                  <a:prstClr val="black"/>
                </a:solidFill>
                <a:latin typeface="Calibri" panose="020F0502020204030204"/>
              </a:rPr>
              <a:t>कमर की हड्डियाँ=5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600" dirty="0">
                <a:solidFill>
                  <a:prstClr val="black"/>
                </a:solidFill>
                <a:latin typeface="Calibri" panose="020F0502020204030204"/>
              </a:rPr>
              <a:t>सेक्रल हड्डियाँ=5 (जो एक ही सेक्रल हड्डी बनाने के लिए आपस में जुड़ी होती हैं)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600" dirty="0">
                <a:solidFill>
                  <a:prstClr val="black"/>
                </a:solidFill>
                <a:latin typeface="Calibri" panose="020F0502020204030204"/>
              </a:rPr>
              <a:t>कॉक्सीजियल हड्डियाँ=4 (जो एक ही कॉकिक्स हड्डी बनाने के लिए आपस में जुड़ी होती हैं)</a:t>
            </a:r>
            <a:endParaRPr lang="en-IN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790279" y="2938825"/>
            <a:ext cx="4164246" cy="490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lvl="0">
              <a:defRPr/>
            </a:pPr>
            <a:r>
              <a:rPr lang="hi-IN" sz="2800" b="1" u="sng" dirty="0">
                <a:solidFill>
                  <a:srgbClr val="FF0000"/>
                </a:solidFill>
                <a:latin typeface="Calibri Light" panose="020F0302020204030204"/>
              </a:rPr>
              <a:t>कशेरुका स्तंभ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9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5" y="4283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3600" b="1" u="sng" dirty="0">
                <a:solidFill>
                  <a:srgbClr val="FF0000"/>
                </a:solidFill>
                <a:latin typeface="Calibri Light" panose="020F0302020204030204"/>
              </a:rPr>
              <a:t>कशेरुका स्तंभ</a:t>
            </a:r>
            <a:endParaRPr lang="en-IN" sz="3600" b="1" u="sng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466805" y="2727809"/>
            <a:ext cx="4164246" cy="557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  <p:pic>
        <p:nvPicPr>
          <p:cNvPr id="8" name="Content Placeholder 3" descr="Spine">
            <a:extLst>
              <a:ext uri="{FF2B5EF4-FFF2-40B4-BE49-F238E27FC236}">
                <a16:creationId xmlns="" xmlns:a16="http://schemas.microsoft.com/office/drawing/2014/main" id="{5BA2DF0C-0DE5-4916-B383-99B2D7CA7F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5486" y="2235386"/>
            <a:ext cx="4401671" cy="423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582859-61EE-4BB3-B123-BC9472887422}"/>
              </a:ext>
            </a:extLst>
          </p:cNvPr>
          <p:cNvSpPr/>
          <p:nvPr/>
        </p:nvSpPr>
        <p:spPr>
          <a:xfrm>
            <a:off x="826177" y="2905780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i-IN" sz="2800" b="1" u="sng" dirty="0">
                <a:solidFill>
                  <a:srgbClr val="FF0000"/>
                </a:solidFill>
                <a:latin typeface="Calibri Light" panose="020F0302020204030204"/>
              </a:rPr>
              <a:t>कशेरुका स्तंभ</a:t>
            </a:r>
            <a:endParaRPr lang="en-IN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6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5" y="4283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3600" b="1" u="sng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कशेरुकाओं की विशेषताएं</a:t>
            </a:r>
            <a:endParaRPr lang="en-IN" sz="3600" b="1" u="sng" dirty="0">
              <a:solidFill>
                <a:srgbClr val="FF0000"/>
              </a:solidFill>
              <a:latin typeface="Calibri Light" panose="020F0302020204030204"/>
              <a:ea typeface="+mj-ea"/>
              <a:cs typeface="+mj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प्रत्येक वर्टीब्रा का शरीर बेलनाकार होता है।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सर्वाइकल क्षेत्र में इसका आकार छोटा होता है और यह लम्बर क्षेत्र की ओर बढ़ते हुए बड़ा होता जाता है।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ये सभी मिलकर न्यूरल-कनाल बनाते हैं, जिससे स्पाइनल कॉर्ड गुजरती है।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466805" y="2727809"/>
            <a:ext cx="4164246" cy="613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i-IN" sz="4000" b="1" u="sng" dirty="0">
                <a:solidFill>
                  <a:srgbClr val="FF0000"/>
                </a:solidFill>
                <a:latin typeface="Calibri Light" panose="020F0302020204030204"/>
              </a:rPr>
              <a:t>कशेरुका स्तंभ</a:t>
            </a:r>
            <a:endParaRPr lang="en-IN" sz="4000" b="1" u="sng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2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5" y="-31050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4400" b="1" u="sng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कशेरुका स्तंभ के कार्य</a:t>
            </a:r>
            <a:endParaRPr lang="en-IN" sz="4400" b="1" u="sng" dirty="0">
              <a:solidFill>
                <a:srgbClr val="FF0000"/>
              </a:solidFill>
              <a:latin typeface="Calibri Light" panose="020F0302020204030204"/>
              <a:ea typeface="+mj-ea"/>
              <a:cs typeface="+mj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Calibri" panose="020F0502020204030204"/>
              </a:rPr>
              <a:t>यह अन्य हड्डियों और मांसपेशियों को सहारा देने के लिए एक मुख्य अक्ष बनाता है।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Calibri" panose="020F0502020204030204"/>
              </a:rPr>
              <a:t>यह इंटरवर्टिब्रल डिस्क की मदद से शॉक-एब्जॉर्बर का काम करता है।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Calibri" panose="020F0502020204030204"/>
              </a:rPr>
              <a:t>यह शरीर को सीधा रखता है और इंटरवर्टिब्रल डिस्क इसे सहारा देती है।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Calibri" panose="020F0502020204030204"/>
              </a:rPr>
              <a:t>यह पेट और छाती के अंगों को पीछे से सुरक्षा प्रदान करता है।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Calibri" panose="020F0502020204030204"/>
              </a:rPr>
              <a:t>यह रीढ़ की हड्डी को सुरक्षा प्रदान करता है।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Calibri" panose="020F0502020204030204"/>
              </a:rPr>
              <a:t>यह सिर को हिलाने-डुलाने में मदद करता है।</a:t>
            </a:r>
            <a:endParaRPr lang="en-IN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23F461-3BF6-459F-A6DE-E053614CE4C2}"/>
              </a:ext>
            </a:extLst>
          </p:cNvPr>
          <p:cNvSpPr/>
          <p:nvPr/>
        </p:nvSpPr>
        <p:spPr>
          <a:xfrm>
            <a:off x="0" y="2292788"/>
            <a:ext cx="4885765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4400" b="1" u="sng" dirty="0">
              <a:solidFill>
                <a:srgbClr val="FF0000"/>
              </a:solidFill>
              <a:latin typeface="Calibri Light" panose="020F0302020204030204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u="sng" dirty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hi-IN" sz="4400" b="1" u="sng" dirty="0">
                <a:solidFill>
                  <a:srgbClr val="FF0000"/>
                </a:solidFill>
                <a:latin typeface="Calibri Light" panose="020F0302020204030204"/>
              </a:rPr>
              <a:t>कशेरुका स्तंभ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129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5" y="-31050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23F461-3BF6-459F-A6DE-E053614CE4C2}"/>
              </a:ext>
            </a:extLst>
          </p:cNvPr>
          <p:cNvSpPr/>
          <p:nvPr/>
        </p:nvSpPr>
        <p:spPr>
          <a:xfrm>
            <a:off x="0" y="2292788"/>
            <a:ext cx="4954525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hi-IN" sz="4400" b="1" u="sng" dirty="0">
                <a:solidFill>
                  <a:srgbClr val="FF0000"/>
                </a:solidFill>
                <a:latin typeface="Calibri Light" panose="020F0302020204030204"/>
              </a:rPr>
              <a:t>शरीर में हड्डियाँ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Skeletal System">
            <a:extLst>
              <a:ext uri="{FF2B5EF4-FFF2-40B4-BE49-F238E27FC236}">
                <a16:creationId xmlns="" xmlns:a16="http://schemas.microsoft.com/office/drawing/2014/main" id="{AEFCF6F7-780A-442F-A27B-9DFA5EDD2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7686" y="2189879"/>
            <a:ext cx="6717163" cy="347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11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63C118-EA41-15B8-AA1D-80A05D0C9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CA547628-1AD5-A8BD-F258-7F36113BDC32}"/>
              </a:ext>
            </a:extLst>
          </p:cNvPr>
          <p:cNvSpPr/>
          <p:nvPr/>
        </p:nvSpPr>
        <p:spPr>
          <a:xfrm>
            <a:off x="4954526" y="13887"/>
            <a:ext cx="7237474" cy="6853717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29357" tIns="29357" rIns="29357" bIns="29357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2F21841-3EA0-D976-E6A6-969F3A9AAB6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66FDF9-9B90-DDAE-E89B-4AB5ADDD66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A42595-02DD-FF2B-7A58-3C068DDDA4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220" y="5640853"/>
            <a:ext cx="1312905" cy="2610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CFDBB0-76E4-90E4-5259-F2B544C3BF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CAAA3D3-621B-0017-0B06-34E7EB8D7049}"/>
              </a:ext>
            </a:extLst>
          </p:cNvPr>
          <p:cNvSpPr/>
          <p:nvPr/>
        </p:nvSpPr>
        <p:spPr>
          <a:xfrm>
            <a:off x="5154706" y="502663"/>
            <a:ext cx="7037294" cy="11849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marR="0" lvl="0" indent="0" algn="l" defTabSz="457200" rtl="0" eaLnBrk="1" fontAlgn="auto" latinLnBrk="0" hangingPunct="1">
              <a:lnSpc>
                <a:spcPct val="105000"/>
              </a:lnSpc>
              <a:spcBef>
                <a:spcPts val="11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571500" marR="0" lvl="0" indent="0" algn="just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CB186CE2-D5B4-D376-6756-F67D449BA0A5}"/>
              </a:ext>
            </a:extLst>
          </p:cNvPr>
          <p:cNvSpPr txBox="1">
            <a:spLocks/>
          </p:cNvSpPr>
          <p:nvPr/>
        </p:nvSpPr>
        <p:spPr>
          <a:xfrm>
            <a:off x="107576" y="1026814"/>
            <a:ext cx="4778189" cy="3733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8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r>
              <a:rPr lang="hi-IN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धन्यवाद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388992D3-7625-D28A-E5F3-26C22F9F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45" y="143436"/>
            <a:ext cx="6998479" cy="65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08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6" y="4282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lv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hi-IN" sz="3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यह पाठ पूरा करने के बाद आप यह कर सकेंगे...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i-IN" sz="20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कपाल की हड्डियों के नाम और उनकी स्थिति के बारे में जानें</a:t>
            </a: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i-IN" sz="20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कपाल के स्यूचर के नाम और उनकी स्थिति का वर्णन करें</a:t>
            </a: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i-IN" sz="20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शरीर के मुख्य भाग की हड्डियों के नाम और उनकी स्थिति जानें</a:t>
            </a: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i-IN" sz="20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कशेरुकी स्तंभ का वर्णन करें।</a:t>
            </a: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hi-IN" sz="20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ऊपरी और निचले अंगों की हड्डियों का वर्णन करें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470507" y="2572625"/>
            <a:ext cx="4164246" cy="59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lvl="0" algn="ctr" defTabSz="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hi-IN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उद्देश्य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8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6" y="4282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वयस्क कंकाल में 206 हड्डियाँ होती हैं। मानव कंकाल मुख्यतः दो भागों में विभाजित होता है - 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</a:rPr>
              <a:t>अक्षीय कंकाल </a:t>
            </a: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और 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</a:rPr>
              <a:t>उपांगीय कंकाल</a:t>
            </a: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।</a:t>
            </a:r>
            <a:endParaRPr lang="en-IN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hi-IN" sz="2800" b="1" u="sng" dirty="0">
                <a:solidFill>
                  <a:prstClr val="black"/>
                </a:solidFill>
                <a:latin typeface="Calibri" panose="020F0502020204030204"/>
              </a:rPr>
              <a:t>अस्थिसंस्था के कार्य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:-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शरीर को एक ढाँचा प्रदान करता है।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महत्वपूर्ण अंगों की रक्षा करता है।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शरीर की गतिविधियों में मदद करता है।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लाल रक्त कोशिकाएँ बनाता है।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470507" y="2572625"/>
            <a:ext cx="4164246" cy="59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2789F0-C50B-48D5-85D8-DBE9E09105C2}"/>
              </a:ext>
            </a:extLst>
          </p:cNvPr>
          <p:cNvSpPr/>
          <p:nvPr/>
        </p:nvSpPr>
        <p:spPr>
          <a:xfrm>
            <a:off x="494965" y="2852991"/>
            <a:ext cx="2390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i-IN" sz="4400" b="1" u="sng" kern="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अस्थि तंत्र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461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6" y="4282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b="1" u="sng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b="1" u="sng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b="1" u="sng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hi-IN" sz="4000" b="1" u="sng" dirty="0">
                <a:solidFill>
                  <a:srgbClr val="FF0000"/>
                </a:solidFill>
                <a:latin typeface="Calibri" panose="020F0502020204030204"/>
              </a:rPr>
              <a:t>कपाल की हड्डियाँ-08</a:t>
            </a:r>
            <a:endParaRPr lang="en-IN" sz="4000" b="1" u="sng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फ्रोंटल-1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पैराइटल-2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ऑसिकिपिटल-1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टेम्पोरल-2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एथमोइड-1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</a:rPr>
              <a:t>स्फेनोइड-1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        </a:t>
            </a:r>
            <a:endParaRPr lang="en-IN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226191" y="2216547"/>
            <a:ext cx="4164246" cy="1570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hi-IN" sz="4400" b="1" u="sng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कपाल की हड्डियों का विभाजन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5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6" y="4282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b="1" u="sng" dirty="0">
              <a:solidFill>
                <a:srgbClr val="FF0000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b="1" u="sng" dirty="0">
              <a:solidFill>
                <a:srgbClr val="FF0000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b="1" u="sng" dirty="0">
              <a:solidFill>
                <a:srgbClr val="FF0000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hi-IN" sz="2800" b="1" u="sng" dirty="0">
                <a:solidFill>
                  <a:srgbClr val="FF0000"/>
                </a:solidFill>
              </a:rPr>
              <a:t>चेहरे की हड्डियाँ = 14</a:t>
            </a:r>
            <a:endParaRPr lang="en-IN" sz="2800" b="1" u="sng" dirty="0">
              <a:solidFill>
                <a:srgbClr val="FF0000"/>
              </a:solidFill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000" dirty="0">
                <a:solidFill>
                  <a:srgbClr val="002060"/>
                </a:solidFill>
                <a:latin typeface="Calibri" panose="020F0502020204030204"/>
              </a:rPr>
              <a:t>ज़ाइगोमैटिक-2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000" dirty="0">
                <a:solidFill>
                  <a:srgbClr val="002060"/>
                </a:solidFill>
                <a:latin typeface="Calibri" panose="020F0502020204030204"/>
              </a:rPr>
              <a:t>मैक्सिला-2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000" dirty="0">
                <a:solidFill>
                  <a:srgbClr val="002060"/>
                </a:solidFill>
                <a:latin typeface="Calibri" panose="020F0502020204030204"/>
              </a:rPr>
              <a:t>लेक्रिमल-2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000" dirty="0">
                <a:solidFill>
                  <a:srgbClr val="002060"/>
                </a:solidFill>
                <a:latin typeface="Calibri" panose="020F0502020204030204"/>
              </a:rPr>
              <a:t>नेसल-2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000" dirty="0">
                <a:solidFill>
                  <a:srgbClr val="002060"/>
                </a:solidFill>
                <a:latin typeface="Calibri" panose="020F0502020204030204"/>
              </a:rPr>
              <a:t>पैलेटाइन-2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000" dirty="0">
                <a:solidFill>
                  <a:srgbClr val="002060"/>
                </a:solidFill>
                <a:latin typeface="Calibri" panose="020F0502020204030204"/>
              </a:rPr>
              <a:t>मेंडिबल-1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hi-IN" sz="2000" dirty="0">
                <a:solidFill>
                  <a:srgbClr val="002060"/>
                </a:solidFill>
                <a:latin typeface="Calibri" panose="020F0502020204030204"/>
              </a:rPr>
              <a:t>वोमर-1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hi-IN" sz="2000" dirty="0">
                <a:solidFill>
                  <a:srgbClr val="002060"/>
                </a:solidFill>
                <a:latin typeface="Calibri" panose="020F0502020204030204"/>
              </a:rPr>
              <a:t>नीचे की नेसल कॉन्चा-2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hi-IN" sz="2000" dirty="0">
                <a:solidFill>
                  <a:srgbClr val="002060"/>
                </a:solidFill>
                <a:latin typeface="Calibri" panose="020F0502020204030204"/>
              </a:rPr>
              <a:t>कपाल में कुल 22 हड्डियाँ होती हैं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hi-IN" sz="2000" dirty="0">
                <a:solidFill>
                  <a:srgbClr val="002060"/>
                </a:solidFill>
                <a:latin typeface="Calibri" panose="020F0502020204030204"/>
              </a:rPr>
              <a:t>मेंडिबल को छोड़कर, बाकी सभी हड्डियाँ एक-दूसरे से इस तरह जुड़ी होती हैं कि वे एक खोपड़ी जैसी जगह बनाती हैं, जिसे क्रैनियम कहा जाता है, जो मस्तिष्क की रक्षा करती है।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226191" y="2216547"/>
            <a:ext cx="4164246" cy="1570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hi-IN" sz="4400" b="1" u="sng" dirty="0">
                <a:solidFill>
                  <a:srgbClr val="FF0000"/>
                </a:solidFill>
                <a:latin typeface="Calibri Light" panose="020F0302020204030204"/>
              </a:rPr>
              <a:t>कपाल की हड्डियों का विभाजन</a:t>
            </a:r>
            <a:endParaRPr lang="en-IN" sz="32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6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5" y="-31050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b="1" u="sng" dirty="0">
              <a:solidFill>
                <a:srgbClr val="FF0000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800" b="1" u="sng" dirty="0">
              <a:solidFill>
                <a:srgbClr val="FF0000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800" b="1" u="sng" dirty="0">
                <a:solidFill>
                  <a:srgbClr val="FF0000"/>
                </a:solidFill>
              </a:rPr>
              <a:t> SKULL BONES</a:t>
            </a:r>
            <a:endParaRPr lang="en-US" sz="2800" b="1" u="sng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226191" y="2216547"/>
            <a:ext cx="4164246" cy="1570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hi-IN" sz="4400" b="1" u="sng" dirty="0">
                <a:solidFill>
                  <a:srgbClr val="FF0000"/>
                </a:solidFill>
                <a:latin typeface="Calibri Light" panose="020F0302020204030204"/>
              </a:rPr>
              <a:t>कपाल की हड्डियों का विभाजन</a:t>
            </a:r>
            <a:endParaRPr lang="en-IN" sz="32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  <p:pic>
        <p:nvPicPr>
          <p:cNvPr id="8" name="Content Placeholder 3" descr="skull 1">
            <a:extLst>
              <a:ext uri="{FF2B5EF4-FFF2-40B4-BE49-F238E27FC236}">
                <a16:creationId xmlns="" xmlns:a16="http://schemas.microsoft.com/office/drawing/2014/main" id="{25D92E4D-7F68-4C51-AE15-18CA8D1857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8844" y="1834722"/>
            <a:ext cx="6468837" cy="463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57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5" y="-31050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 panose="02040503050203030202" pitchFamily="18" charset="0"/>
              </a:rPr>
              <a:t>कपाल की हड्डियाँ अचल जोड़ से एक-दूसरे से जुड़ी होती हैं, जिन्हें 'स्यूचर' कहा जाता है। </a:t>
            </a:r>
            <a:endParaRPr lang="en-IN" sz="28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 panose="02040503050203030202" pitchFamily="18" charset="0"/>
              </a:rPr>
              <a:t>कॉरोनल - फ्रंटल और दोनों पैराइटल के बीच साजिटल - दोनों पैराइटल के बीच </a:t>
            </a:r>
            <a:endParaRPr lang="en-IN" sz="28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 panose="02040503050203030202" pitchFamily="18" charset="0"/>
              </a:rPr>
              <a:t>स्क्वैमस - पैराइटल और टेम्पोरल के बीच </a:t>
            </a:r>
            <a:endParaRPr lang="en-IN" sz="28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i-IN" sz="28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Mangal" panose="02040503050203030202" pitchFamily="18" charset="0"/>
              </a:rPr>
              <a:t>लैम्बडोइडल - दोनों पैराइटल और ऑक्सेपिटल के बीच</a:t>
            </a:r>
            <a:endParaRPr lang="en-IN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226191" y="2216547"/>
            <a:ext cx="4164246" cy="59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811BEF9-E913-4A96-9934-239865DFE03F}"/>
              </a:ext>
            </a:extLst>
          </p:cNvPr>
          <p:cNvSpPr/>
          <p:nvPr/>
        </p:nvSpPr>
        <p:spPr>
          <a:xfrm>
            <a:off x="958613" y="2626367"/>
            <a:ext cx="2223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i-IN" sz="4400" b="1" u="sng" kern="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टांके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222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5" y="-31050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b="1" u="sng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b="1" u="sng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b="1" u="sng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i-IN" sz="2800" b="1" u="sng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स्टर्नम और पसलियाँ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226191" y="2216547"/>
            <a:ext cx="4164246" cy="59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811BEF9-E913-4A96-9934-239865DFE03F}"/>
              </a:ext>
            </a:extLst>
          </p:cNvPr>
          <p:cNvSpPr/>
          <p:nvPr/>
        </p:nvSpPr>
        <p:spPr>
          <a:xfrm>
            <a:off x="1084898" y="2659559"/>
            <a:ext cx="2533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i-IN" sz="2800" b="1" u="sng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शरीर की हड्डियाँ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11" descr="chest">
            <a:extLst>
              <a:ext uri="{FF2B5EF4-FFF2-40B4-BE49-F238E27FC236}">
                <a16:creationId xmlns="" xmlns:a16="http://schemas.microsoft.com/office/drawing/2014/main" id="{A1B070AC-3818-4FEB-9B84-879E6294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97" y="2299033"/>
            <a:ext cx="5299407" cy="41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0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="" xmlns:a16="http://schemas.microsoft.com/office/drawing/2014/main" id="{ADA38C6B-8E13-6131-3CB4-30910CB70A63}"/>
              </a:ext>
            </a:extLst>
          </p:cNvPr>
          <p:cNvSpPr/>
          <p:nvPr/>
        </p:nvSpPr>
        <p:spPr>
          <a:xfrm>
            <a:off x="4954525" y="-31050"/>
            <a:ext cx="7237474" cy="6853717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9357" tIns="29357" rIns="29357" bIns="29357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b="1" u="sng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उरास्थि</a:t>
            </a:r>
            <a:endParaRPr lang="en-IN" sz="2800" b="1" u="sng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srgbClr val="002060"/>
                </a:solidFill>
                <a:latin typeface="Calibri" panose="020F0502020204030204"/>
              </a:rPr>
              <a:t>लंबी, चपटी हड्डी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srgbClr val="002060"/>
                </a:solidFill>
                <a:latin typeface="Calibri" panose="020F0502020204030204"/>
              </a:rPr>
              <a:t>तरवार के आकार की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srgbClr val="002060"/>
                </a:solidFill>
                <a:latin typeface="Calibri" panose="020F0502020204030204"/>
              </a:rPr>
              <a:t>छाती की दीवार के सामने की ओर स्थित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srgbClr val="002060"/>
                </a:solidFill>
                <a:latin typeface="Calibri" panose="020F0502020204030204"/>
              </a:rPr>
              <a:t>दोनों ओर पसलियों से जुड़ी होती है</a:t>
            </a:r>
            <a:endParaRPr lang="en-IN" sz="2800" dirty="0">
              <a:solidFill>
                <a:srgbClr val="002060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b="1" u="sng" dirty="0">
                <a:solidFill>
                  <a:srgbClr val="FF0000"/>
                </a:solidFill>
                <a:latin typeface="Calibri" panose="020F0502020204030204"/>
              </a:rPr>
              <a:t>पार्ट्स</a:t>
            </a:r>
            <a:endParaRPr lang="en-IN" sz="2800" b="1" u="sng" dirty="0">
              <a:solidFill>
                <a:srgbClr val="FF0000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srgbClr val="002060"/>
                </a:solidFill>
                <a:latin typeface="Calibri" panose="020F0502020204030204"/>
              </a:rPr>
              <a:t>मैनुब्रियम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srgbClr val="002060"/>
                </a:solidFill>
                <a:latin typeface="Calibri" panose="020F0502020204030204"/>
              </a:rPr>
              <a:t>शरीर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i-IN" sz="2800" dirty="0">
                <a:solidFill>
                  <a:srgbClr val="002060"/>
                </a:solidFill>
                <a:latin typeface="Calibri" panose="020F0502020204030204"/>
              </a:rPr>
              <a:t>ज़ाइफ़ॉइड प्रक्रिया</a:t>
            </a:r>
            <a:endParaRPr lang="en-IN" sz="28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="" xmlns:a16="http://schemas.microsoft.com/office/drawing/2014/main" id="{C7BBC3D4-FD71-F4EA-49E7-7F523376E7D2}"/>
              </a:ext>
            </a:extLst>
          </p:cNvPr>
          <p:cNvSpPr txBox="1"/>
          <p:nvPr/>
        </p:nvSpPr>
        <p:spPr>
          <a:xfrm>
            <a:off x="790279" y="2938825"/>
            <a:ext cx="4164246" cy="490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357" tIns="29357" rIns="29357" bIns="29357">
            <a:spAutoFit/>
          </a:bodyPr>
          <a:lstStyle/>
          <a:p>
            <a:pPr lvl="0"/>
            <a:r>
              <a:rPr lang="hi-IN" sz="2800" b="1" u="sng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शरीर की हड्डियाँ</a:t>
            </a:r>
            <a:endParaRPr lang="en-IN" kern="0" dirty="0">
              <a:solidFill>
                <a:sysClr val="windowText" lastClr="000000"/>
              </a:solidFill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="" xmlns:a16="http://schemas.microsoft.com/office/drawing/2014/main" id="{38501411-DD75-3C6D-1DEC-3E5A933E1EF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586</Words>
  <Application>Microsoft Office PowerPoint</Application>
  <PresentationFormat>Custom</PresentationFormat>
  <Paragraphs>133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MUSCULO-SKELETAL SYSTEM SKELETAL SYSTEM  </dc:title>
  <dc:creator>MTI MTI</dc:creator>
  <cp:lastModifiedBy>NDRF MEDICAL</cp:lastModifiedBy>
  <cp:revision>12</cp:revision>
  <dcterms:created xsi:type="dcterms:W3CDTF">2022-07-12T05:05:29Z</dcterms:created>
  <dcterms:modified xsi:type="dcterms:W3CDTF">2025-12-19T12:42:28Z</dcterms:modified>
</cp:coreProperties>
</file>