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0" r:id="rId5"/>
    <p:sldId id="260" r:id="rId6"/>
    <p:sldId id="261" r:id="rId7"/>
    <p:sldId id="262" r:id="rId8"/>
    <p:sldId id="263" r:id="rId9"/>
    <p:sldId id="264" r:id="rId10"/>
    <p:sldId id="265" r:id="rId11"/>
    <p:sldId id="298" r:id="rId12"/>
    <p:sldId id="266" r:id="rId13"/>
    <p:sldId id="267" r:id="rId14"/>
    <p:sldId id="268" r:id="rId15"/>
    <p:sldId id="299" r:id="rId16"/>
    <p:sldId id="269" r:id="rId17"/>
    <p:sldId id="270" r:id="rId18"/>
    <p:sldId id="271" r:id="rId19"/>
    <p:sldId id="272" r:id="rId20"/>
    <p:sldId id="295" r:id="rId21"/>
    <p:sldId id="273" r:id="rId22"/>
    <p:sldId id="274" r:id="rId23"/>
    <p:sldId id="296" r:id="rId24"/>
    <p:sldId id="275" r:id="rId25"/>
    <p:sldId id="297"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CC711B44-8E8E-F455-58D1-E19BBCD3D31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13403" y="0"/>
            <a:ext cx="1398967" cy="12313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5C7F950-D2E7-D6FD-1763-DA69CB3207D6}"/>
              </a:ext>
            </a:extLst>
          </p:cNvPr>
          <p:cNvSpPr txBox="1"/>
          <p:nvPr/>
        </p:nvSpPr>
        <p:spPr>
          <a:xfrm>
            <a:off x="430306" y="1828800"/>
            <a:ext cx="8081683" cy="2382640"/>
          </a:xfrm>
          <a:prstGeom prst="rect">
            <a:avLst/>
          </a:prstGeom>
          <a:noFill/>
        </p:spPr>
        <p:txBody>
          <a:bodyPr wrap="square">
            <a:spAutoFit/>
          </a:bodyPr>
          <a:lstStyle/>
          <a:p>
            <a:pPr marL="571500" algn="ctr">
              <a:lnSpc>
                <a:spcPct val="115000"/>
              </a:lnSpc>
              <a:spcAft>
                <a:spcPts val="1000"/>
              </a:spcAft>
            </a:pPr>
            <a:r>
              <a:rPr lang="en-US" sz="4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STERILIZATION OF INSTRUMENT &amp; DISINFECTING METHOD</a:t>
            </a:r>
            <a:endParaRPr lang="en-IN" sz="44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505200" y="381000"/>
            <a:ext cx="2032095" cy="584775"/>
          </a:xfrm>
          <a:prstGeom prst="rect">
            <a:avLst/>
          </a:prstGeom>
          <a:noFill/>
        </p:spPr>
        <p:txBody>
          <a:bodyPr wrap="none" rtlCol="0">
            <a:spAutoFit/>
          </a:bodyPr>
          <a:lstStyle/>
          <a:p>
            <a:r>
              <a:rPr lang="en-IN" sz="3200" b="1">
                <a:solidFill>
                  <a:srgbClr val="7030A0"/>
                </a:solidFill>
              </a:rPr>
              <a:t>LESSON-39</a:t>
            </a:r>
            <a:endParaRPr lang="en-IN" sz="3200" b="1" dirty="0">
              <a:solidFill>
                <a:srgbClr val="7030A0"/>
              </a:solidFill>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172200" y="5410200"/>
            <a:ext cx="2209800" cy="990600"/>
          </a:xfrm>
          <a:prstGeom prst="rect">
            <a:avLst/>
          </a:prstGeom>
        </p:spPr>
        <p:txBody>
          <a:bodyPr vert="horz" lIns="91440" tIns="45720" rIns="91440" bIns="45720" rtlCol="0" anchor="ctr">
            <a:normAutofit fontScale="925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AMANDEEP KAUR</a:t>
            </a:r>
          </a:p>
          <a:p>
            <a:r>
              <a:rPr lang="en-US" sz="1800" b="1" dirty="0">
                <a:solidFill>
                  <a:srgbClr val="00B050"/>
                </a:solidFill>
                <a:latin typeface="Arial" pitchFamily="34" charset="0"/>
                <a:cs typeface="Arial" pitchFamily="34" charset="0"/>
              </a:rPr>
              <a:t>               ASI/ANM</a:t>
            </a:r>
          </a:p>
        </p:txBody>
      </p:sp>
    </p:spTree>
    <p:extLst>
      <p:ext uri="{BB962C8B-B14F-4D97-AF65-F5344CB8AC3E}">
        <p14:creationId xmlns:p14="http://schemas.microsoft.com/office/powerpoint/2010/main" val="1703159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9970A9-0DC2-6E69-AA43-B1A00E3CD395}"/>
              </a:ext>
            </a:extLst>
          </p:cNvPr>
          <p:cNvSpPr txBox="1"/>
          <p:nvPr/>
        </p:nvSpPr>
        <p:spPr>
          <a:xfrm>
            <a:off x="255494" y="197225"/>
            <a:ext cx="8310282" cy="5185009"/>
          </a:xfrm>
          <a:prstGeom prst="rect">
            <a:avLst/>
          </a:prstGeom>
          <a:noFill/>
        </p:spPr>
        <p:txBody>
          <a:bodyPr wrap="square">
            <a:spAutoFit/>
          </a:bodyPr>
          <a:lstStyle/>
          <a:p>
            <a:pPr marL="228600"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MOIST HEAT</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en-US" sz="3200" u="sng"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Boiling</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Vegetative bacteria are killed immediately at 90 – 100</a:t>
            </a:r>
            <a:r>
              <a:rPr lang="en-US" sz="3200" baseline="300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0</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C but sporing bacteria require prolonged periods of boiling</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Boiling is not recommended for sterilizing instruments used in surgical procedures and is only a process of disinfection</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Hard water should not be used</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65501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9970A9-0DC2-6E69-AA43-B1A00E3CD395}"/>
              </a:ext>
            </a:extLst>
          </p:cNvPr>
          <p:cNvSpPr txBox="1"/>
          <p:nvPr/>
        </p:nvSpPr>
        <p:spPr>
          <a:xfrm>
            <a:off x="255494" y="197225"/>
            <a:ext cx="8310282" cy="4071884"/>
          </a:xfrm>
          <a:prstGeom prst="rect">
            <a:avLst/>
          </a:prstGeom>
          <a:noFill/>
        </p:spPr>
        <p:txBody>
          <a:bodyPr wrap="square">
            <a:spAutoFit/>
          </a:bodyPr>
          <a:lstStyle/>
          <a:p>
            <a:pPr marL="228600"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MOIST HEAT</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en-US" sz="3200" u="sng"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Boiling</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For materials requiring only disinfection, the material should be immersed in the water and boiled for 10-30 minutes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The lid of the sterilizer should not be opened during the period.</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857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6CD4FCF-E63E-72C1-E7FC-4F15AA8AE545}"/>
              </a:ext>
            </a:extLst>
          </p:cNvPr>
          <p:cNvSpPr txBox="1"/>
          <p:nvPr/>
        </p:nvSpPr>
        <p:spPr>
          <a:xfrm>
            <a:off x="154641" y="197226"/>
            <a:ext cx="8693524" cy="6449971"/>
          </a:xfrm>
          <a:prstGeom prst="rect">
            <a:avLst/>
          </a:prstGeom>
          <a:noFill/>
        </p:spPr>
        <p:txBody>
          <a:bodyPr wrap="square">
            <a:spAutoFit/>
          </a:bodyPr>
          <a:lstStyle/>
          <a:p>
            <a:pPr marL="228600" indent="1143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STEAM UNDER PRESSURE (AUTOCLAVING</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Principle:</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Water boils when its </a:t>
            </a:r>
            <a:r>
              <a:rPr lang="en-US" sz="3200" dirty="0" err="1">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vapour</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pressure equals that of the surrounding atmosphere. Hence when pressure inside a closed vessel increases, the temperature at which water boils also increases. Saturated steam has penetrative power. When steam comes into contact with a cooler surface, it condenses to water and gives up its latent heat to that surface. The large reduction in volume sucks in more steam to the area and the process continues</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0744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A1E42-6DE0-880C-DC36-3D071350F51C}"/>
              </a:ext>
            </a:extLst>
          </p:cNvPr>
          <p:cNvSpPr txBox="1"/>
          <p:nvPr/>
        </p:nvSpPr>
        <p:spPr>
          <a:xfrm>
            <a:off x="316006" y="313766"/>
            <a:ext cx="8552329" cy="6801477"/>
          </a:xfrm>
          <a:prstGeom prst="rect">
            <a:avLst/>
          </a:prstGeom>
          <a:noFill/>
        </p:spPr>
        <p:txBody>
          <a:bodyPr wrap="square">
            <a:spAutoFit/>
          </a:bodyPr>
          <a:lstStyle/>
          <a:p>
            <a:pPr algn="just">
              <a:lnSpc>
                <a:spcPct val="115000"/>
              </a:lnSpc>
              <a:spcAft>
                <a:spcPts val="1000"/>
              </a:spcAft>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till the temperature of that surface is </a:t>
            </a:r>
          </a:p>
          <a:p>
            <a:pPr algn="just">
              <a:lnSpc>
                <a:spcPct val="115000"/>
              </a:lnSpc>
              <a:spcAft>
                <a:spcPts val="1000"/>
              </a:spcAft>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raised to that of the steam. The condensed water ensures moist conditions for killing the microbes present.</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Autoclave basically consists of a Vertical/ Horizontal cylinder of gunmetal or stainless steel; the lid or door is fastened by screw clamps and made airtight by suitable washer.</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The lid on upper side has discharge tap for air and steam, a pressure gauge and a safety valve</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Heating is by gas or electricity</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87793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FE9A70-79C8-7D48-77AC-897FBE1B603C}"/>
              </a:ext>
            </a:extLst>
          </p:cNvPr>
          <p:cNvSpPr txBox="1"/>
          <p:nvPr/>
        </p:nvSpPr>
        <p:spPr>
          <a:xfrm>
            <a:off x="174812" y="143436"/>
            <a:ext cx="8155642" cy="6268383"/>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en-US"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Procedure: </a:t>
            </a:r>
            <a:endParaRPr lang="en-IN"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Sufficient water is put in the cylinder; the material to be sterilized is placed on the tray and the autoclave is heated</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The lid is screwed tight with the discharge tap open</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The safety valve is adjusted to the required pressure</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The steam air mixture is allowed to escape freely till all the air has been displaced</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8356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FE9A70-79C8-7D48-77AC-897FBE1B603C}"/>
              </a:ext>
            </a:extLst>
          </p:cNvPr>
          <p:cNvSpPr txBox="1"/>
          <p:nvPr/>
        </p:nvSpPr>
        <p:spPr>
          <a:xfrm>
            <a:off x="174812" y="143436"/>
            <a:ext cx="8155642" cy="6919458"/>
          </a:xfrm>
          <a:prstGeom prst="rect">
            <a:avLst/>
          </a:prstGeom>
          <a:noFill/>
        </p:spPr>
        <p:txBody>
          <a:bodyPr wrap="square">
            <a:spAutoFit/>
          </a:bodyPr>
          <a:lstStyle/>
          <a:p>
            <a:pPr marL="342900" lvl="0" indent="-342900" algn="just">
              <a:spcAft>
                <a:spcPts val="1000"/>
              </a:spcAft>
              <a:buFont typeface="Times New Roman" panose="02020603050405020304" pitchFamily="18" charset="0"/>
              <a:buChar char="-"/>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This can be tested by leading the escaping steam into a pail of water through a rubber tubing; when no more air bubbles come out in the pail, the discharge tap is closed</a:t>
            </a:r>
          </a:p>
          <a:p>
            <a:pPr marL="342900" indent="-342900" algn="just">
              <a:spcAft>
                <a:spcPts val="1000"/>
              </a:spcAft>
              <a:buFont typeface="Times New Roman" panose="02020603050405020304" pitchFamily="18" charset="0"/>
              <a:buChar char="-"/>
              <a:tabLst>
                <a:tab pos="685800" algn="l"/>
              </a:tabLst>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The steam pressure rises inside and when it reaches the desired set level, the safety valve opens and the period is calculated.</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indent="-342900" algn="just">
              <a:spcAft>
                <a:spcPts val="1000"/>
              </a:spcAft>
              <a:buFont typeface="Times New Roman" panose="02020603050405020304" pitchFamily="18" charset="0"/>
              <a:buChar char="-"/>
              <a:tabLst>
                <a:tab pos="685800" algn="l"/>
              </a:tabLst>
            </a:pP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When the holding period is over, the heater is turned off and the autoclave allowed to cool till the pressure gauge indicates that the pressure inside is equal to the atmospheric pressure</a:t>
            </a:r>
            <a:r>
              <a:rPr lang="en-US" sz="3200" dirty="0">
                <a:latin typeface="Calibri" panose="020F0502020204030204" pitchFamily="34" charset="0"/>
                <a:ea typeface="Times New Roman" panose="02020603050405020304" pitchFamily="18" charset="0"/>
                <a:cs typeface="Mangal" panose="02040503050203030202" pitchFamily="18" charset="0"/>
              </a:rPr>
              <a:t>.</a:t>
            </a:r>
            <a:endParaRPr lang="en-IN" sz="3200" dirty="0">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73811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25B4B46-20DE-BCA1-0B36-5FD2B61BADA7}"/>
              </a:ext>
            </a:extLst>
          </p:cNvPr>
          <p:cNvSpPr txBox="1"/>
          <p:nvPr/>
        </p:nvSpPr>
        <p:spPr>
          <a:xfrm>
            <a:off x="208430" y="143436"/>
            <a:ext cx="8727141" cy="5317353"/>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The discharge tap is opened slowly and air is let into the autoclave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If the tap is opened when the pressure inside is high, liquid media will tend to boil violently and spill from the container and sometimes an explosion may occur. If opened after the pressure inside has fallen below atmospheric pressure, an excessive amount of water would have evaporated and lost from the media.</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70426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D1C85D02-F2D3-3E3B-A65F-812266F15F7E}"/>
              </a:ext>
            </a:extLst>
          </p:cNvPr>
          <p:cNvGraphicFramePr>
            <a:graphicFrameLocks noGrp="1"/>
          </p:cNvGraphicFramePr>
          <p:nvPr>
            <p:extLst>
              <p:ext uri="{D42A27DB-BD31-4B8C-83A1-F6EECF244321}">
                <p14:modId xmlns:p14="http://schemas.microsoft.com/office/powerpoint/2010/main" val="1379651113"/>
              </p:ext>
            </p:extLst>
          </p:nvPr>
        </p:nvGraphicFramePr>
        <p:xfrm>
          <a:off x="762000" y="3803154"/>
          <a:ext cx="7696200" cy="2848661"/>
        </p:xfrm>
        <a:graphic>
          <a:graphicData uri="http://schemas.openxmlformats.org/drawingml/2006/table">
            <a:tbl>
              <a:tblPr firstRow="1" firstCol="1" lastRow="1" lastCol="1" bandRow="1" bandCol="1">
                <a:tableStyleId>{5C22544A-7EE6-4342-B048-85BDC9FD1C3A}</a:tableStyleId>
              </a:tblPr>
              <a:tblGrid>
                <a:gridCol w="2163539">
                  <a:extLst>
                    <a:ext uri="{9D8B030D-6E8A-4147-A177-3AD203B41FA5}">
                      <a16:colId xmlns:a16="http://schemas.microsoft.com/office/drawing/2014/main" xmlns="" val="20000"/>
                    </a:ext>
                  </a:extLst>
                </a:gridCol>
                <a:gridCol w="2506465">
                  <a:extLst>
                    <a:ext uri="{9D8B030D-6E8A-4147-A177-3AD203B41FA5}">
                      <a16:colId xmlns:a16="http://schemas.microsoft.com/office/drawing/2014/main" xmlns="" val="1613435848"/>
                    </a:ext>
                  </a:extLst>
                </a:gridCol>
                <a:gridCol w="3026196">
                  <a:extLst>
                    <a:ext uri="{9D8B030D-6E8A-4147-A177-3AD203B41FA5}">
                      <a16:colId xmlns:a16="http://schemas.microsoft.com/office/drawing/2014/main" xmlns="" val="538421534"/>
                    </a:ext>
                  </a:extLst>
                </a:gridCol>
              </a:tblGrid>
              <a:tr h="1160501">
                <a:tc>
                  <a:txBody>
                    <a:bodyPr/>
                    <a:lstStyle/>
                    <a:p>
                      <a:pPr algn="ctr">
                        <a:lnSpc>
                          <a:spcPct val="115000"/>
                        </a:lnSpc>
                        <a:spcAft>
                          <a:spcPts val="1000"/>
                        </a:spcAft>
                      </a:pPr>
                      <a:r>
                        <a:rPr lang="en-IN" sz="3200" dirty="0">
                          <a:effectLst/>
                          <a:latin typeface="Calibri" panose="020F0502020204030204" pitchFamily="34" charset="0"/>
                          <a:ea typeface="Times New Roman" panose="02020603050405020304" pitchFamily="18" charset="0"/>
                          <a:cs typeface="Mangal" panose="02040503050203030202" pitchFamily="18" charset="0"/>
                        </a:rPr>
                        <a:t>PRESSURE</a:t>
                      </a:r>
                    </a:p>
                  </a:txBody>
                  <a:tcPr marL="51435" marR="51435" marT="0" marB="0"/>
                </a:tc>
                <a:tc>
                  <a:txBody>
                    <a:bodyPr/>
                    <a:lstStyle/>
                    <a:p>
                      <a:pPr algn="ctr">
                        <a:lnSpc>
                          <a:spcPct val="115000"/>
                        </a:lnSpc>
                        <a:spcAft>
                          <a:spcPts val="1000"/>
                        </a:spcAft>
                      </a:pPr>
                      <a:r>
                        <a:rPr lang="en-US" sz="3200" dirty="0">
                          <a:effectLst/>
                        </a:rPr>
                        <a:t>Temperature in </a:t>
                      </a:r>
                      <a:r>
                        <a:rPr lang="en-US" sz="3200" baseline="30000" dirty="0">
                          <a:effectLst/>
                        </a:rPr>
                        <a:t>0</a:t>
                      </a:r>
                      <a:r>
                        <a:rPr lang="en-US" sz="3200" dirty="0">
                          <a:effectLst/>
                        </a:rPr>
                        <a: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Holding time in minutes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821474426"/>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121</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15</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3241329225"/>
                  </a:ext>
                </a:extLst>
              </a:tr>
              <a:tr h="562720">
                <a:tc>
                  <a:txBody>
                    <a:bodyPr/>
                    <a:lstStyle/>
                    <a:p>
                      <a:pPr algn="ctr">
                        <a:lnSpc>
                          <a:spcPct val="115000"/>
                        </a:lnSpc>
                        <a:spcAft>
                          <a:spcPts val="1000"/>
                        </a:spcAft>
                      </a:pP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126</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10</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269098937"/>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a:effectLst/>
                        </a:rPr>
                        <a:t>134</a:t>
                      </a: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3</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595453116"/>
                  </a:ext>
                </a:extLst>
              </a:tr>
            </a:tbl>
          </a:graphicData>
        </a:graphic>
      </p:graphicFrame>
      <p:sp>
        <p:nvSpPr>
          <p:cNvPr id="3" name="Rectangle 1">
            <a:extLst>
              <a:ext uri="{FF2B5EF4-FFF2-40B4-BE49-F238E27FC236}">
                <a16:creationId xmlns:a16="http://schemas.microsoft.com/office/drawing/2014/main" xmlns="" id="{FBA5DBFF-B023-5B17-EE80-DF3BF067B6F3}"/>
              </a:ext>
            </a:extLst>
          </p:cNvPr>
          <p:cNvSpPr>
            <a:spLocks noChangeArrowheads="1"/>
          </p:cNvSpPr>
          <p:nvPr/>
        </p:nvSpPr>
        <p:spPr bwMode="auto">
          <a:xfrm>
            <a:off x="685800" y="381000"/>
            <a:ext cx="81534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8600"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177800" marR="0" lvl="1" indent="-177800" algn="l" defTabSz="914400" rtl="0" eaLnBrk="0" fontAlgn="base" latinLnBrk="0" hangingPunct="0">
              <a:lnSpc>
                <a:spcPct val="100000"/>
              </a:lnSpc>
              <a:spcBef>
                <a:spcPct val="0"/>
              </a:spcBef>
              <a:spcAft>
                <a:spcPct val="0"/>
              </a:spcAft>
              <a:buClrTx/>
              <a:buSzTx/>
              <a:buFontTx/>
              <a:buChar char="-"/>
              <a:tabLst>
                <a:tab pos="685800" algn="l"/>
              </a:tabLst>
            </a:pPr>
            <a:r>
              <a:rPr kumimoji="0" lang="en-US" altLang="en-US" sz="3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Disadvantages: </a:t>
            </a:r>
            <a:endParaRPr kumimoji="0" lang="en-US" altLang="en-US" sz="3200" b="1" i="0" u="none" strike="noStrike" cap="none" normalizeH="0" baseline="0" dirty="0">
              <a:ln>
                <a:noFill/>
              </a:ln>
              <a:solidFill>
                <a:srgbClr val="C00000"/>
              </a:solidFill>
              <a:effectLst/>
            </a:endParaRPr>
          </a:p>
          <a:p>
            <a:pPr marL="177800" marR="0" lvl="2" indent="-1778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685800" algn="l"/>
              </a:tabLst>
            </a:pPr>
            <a:r>
              <a:rPr kumimoji="0" lang="en-US" altLang="en-US" sz="3200" b="0" i="0" u="none" strike="noStrike" cap="none" normalizeH="0" baseline="0" dirty="0">
                <a:ln>
                  <a:noFill/>
                </a:ln>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method of air discharge is inefficient and difficult to decide when discharge is complete</a:t>
            </a:r>
            <a:endParaRPr kumimoji="0" lang="en-US" altLang="en-US" sz="3200" b="0" i="0" u="none" strike="noStrike" cap="none" normalizeH="0" baseline="0" dirty="0">
              <a:ln>
                <a:noFill/>
              </a:ln>
              <a:solidFill>
                <a:srgbClr val="00B050"/>
              </a:solidFill>
              <a:effectLst/>
            </a:endParaRPr>
          </a:p>
          <a:p>
            <a:pPr marL="177800" marR="0" lvl="2" indent="-1778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US" altLang="en-US" sz="3200" b="0" i="0" u="none" strike="noStrike" cap="none" normalizeH="0" baseline="0" dirty="0">
                <a:ln>
                  <a:noFill/>
                </a:ln>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no facility for drying the load after sterilization and before taking it out</a:t>
            </a:r>
            <a:endParaRPr kumimoji="0" lang="en-US" altLang="en-US" sz="3200" b="0" i="0" u="none" strike="noStrike" cap="none" normalizeH="0" baseline="0" dirty="0">
              <a:ln>
                <a:noFill/>
              </a:ln>
              <a:solidFill>
                <a:srgbClr val="00B0F0"/>
              </a:solidFill>
              <a:effectLst/>
            </a:endParaRPr>
          </a:p>
          <a:p>
            <a:pPr marL="177800" marR="0" lvl="0" indent="-17780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3200" b="0"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Recommended holding period for autoclave:</a:t>
            </a:r>
            <a:endParaRPr kumimoji="0" lang="en-US" altLang="en-US" sz="3200" b="0" i="0" u="none" strike="noStrike" cap="none" normalizeH="0" baseline="0" dirty="0">
              <a:ln>
                <a:noFill/>
              </a:ln>
              <a:solidFill>
                <a:srgbClr val="C00000"/>
              </a:solidFill>
              <a:effectLst/>
            </a:endParaRPr>
          </a:p>
        </p:txBody>
      </p:sp>
    </p:spTree>
    <p:extLst>
      <p:ext uri="{BB962C8B-B14F-4D97-AF65-F5344CB8AC3E}">
        <p14:creationId xmlns:p14="http://schemas.microsoft.com/office/powerpoint/2010/main" val="333210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AA39C4-8570-B7B4-1296-38548C3A903F}"/>
              </a:ext>
            </a:extLst>
          </p:cNvPr>
          <p:cNvSpPr txBox="1"/>
          <p:nvPr/>
        </p:nvSpPr>
        <p:spPr>
          <a:xfrm>
            <a:off x="181536" y="125506"/>
            <a:ext cx="8653183" cy="6706451"/>
          </a:xfrm>
          <a:prstGeom prst="rect">
            <a:avLst/>
          </a:prstGeom>
          <a:noFill/>
        </p:spPr>
        <p:txBody>
          <a:bodyPr wrap="square">
            <a:spAutoFit/>
          </a:bodyPr>
          <a:lstStyle/>
          <a:p>
            <a:pPr marL="228600" algn="just">
              <a:lnSpc>
                <a:spcPct val="115000"/>
              </a:lnSpc>
              <a:spcAft>
                <a:spcPts val="1000"/>
              </a:spcAft>
            </a:pPr>
            <a:r>
              <a:rPr lang="en-US" sz="3200" b="1"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RADIATION</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Infrared radiation is used for rapid mass sterilization of pre-packed items such as syringes and catheters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Ultraviolet radiation is used for disinfecting enclosed areas such as entry ways, operation theatres and laboratories.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Gamma rays are used for commercial sterilization of plastics, syringes, swabs, catheters, animal feeds, cardboard, oils greases, fabrics and metal foils.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158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84F3CB-E033-F2F3-51EE-A21C9014864D}"/>
              </a:ext>
            </a:extLst>
          </p:cNvPr>
          <p:cNvSpPr txBox="1"/>
          <p:nvPr/>
        </p:nvSpPr>
        <p:spPr>
          <a:xfrm>
            <a:off x="363071" y="731635"/>
            <a:ext cx="8431306" cy="5135765"/>
          </a:xfrm>
          <a:prstGeom prst="rect">
            <a:avLst/>
          </a:prstGeom>
          <a:noFill/>
        </p:spPr>
        <p:txBody>
          <a:bodyPr wrap="square">
            <a:spAutoFit/>
          </a:bodyPr>
          <a:lstStyle/>
          <a:p>
            <a:pPr marL="228600"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CHEMICAL DISINFECTING AGENTS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b="1"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ALCOHOLS</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Ethyl alcohol and isopropyl alcohol are frequently used as skin antiseptics and for disinfection of thermometers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Act by denaturing proteins in a concentration of 60 -90 % in water</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No action on spores</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321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E1786A-C566-15D9-BAB1-776E6077E2B3}"/>
              </a:ext>
            </a:extLst>
          </p:cNvPr>
          <p:cNvSpPr txBox="1"/>
          <p:nvPr/>
        </p:nvSpPr>
        <p:spPr>
          <a:xfrm>
            <a:off x="381000" y="991226"/>
            <a:ext cx="8686800" cy="625428"/>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18034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Define sterilization, disinfection and antisepsis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657600" y="103358"/>
            <a:ext cx="2302169" cy="658642"/>
          </a:xfrm>
          <a:prstGeom prst="rect">
            <a:avLst/>
          </a:prstGeom>
        </p:spPr>
        <p:txBody>
          <a:bodyPr wrap="none">
            <a:spAutoFit/>
          </a:bodyPr>
          <a:lstStyle/>
          <a:p>
            <a:pPr lvl="0"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OBJECTIVES</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381000" y="5920026"/>
            <a:ext cx="8458200" cy="861774"/>
          </a:xfrm>
          <a:prstGeom prst="rect">
            <a:avLst/>
          </a:prstGeom>
          <a:noFill/>
        </p:spPr>
        <p:txBody>
          <a:bodyPr wrap="square" rtlCol="0">
            <a:spAutoFit/>
          </a:bodyPr>
          <a:lstStyle/>
          <a:p>
            <a:pPr lvl="0"/>
            <a:r>
              <a:rPr lang="en-IN" sz="3200" dirty="0"/>
              <a:t>6. </a:t>
            </a:r>
            <a:r>
              <a:rPr lang="en-US" sz="3200" dirty="0">
                <a:solidFill>
                  <a:srgbClr val="0070C0"/>
                </a:solidFill>
                <a:latin typeface="Calibri" panose="020F0502020204030204" pitchFamily="34" charset="0"/>
                <a:ea typeface="Times New Roman" panose="02020603050405020304" pitchFamily="18" charset="0"/>
                <a:cs typeface="Mangal" panose="02040503050203030202" pitchFamily="18" charset="0"/>
              </a:rPr>
              <a:t>Explain the principles of infection control</a:t>
            </a:r>
            <a:endParaRPr lang="en-IN" sz="3200" dirty="0">
              <a:solidFill>
                <a:srgbClr val="0070C0"/>
              </a:solidFill>
              <a:latin typeface="Calibri" panose="020F0502020204030204" pitchFamily="34" charset="0"/>
              <a:ea typeface="Times New Roman" panose="02020603050405020304" pitchFamily="18" charset="0"/>
              <a:cs typeface="Mangal" panose="02040503050203030202" pitchFamily="18" charset="0"/>
            </a:endParaRPr>
          </a:p>
          <a:p>
            <a:endParaRPr lang="en-IN" dirty="0"/>
          </a:p>
        </p:txBody>
      </p:sp>
      <p:sp>
        <p:nvSpPr>
          <p:cNvPr id="6" name="TextBox 5"/>
          <p:cNvSpPr txBox="1"/>
          <p:nvPr/>
        </p:nvSpPr>
        <p:spPr>
          <a:xfrm>
            <a:off x="381000" y="5241972"/>
            <a:ext cx="7315200" cy="625428"/>
          </a:xfrm>
          <a:prstGeom prst="rect">
            <a:avLst/>
          </a:prstGeom>
          <a:noFill/>
        </p:spPr>
        <p:txBody>
          <a:bodyPr wrap="square" rtlCol="0">
            <a:spAutoFit/>
          </a:bodyPr>
          <a:lstStyle/>
          <a:p>
            <a:pPr lvl="0" algn="just">
              <a:lnSpc>
                <a:spcPct val="115000"/>
              </a:lnSpc>
              <a:spcAft>
                <a:spcPts val="1000"/>
              </a:spcAft>
              <a:tabLst>
                <a:tab pos="180340" algn="l"/>
              </a:tabLst>
            </a:pPr>
            <a:r>
              <a:rPr lang="en-IN" sz="3200" dirty="0"/>
              <a:t>5. </a:t>
            </a: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List the steps in management of spills</a:t>
            </a:r>
            <a:endParaRPr lang="en-IN" sz="32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7" name="TextBox 6"/>
          <p:cNvSpPr txBox="1"/>
          <p:nvPr/>
        </p:nvSpPr>
        <p:spPr>
          <a:xfrm>
            <a:off x="304800" y="3657600"/>
            <a:ext cx="8686800" cy="1791260"/>
          </a:xfrm>
          <a:prstGeom prst="rect">
            <a:avLst/>
          </a:prstGeom>
          <a:noFill/>
        </p:spPr>
        <p:txBody>
          <a:bodyPr wrap="square" rtlCol="0">
            <a:spAutoFit/>
          </a:bodyPr>
          <a:lstStyle/>
          <a:p>
            <a:pPr lvl="0" algn="just">
              <a:lnSpc>
                <a:spcPct val="115000"/>
              </a:lnSpc>
              <a:tabLst>
                <a:tab pos="180340" algn="l"/>
              </a:tabLst>
            </a:pPr>
            <a:r>
              <a:rPr lang="en-IN" sz="3200" dirty="0"/>
              <a:t>4. </a:t>
            </a:r>
            <a:r>
              <a:rPr lang="en-US" sz="3200" dirty="0">
                <a:solidFill>
                  <a:srgbClr val="92D050"/>
                </a:solidFill>
                <a:latin typeface="Calibri" panose="020F0502020204030204" pitchFamily="34" charset="0"/>
                <a:ea typeface="Times New Roman" panose="02020603050405020304" pitchFamily="18" charset="0"/>
                <a:cs typeface="Mangal" panose="02040503050203030202" pitchFamily="18" charset="0"/>
              </a:rPr>
              <a:t>Describe the methods recommended for the   </a:t>
            </a:r>
          </a:p>
          <a:p>
            <a:pPr lvl="0" algn="just">
              <a:lnSpc>
                <a:spcPct val="115000"/>
              </a:lnSpc>
              <a:tabLst>
                <a:tab pos="180340" algn="l"/>
              </a:tabLst>
            </a:pPr>
            <a:r>
              <a:rPr lang="en-US" sz="3200" dirty="0">
                <a:solidFill>
                  <a:srgbClr val="92D050"/>
                </a:solidFill>
                <a:latin typeface="Calibri" panose="020F0502020204030204" pitchFamily="34" charset="0"/>
                <a:ea typeface="Times New Roman" panose="02020603050405020304" pitchFamily="18" charset="0"/>
                <a:cs typeface="Mangal" panose="02040503050203030202" pitchFamily="18" charset="0"/>
              </a:rPr>
              <a:t>     cleaning and disinfection of commonly used         </a:t>
            </a:r>
          </a:p>
          <a:p>
            <a:pPr lvl="0" algn="just">
              <a:lnSpc>
                <a:spcPct val="115000"/>
              </a:lnSpc>
              <a:tabLst>
                <a:tab pos="180340" algn="l"/>
              </a:tabLst>
            </a:pPr>
            <a:r>
              <a:rPr lang="en-US" sz="3200" dirty="0">
                <a:solidFill>
                  <a:srgbClr val="92D050"/>
                </a:solidFill>
                <a:latin typeface="Calibri" panose="020F0502020204030204" pitchFamily="34" charset="0"/>
                <a:ea typeface="Times New Roman" panose="02020603050405020304" pitchFamily="18" charset="0"/>
                <a:cs typeface="Mangal" panose="02040503050203030202" pitchFamily="18" charset="0"/>
              </a:rPr>
              <a:t>     items</a:t>
            </a:r>
            <a:endParaRPr lang="en-IN" sz="3200" dirty="0">
              <a:solidFill>
                <a:srgbClr val="92D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8" name="TextBox 7"/>
          <p:cNvSpPr txBox="1"/>
          <p:nvPr/>
        </p:nvSpPr>
        <p:spPr>
          <a:xfrm>
            <a:off x="381000" y="2514600"/>
            <a:ext cx="8229600" cy="1224951"/>
          </a:xfrm>
          <a:prstGeom prst="rect">
            <a:avLst/>
          </a:prstGeom>
          <a:noFill/>
        </p:spPr>
        <p:txBody>
          <a:bodyPr wrap="square" rtlCol="0">
            <a:spAutoFit/>
          </a:bodyPr>
          <a:lstStyle/>
          <a:p>
            <a:pPr lvl="0" algn="just">
              <a:lnSpc>
                <a:spcPct val="115000"/>
              </a:lnSpc>
            </a:pPr>
            <a:r>
              <a:rPr lang="en-IN" sz="3200" dirty="0"/>
              <a:t>3.</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7030A0"/>
                </a:solidFill>
                <a:latin typeface="Calibri" panose="020F0502020204030204" pitchFamily="34" charset="0"/>
                <a:ea typeface="Times New Roman" panose="02020603050405020304" pitchFamily="18" charset="0"/>
                <a:cs typeface="Mangal" panose="02040503050203030202" pitchFamily="18" charset="0"/>
              </a:rPr>
              <a:t>Explain the principle of Autoclave. List the </a:t>
            </a:r>
          </a:p>
          <a:p>
            <a:pPr lvl="0" algn="just">
              <a:lnSpc>
                <a:spcPct val="115000"/>
              </a:lnSpc>
            </a:pPr>
            <a:r>
              <a:rPr lang="en-US" sz="3200" dirty="0">
                <a:solidFill>
                  <a:srgbClr val="7030A0"/>
                </a:solidFill>
                <a:latin typeface="Calibri" panose="020F0502020204030204" pitchFamily="34" charset="0"/>
                <a:ea typeface="Times New Roman" panose="02020603050405020304" pitchFamily="18" charset="0"/>
                <a:cs typeface="Mangal" panose="02040503050203030202" pitchFamily="18" charset="0"/>
              </a:rPr>
              <a:t>    steps in the procedure of autoclaving</a:t>
            </a:r>
            <a:endParaRPr lang="en-IN" sz="3200" dirty="0">
              <a:solidFill>
                <a:srgbClr val="7030A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p:cNvSpPr txBox="1"/>
          <p:nvPr/>
        </p:nvSpPr>
        <p:spPr>
          <a:xfrm>
            <a:off x="457200" y="1616570"/>
            <a:ext cx="8077200" cy="1077218"/>
          </a:xfrm>
          <a:prstGeom prst="rect">
            <a:avLst/>
          </a:prstGeom>
          <a:noFill/>
        </p:spPr>
        <p:txBody>
          <a:bodyPr wrap="square" rtlCol="0">
            <a:spAutoFit/>
          </a:bodyPr>
          <a:lstStyle/>
          <a:p>
            <a:pPr lvl="0" algn="just"/>
            <a:r>
              <a:rPr lang="en-IN" sz="3200" dirty="0"/>
              <a:t>2.</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List the physical and chemical agents used in     </a:t>
            </a:r>
          </a:p>
          <a:p>
            <a:pPr lvl="0" algn="just"/>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     sterilization</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597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84F3CB-E033-F2F3-51EE-A21C9014864D}"/>
              </a:ext>
            </a:extLst>
          </p:cNvPr>
          <p:cNvSpPr txBox="1"/>
          <p:nvPr/>
        </p:nvSpPr>
        <p:spPr>
          <a:xfrm>
            <a:off x="363071" y="98612"/>
            <a:ext cx="8431306" cy="6524863"/>
          </a:xfrm>
          <a:prstGeom prst="rect">
            <a:avLst/>
          </a:prstGeom>
          <a:noFill/>
        </p:spPr>
        <p:txBody>
          <a:bodyPr wrap="square">
            <a:spAutoFit/>
          </a:bodyPr>
          <a:lstStyle/>
          <a:p>
            <a:pPr marL="228600"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CHEMICAL DISINFECTING AGENTS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ALDEHYDES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Formaldehyde</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It is a bactericidal, sporicidal and </a:t>
            </a:r>
            <a:r>
              <a:rPr lang="en-US" sz="32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viricidal</a:t>
            </a:r>
            <a:endPar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 pos="1028700" algn="l"/>
              </a:tabLst>
            </a:pP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Uses: </a:t>
            </a:r>
            <a:endParaRPr lang="en-IN" sz="32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to preserve anatomical specimens</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for destroying anthrax spores in hair and wool</a:t>
            </a:r>
            <a:endParaRPr lang="en-IN" sz="32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10% formalin in 0.5% sodium </a:t>
            </a:r>
            <a:r>
              <a:rPr lang="en-US" sz="32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tetraborate</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is used to sterilize clean metal instruments</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1982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9B2551A-4A35-49E6-7DD0-DD34F603A4B3}"/>
              </a:ext>
            </a:extLst>
          </p:cNvPr>
          <p:cNvSpPr txBox="1"/>
          <p:nvPr/>
        </p:nvSpPr>
        <p:spPr>
          <a:xfrm>
            <a:off x="168089" y="349625"/>
            <a:ext cx="8639735" cy="650742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 pos="1028700" algn="l"/>
              </a:tabLst>
            </a:pPr>
            <a:r>
              <a:rPr lang="en-US" sz="2800" b="1" dirty="0">
                <a:effectLst/>
                <a:latin typeface="Calibri" panose="020F0502020204030204" pitchFamily="34" charset="0"/>
                <a:ea typeface="Times New Roman" panose="02020603050405020304" pitchFamily="18" charset="0"/>
                <a:cs typeface="Mangal" panose="02040503050203030202" pitchFamily="18" charset="0"/>
              </a:rPr>
              <a:t>Uses: </a:t>
            </a:r>
            <a:endParaRPr lang="en-IN" sz="2800" b="1"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formaldehyde gas used for sterilizing instruments and heat sensitive catheters; fumigating wards, sick rooms and also for disinfecting clothing, bedding, furniture and books.</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for fumigation of operation theatres: In a heat resistant vessel, 150g of KMnO4  + 280 ml of formalin for every 1000 cubic feet of room volume; all the windows and doors are sealed for 48 hours after fumigation</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04721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1E20F55-04FA-561D-CAE8-3D8129CEE55E}"/>
              </a:ext>
            </a:extLst>
          </p:cNvPr>
          <p:cNvSpPr txBox="1"/>
          <p:nvPr/>
        </p:nvSpPr>
        <p:spPr>
          <a:xfrm>
            <a:off x="67235" y="1447800"/>
            <a:ext cx="9009530" cy="2923877"/>
          </a:xfrm>
          <a:prstGeom prst="rect">
            <a:avLst/>
          </a:prstGeom>
          <a:noFill/>
        </p:spPr>
        <p:txBody>
          <a:bodyPr wrap="square">
            <a:spAutoFit/>
          </a:bodyPr>
          <a:lstStyle/>
          <a:p>
            <a:pPr marL="1143000" lvl="2" indent="-228600" algn="just">
              <a:lnSpc>
                <a:spcPct val="115000"/>
              </a:lnSpc>
              <a:spcAft>
                <a:spcPts val="1000"/>
              </a:spcAft>
              <a:buFont typeface="Wingdings" panose="05000000000000000000" pitchFamily="2" charset="2"/>
              <a:buChar char=""/>
              <a:tabLst>
                <a:tab pos="571500" algn="l"/>
              </a:tabLst>
            </a:pP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Disadvantage:</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the gas is irritant and toxic when inhaled; surfaces disinfected with formaldehyde gas emit the vapor for some time which can be nullified by ammonia vapor after disinfection</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42746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1E20F55-04FA-561D-CAE8-3D8129CEE55E}"/>
              </a:ext>
            </a:extLst>
          </p:cNvPr>
          <p:cNvSpPr txBox="1"/>
          <p:nvPr/>
        </p:nvSpPr>
        <p:spPr>
          <a:xfrm>
            <a:off x="67235" y="990600"/>
            <a:ext cx="9009530" cy="5573834"/>
          </a:xfrm>
          <a:prstGeom prst="rect">
            <a:avLst/>
          </a:prstGeom>
          <a:noFill/>
        </p:spPr>
        <p:txBody>
          <a:bodyPr wrap="square">
            <a:spAutoFit/>
          </a:bodyPr>
          <a:lstStyle/>
          <a:p>
            <a:pPr marL="228600" indent="228600" algn="just">
              <a:lnSpc>
                <a:spcPct val="115000"/>
              </a:lnSpc>
              <a:spcAft>
                <a:spcPts val="1000"/>
              </a:spcAft>
            </a:pPr>
            <a:r>
              <a:rPr lang="en-US" sz="3200" b="1" u="sng" dirty="0" err="1">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Glutaraldehyde</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action similar to formaldehyde</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Specially effective against tubercle bacilli, fungi and viruses</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Less toxic and irritant to the eyes and skin</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No deleterious effect on the cement or lenses of instruments like cystoscopes and bronchoscopes; used to safely treat corrugated rubber anesthetic tubes and face masks, plastic endotracheal tubes, metal instruments and polythene tubing.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07432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B96FC-BA35-BDFA-D355-4A408939F01C}"/>
              </a:ext>
            </a:extLst>
          </p:cNvPr>
          <p:cNvSpPr txBox="1"/>
          <p:nvPr/>
        </p:nvSpPr>
        <p:spPr>
          <a:xfrm>
            <a:off x="336177" y="762000"/>
            <a:ext cx="8807823" cy="3746667"/>
          </a:xfrm>
          <a:prstGeom prst="rect">
            <a:avLst/>
          </a:prstGeom>
          <a:noFill/>
        </p:spPr>
        <p:txBody>
          <a:bodyPr wrap="square">
            <a:spAutoFit/>
          </a:bodyPr>
          <a:lstStyle/>
          <a:p>
            <a:pPr marL="2286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HALOGENS</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Iodine and chlorine</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Chlorine and its compounds are effective in disinfecting water supplies, swimming pools, food and dairy industries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Marked bactericidal action and wide spectrum of action against viruses.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80966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B96FC-BA35-BDFA-D355-4A408939F01C}"/>
              </a:ext>
            </a:extLst>
          </p:cNvPr>
          <p:cNvSpPr txBox="1"/>
          <p:nvPr/>
        </p:nvSpPr>
        <p:spPr>
          <a:xfrm>
            <a:off x="188260" y="579540"/>
            <a:ext cx="8807823" cy="5668860"/>
          </a:xfrm>
          <a:prstGeom prst="rect">
            <a:avLst/>
          </a:prstGeom>
          <a:noFill/>
        </p:spPr>
        <p:txBody>
          <a:bodyPr wrap="square">
            <a:spAutoFit/>
          </a:bodyPr>
          <a:lstStyle/>
          <a:p>
            <a:pPr marL="228600" algn="just">
              <a:lnSpc>
                <a:spcPct val="115000"/>
              </a:lnSpc>
              <a:spcAft>
                <a:spcPts val="1000"/>
              </a:spcAft>
            </a:pPr>
            <a:r>
              <a:rPr lang="en-US" sz="3200" b="1"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HALOGENS</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Sodium Hypochlorite or house hold Bleach is a commonly used.</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Concentration prescribed by WHO: 10 g of bleach in 1 L of water (1% available chlorine)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Household  bleach contains 4%–5% available chlorine, should be used after diluting.</a:t>
            </a:r>
          </a:p>
          <a:p>
            <a:pPr marL="742950" lvl="1" indent="-285750" algn="just">
              <a:lnSpc>
                <a:spcPct val="115000"/>
              </a:lnSpc>
              <a:spcAft>
                <a:spcPts val="1000"/>
              </a:spcAft>
              <a:buFont typeface="Wingdings" panose="05000000000000000000" pitchFamily="2" charset="2"/>
              <a:buChar char=""/>
              <a:tabLst>
                <a:tab pos="9144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Minimum contact time recommended: 30 minutes </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48978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A8B543-8F69-1959-1084-7F4A1C17CE43}"/>
              </a:ext>
            </a:extLst>
          </p:cNvPr>
          <p:cNvSpPr txBox="1"/>
          <p:nvPr/>
        </p:nvSpPr>
        <p:spPr>
          <a:xfrm>
            <a:off x="396689" y="555812"/>
            <a:ext cx="8612841" cy="3746667"/>
          </a:xfrm>
          <a:prstGeom prst="rect">
            <a:avLst/>
          </a:prstGeom>
          <a:noFill/>
        </p:spPr>
        <p:txBody>
          <a:bodyPr wrap="square">
            <a:spAutoFit/>
          </a:bodyPr>
          <a:lstStyle/>
          <a:p>
            <a:pPr marL="228600" algn="just">
              <a:lnSpc>
                <a:spcPct val="115000"/>
              </a:lnSpc>
              <a:spcAft>
                <a:spcPts val="1000"/>
              </a:spcAft>
            </a:pPr>
            <a:r>
              <a:rPr lang="en-US" sz="3200"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b="1"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PHENOLS</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they cause cell membrane damage and cell </a:t>
            </a:r>
            <a:r>
              <a:rPr lang="en-US" sz="32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lysis</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Phenol (Carbolic acid), Cresol, Lysol are general disinfectants used in hospitals and are toxic to humans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6448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A424D7D-21AD-0FD4-1A25-8BE79F22E6C6}"/>
              </a:ext>
            </a:extLst>
          </p:cNvPr>
          <p:cNvSpPr txBox="1"/>
          <p:nvPr/>
        </p:nvSpPr>
        <p:spPr>
          <a:xfrm>
            <a:off x="349623" y="533400"/>
            <a:ext cx="8444753" cy="5602175"/>
          </a:xfrm>
          <a:prstGeom prst="rect">
            <a:avLst/>
          </a:prstGeom>
          <a:noFill/>
        </p:spPr>
        <p:txBody>
          <a:bodyPr wrap="square">
            <a:spAutoFit/>
          </a:bodyPr>
          <a:lstStyle/>
          <a:p>
            <a:pPr marL="457200" indent="-228600" algn="just">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GASES</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Ethylene oxide</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It is a </a:t>
            </a:r>
            <a:r>
              <a:rPr lang="en-US" sz="2800" dirty="0" err="1">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colourless</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liquid and at normal room temperature, highly penetrating gas with a sweet ethereal smell;</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It is highly inflammable and if concentration in air greater than 3%, highly explosive</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It is mixed with inert gases like CO2 or NO2 before use</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Mainly used for </a:t>
            </a:r>
            <a:r>
              <a:rPr lang="en-US" sz="28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sterlising</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heart – lung machines, respirators, sutures, dental equipment, books and clothing.</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98211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BCF8CF-5EDF-2224-F3E0-432E303A8CCB}"/>
              </a:ext>
            </a:extLst>
          </p:cNvPr>
          <p:cNvSpPr txBox="1"/>
          <p:nvPr/>
        </p:nvSpPr>
        <p:spPr>
          <a:xfrm>
            <a:off x="255495" y="2286000"/>
            <a:ext cx="8680076" cy="1366528"/>
          </a:xfrm>
          <a:prstGeom prst="rect">
            <a:avLst/>
          </a:prstGeom>
          <a:noFill/>
        </p:spPr>
        <p:txBody>
          <a:bodyPr wrap="square">
            <a:spAutoFit/>
          </a:bodyPr>
          <a:lstStyle/>
          <a:p>
            <a:pPr algn="ctr">
              <a:lnSpc>
                <a:spcPct val="115000"/>
              </a:lnSpc>
              <a:spcAft>
                <a:spcPts val="1000"/>
              </a:spcAft>
            </a:pP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CLEANING &amp; DISINFECTION OF COMMONLY USED ARTICLES</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0601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BDA4178-41AB-BD1D-4D5E-03697CFAD4E7}"/>
              </a:ext>
            </a:extLst>
          </p:cNvPr>
          <p:cNvGraphicFramePr>
            <a:graphicFrameLocks noGrp="1"/>
          </p:cNvGraphicFramePr>
          <p:nvPr>
            <p:extLst>
              <p:ext uri="{D42A27DB-BD31-4B8C-83A1-F6EECF244321}">
                <p14:modId xmlns:p14="http://schemas.microsoft.com/office/powerpoint/2010/main" val="2401499325"/>
              </p:ext>
            </p:extLst>
          </p:nvPr>
        </p:nvGraphicFramePr>
        <p:xfrm>
          <a:off x="94130" y="80683"/>
          <a:ext cx="7678270" cy="6687434"/>
        </p:xfrm>
        <a:graphic>
          <a:graphicData uri="http://schemas.openxmlformats.org/drawingml/2006/table">
            <a:tbl>
              <a:tblPr>
                <a:tableStyleId>{5C22544A-7EE6-4342-B048-85BDC9FD1C3A}</a:tableStyleId>
              </a:tblPr>
              <a:tblGrid>
                <a:gridCol w="2304370">
                  <a:extLst>
                    <a:ext uri="{9D8B030D-6E8A-4147-A177-3AD203B41FA5}">
                      <a16:colId xmlns:a16="http://schemas.microsoft.com/office/drawing/2014/main" xmlns="" val="3526662255"/>
                    </a:ext>
                  </a:extLst>
                </a:gridCol>
                <a:gridCol w="5373900">
                  <a:extLst>
                    <a:ext uri="{9D8B030D-6E8A-4147-A177-3AD203B41FA5}">
                      <a16:colId xmlns:a16="http://schemas.microsoft.com/office/drawing/2014/main" xmlns="" val="1900946987"/>
                    </a:ext>
                  </a:extLst>
                </a:gridCol>
              </a:tblGrid>
              <a:tr h="1122850">
                <a:tc>
                  <a:txBody>
                    <a:bodyPr/>
                    <a:lstStyle/>
                    <a:p>
                      <a:pPr algn="ctr">
                        <a:lnSpc>
                          <a:spcPct val="115000"/>
                        </a:lnSpc>
                        <a:spcAft>
                          <a:spcPts val="1000"/>
                        </a:spcAft>
                      </a:pPr>
                      <a:r>
                        <a:rPr lang="en-US" sz="2800" dirty="0">
                          <a:effectLst/>
                        </a:rPr>
                        <a:t>Patient use Articles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en-US" sz="2800">
                          <a:effectLst/>
                        </a:rPr>
                        <a:t>What to do</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1871027218"/>
                  </a:ext>
                </a:extLst>
              </a:tr>
              <a:tr h="544464">
                <a:tc>
                  <a:txBody>
                    <a:bodyPr/>
                    <a:lstStyle/>
                    <a:p>
                      <a:pPr marR="40005" indent="38100" algn="just">
                        <a:lnSpc>
                          <a:spcPct val="115000"/>
                        </a:lnSpc>
                        <a:spcAft>
                          <a:spcPts val="1000"/>
                        </a:spcAft>
                      </a:pPr>
                      <a:r>
                        <a:rPr lang="en-US" sz="2800" dirty="0">
                          <a:effectLst/>
                        </a:rPr>
                        <a:t>Bath water</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en-US" sz="2800" dirty="0">
                          <a:effectLst/>
                        </a:rPr>
                        <a:t>Add </a:t>
                      </a:r>
                      <a:r>
                        <a:rPr lang="en-US" sz="2800" dirty="0" err="1">
                          <a:effectLst/>
                        </a:rPr>
                        <a:t>Savlon</a:t>
                      </a:r>
                      <a:r>
                        <a:rPr lang="en-US" sz="2800" dirty="0">
                          <a:effectLst/>
                        </a:rPr>
                        <a:t> when necessary.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723660332"/>
                  </a:ext>
                </a:extLst>
              </a:tr>
              <a:tr h="1832212">
                <a:tc>
                  <a:txBody>
                    <a:bodyPr/>
                    <a:lstStyle/>
                    <a:p>
                      <a:pPr marR="40005" indent="38100" algn="just">
                        <a:lnSpc>
                          <a:spcPct val="115000"/>
                        </a:lnSpc>
                        <a:spcAft>
                          <a:spcPts val="1000"/>
                        </a:spcAft>
                      </a:pPr>
                      <a:r>
                        <a:rPr lang="en-US" sz="2800" dirty="0">
                          <a:effectLst/>
                        </a:rPr>
                        <a:t>Bed pans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en-US" sz="2800" dirty="0">
                          <a:effectLst/>
                        </a:rPr>
                        <a:t>Wash with hot water and dry</a:t>
                      </a:r>
                      <a:endParaRPr lang="en-IN" sz="2800" dirty="0">
                        <a:effectLst/>
                      </a:endParaRPr>
                    </a:p>
                    <a:p>
                      <a:pPr indent="48895" algn="just">
                        <a:lnSpc>
                          <a:spcPct val="115000"/>
                        </a:lnSpc>
                        <a:spcAft>
                          <a:spcPts val="1000"/>
                        </a:spcAft>
                      </a:pPr>
                      <a:r>
                        <a:rPr lang="en-US" sz="2800" dirty="0">
                          <a:effectLst/>
                        </a:rPr>
                        <a:t>Disinfect with phenol after use by infected patients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509584588"/>
                  </a:ext>
                </a:extLst>
              </a:tr>
              <a:tr h="1701238">
                <a:tc>
                  <a:txBody>
                    <a:bodyPr/>
                    <a:lstStyle/>
                    <a:p>
                      <a:pPr marR="40005" indent="38100" algn="just">
                        <a:lnSpc>
                          <a:spcPct val="115000"/>
                        </a:lnSpc>
                        <a:spcAft>
                          <a:spcPts val="1000"/>
                        </a:spcAft>
                      </a:pPr>
                      <a:r>
                        <a:rPr lang="en-US" sz="2800" dirty="0">
                          <a:effectLst/>
                        </a:rPr>
                        <a:t>Bowls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en-US" sz="2800" dirty="0">
                          <a:effectLst/>
                        </a:rPr>
                        <a:t>Autoclave /wash with hot water and keep dry. Crockery, cutlery – wash with hot water and detergent and keep dry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897255571"/>
                  </a:ext>
                </a:extLst>
              </a:tr>
              <a:tr h="1253825">
                <a:tc>
                  <a:txBody>
                    <a:bodyPr/>
                    <a:lstStyle/>
                    <a:p>
                      <a:pPr marR="40005" indent="38100" algn="just">
                        <a:lnSpc>
                          <a:spcPct val="115000"/>
                        </a:lnSpc>
                        <a:spcAft>
                          <a:spcPts val="1000"/>
                        </a:spcAft>
                      </a:pPr>
                      <a:r>
                        <a:rPr lang="en-US" sz="3200">
                          <a:effectLst/>
                        </a:rPr>
                        <a:t>Floors</a:t>
                      </a: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en-US" sz="3200" dirty="0">
                          <a:effectLst/>
                        </a:rPr>
                        <a:t>Vacuum clean</a:t>
                      </a:r>
                      <a:endParaRPr lang="en-IN" sz="3200" dirty="0">
                        <a:effectLst/>
                      </a:endParaRPr>
                    </a:p>
                    <a:p>
                      <a:pPr indent="48895" algn="just">
                        <a:lnSpc>
                          <a:spcPct val="115000"/>
                        </a:lnSpc>
                        <a:spcAft>
                          <a:spcPts val="1000"/>
                        </a:spcAft>
                      </a:pPr>
                      <a:r>
                        <a:rPr lang="en-US" sz="3200" dirty="0">
                          <a:effectLst/>
                        </a:rPr>
                        <a:t>No broom to be used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34632753"/>
                  </a:ext>
                </a:extLst>
              </a:tr>
            </a:tbl>
          </a:graphicData>
        </a:graphic>
      </p:graphicFrame>
    </p:spTree>
    <p:extLst>
      <p:ext uri="{BB962C8B-B14F-4D97-AF65-F5344CB8AC3E}">
        <p14:creationId xmlns:p14="http://schemas.microsoft.com/office/powerpoint/2010/main" val="2540588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4E20A65-44A3-1A7F-D359-E0146A6BBD07}"/>
              </a:ext>
            </a:extLst>
          </p:cNvPr>
          <p:cNvSpPr txBox="1"/>
          <p:nvPr/>
        </p:nvSpPr>
        <p:spPr>
          <a:xfrm>
            <a:off x="392856" y="990600"/>
            <a:ext cx="8538883" cy="2357568"/>
          </a:xfrm>
          <a:prstGeom prst="rect">
            <a:avLst/>
          </a:prstGeom>
          <a:noFill/>
        </p:spPr>
        <p:txBody>
          <a:bodyPr wrap="square">
            <a:spAutoFit/>
          </a:bodyPr>
          <a:lstStyle/>
          <a:p>
            <a:pPr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Sterilization</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is defined as the process by which an article, surface or medium is freed of all living microorganisms, either in the vegetative or spore state.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81000" y="4944070"/>
            <a:ext cx="8297143" cy="1846659"/>
          </a:xfrm>
          <a:prstGeom prst="rect">
            <a:avLst/>
          </a:prstGeom>
          <a:noFill/>
        </p:spPr>
        <p:txBody>
          <a:bodyPr wrap="none" rtlCol="0">
            <a:spAutoFit/>
          </a:bodyPr>
          <a:lstStyle/>
          <a:p>
            <a:r>
              <a:rPr lang="en-US" sz="3200" u="sng" dirty="0">
                <a:solidFill>
                  <a:srgbClr val="FFC000"/>
                </a:solidFill>
                <a:latin typeface="Calibri" panose="020F0502020204030204" pitchFamily="34" charset="0"/>
                <a:ea typeface="Times New Roman" panose="02020603050405020304" pitchFamily="18" charset="0"/>
                <a:cs typeface="Mangal" panose="02040503050203030202" pitchFamily="18" charset="0"/>
              </a:rPr>
              <a:t>Antisepsis</a:t>
            </a: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indicates the prevention of infection, </a:t>
            </a:r>
          </a:p>
          <a:p>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usually by inhibiting the growth of bacteria in </a:t>
            </a:r>
          </a:p>
          <a:p>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wounds or tissues.</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a:p>
            <a:r>
              <a:rPr lang="en-IN" dirty="0"/>
              <a:t>   </a:t>
            </a:r>
          </a:p>
        </p:txBody>
      </p:sp>
      <p:sp>
        <p:nvSpPr>
          <p:cNvPr id="4" name="TextBox 3"/>
          <p:cNvSpPr txBox="1"/>
          <p:nvPr/>
        </p:nvSpPr>
        <p:spPr>
          <a:xfrm>
            <a:off x="381000" y="3152810"/>
            <a:ext cx="8550739" cy="1791260"/>
          </a:xfrm>
          <a:prstGeom prst="rect">
            <a:avLst/>
          </a:prstGeom>
          <a:noFill/>
        </p:spPr>
        <p:txBody>
          <a:bodyPr wrap="none" rtlCol="0">
            <a:spAutoFit/>
          </a:bodyPr>
          <a:lstStyle/>
          <a:p>
            <a:pPr algn="just">
              <a:lnSpc>
                <a:spcPct val="115000"/>
              </a:lnSpc>
            </a:pPr>
            <a:r>
              <a:rPr lang="en-US" sz="3200" u="sng" dirty="0">
                <a:solidFill>
                  <a:srgbClr val="7030A0"/>
                </a:solidFill>
                <a:latin typeface="Calibri" panose="020F0502020204030204" pitchFamily="34" charset="0"/>
                <a:ea typeface="Times New Roman" panose="02020603050405020304" pitchFamily="18" charset="0"/>
                <a:cs typeface="Mangal" panose="02040503050203030202" pitchFamily="18" charset="0"/>
              </a:rPr>
              <a:t>Disinfection</a:t>
            </a:r>
            <a:r>
              <a:rPr lang="en-US" sz="3200" dirty="0">
                <a:solidFill>
                  <a:srgbClr val="7030A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means the destruction or removal of </a:t>
            </a:r>
          </a:p>
          <a:p>
            <a:pPr algn="just">
              <a:lnSpc>
                <a:spcPct val="115000"/>
              </a:lnSpc>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all pathogenic organisms or organisms capable of </a:t>
            </a:r>
          </a:p>
          <a:p>
            <a:pPr algn="just">
              <a:lnSpc>
                <a:spcPct val="115000"/>
              </a:lnSpc>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giving rise to infection.</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21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additive="base">
                                        <p:cTn id="21"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 calcmode="lin" valueType="num">
                                      <p:cBhvr additive="base">
                                        <p:cTn id="2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0" end="0"/>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2">
                                            <p:txEl>
                                              <p:pRg st="1" end="1"/>
                                            </p:txEl>
                                          </p:spTgt>
                                        </p:tgtEl>
                                        <p:attrNameLst>
                                          <p:attrName>style.visibility</p:attrName>
                                        </p:attrNameLst>
                                      </p:cBhvr>
                                      <p:to>
                                        <p:strVal val="visible"/>
                                      </p:to>
                                    </p:set>
                                    <p:anim calcmode="lin" valueType="num">
                                      <p:cBhvr additive="base">
                                        <p:cTn id="31"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
                                            <p:txEl>
                                              <p:pRg st="1" end="1"/>
                                            </p:txEl>
                                          </p:spTgt>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 calcmode="lin" valueType="num">
                                      <p:cBhvr additive="base">
                                        <p:cTn id="35"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7E672D5-6915-286B-1F49-13C5B2B6845F}"/>
              </a:ext>
            </a:extLst>
          </p:cNvPr>
          <p:cNvGraphicFramePr>
            <a:graphicFrameLocks noGrp="1"/>
          </p:cNvGraphicFramePr>
          <p:nvPr>
            <p:extLst>
              <p:ext uri="{D42A27DB-BD31-4B8C-83A1-F6EECF244321}">
                <p14:modId xmlns:p14="http://schemas.microsoft.com/office/powerpoint/2010/main" val="1028856474"/>
              </p:ext>
            </p:extLst>
          </p:nvPr>
        </p:nvGraphicFramePr>
        <p:xfrm>
          <a:off x="248771" y="0"/>
          <a:ext cx="7523629" cy="6781799"/>
        </p:xfrm>
        <a:graphic>
          <a:graphicData uri="http://schemas.openxmlformats.org/drawingml/2006/table">
            <a:tbl>
              <a:tblPr>
                <a:tableStyleId>{5C22544A-7EE6-4342-B048-85BDC9FD1C3A}</a:tableStyleId>
              </a:tblPr>
              <a:tblGrid>
                <a:gridCol w="2544586">
                  <a:extLst>
                    <a:ext uri="{9D8B030D-6E8A-4147-A177-3AD203B41FA5}">
                      <a16:colId xmlns:a16="http://schemas.microsoft.com/office/drawing/2014/main" xmlns="" val="1390413820"/>
                    </a:ext>
                  </a:extLst>
                </a:gridCol>
                <a:gridCol w="4979043">
                  <a:extLst>
                    <a:ext uri="{9D8B030D-6E8A-4147-A177-3AD203B41FA5}">
                      <a16:colId xmlns:a16="http://schemas.microsoft.com/office/drawing/2014/main" xmlns="" val="1766850244"/>
                    </a:ext>
                  </a:extLst>
                </a:gridCol>
              </a:tblGrid>
              <a:tr h="1043092">
                <a:tc>
                  <a:txBody>
                    <a:bodyPr/>
                    <a:lstStyle/>
                    <a:p>
                      <a:pPr algn="ctr">
                        <a:lnSpc>
                          <a:spcPct val="115000"/>
                        </a:lnSpc>
                        <a:spcAft>
                          <a:spcPts val="1000"/>
                        </a:spcAft>
                      </a:pPr>
                      <a:r>
                        <a:rPr lang="en-US" sz="2800" dirty="0">
                          <a:effectLst/>
                        </a:rPr>
                        <a:t>General use articles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en-US" sz="2800">
                          <a:effectLst/>
                        </a:rPr>
                        <a:t>What to do</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609299378"/>
                  </a:ext>
                </a:extLst>
              </a:tr>
              <a:tr h="1182152">
                <a:tc>
                  <a:txBody>
                    <a:bodyPr/>
                    <a:lstStyle/>
                    <a:p>
                      <a:pPr indent="44450" algn="just">
                        <a:lnSpc>
                          <a:spcPct val="115000"/>
                        </a:lnSpc>
                        <a:spcAft>
                          <a:spcPts val="1000"/>
                        </a:spcAft>
                      </a:pPr>
                      <a:r>
                        <a:rPr lang="en-US" sz="2800" dirty="0">
                          <a:effectLst/>
                        </a:rPr>
                        <a:t>Furniture, </a:t>
                      </a:r>
                    </a:p>
                    <a:p>
                      <a:pPr indent="44450" algn="just">
                        <a:lnSpc>
                          <a:spcPct val="115000"/>
                        </a:lnSpc>
                        <a:spcAft>
                          <a:spcPts val="1000"/>
                        </a:spcAft>
                      </a:pPr>
                      <a:r>
                        <a:rPr lang="en-US" sz="2800" dirty="0">
                          <a:effectLst/>
                        </a:rPr>
                        <a:t>bed frames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en-US" sz="2400" dirty="0">
                          <a:effectLst/>
                        </a:rPr>
                        <a:t>Damp dust with detergent or with phenol or with 2% Lysol solution.</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600471964"/>
                  </a:ext>
                </a:extLst>
              </a:tr>
              <a:tr h="2068937">
                <a:tc>
                  <a:txBody>
                    <a:bodyPr/>
                    <a:lstStyle/>
                    <a:p>
                      <a:pPr indent="44450" algn="just">
                        <a:lnSpc>
                          <a:spcPct val="115000"/>
                        </a:lnSpc>
                        <a:spcAft>
                          <a:spcPts val="1000"/>
                        </a:spcAft>
                      </a:pPr>
                      <a:r>
                        <a:rPr lang="en-US" sz="2800" dirty="0">
                          <a:effectLst/>
                        </a:rPr>
                        <a:t>Mattresses/pillows</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en-US" sz="2400" dirty="0">
                          <a:effectLst/>
                        </a:rPr>
                        <a:t>Cover with water impermeable cover</a:t>
                      </a:r>
                      <a:endParaRPr lang="en-IN" sz="2400" dirty="0">
                        <a:effectLst/>
                      </a:endParaRPr>
                    </a:p>
                    <a:p>
                      <a:pPr marL="83820" indent="-39370" algn="just">
                        <a:lnSpc>
                          <a:spcPct val="115000"/>
                        </a:lnSpc>
                        <a:spcAft>
                          <a:spcPts val="1000"/>
                        </a:spcAft>
                      </a:pPr>
                      <a:r>
                        <a:rPr lang="en-US" sz="2400" dirty="0">
                          <a:effectLst/>
                        </a:rPr>
                        <a:t>Wash cover with detergent solution and dry.   </a:t>
                      </a:r>
                      <a:endParaRPr lang="en-IN" sz="2400" dirty="0">
                        <a:effectLst/>
                      </a:endParaRPr>
                    </a:p>
                    <a:p>
                      <a:pPr marL="83820" indent="-39370" algn="just">
                        <a:lnSpc>
                          <a:spcPct val="115000"/>
                        </a:lnSpc>
                        <a:spcAft>
                          <a:spcPts val="1000"/>
                        </a:spcAft>
                      </a:pPr>
                      <a:r>
                        <a:rPr lang="en-US" sz="2400" dirty="0">
                          <a:effectLst/>
                        </a:rPr>
                        <a:t>Disinfect with phenol when necessary</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390407718"/>
                  </a:ext>
                </a:extLst>
              </a:tr>
              <a:tr h="868222">
                <a:tc>
                  <a:txBody>
                    <a:bodyPr/>
                    <a:lstStyle/>
                    <a:p>
                      <a:pPr indent="44450" algn="just">
                        <a:lnSpc>
                          <a:spcPct val="115000"/>
                        </a:lnSpc>
                        <a:spcAft>
                          <a:spcPts val="1000"/>
                        </a:spcAft>
                      </a:pPr>
                      <a:r>
                        <a:rPr lang="en-US" sz="2800">
                          <a:effectLst/>
                        </a:rPr>
                        <a:t>Trolley tops</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en-US" sz="2400" dirty="0">
                          <a:effectLst/>
                        </a:rPr>
                        <a:t>Wipe with warm water and detergent to  remove dust and keep dry</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013396561"/>
                  </a:ext>
                </a:extLst>
              </a:tr>
              <a:tr h="1619396">
                <a:tc>
                  <a:txBody>
                    <a:bodyPr/>
                    <a:lstStyle/>
                    <a:p>
                      <a:pPr indent="44450" algn="just">
                        <a:lnSpc>
                          <a:spcPct val="115000"/>
                        </a:lnSpc>
                        <a:spcAft>
                          <a:spcPts val="1000"/>
                        </a:spcAft>
                      </a:pPr>
                      <a:r>
                        <a:rPr lang="en-US" sz="2800">
                          <a:effectLst/>
                        </a:rPr>
                        <a:t>Thermometers</a:t>
                      </a:r>
                      <a:endParaRPr lang="en-IN" sz="280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en-US" sz="2400" dirty="0">
                          <a:effectLst/>
                        </a:rPr>
                        <a:t>Wash with warm water and detergent or 70% alcohol for one minute and keep dry</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14403298"/>
                  </a:ext>
                </a:extLst>
              </a:tr>
            </a:tbl>
          </a:graphicData>
        </a:graphic>
      </p:graphicFrame>
    </p:spTree>
    <p:extLst>
      <p:ext uri="{BB962C8B-B14F-4D97-AF65-F5344CB8AC3E}">
        <p14:creationId xmlns:p14="http://schemas.microsoft.com/office/powerpoint/2010/main" val="1816189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8A12D5-5590-F65F-3B93-BEA4C65ECF8A}"/>
              </a:ext>
            </a:extLst>
          </p:cNvPr>
          <p:cNvSpPr txBox="1"/>
          <p:nvPr/>
        </p:nvSpPr>
        <p:spPr>
          <a:xfrm>
            <a:off x="221877" y="125506"/>
            <a:ext cx="8639735" cy="5573834"/>
          </a:xfrm>
          <a:prstGeom prst="rect">
            <a:avLst/>
          </a:prstGeom>
          <a:noFill/>
        </p:spPr>
        <p:txBody>
          <a:bodyPr wrap="square">
            <a:spAutoFit/>
          </a:bodyPr>
          <a:lstStyle/>
          <a:p>
            <a:pPr algn="just">
              <a:lnSpc>
                <a:spcPct val="115000"/>
              </a:lnSpc>
              <a:spcAft>
                <a:spcPts val="1000"/>
              </a:spcAft>
            </a:pPr>
            <a:r>
              <a:rPr lang="en-US" sz="3200" b="1"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LAUNDRY</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Symbol" panose="05050102010706020507" pitchFamily="18" charset="2"/>
              <a:buChar char=""/>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Contaminated linen to be disinfected before laundry by chemical disinfectants/ boiling/ autoclaving at low pressure of steam.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Contaminated linen to be transported to laundry in thick polythene bags.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If washing mechanically in washing machine, decontaminate with 	 hot detergent in machine.</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66169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BA28B94-8DD2-D4D9-B67F-0399A5233CC5}"/>
              </a:ext>
            </a:extLst>
          </p:cNvPr>
          <p:cNvSpPr txBox="1"/>
          <p:nvPr/>
        </p:nvSpPr>
        <p:spPr>
          <a:xfrm>
            <a:off x="427793" y="1066800"/>
            <a:ext cx="8706971" cy="5797100"/>
          </a:xfrm>
          <a:prstGeom prst="rect">
            <a:avLst/>
          </a:prstGeom>
          <a:noFill/>
        </p:spPr>
        <p:txBody>
          <a:bodyPr wrap="square">
            <a:spAutoFit/>
          </a:bodyPr>
          <a:lstStyle/>
          <a:p>
            <a:pPr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DECONTAMINATION AND WASHING OF BLANKETS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Cotton/acrylic/synthetic blankets  preferred  to woolen blankets; to be handled like linen  </a:t>
            </a:r>
            <a:endParaRPr lang="en-IN"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Woolen blankets decontaminated by exposing to formaldehyde/autoclaving </a:t>
            </a:r>
            <a:endParaRPr lang="en-IN"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Dry cleaning does not inactivate/kill HIV.</a:t>
            </a:r>
            <a:endPar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DECONTAMINATION OF MATTRESSES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Cover all mattresses with waterproof synthetic material.</a:t>
            </a:r>
            <a:endParaRPr lang="en-IN"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8343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B53178F-056A-7FCA-7C1A-938D384205C7}"/>
              </a:ext>
            </a:extLst>
          </p:cNvPr>
          <p:cNvSpPr txBox="1"/>
          <p:nvPr/>
        </p:nvSpPr>
        <p:spPr>
          <a:xfrm>
            <a:off x="302560" y="448235"/>
            <a:ext cx="8599394" cy="4988032"/>
          </a:xfrm>
          <a:prstGeom prst="rect">
            <a:avLst/>
          </a:prstGeom>
          <a:noFill/>
        </p:spPr>
        <p:txBody>
          <a:bodyPr wrap="square">
            <a:spAutoFit/>
          </a:bodyPr>
          <a:lstStyle/>
          <a:p>
            <a:pPr algn="ctr">
              <a:lnSpc>
                <a:spcPct val="115000"/>
              </a:lnSpc>
              <a:spcAft>
                <a:spcPts val="1000"/>
              </a:spcAft>
            </a:pPr>
            <a:r>
              <a:rPr lang="en-US" sz="3200" b="1"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MANAGEMENT OF SPILLS</a:t>
            </a:r>
            <a:endParaRPr lang="en-IN"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Cover with paper towel/blotting paper/ newspaper.</a:t>
            </a:r>
            <a:endParaRPr lang="en-IN"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Pour 1% sodium hypochlorite solution on and around the spill. </a:t>
            </a:r>
            <a:endParaRPr lang="en-IN" sz="320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en-US"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Keep it covered for 20 minutes. </a:t>
            </a:r>
            <a:endParaRPr lang="en-IN"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Remove paper with gloved hand and discard in infectious waste for incineration</a:t>
            </a:r>
            <a:endParaRPr lang="en-IN" sz="3200" dirty="0">
              <a:solidFill>
                <a:srgbClr val="C00000"/>
              </a:solidFill>
            </a:endParaRPr>
          </a:p>
        </p:txBody>
      </p:sp>
    </p:spTree>
    <p:extLst>
      <p:ext uri="{BB962C8B-B14F-4D97-AF65-F5344CB8AC3E}">
        <p14:creationId xmlns:p14="http://schemas.microsoft.com/office/powerpoint/2010/main" val="3985346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F4105EF-93D9-2A6A-3736-609163AE2365}"/>
              </a:ext>
            </a:extLst>
          </p:cNvPr>
          <p:cNvSpPr txBox="1"/>
          <p:nvPr/>
        </p:nvSpPr>
        <p:spPr>
          <a:xfrm>
            <a:off x="322730" y="385483"/>
            <a:ext cx="6595782" cy="369332"/>
          </a:xfrm>
          <a:prstGeom prst="rect">
            <a:avLst/>
          </a:prstGeom>
          <a:noFill/>
        </p:spPr>
        <p:txBody>
          <a:bodyPr wrap="square">
            <a:spAutoFit/>
          </a:bodyPr>
          <a:lstStyle/>
          <a:p>
            <a:r>
              <a:rPr lang="en-US" sz="1800" u="sng" dirty="0">
                <a:effectLst/>
                <a:latin typeface="Calibri" panose="020F0502020204030204" pitchFamily="34" charset="0"/>
                <a:ea typeface="Times New Roman" panose="02020603050405020304" pitchFamily="18" charset="0"/>
                <a:cs typeface="Mangal" panose="02040503050203030202" pitchFamily="18" charset="0"/>
              </a:rPr>
              <a:t>SPILLS</a:t>
            </a:r>
            <a:endParaRPr lang="en-IN" dirty="0"/>
          </a:p>
        </p:txBody>
      </p:sp>
      <p:pic>
        <p:nvPicPr>
          <p:cNvPr id="6" name="Picture 5" descr="Blood Spill">
            <a:extLst>
              <a:ext uri="{FF2B5EF4-FFF2-40B4-BE49-F238E27FC236}">
                <a16:creationId xmlns:a16="http://schemas.microsoft.com/office/drawing/2014/main" xmlns="" id="{7319AE29-802C-65CF-009D-B4E697D85A9C}"/>
              </a:ext>
            </a:extLst>
          </p:cNvPr>
          <p:cNvPicPr>
            <a:picLocks noChangeAspect="1"/>
          </p:cNvPicPr>
          <p:nvPr/>
        </p:nvPicPr>
        <p:blipFill>
          <a:blip r:embed="rId2"/>
          <a:srcRect/>
          <a:stretch>
            <a:fillRect/>
          </a:stretch>
        </p:blipFill>
        <p:spPr bwMode="auto">
          <a:xfrm>
            <a:off x="430306" y="1293159"/>
            <a:ext cx="4040842" cy="3592607"/>
          </a:xfrm>
          <a:prstGeom prst="rect">
            <a:avLst/>
          </a:prstGeom>
          <a:noFill/>
        </p:spPr>
      </p:pic>
      <p:pic>
        <p:nvPicPr>
          <p:cNvPr id="7" name="Picture 6" descr="Preparing Fresh Bleach">
            <a:extLst>
              <a:ext uri="{FF2B5EF4-FFF2-40B4-BE49-F238E27FC236}">
                <a16:creationId xmlns:a16="http://schemas.microsoft.com/office/drawing/2014/main" xmlns="" id="{D3DAD409-9722-CE88-3E24-CC0A561D88D1}"/>
              </a:ext>
            </a:extLst>
          </p:cNvPr>
          <p:cNvPicPr>
            <a:picLocks noChangeAspect="1"/>
          </p:cNvPicPr>
          <p:nvPr/>
        </p:nvPicPr>
        <p:blipFill>
          <a:blip r:embed="rId3"/>
          <a:srcRect/>
          <a:stretch>
            <a:fillRect/>
          </a:stretch>
        </p:blipFill>
        <p:spPr bwMode="auto">
          <a:xfrm>
            <a:off x="4672853" y="1293159"/>
            <a:ext cx="4410635" cy="3460377"/>
          </a:xfrm>
          <a:prstGeom prst="rect">
            <a:avLst/>
          </a:prstGeom>
          <a:noFill/>
        </p:spPr>
      </p:pic>
    </p:spTree>
    <p:extLst>
      <p:ext uri="{BB962C8B-B14F-4D97-AF65-F5344CB8AC3E}">
        <p14:creationId xmlns:p14="http://schemas.microsoft.com/office/powerpoint/2010/main" val="1662840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resh Bleach">
            <a:extLst>
              <a:ext uri="{FF2B5EF4-FFF2-40B4-BE49-F238E27FC236}">
                <a16:creationId xmlns:a16="http://schemas.microsoft.com/office/drawing/2014/main" xmlns="" id="{5D0DD885-2DE0-D502-B2B4-7483BA2F32C1}"/>
              </a:ext>
            </a:extLst>
          </p:cNvPr>
          <p:cNvPicPr>
            <a:picLocks noChangeAspect="1"/>
          </p:cNvPicPr>
          <p:nvPr/>
        </p:nvPicPr>
        <p:blipFill>
          <a:blip r:embed="rId2"/>
          <a:srcRect/>
          <a:stretch>
            <a:fillRect/>
          </a:stretch>
        </p:blipFill>
        <p:spPr bwMode="auto">
          <a:xfrm>
            <a:off x="329453" y="1210236"/>
            <a:ext cx="3758453" cy="3265047"/>
          </a:xfrm>
          <a:prstGeom prst="rect">
            <a:avLst/>
          </a:prstGeom>
          <a:noFill/>
        </p:spPr>
      </p:pic>
      <p:pic>
        <p:nvPicPr>
          <p:cNvPr id="3" name="Picture 2" descr="Cleaning">
            <a:extLst>
              <a:ext uri="{FF2B5EF4-FFF2-40B4-BE49-F238E27FC236}">
                <a16:creationId xmlns:a16="http://schemas.microsoft.com/office/drawing/2014/main" xmlns="" id="{843DBCF8-9898-70FB-14B3-EF0FC59DF862}"/>
              </a:ext>
            </a:extLst>
          </p:cNvPr>
          <p:cNvPicPr>
            <a:picLocks noChangeAspect="1"/>
          </p:cNvPicPr>
          <p:nvPr/>
        </p:nvPicPr>
        <p:blipFill>
          <a:blip r:embed="rId3"/>
          <a:srcRect/>
          <a:stretch>
            <a:fillRect/>
          </a:stretch>
        </p:blipFill>
        <p:spPr bwMode="auto">
          <a:xfrm>
            <a:off x="4273052" y="1210236"/>
            <a:ext cx="4346512" cy="3265047"/>
          </a:xfrm>
          <a:prstGeom prst="rect">
            <a:avLst/>
          </a:prstGeom>
          <a:noFill/>
        </p:spPr>
      </p:pic>
      <p:pic>
        <p:nvPicPr>
          <p:cNvPr id="4" name="Picture 3" descr="Mopping">
            <a:extLst>
              <a:ext uri="{FF2B5EF4-FFF2-40B4-BE49-F238E27FC236}">
                <a16:creationId xmlns:a16="http://schemas.microsoft.com/office/drawing/2014/main" xmlns="" id="{C5C66E68-981B-0D32-A9D0-E994F9820F76}"/>
              </a:ext>
            </a:extLst>
          </p:cNvPr>
          <p:cNvPicPr>
            <a:picLocks noChangeAspect="1"/>
          </p:cNvPicPr>
          <p:nvPr/>
        </p:nvPicPr>
        <p:blipFill>
          <a:blip r:embed="rId4"/>
          <a:srcRect/>
          <a:stretch>
            <a:fillRect/>
          </a:stretch>
        </p:blipFill>
        <p:spPr bwMode="auto">
          <a:xfrm>
            <a:off x="1627094" y="4634754"/>
            <a:ext cx="4820771" cy="1990165"/>
          </a:xfrm>
          <a:prstGeom prst="rect">
            <a:avLst/>
          </a:prstGeom>
          <a:noFill/>
        </p:spPr>
      </p:pic>
    </p:spTree>
    <p:extLst>
      <p:ext uri="{BB962C8B-B14F-4D97-AF65-F5344CB8AC3E}">
        <p14:creationId xmlns:p14="http://schemas.microsoft.com/office/powerpoint/2010/main" val="2384813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D38002-AEB9-3315-73E6-7FB299581B09}"/>
              </a:ext>
            </a:extLst>
          </p:cNvPr>
          <p:cNvSpPr txBox="1"/>
          <p:nvPr/>
        </p:nvSpPr>
        <p:spPr>
          <a:xfrm>
            <a:off x="221877" y="268941"/>
            <a:ext cx="8606118" cy="5702074"/>
          </a:xfrm>
          <a:prstGeom prst="rect">
            <a:avLst/>
          </a:prstGeom>
          <a:noFill/>
        </p:spPr>
        <p:txBody>
          <a:bodyPr wrap="square">
            <a:spAutoFit/>
          </a:bodyPr>
          <a:lstStyle/>
          <a:p>
            <a:pPr algn="ctr">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PRINCIPLES OF INFECTION CONTROL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Infection control policy in each hospital has to be framed regarding proper handling of patients, admission procedures, antibiotic usage, lab testing, waste disposal, etc.</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Hand-washing</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Admit patient only when required and discharge early</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Keep health-care facility clean</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5945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C2CA0B-28F2-83B3-3C2F-8944D5C63E3F}"/>
              </a:ext>
            </a:extLst>
          </p:cNvPr>
          <p:cNvSpPr txBox="1"/>
          <p:nvPr/>
        </p:nvSpPr>
        <p:spPr>
          <a:xfrm>
            <a:off x="275665" y="654424"/>
            <a:ext cx="8478370" cy="5573834"/>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Reduce generation of waste</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Universal work precautions to be adopted by all hospital staff</a:t>
            </a:r>
            <a:endParaRPr lang="en-IN" sz="32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UWP are certain protective measures to be </a:t>
            </a:r>
            <a:r>
              <a:rPr lang="en-US" sz="3200" dirty="0" err="1">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practised</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by all health workers at all times while providing professional services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Mainly directed at blood and body fluids and tissues to minimize the risk of HIV/ HBV transmission</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24621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6BD879-E27C-E239-F92C-9B76F9B65547}"/>
              </a:ext>
            </a:extLst>
          </p:cNvPr>
          <p:cNvSpPr txBox="1"/>
          <p:nvPr/>
        </p:nvSpPr>
        <p:spPr>
          <a:xfrm>
            <a:off x="-76200" y="-16164"/>
            <a:ext cx="8626289" cy="6674648"/>
          </a:xfrm>
          <a:prstGeom prst="rect">
            <a:avLst/>
          </a:prstGeom>
          <a:noFill/>
        </p:spPr>
        <p:txBody>
          <a:bodyPr wrap="square">
            <a:spAutoFit/>
          </a:bodyPr>
          <a:lstStyle/>
          <a:p>
            <a:pPr marL="228600" algn="ctr">
              <a:lnSpc>
                <a:spcPct val="115000"/>
              </a:lnSpc>
              <a:spcAft>
                <a:spcPts val="1000"/>
              </a:spcAft>
            </a:pPr>
            <a:r>
              <a:rPr lang="en-US" sz="2800" b="1" u="sng"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Components of UWP(General blood and body </a:t>
            </a:r>
          </a:p>
          <a:p>
            <a:pPr marL="228600" algn="ctr">
              <a:lnSpc>
                <a:spcPct val="115000"/>
              </a:lnSpc>
              <a:spcAft>
                <a:spcPts val="1000"/>
              </a:spcAft>
            </a:pPr>
            <a:r>
              <a:rPr lang="en-US" sz="2800" b="1" u="sng"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fluid precautions)</a:t>
            </a:r>
            <a:endParaRPr lang="en-IN" sz="28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Hand-washing</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Careful handling of sharps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Safe techniques </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Sterilization</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Disinfection</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Disposal of disposables/re-usable material</a:t>
            </a:r>
            <a:endParaRPr lang="en-IN" sz="28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chemeClr val="accent2"/>
                </a:solidFill>
                <a:effectLst/>
                <a:latin typeface="Calibri" panose="020F0502020204030204" pitchFamily="34" charset="0"/>
                <a:ea typeface="Times New Roman" panose="02020603050405020304" pitchFamily="18" charset="0"/>
                <a:cs typeface="Mangal" panose="02040503050203030202" pitchFamily="18" charset="0"/>
              </a:rPr>
              <a:t>Adherence to correct hospital sterilization &amp; disinfection protocols </a:t>
            </a:r>
            <a:endParaRPr lang="en-IN" sz="2800" dirty="0">
              <a:solidFill>
                <a:schemeClr val="accent2"/>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chemeClr val="tx2"/>
                </a:solidFill>
                <a:effectLst/>
                <a:latin typeface="Calibri" panose="020F0502020204030204" pitchFamily="34" charset="0"/>
                <a:ea typeface="Times New Roman" panose="02020603050405020304" pitchFamily="18" charset="0"/>
                <a:cs typeface="Mangal" panose="02040503050203030202" pitchFamily="18" charset="0"/>
              </a:rPr>
              <a:t>Use of personal barrier precautions </a:t>
            </a:r>
            <a:endParaRPr lang="en-IN" sz="2800" dirty="0">
              <a:solidFill>
                <a:schemeClr val="tx2"/>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Immunization against HBV </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9016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598D4A6-F8E2-227D-2404-3C536A32C446}"/>
              </a:ext>
            </a:extLst>
          </p:cNvPr>
          <p:cNvSpPr txBox="1"/>
          <p:nvPr/>
        </p:nvSpPr>
        <p:spPr>
          <a:xfrm>
            <a:off x="275665" y="466165"/>
            <a:ext cx="8283388" cy="5958554"/>
          </a:xfrm>
          <a:prstGeom prst="rect">
            <a:avLst/>
          </a:prstGeom>
          <a:noFill/>
        </p:spPr>
        <p:txBody>
          <a:bodyPr wrap="square">
            <a:spAutoFit/>
          </a:bodyPr>
          <a:lstStyle/>
          <a:p>
            <a:pPr marL="228600"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Some specific precautions</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Safe disposal of waste contaminated with body fluids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Safe handling and disposal of needles and sharp instruments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Avoid recapping needles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Hospital waste disposal</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err="1">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Sterlization</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and disinfection</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Cleaning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1543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4E20A65-44A3-1A7F-D359-E0146A6BBD07}"/>
              </a:ext>
            </a:extLst>
          </p:cNvPr>
          <p:cNvSpPr txBox="1"/>
          <p:nvPr/>
        </p:nvSpPr>
        <p:spPr>
          <a:xfrm>
            <a:off x="112057" y="1004263"/>
            <a:ext cx="8538883" cy="1446550"/>
          </a:xfrm>
          <a:prstGeom prst="rect">
            <a:avLst/>
          </a:prstGeom>
          <a:noFill/>
        </p:spPr>
        <p:txBody>
          <a:bodyPr wrap="square">
            <a:spAutoFit/>
          </a:bodyPr>
          <a:lstStyle/>
          <a:p>
            <a:pPr algn="just">
              <a:spcAft>
                <a:spcPts val="1000"/>
              </a:spcAft>
            </a:pPr>
            <a:r>
              <a:rPr lang="en-US" sz="3200" u="sng" dirty="0">
                <a:solidFill>
                  <a:srgbClr val="FFC000"/>
                </a:solidFill>
                <a:latin typeface="Calibri" panose="020F0502020204030204" pitchFamily="34" charset="0"/>
                <a:ea typeface="Times New Roman" panose="02020603050405020304" pitchFamily="18" charset="0"/>
                <a:cs typeface="Mangal" panose="02040503050203030202" pitchFamily="18" charset="0"/>
              </a:rPr>
              <a:t>Antiseptics</a:t>
            </a: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00B050"/>
                </a:solidFill>
                <a:latin typeface="Calibri" panose="020F0502020204030204" pitchFamily="34" charset="0"/>
                <a:ea typeface="Times New Roman" panose="02020603050405020304" pitchFamily="18" charset="0"/>
                <a:cs typeface="Mangal" panose="02040503050203030202" pitchFamily="18" charset="0"/>
              </a:rPr>
              <a:t>chemical disinfectants which can be safely applied to skin or mucous membrane and are used to prevent infection by inhibiting the growth of bacteria.</a:t>
            </a:r>
            <a:endParaRPr lang="en-IN" sz="32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627426" y="2590800"/>
            <a:ext cx="7508146" cy="1015663"/>
          </a:xfrm>
          <a:prstGeom prst="rect">
            <a:avLst/>
          </a:prstGeom>
          <a:noFill/>
        </p:spPr>
        <p:txBody>
          <a:bodyPr wrap="none" rtlCol="0">
            <a:spAutoFit/>
          </a:bodyPr>
          <a:lstStyle/>
          <a:p>
            <a:pPr algn="just"/>
            <a:r>
              <a:rPr lang="en-US" sz="3200" u="sng" dirty="0">
                <a:solidFill>
                  <a:srgbClr val="00B0F0"/>
                </a:solidFill>
                <a:latin typeface="Calibri" panose="020F0502020204030204" pitchFamily="34" charset="0"/>
                <a:ea typeface="Times New Roman" panose="02020603050405020304" pitchFamily="18" charset="0"/>
                <a:cs typeface="Mangal" panose="02040503050203030202" pitchFamily="18" charset="0"/>
              </a:rPr>
              <a:t>Bactericidal agents</a:t>
            </a: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those which are able to kill </a:t>
            </a:r>
          </a:p>
          <a:p>
            <a:pPr algn="just"/>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bacteria.</a:t>
            </a:r>
            <a:endParaRPr lang="en-IN" sz="28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585034" y="3556338"/>
            <a:ext cx="6914200" cy="1015663"/>
          </a:xfrm>
          <a:prstGeom prst="rect">
            <a:avLst/>
          </a:prstGeom>
          <a:noFill/>
        </p:spPr>
        <p:txBody>
          <a:bodyPr wrap="none" rtlCol="0">
            <a:spAutoFit/>
          </a:bodyPr>
          <a:lstStyle/>
          <a:p>
            <a:pPr algn="just"/>
            <a:r>
              <a:rPr lang="en-US" sz="3200" u="sng" dirty="0">
                <a:solidFill>
                  <a:srgbClr val="00B050"/>
                </a:solidFill>
                <a:latin typeface="Calibri" panose="020F0502020204030204" pitchFamily="34" charset="0"/>
                <a:ea typeface="Times New Roman" panose="02020603050405020304" pitchFamily="18" charset="0"/>
                <a:cs typeface="Mangal" panose="02040503050203030202" pitchFamily="18" charset="0"/>
              </a:rPr>
              <a:t>Bacteriostatic agents</a:t>
            </a: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those which prevent </a:t>
            </a:r>
          </a:p>
          <a:p>
            <a:pPr algn="just"/>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multiplication of bacteria.                 </a:t>
            </a:r>
            <a:endParaRPr lang="en-IN" sz="28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D4DE5BAF-7627-BD97-C596-811CA6B40A3D}"/>
              </a:ext>
            </a:extLst>
          </p:cNvPr>
          <p:cNvSpPr txBox="1"/>
          <p:nvPr/>
        </p:nvSpPr>
        <p:spPr>
          <a:xfrm>
            <a:off x="304799" y="4711988"/>
            <a:ext cx="8153400" cy="1877437"/>
          </a:xfrm>
          <a:prstGeom prst="rect">
            <a:avLst/>
          </a:prstGeom>
          <a:noFill/>
        </p:spPr>
        <p:txBody>
          <a:bodyPr wrap="square">
            <a:spAutoFit/>
          </a:bodyPr>
          <a:lstStyle/>
          <a:p>
            <a:pPr algn="just">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Decontamination</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refers to the process of rendering an article or area free of danger from contaminants, including microbial, chemical, radioactive and other hazards.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609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anim calcmode="lin" valueType="num">
                                      <p:cBhvr additive="base">
                                        <p:cTn id="31"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388459D-FEB4-C489-7CD3-053D178F5A8E}"/>
              </a:ext>
            </a:extLst>
          </p:cNvPr>
          <p:cNvSpPr txBox="1"/>
          <p:nvPr/>
        </p:nvSpPr>
        <p:spPr>
          <a:xfrm>
            <a:off x="168089" y="233083"/>
            <a:ext cx="8686800" cy="6555641"/>
          </a:xfrm>
          <a:prstGeom prst="rect">
            <a:avLst/>
          </a:prstGeom>
          <a:noFill/>
        </p:spPr>
        <p:txBody>
          <a:bodyPr wrap="square">
            <a:spAutoFit/>
          </a:bodyPr>
          <a:lstStyle/>
          <a:p>
            <a:pPr algn="ct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USES OF CARBOLIC ACID, LYSOL &amp; DETTOL</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Carbolic Acid (phenol): </a:t>
            </a:r>
            <a:r>
              <a:rPr lang="en-US" sz="2800" b="1" dirty="0">
                <a:effectLst/>
                <a:latin typeface="Calibri" panose="020F0502020204030204" pitchFamily="34" charset="0"/>
                <a:ea typeface="Times New Roman" panose="02020603050405020304" pitchFamily="18" charset="0"/>
                <a:cs typeface="Mangal" panose="02040503050203030202" pitchFamily="18" charset="0"/>
              </a:rPr>
              <a:t>-</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It is a disinfectant commonly used in hospital. The germicidal action of the phenol is by denaturing the protein of pathogenic </a:t>
            </a:r>
            <a:r>
              <a:rPr lang="en-US" sz="2800" dirty="0" err="1">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organism.It</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has got high penetrations when applied locally. It is very irritant to the tissue and cause necrosis. It has also got fungicidal action.</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Uses:-</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1-Concentrated phenol is used to cauterize in snake bite dog bite and small wound etc.</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2-Pure carbolic acid is used to disinfect the excreta.</a:t>
            </a:r>
            <a:endParaRPr lang="en-IN"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3-To disinfect the mackintosh/draw sheet 1:20 solution should be used.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4- To disinfect the ward and operation theatre.</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33667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DC9C2D-74F8-0645-EE33-212BF019EA4E}"/>
              </a:ext>
            </a:extLst>
          </p:cNvPr>
          <p:cNvSpPr txBox="1"/>
          <p:nvPr/>
        </p:nvSpPr>
        <p:spPr>
          <a:xfrm>
            <a:off x="168089" y="322729"/>
            <a:ext cx="8693523" cy="6555641"/>
          </a:xfrm>
          <a:prstGeom prst="rect">
            <a:avLst/>
          </a:prstGeom>
          <a:noFill/>
        </p:spPr>
        <p:txBody>
          <a:bodyPr wrap="square">
            <a:spAutoFit/>
          </a:bodyPr>
          <a:lstStyle/>
          <a:p>
            <a:r>
              <a:rPr lang="en-US" sz="28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Treatment of Carbolic Acid Burns:-</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When the </a:t>
            </a:r>
          </a:p>
          <a:p>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carbolic acid accidently spread on the skin it should</a:t>
            </a:r>
          </a:p>
          <a:p>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be washed immediately with surgical spirit.</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Lysol or Cresol:-</a:t>
            </a: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This is a soapy solution containing cresol. Cresol is three times more potent in antiseptic action hence it is more extensively used than </a:t>
            </a:r>
            <a:r>
              <a:rPr lang="en-US" sz="2800" dirty="0" err="1">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phenol.It</a:t>
            </a: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is superior and cheaper than phenol.</a:t>
            </a:r>
            <a:endParaRPr lang="en-IN"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28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Uses:-</a:t>
            </a:r>
            <a:r>
              <a:rPr lang="en-US" sz="2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To disinfect sharp instrument.</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2-To disinfect linen &amp; crockery for enamel use. Solution of one teaspoonful in a pint of water and soak for 1 hour.</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3-To store </a:t>
            </a:r>
            <a:r>
              <a:rPr lang="en-US" sz="28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cheatle</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forceps in a solution of 1 table spoon full in a pint of water.</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4-Swabbing trolleys and table </a:t>
            </a:r>
            <a:r>
              <a:rPr lang="en-US" sz="2800" dirty="0" err="1">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etc</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in a solution of 2 table spoon full in a pint of water.</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10265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B5C1536-912A-963E-5BC5-6DEBBE9D16BF}"/>
              </a:ext>
            </a:extLst>
          </p:cNvPr>
          <p:cNvSpPr txBox="1"/>
          <p:nvPr/>
        </p:nvSpPr>
        <p:spPr>
          <a:xfrm>
            <a:off x="533400" y="152400"/>
            <a:ext cx="7039535" cy="7971413"/>
          </a:xfrm>
          <a:prstGeom prst="rect">
            <a:avLst/>
          </a:prstGeom>
          <a:noFill/>
        </p:spPr>
        <p:txBody>
          <a:bodyPr wrap="square">
            <a:spAutoFit/>
          </a:bodyPr>
          <a:lstStyle/>
          <a:p>
            <a:pPr algn="just"/>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Dettol:-</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This is an example of property preparation of </a:t>
            </a:r>
            <a:r>
              <a:rPr lang="en-US" sz="3200" dirty="0" err="1">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Chlorexylenol</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It is also an antiseptic and disinfectant.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Uses:-</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To cleanse the skin before operation by applying pure and lift uncovered until dry.</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rPr>
              <a:t>2- As an antiseptic hand lotion or to clean the skin around the wound. Solution 2-3 TSF to a pint of water.</a:t>
            </a:r>
            <a:endParaRPr lang="en-IN"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3- To wash hair as an antiseptic.</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4- To wash bowls, bed pan and other toilet items.</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28096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en-US" sz="9600" b="1" dirty="0">
                <a:solidFill>
                  <a:srgbClr val="FF0000"/>
                </a:solidFill>
              </a:rPr>
              <a:t>ANY QUESTION</a:t>
            </a:r>
          </a:p>
          <a:p>
            <a:pPr marL="0" indent="0" algn="ctr">
              <a:buNone/>
              <a:defRPr/>
            </a:pPr>
            <a:r>
              <a:rPr lang="en-IN" sz="9600" b="1" dirty="0">
                <a:solidFill>
                  <a:srgbClr val="FF0000"/>
                </a:solidFill>
              </a:rPr>
              <a:t>?</a:t>
            </a:r>
          </a:p>
        </p:txBody>
      </p:sp>
    </p:spTree>
    <p:extLst>
      <p:ext uri="{BB962C8B-B14F-4D97-AF65-F5344CB8AC3E}">
        <p14:creationId xmlns:p14="http://schemas.microsoft.com/office/powerpoint/2010/main" val="35011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fontScale="77500" lnSpcReduction="20000"/>
          </a:bodyPr>
          <a:lstStyle/>
          <a:p>
            <a:pPr marL="0" indent="0" algn="ctr">
              <a:buNone/>
              <a:defRPr/>
            </a:pPr>
            <a:r>
              <a:rPr lang="en-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pPr>
              <a:defRPr/>
            </a:pPr>
            <a:endParaRPr lang="en-IN" dirty="0"/>
          </a:p>
        </p:txBody>
      </p:sp>
    </p:spTree>
    <p:extLst>
      <p:ext uri="{BB962C8B-B14F-4D97-AF65-F5344CB8AC3E}">
        <p14:creationId xmlns:p14="http://schemas.microsoft.com/office/powerpoint/2010/main" val="40930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58B429F-27FA-0FAD-9E07-BDB270633E63}"/>
              </a:ext>
            </a:extLst>
          </p:cNvPr>
          <p:cNvSpPr txBox="1"/>
          <p:nvPr/>
        </p:nvSpPr>
        <p:spPr>
          <a:xfrm>
            <a:off x="336176" y="224119"/>
            <a:ext cx="8108577" cy="5988306"/>
          </a:xfrm>
          <a:prstGeom prst="rect">
            <a:avLst/>
          </a:prstGeom>
          <a:noFill/>
        </p:spPr>
        <p:txBody>
          <a:bodyPr wrap="square">
            <a:spAutoFit/>
          </a:bodyPr>
          <a:lstStyle/>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 Physical agents: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Sunlight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Drying</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Dry heat: flaming, incineration, hot air</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Moist Heat: boiling, pasteurization , steam under normal pressure, steam under pressure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Filtration: candles, asbestos pads, membranes</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Radiation</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Ultrasonic and sonic vibration</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037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3BBDAC-2D03-9F25-34C5-9A45C3CB5294}"/>
              </a:ext>
            </a:extLst>
          </p:cNvPr>
          <p:cNvSpPr txBox="1"/>
          <p:nvPr/>
        </p:nvSpPr>
        <p:spPr>
          <a:xfrm>
            <a:off x="174812" y="331695"/>
            <a:ext cx="8754035" cy="6050887"/>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B. Chemicals</a:t>
            </a:r>
            <a:r>
              <a:rPr lang="en-US" sz="2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Alcohols: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ethyl, isopropyl, </a:t>
            </a:r>
            <a:r>
              <a:rPr lang="en-US" sz="2800" dirty="0" err="1">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trichlorbutanol</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Aldehydes: </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formaldehyde, glutaraldehyde</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pPr>
            <a:r>
              <a:rPr lang="en-US"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Dyes</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Halogens</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Phenols</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rPr>
              <a:t>Surface active agents</a:t>
            </a:r>
            <a:endParaRPr lang="en-IN" sz="28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dirty="0">
                <a:solidFill>
                  <a:schemeClr val="tx2"/>
                </a:solidFill>
                <a:effectLst/>
                <a:latin typeface="Calibri" panose="020F0502020204030204" pitchFamily="34" charset="0"/>
                <a:ea typeface="Times New Roman" panose="02020603050405020304" pitchFamily="18" charset="0"/>
                <a:cs typeface="Mangal" panose="02040503050203030202" pitchFamily="18" charset="0"/>
              </a:rPr>
              <a:t>Metallic salts</a:t>
            </a:r>
            <a:endParaRPr lang="en-IN" sz="2800" dirty="0">
              <a:solidFill>
                <a:schemeClr val="tx2"/>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en-US" sz="28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Gases: </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ethylene oxide, formaldehyde, beta </a:t>
            </a:r>
            <a:r>
              <a:rPr lang="en-US" sz="28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propiolatone</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Of these the relevant methods of sterilization are discussed here</a:t>
            </a:r>
            <a:endParaRPr lang="en-IN" sz="2800" dirty="0">
              <a:solidFill>
                <a:srgbClr val="7030A0"/>
              </a:solidFill>
            </a:endParaRPr>
          </a:p>
        </p:txBody>
      </p:sp>
    </p:spTree>
    <p:extLst>
      <p:ext uri="{BB962C8B-B14F-4D97-AF65-F5344CB8AC3E}">
        <p14:creationId xmlns:p14="http://schemas.microsoft.com/office/powerpoint/2010/main" val="3369939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823117E-32F3-B8B1-3DEE-790B8A9F1B24}"/>
              </a:ext>
            </a:extLst>
          </p:cNvPr>
          <p:cNvSpPr txBox="1"/>
          <p:nvPr/>
        </p:nvSpPr>
        <p:spPr>
          <a:xfrm>
            <a:off x="342901" y="0"/>
            <a:ext cx="8619564" cy="6878806"/>
          </a:xfrm>
          <a:prstGeom prst="rect">
            <a:avLst/>
          </a:prstGeom>
          <a:noFill/>
        </p:spPr>
        <p:txBody>
          <a:bodyPr wrap="square">
            <a:spAutoFit/>
          </a:bodyPr>
          <a:lstStyle/>
          <a:p>
            <a:pPr marL="228600" algn="ctr">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PHYSICAL DISINFECTINS AGENTS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spcAft>
                <a:spcPts val="1000"/>
              </a:spcAft>
            </a:pP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DRY HEAT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Flaming</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inoculating loop or wire, the tip of forceps and searing spatulas are held in a Bunsen flame till they become red hot. They may be dipped in a disinfectant before flaming to prevent spattering.</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Incineration</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excellent method for safely destroying materials such as contaminated cloth, animal carcasses and pathological materials. Polystyrene materials should not incinerated as they emit dark, dense black smoke</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9053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16E5E92-B956-8FC8-3591-B99E9BB4B260}"/>
              </a:ext>
            </a:extLst>
          </p:cNvPr>
          <p:cNvSpPr txBox="1"/>
          <p:nvPr/>
        </p:nvSpPr>
        <p:spPr>
          <a:xfrm>
            <a:off x="94129" y="170330"/>
            <a:ext cx="8633012" cy="6801477"/>
          </a:xfrm>
          <a:prstGeom prst="rect">
            <a:avLst/>
          </a:prstGeom>
          <a:noFill/>
        </p:spPr>
        <p:txBody>
          <a:bodyPr wrap="square">
            <a:spAutoFit/>
          </a:bodyPr>
          <a:lstStyle/>
          <a:p>
            <a:pPr marL="342900" algn="just">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Hot Air Oven</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most widely used method </a:t>
            </a:r>
          </a:p>
          <a:p>
            <a:pPr marL="342900" algn="just">
              <a:lnSpc>
                <a:spcPct val="115000"/>
              </a:lnSpc>
              <a:spcAft>
                <a:spcPts val="1000"/>
              </a:spcAf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of sterilization by dry heat</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Holding period: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160</a:t>
            </a:r>
            <a:r>
              <a:rPr lang="en-US" sz="3200" baseline="300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0</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C for one hour</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Glass ware, forceps, scissors, scalpels, all-glass syringes, swabs, some pharmaceutical products such as liquid paraffin, dusting powder and grease. </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The oven is usually heated by electricity with heating elements in the wall of the chamber and fitted with a fan to ensure even distribution of air and elimination of air pockets</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9564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0043DEE-4A2F-2F97-7176-8C45D54A9DC4}"/>
              </a:ext>
            </a:extLst>
          </p:cNvPr>
          <p:cNvSpPr txBox="1"/>
          <p:nvPr/>
        </p:nvSpPr>
        <p:spPr>
          <a:xfrm>
            <a:off x="437030" y="2667000"/>
            <a:ext cx="8054787" cy="361842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Test tubes and flasks should be wrapped in paper</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The oven must be allowed to cool slowly for about two hours before the door is opened since the glassware may crack due to sudden or uneven cooling.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90894D45-2C81-8283-2AD0-230401D6CA46}"/>
              </a:ext>
            </a:extLst>
          </p:cNvPr>
          <p:cNvSpPr txBox="1"/>
          <p:nvPr/>
        </p:nvSpPr>
        <p:spPr>
          <a:xfrm>
            <a:off x="389965" y="1143000"/>
            <a:ext cx="8101852" cy="1224951"/>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Glass ware should be perfectly dry before being placed in the oven</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984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2029</Words>
  <Application>Microsoft Office PowerPoint</Application>
  <PresentationFormat>On-screen Show (4:3)</PresentationFormat>
  <Paragraphs>238</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NDRF MEDICAL</dc:creator>
  <cp:lastModifiedBy>NDRF MEDICAL</cp:lastModifiedBy>
  <cp:revision>24</cp:revision>
  <dcterms:created xsi:type="dcterms:W3CDTF">2006-08-16T00:00:00Z</dcterms:created>
  <dcterms:modified xsi:type="dcterms:W3CDTF">2025-12-20T07:19:57Z</dcterms:modified>
</cp:coreProperties>
</file>