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00" r:id="rId5"/>
    <p:sldId id="260" r:id="rId6"/>
    <p:sldId id="261" r:id="rId7"/>
    <p:sldId id="262" r:id="rId8"/>
    <p:sldId id="263" r:id="rId9"/>
    <p:sldId id="264" r:id="rId10"/>
    <p:sldId id="265" r:id="rId11"/>
    <p:sldId id="298" r:id="rId12"/>
    <p:sldId id="266" r:id="rId13"/>
    <p:sldId id="267" r:id="rId14"/>
    <p:sldId id="268" r:id="rId15"/>
    <p:sldId id="299" r:id="rId16"/>
    <p:sldId id="269" r:id="rId17"/>
    <p:sldId id="270" r:id="rId18"/>
    <p:sldId id="271" r:id="rId19"/>
    <p:sldId id="272" r:id="rId20"/>
    <p:sldId id="295" r:id="rId21"/>
    <p:sldId id="273" r:id="rId22"/>
    <p:sldId id="274" r:id="rId23"/>
    <p:sldId id="296" r:id="rId24"/>
    <p:sldId id="275" r:id="rId25"/>
    <p:sldId id="297"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8" name="Picture 7">
            <a:extLst>
              <a:ext uri="{FF2B5EF4-FFF2-40B4-BE49-F238E27FC236}">
                <a16:creationId xmlns:a16="http://schemas.microsoft.com/office/drawing/2014/main" xmlns="" id="{1150DF7F-A0BC-A721-F22B-6BD45582F8B6}"/>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16699" y="0"/>
            <a:ext cx="1298546" cy="1143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85C7F950-D2E7-D6FD-1763-DA69CB3207D6}"/>
              </a:ext>
            </a:extLst>
          </p:cNvPr>
          <p:cNvSpPr txBox="1"/>
          <p:nvPr/>
        </p:nvSpPr>
        <p:spPr>
          <a:xfrm>
            <a:off x="430306" y="1828800"/>
            <a:ext cx="8081683" cy="1599477"/>
          </a:xfrm>
          <a:prstGeom prst="rect">
            <a:avLst/>
          </a:prstGeom>
          <a:noFill/>
        </p:spPr>
        <p:txBody>
          <a:bodyPr wrap="square">
            <a:spAutoFit/>
          </a:bodyPr>
          <a:lstStyle/>
          <a:p>
            <a:pPr marL="571500" algn="ctr">
              <a:lnSpc>
                <a:spcPct val="115000"/>
              </a:lnSpc>
              <a:spcAft>
                <a:spcPts val="1000"/>
              </a:spcAft>
            </a:pPr>
            <a:r>
              <a:rPr lang="hi-IN" sz="44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उपकरण की रोगाणुनाशन और कीटाणुशोधन विधि</a:t>
            </a:r>
            <a:endParaRPr lang="en-IN" sz="44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3505200" y="381000"/>
            <a:ext cx="1353256" cy="584775"/>
          </a:xfrm>
          <a:prstGeom prst="rect">
            <a:avLst/>
          </a:prstGeom>
          <a:noFill/>
        </p:spPr>
        <p:txBody>
          <a:bodyPr wrap="none" rtlCol="0">
            <a:spAutoFit/>
          </a:bodyPr>
          <a:lstStyle/>
          <a:p>
            <a:r>
              <a:rPr lang="hi-IN" sz="3200" b="1" dirty="0">
                <a:solidFill>
                  <a:srgbClr val="7030A0"/>
                </a:solidFill>
              </a:rPr>
              <a:t>पाठ-</a:t>
            </a:r>
            <a:r>
              <a:rPr lang="en-IN" sz="3200" b="1" dirty="0">
                <a:solidFill>
                  <a:srgbClr val="7030A0"/>
                </a:solidFill>
              </a:rPr>
              <a:t>39</a:t>
            </a:r>
          </a:p>
        </p:txBody>
      </p:sp>
      <p:sp>
        <p:nvSpPr>
          <p:cNvPr id="4" name="Title 1"/>
          <p:cNvSpPr txBox="1">
            <a:spLocks/>
          </p:cNvSpPr>
          <p:nvPr/>
        </p:nvSpPr>
        <p:spPr>
          <a:xfrm>
            <a:off x="6172200" y="5410200"/>
            <a:ext cx="2133602"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l0m0fu0@,0,u0,e0</a:t>
            </a:r>
          </a:p>
          <a:p>
            <a:r>
              <a:rPr lang="en-US" sz="4000" b="1" dirty="0" err="1" smtClean="0">
                <a:solidFill>
                  <a:srgbClr val="002060"/>
                </a:solidFill>
                <a:latin typeface="Kruti Dev 011" pitchFamily="2" charset="0"/>
                <a:cs typeface="Arial" pitchFamily="34" charset="0"/>
              </a:rPr>
              <a:t>veunhi</a:t>
            </a:r>
            <a:r>
              <a:rPr lang="en-US" sz="4000" b="1" dirty="0" smtClean="0">
                <a:solidFill>
                  <a:srgbClr val="002060"/>
                </a:solidFill>
                <a:latin typeface="Kruti Dev 011" pitchFamily="2" charset="0"/>
                <a:cs typeface="Arial" pitchFamily="34" charset="0"/>
              </a:rPr>
              <a:t> </a:t>
            </a:r>
            <a:r>
              <a:rPr lang="en-US" sz="4000" b="1" dirty="0" err="1" smtClean="0">
                <a:solidFill>
                  <a:srgbClr val="002060"/>
                </a:solidFill>
                <a:latin typeface="Kruti Dev 011" pitchFamily="2" charset="0"/>
                <a:cs typeface="Arial" pitchFamily="34" charset="0"/>
              </a:rPr>
              <a:t>dkSj</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1703159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9970A9-0DC2-6E69-AA43-B1A00E3CD395}"/>
              </a:ext>
            </a:extLst>
          </p:cNvPr>
          <p:cNvSpPr txBox="1"/>
          <p:nvPr/>
        </p:nvSpPr>
        <p:spPr>
          <a:xfrm>
            <a:off x="255494" y="197225"/>
            <a:ext cx="8310282" cy="6169894"/>
          </a:xfrm>
          <a:prstGeom prst="rect">
            <a:avLst/>
          </a:prstGeom>
          <a:noFill/>
        </p:spPr>
        <p:txBody>
          <a:bodyPr wrap="square">
            <a:spAutoFit/>
          </a:bodyPr>
          <a:lstStyle/>
          <a:p>
            <a:pPr marL="228600"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नम गर्मी </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114300" algn="just">
              <a:lnSpc>
                <a:spcPct val="115000"/>
              </a:lnSpc>
              <a:spcAft>
                <a:spcPts val="1000"/>
              </a:spcAft>
            </a:pPr>
            <a:r>
              <a:rPr lang="hi-IN" sz="3200" u="sng" dirty="0">
                <a:solidFill>
                  <a:srgbClr val="FFC000"/>
                </a:solidFill>
                <a:latin typeface="Calibri" panose="020F0502020204030204" pitchFamily="34" charset="0"/>
                <a:ea typeface="Times New Roman" panose="02020603050405020304" pitchFamily="18" charset="0"/>
              </a:rPr>
              <a:t>उबलता हुआ</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571500" algn="l"/>
              </a:tabLst>
            </a:pPr>
            <a:r>
              <a:rPr lang="hi-IN" sz="3200" dirty="0">
                <a:solidFill>
                  <a:srgbClr val="00B050"/>
                </a:solidFill>
                <a:latin typeface="Calibri" panose="020F0502020204030204" pitchFamily="34" charset="0"/>
                <a:ea typeface="Times New Roman" panose="02020603050405020304" pitchFamily="18" charset="0"/>
              </a:rPr>
              <a:t>वनस्पति बैक्टीरिया 90 - 1000 डिग्री सेल्सियस पर तुरंत मर जाते हैं, लेकिन बीजाणु बैक्टीरिया को लंबे समय तक उबलने की आवश्यकता होती है</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571500" algn="l"/>
              </a:tabLst>
            </a:pPr>
            <a:r>
              <a:rPr lang="hi-IN" sz="3200" dirty="0">
                <a:solidFill>
                  <a:srgbClr val="00B0F0"/>
                </a:solidFill>
                <a:latin typeface="Calibri" panose="020F0502020204030204" pitchFamily="34" charset="0"/>
                <a:ea typeface="Times New Roman" panose="02020603050405020304" pitchFamily="18" charset="0"/>
              </a:rPr>
              <a:t>सर्जिकल प्रक्रियाओं में उपयोग किए जाने वाले उपकरणों को स्टरलाइज़ करने के लिए उबालने की सिफारिश नहीं की जाती है और यह केवल कीटाणुशोधन की एक प्रक्रिया है</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571500" algn="l"/>
              </a:tabLst>
            </a:pPr>
            <a:r>
              <a:rPr lang="hi-IN" sz="3200" dirty="0">
                <a:solidFill>
                  <a:srgbClr val="7030A0"/>
                </a:solidFill>
                <a:latin typeface="Calibri" panose="020F0502020204030204" pitchFamily="34" charset="0"/>
                <a:ea typeface="Times New Roman" panose="02020603050405020304" pitchFamily="18" charset="0"/>
              </a:rPr>
              <a:t>कठोर जल का उपयोग नहीं करना चाहिए</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65501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9970A9-0DC2-6E69-AA43-B1A00E3CD395}"/>
              </a:ext>
            </a:extLst>
          </p:cNvPr>
          <p:cNvSpPr txBox="1"/>
          <p:nvPr/>
        </p:nvSpPr>
        <p:spPr>
          <a:xfrm>
            <a:off x="255494" y="197225"/>
            <a:ext cx="8310282" cy="4564326"/>
          </a:xfrm>
          <a:prstGeom prst="rect">
            <a:avLst/>
          </a:prstGeom>
          <a:noFill/>
        </p:spPr>
        <p:txBody>
          <a:bodyPr wrap="square">
            <a:spAutoFit/>
          </a:bodyPr>
          <a:lstStyle/>
          <a:p>
            <a:pPr marL="228600"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नम गर्मी </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114300" algn="just">
              <a:lnSpc>
                <a:spcPct val="115000"/>
              </a:lnSpc>
              <a:spcAft>
                <a:spcPts val="1000"/>
              </a:spcAft>
            </a:pPr>
            <a:r>
              <a:rPr lang="hi-IN" sz="3200" u="sng" dirty="0">
                <a:solidFill>
                  <a:srgbClr val="FFC000"/>
                </a:solidFill>
                <a:latin typeface="Calibri" panose="020F0502020204030204" pitchFamily="34" charset="0"/>
                <a:ea typeface="Times New Roman" panose="02020603050405020304" pitchFamily="18" charset="0"/>
              </a:rPr>
              <a:t>उबलता हुआ</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571500" algn="l"/>
              </a:tabLst>
            </a:pPr>
            <a:r>
              <a:rPr lang="hi-IN" sz="3200" dirty="0">
                <a:solidFill>
                  <a:srgbClr val="00B0F0"/>
                </a:solidFill>
                <a:latin typeface="Calibri" panose="020F0502020204030204" pitchFamily="34" charset="0"/>
                <a:ea typeface="Times New Roman" panose="02020603050405020304" pitchFamily="18" charset="0"/>
              </a:rPr>
              <a:t>केवल कीटाणुशोधन की आवश्यकता वाली सामग्रियों के लिए, सामग्री को पानी में डुबोया जाना चाहिए और 10-30 मिनट तक उबालना चाहिए
</a:t>
            </a:r>
            <a:r>
              <a:rPr lang="hi-IN" sz="3200" dirty="0">
                <a:solidFill>
                  <a:srgbClr val="00B050"/>
                </a:solidFill>
                <a:latin typeface="Calibri" panose="020F0502020204030204" pitchFamily="34" charset="0"/>
                <a:ea typeface="Times New Roman" panose="02020603050405020304" pitchFamily="18" charset="0"/>
              </a:rPr>
              <a:t>अवधि के दौरान स्टरलाइज़र का ढक्कन नहीं खोला जाना चाहिए।</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7857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6CD4FCF-E63E-72C1-E7FC-4F15AA8AE545}"/>
              </a:ext>
            </a:extLst>
          </p:cNvPr>
          <p:cNvSpPr txBox="1"/>
          <p:nvPr/>
        </p:nvSpPr>
        <p:spPr>
          <a:xfrm>
            <a:off x="154641" y="197226"/>
            <a:ext cx="8693524" cy="6449971"/>
          </a:xfrm>
          <a:prstGeom prst="rect">
            <a:avLst/>
          </a:prstGeom>
          <a:noFill/>
        </p:spPr>
        <p:txBody>
          <a:bodyPr wrap="square">
            <a:spAutoFit/>
          </a:bodyPr>
          <a:lstStyle/>
          <a:p>
            <a:pPr marL="228600" indent="1143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दबाव में भाप (ऑटोक्लेविंग)</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B050"/>
                </a:solidFill>
                <a:latin typeface="Calibri" panose="020F0502020204030204" pitchFamily="34" charset="0"/>
                <a:ea typeface="Times New Roman" panose="02020603050405020304" pitchFamily="18" charset="0"/>
              </a:rPr>
              <a:t>सिद्धान्त</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70C0"/>
                </a:solidFill>
                <a:latin typeface="Calibri" panose="020F0502020204030204" pitchFamily="34" charset="0"/>
                <a:ea typeface="Times New Roman" panose="02020603050405020304" pitchFamily="18" charset="0"/>
              </a:rPr>
              <a:t>पानी तब उबलता है जब उसका वाष्प दबाव आसपास के वातावरण के बराबर हो जाता है। इसलिए जब एक बंद बर्तन के अंदर दबाव बढ़ता है, तो पानी के उबलने का तापमान भी बढ़ जाता है। संतृप्त भाप में मर्मज्ञ शक्ति होती है। जब भाप ठंडी सतह के संपर्क में आती है, तो यह पानी में संघनित हो जाती है और उस सतह पर अपनी गुप्त गर्मी छोड़ देती है। मात्रा में बड़ी कमी क्षेत्र में अधिक भाप को चूसती है और प्रक्रिया जारी रहती है</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70744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50A1E42-6DE0-880C-DC36-3D071350F51C}"/>
              </a:ext>
            </a:extLst>
          </p:cNvPr>
          <p:cNvSpPr txBox="1"/>
          <p:nvPr/>
        </p:nvSpPr>
        <p:spPr>
          <a:xfrm>
            <a:off x="295835" y="97190"/>
            <a:ext cx="8552329" cy="6663619"/>
          </a:xfrm>
          <a:prstGeom prst="rect">
            <a:avLst/>
          </a:prstGeom>
          <a:noFill/>
        </p:spPr>
        <p:txBody>
          <a:bodyPr wrap="square">
            <a:spAutoFit/>
          </a:bodyPr>
          <a:lstStyle/>
          <a:p>
            <a:pPr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जब तक कि उस सतह का तापमान भाप के </a:t>
            </a:r>
            <a:endParaRPr lang="en-IN" sz="2800" dirty="0">
              <a:solidFill>
                <a:srgbClr val="00B0F0"/>
              </a:solidFill>
              <a:latin typeface="Calibri" panose="020F0502020204030204" pitchFamily="34" charset="0"/>
              <a:ea typeface="Times New Roman" panose="02020603050405020304" pitchFamily="18" charset="0"/>
            </a:endParaRPr>
          </a:p>
          <a:p>
            <a:pPr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तापमान तक नहीं बढ़ जाता। संघनित पानी </a:t>
            </a:r>
            <a:endParaRPr lang="en-IN" sz="2800" dirty="0">
              <a:solidFill>
                <a:srgbClr val="00B0F0"/>
              </a:solidFill>
              <a:latin typeface="Calibri" panose="020F0502020204030204" pitchFamily="34" charset="0"/>
              <a:ea typeface="Times New Roman" panose="02020603050405020304" pitchFamily="18" charset="0"/>
            </a:endParaRPr>
          </a:p>
          <a:p>
            <a:pPr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मौजूद रोगाणुओं को मारने के लिए नम स्थिति सुनिश्चित करता है।</a:t>
            </a:r>
            <a:endParaRPr lang="en-IN" sz="28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00B050"/>
                </a:solidFill>
                <a:latin typeface="Calibri" panose="020F0502020204030204" pitchFamily="34" charset="0"/>
                <a:ea typeface="Times New Roman" panose="02020603050405020304" pitchFamily="18" charset="0"/>
              </a:rPr>
              <a:t>आटोक्लेव में मूल रूप से गनमेटल या स्टेनलेस स्टील का एक ऊर्ध्वाधर/क्षैतिज सिलेंडर होता है; ढक्कन या दरवाजे को स्क्रू क्लैंप द्वारा बांधा जाता है और उपयुक्त वॉशर द्वारा वायुरोधी बनाया जाता है।</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7030A0"/>
                </a:solidFill>
                <a:latin typeface="Calibri" panose="020F0502020204030204" pitchFamily="34" charset="0"/>
                <a:ea typeface="Times New Roman" panose="02020603050405020304" pitchFamily="18" charset="0"/>
              </a:rPr>
              <a:t>ऊपरी तरफ के ढक्कन में हवा और भाप के लिए डिस्चार्ज टैप, एक दबाव नापने का यंत्र और एक सुरक्षा वाल्व होता है</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FFC000"/>
                </a:solidFill>
                <a:latin typeface="Calibri" panose="020F0502020204030204" pitchFamily="34" charset="0"/>
                <a:ea typeface="Times New Roman" panose="02020603050405020304" pitchFamily="18" charset="0"/>
              </a:rPr>
              <a:t>हीटिंग गैस या बिजली द्वारा होता है</a:t>
            </a:r>
            <a:endParaRPr lang="en-IN"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87793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EFE9A70-79C8-7D48-77AC-897FBE1B603C}"/>
              </a:ext>
            </a:extLst>
          </p:cNvPr>
          <p:cNvSpPr txBox="1"/>
          <p:nvPr/>
        </p:nvSpPr>
        <p:spPr>
          <a:xfrm>
            <a:off x="174812" y="143436"/>
            <a:ext cx="8155642" cy="7382534"/>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Lst>
            </a:pPr>
            <a:r>
              <a:rPr lang="hi-IN" sz="3200" b="1" dirty="0">
                <a:solidFill>
                  <a:srgbClr val="FFC000"/>
                </a:solidFill>
                <a:latin typeface="Calibri" panose="020F0502020204030204" pitchFamily="34" charset="0"/>
                <a:ea typeface="Times New Roman" panose="02020603050405020304" pitchFamily="18" charset="0"/>
              </a:rPr>
              <a:t>प्रक्रिया</a:t>
            </a:r>
            <a:r>
              <a:rPr lang="en-US" sz="3200" b="1"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b="1"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hi-IN" sz="3200" dirty="0">
                <a:solidFill>
                  <a:srgbClr val="00B050"/>
                </a:solidFill>
                <a:latin typeface="Calibri" panose="020F0502020204030204" pitchFamily="34" charset="0"/>
                <a:ea typeface="Times New Roman" panose="02020603050405020304" pitchFamily="18" charset="0"/>
              </a:rPr>
              <a:t>सिलेंडर में पर्याप्त पानी डाला जाता है; निष्फल की जाने वाली सामग्री को ट्रे पर रखा जाता है और आटोक्लेव को गर्म किया जाता है</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hi-IN" sz="3200" dirty="0">
                <a:solidFill>
                  <a:srgbClr val="00B0F0"/>
                </a:solidFill>
                <a:latin typeface="Calibri" panose="020F0502020204030204" pitchFamily="34" charset="0"/>
                <a:ea typeface="Times New Roman" panose="02020603050405020304" pitchFamily="18" charset="0"/>
              </a:rPr>
              <a:t>डिस्चार्ज टैप के साथ ढक्कन को कसकर खराब कर दिया जाता है</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hi-IN" sz="3200" dirty="0">
                <a:solidFill>
                  <a:srgbClr val="7030A0"/>
                </a:solidFill>
                <a:latin typeface="Calibri" panose="020F0502020204030204" pitchFamily="34" charset="0"/>
                <a:ea typeface="Times New Roman" panose="02020603050405020304" pitchFamily="18" charset="0"/>
              </a:rPr>
              <a:t>सुरक्षा वाल्व को आवश्यक दबाव में समायोजित किया जाता है</a:t>
            </a:r>
            <a:endParaRPr lang="en-IN" sz="3200" dirty="0">
              <a:solidFill>
                <a:srgbClr val="7030A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hi-IN" sz="3200" dirty="0">
                <a:solidFill>
                  <a:srgbClr val="FFC000"/>
                </a:solidFill>
                <a:latin typeface="Calibri" panose="020F0502020204030204" pitchFamily="34" charset="0"/>
                <a:ea typeface="Times New Roman" panose="02020603050405020304" pitchFamily="18" charset="0"/>
              </a:rPr>
              <a:t>भाप की हवा के मिश्रण को तब तक स्वतंत्र रूप से बाहर निकलने दिया जाता है जब तक कि सारी हवा विस्थापित न हो जाए</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8356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EFE9A70-79C8-7D48-77AC-897FBE1B603C}"/>
              </a:ext>
            </a:extLst>
          </p:cNvPr>
          <p:cNvSpPr txBox="1"/>
          <p:nvPr/>
        </p:nvSpPr>
        <p:spPr>
          <a:xfrm>
            <a:off x="228600" y="453826"/>
            <a:ext cx="8155642" cy="6078587"/>
          </a:xfrm>
          <a:prstGeom prst="rect">
            <a:avLst/>
          </a:prstGeom>
          <a:noFill/>
        </p:spPr>
        <p:txBody>
          <a:bodyPr wrap="square">
            <a:spAutoFit/>
          </a:bodyPr>
          <a:lstStyle/>
          <a:p>
            <a:pPr marL="342900" lvl="0" indent="-342900" algn="just">
              <a:spcAft>
                <a:spcPts val="1000"/>
              </a:spcAft>
              <a:buFont typeface="Times New Roman" panose="02020603050405020304" pitchFamily="18" charset="0"/>
              <a:buChar char="-"/>
            </a:pPr>
            <a:r>
              <a:rPr lang="hi-IN" sz="2800" dirty="0">
                <a:solidFill>
                  <a:srgbClr val="FFC000"/>
                </a:solidFill>
                <a:latin typeface="Calibri" panose="020F0502020204030204" pitchFamily="34" charset="0"/>
                <a:ea typeface="Times New Roman" panose="02020603050405020304" pitchFamily="18" charset="0"/>
              </a:rPr>
              <a:t>रबर टयूबिंग के माध्यम से भाप को पानी की </a:t>
            </a:r>
            <a:endParaRPr lang="en-IN" sz="2800" dirty="0">
              <a:solidFill>
                <a:srgbClr val="FFC000"/>
              </a:solidFill>
              <a:latin typeface="Calibri" panose="020F0502020204030204" pitchFamily="34" charset="0"/>
              <a:ea typeface="Times New Roman" panose="02020603050405020304" pitchFamily="18" charset="0"/>
            </a:endParaRPr>
          </a:p>
          <a:p>
            <a:pPr marL="342900" lvl="0" indent="-342900" algn="just">
              <a:spcAft>
                <a:spcPts val="1000"/>
              </a:spcAft>
              <a:buFont typeface="Times New Roman" panose="02020603050405020304" pitchFamily="18" charset="0"/>
              <a:buChar char="-"/>
            </a:pPr>
            <a:r>
              <a:rPr lang="hi-IN" sz="2800" dirty="0">
                <a:solidFill>
                  <a:srgbClr val="FFC000"/>
                </a:solidFill>
                <a:latin typeface="Calibri" panose="020F0502020204030204" pitchFamily="34" charset="0"/>
                <a:ea typeface="Times New Roman" panose="02020603050405020304" pitchFamily="18" charset="0"/>
              </a:rPr>
              <a:t>बाल्टी में ले जाकर इसका परीक्षण किया जा सकता है; जब बाल्टी में हवा के बुलबुले नहीं निकलते हैं, तो डिस्चार्ज नल बंद हो जाता है</a:t>
            </a:r>
            <a:endParaRPr lang="en-IN" sz="2800" dirty="0">
              <a:solidFill>
                <a:srgbClr val="FFC000"/>
              </a:solidFill>
              <a:latin typeface="Calibri" panose="020F0502020204030204" pitchFamily="34" charset="0"/>
              <a:ea typeface="Times New Roman" panose="02020603050405020304" pitchFamily="18" charset="0"/>
            </a:endParaRPr>
          </a:p>
          <a:p>
            <a:pPr marL="342900" lvl="0" indent="-342900" algn="just">
              <a:spcAft>
                <a:spcPts val="1000"/>
              </a:spcAft>
              <a:buFont typeface="Times New Roman" panose="02020603050405020304" pitchFamily="18" charset="0"/>
              <a:buChar char="-"/>
            </a:pPr>
            <a:r>
              <a:rPr lang="hi-IN" sz="2800" dirty="0">
                <a:solidFill>
                  <a:srgbClr val="00B0F0"/>
                </a:solidFill>
                <a:latin typeface="Calibri" panose="020F0502020204030204" pitchFamily="34" charset="0"/>
                <a:ea typeface="Times New Roman" panose="02020603050405020304" pitchFamily="18" charset="0"/>
              </a:rPr>
              <a:t>भाप का दबाव अंदर बढ़ जाता है और जब यह वांछित निर्धारित स्तर तक पहुंच जाता है, तो सुरक्षा वाल्व खुल जाता है और अवधि की गणना की जाती है</a:t>
            </a:r>
            <a:r>
              <a:rPr lang="en-US"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a:t>
            </a:r>
            <a:endParaRPr lang="en-IN" sz="28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a:p>
            <a:pPr marL="342900" indent="-342900" algn="just">
              <a:spcAft>
                <a:spcPts val="1000"/>
              </a:spcAft>
              <a:buFont typeface="Times New Roman" panose="02020603050405020304" pitchFamily="18" charset="0"/>
              <a:buChar char="-"/>
              <a:tabLst>
                <a:tab pos="685800" algn="l"/>
              </a:tabLst>
            </a:pPr>
            <a:r>
              <a:rPr lang="hi-IN" sz="2800" dirty="0">
                <a:solidFill>
                  <a:srgbClr val="00B050"/>
                </a:solidFill>
                <a:latin typeface="Calibri" panose="020F0502020204030204" pitchFamily="34" charset="0"/>
                <a:ea typeface="Times New Roman" panose="02020603050405020304" pitchFamily="18" charset="0"/>
              </a:rPr>
              <a:t>जब होल्डिंग अवधि समाप्त हो जाती है, तो हीटर को बंद कर दिया जाता है और आटोक्लेव को तब तक ठंडा होने दिया जाता है जब तक कि दबाव नापने का यंत्र इंगित नहीं करता है कि अंदर का दबाव वायुमंडलीय दबाव के बराबर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73811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25B4B46-20DE-BCA1-0B36-5FD2B61BADA7}"/>
              </a:ext>
            </a:extLst>
          </p:cNvPr>
          <p:cNvSpPr txBox="1"/>
          <p:nvPr/>
        </p:nvSpPr>
        <p:spPr>
          <a:xfrm>
            <a:off x="208429" y="457200"/>
            <a:ext cx="8727141" cy="5427127"/>
          </a:xfrm>
          <a:prstGeom prst="rect">
            <a:avLst/>
          </a:prstGeom>
          <a:noFill/>
        </p:spPr>
        <p:txBody>
          <a:bodyPr wrap="square">
            <a:spAutoFit/>
          </a:bodyPr>
          <a:lstStyle/>
          <a:p>
            <a:pPr marL="342900" lvl="0" indent="-342900" algn="just">
              <a:lnSpc>
                <a:spcPct val="115000"/>
              </a:lnSpc>
              <a:spcAft>
                <a:spcPts val="1000"/>
              </a:spcAft>
              <a:buFont typeface="Times New Roman" panose="02020603050405020304" pitchFamily="18" charset="0"/>
              <a:buChar char="-"/>
              <a:tabLst>
                <a:tab pos="685800" algn="l"/>
              </a:tabLst>
            </a:pPr>
            <a:r>
              <a:rPr lang="hi-IN" sz="3200" dirty="0">
                <a:solidFill>
                  <a:srgbClr val="00B050"/>
                </a:solidFill>
                <a:latin typeface="Calibri" panose="020F0502020204030204" pitchFamily="34" charset="0"/>
                <a:ea typeface="Times New Roman" panose="02020603050405020304" pitchFamily="18" charset="0"/>
              </a:rPr>
              <a:t>डिस्चार्ज नल को धीरे-धीरे खोला जाता </a:t>
            </a:r>
            <a:endParaRPr lang="en-IN" sz="3200" dirty="0">
              <a:solidFill>
                <a:srgbClr val="00B05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685800" algn="l"/>
              </a:tabLst>
            </a:pPr>
            <a:r>
              <a:rPr lang="hi-IN" sz="3200" dirty="0">
                <a:solidFill>
                  <a:srgbClr val="00B050"/>
                </a:solidFill>
                <a:latin typeface="Calibri" panose="020F0502020204030204" pitchFamily="34" charset="0"/>
                <a:ea typeface="Times New Roman" panose="02020603050405020304" pitchFamily="18" charset="0"/>
              </a:rPr>
              <a:t>है और हवा को आटोक्लेव में जाने दिया जाता है
</a:t>
            </a:r>
            <a:r>
              <a:rPr lang="en-IN" sz="3200" dirty="0">
                <a:solidFill>
                  <a:srgbClr val="00B050"/>
                </a:solidFill>
                <a:latin typeface="Calibri" panose="020F0502020204030204" pitchFamily="34" charset="0"/>
                <a:ea typeface="Times New Roman" panose="02020603050405020304" pitchFamily="18" charset="0"/>
              </a:rPr>
              <a:t>- </a:t>
            </a:r>
            <a:r>
              <a:rPr lang="hi-IN" sz="3200" dirty="0">
                <a:solidFill>
                  <a:srgbClr val="00B0F0"/>
                </a:solidFill>
                <a:latin typeface="Calibri" panose="020F0502020204030204" pitchFamily="34" charset="0"/>
                <a:ea typeface="Times New Roman" panose="02020603050405020304" pitchFamily="18" charset="0"/>
              </a:rPr>
              <a:t>यदि अंदर दबाव अधिक होने पर नल खोला जाता है, तो तरल मीडिया हिंसक रूप से उबलेगा और कंटेनर से फैल जाएगा और कभी-कभी विस्फोट हो सकता है। यदि अंदर का दबाव वायुमंडलीय दबाव से नीचे गिरने के बाद खोला जाता है, तो अत्यधिक मात्रा में पानी वाष्पित हो जाता और मीडिया से खो जाता।</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70426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D1C85D02-F2D3-3E3B-A65F-812266F15F7E}"/>
              </a:ext>
            </a:extLst>
          </p:cNvPr>
          <p:cNvGraphicFramePr>
            <a:graphicFrameLocks noGrp="1"/>
          </p:cNvGraphicFramePr>
          <p:nvPr>
            <p:extLst>
              <p:ext uri="{D42A27DB-BD31-4B8C-83A1-F6EECF244321}">
                <p14:modId xmlns:p14="http://schemas.microsoft.com/office/powerpoint/2010/main" val="542544376"/>
              </p:ext>
            </p:extLst>
          </p:nvPr>
        </p:nvGraphicFramePr>
        <p:xfrm>
          <a:off x="723900" y="3906887"/>
          <a:ext cx="7696200" cy="2848661"/>
        </p:xfrm>
        <a:graphic>
          <a:graphicData uri="http://schemas.openxmlformats.org/drawingml/2006/table">
            <a:tbl>
              <a:tblPr firstRow="1" firstCol="1" lastRow="1" lastCol="1" bandRow="1" bandCol="1">
                <a:tableStyleId>{5C22544A-7EE6-4342-B048-85BDC9FD1C3A}</a:tableStyleId>
              </a:tblPr>
              <a:tblGrid>
                <a:gridCol w="2163539">
                  <a:extLst>
                    <a:ext uri="{9D8B030D-6E8A-4147-A177-3AD203B41FA5}">
                      <a16:colId xmlns:a16="http://schemas.microsoft.com/office/drawing/2014/main" xmlns="" val="20000"/>
                    </a:ext>
                  </a:extLst>
                </a:gridCol>
                <a:gridCol w="2506465">
                  <a:extLst>
                    <a:ext uri="{9D8B030D-6E8A-4147-A177-3AD203B41FA5}">
                      <a16:colId xmlns:a16="http://schemas.microsoft.com/office/drawing/2014/main" xmlns="" val="1613435848"/>
                    </a:ext>
                  </a:extLst>
                </a:gridCol>
                <a:gridCol w="3026196">
                  <a:extLst>
                    <a:ext uri="{9D8B030D-6E8A-4147-A177-3AD203B41FA5}">
                      <a16:colId xmlns:a16="http://schemas.microsoft.com/office/drawing/2014/main" xmlns="" val="538421534"/>
                    </a:ext>
                  </a:extLst>
                </a:gridCol>
              </a:tblGrid>
              <a:tr h="1160501">
                <a:tc>
                  <a:txBody>
                    <a:bodyPr/>
                    <a:lstStyle/>
                    <a:p>
                      <a:pPr algn="ctr">
                        <a:lnSpc>
                          <a:spcPct val="115000"/>
                        </a:lnSpc>
                        <a:spcAft>
                          <a:spcPts val="1000"/>
                        </a:spcAft>
                      </a:pPr>
                      <a:r>
                        <a:rPr lang="hi-IN" sz="3200" dirty="0">
                          <a:effectLst/>
                          <a:latin typeface="Calibri" panose="020F0502020204030204" pitchFamily="34" charset="0"/>
                          <a:ea typeface="Times New Roman" panose="02020603050405020304" pitchFamily="18" charset="0"/>
                          <a:cs typeface="+mn-cs"/>
                        </a:rPr>
                        <a:t>दबाव</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hi-IN" sz="3200" dirty="0">
                          <a:effectLst/>
                        </a:rPr>
                        <a:t>तापमान</a:t>
                      </a:r>
                      <a:r>
                        <a:rPr lang="en-US" sz="3200" dirty="0">
                          <a:effectLst/>
                        </a:rPr>
                        <a:t> in </a:t>
                      </a:r>
                      <a:r>
                        <a:rPr lang="en-US" sz="3200" baseline="30000" dirty="0">
                          <a:effectLst/>
                        </a:rPr>
                        <a:t>0</a:t>
                      </a:r>
                      <a:r>
                        <a:rPr lang="en-US" sz="3200" dirty="0">
                          <a:effectLst/>
                        </a:rPr>
                        <a: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hi-IN" sz="3200" dirty="0">
                          <a:effectLst/>
                        </a:rPr>
                        <a:t>होल्डिंग समय</a:t>
                      </a:r>
                      <a:r>
                        <a:rPr lang="en-IN" sz="3200" dirty="0">
                          <a:effectLst/>
                        </a:rPr>
                        <a:t> </a:t>
                      </a:r>
                      <a:r>
                        <a:rPr lang="en-US" sz="3200" dirty="0">
                          <a:effectLst/>
                        </a:rPr>
                        <a:t>in minutes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821474426"/>
                  </a:ext>
                </a:extLst>
              </a:tr>
              <a:tr h="562720">
                <a:tc>
                  <a:txBody>
                    <a:bodyPr/>
                    <a:lstStyle/>
                    <a:p>
                      <a:pPr algn="ctr">
                        <a:lnSpc>
                          <a:spcPct val="115000"/>
                        </a:lnSpc>
                        <a:spcAft>
                          <a:spcPts val="1000"/>
                        </a:spcAf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121</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15</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3241329225"/>
                  </a:ext>
                </a:extLst>
              </a:tr>
              <a:tr h="562720">
                <a:tc>
                  <a:txBody>
                    <a:bodyPr/>
                    <a:lstStyle/>
                    <a:p>
                      <a:pPr algn="ctr">
                        <a:lnSpc>
                          <a:spcPct val="115000"/>
                        </a:lnSpc>
                        <a:spcAft>
                          <a:spcPts val="1000"/>
                        </a:spcAft>
                      </a:pPr>
                      <a:endParaRPr lang="en-IN" sz="32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126</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10</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2269098937"/>
                  </a:ext>
                </a:extLst>
              </a:tr>
              <a:tr h="562720">
                <a:tc>
                  <a:txBody>
                    <a:bodyPr/>
                    <a:lstStyle/>
                    <a:p>
                      <a:pPr algn="ctr">
                        <a:lnSpc>
                          <a:spcPct val="115000"/>
                        </a:lnSpc>
                        <a:spcAft>
                          <a:spcPts val="1000"/>
                        </a:spcAf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a:effectLst/>
                        </a:rPr>
                        <a:t>134</a:t>
                      </a:r>
                      <a:endParaRPr lang="en-IN" sz="32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3</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595453116"/>
                  </a:ext>
                </a:extLst>
              </a:tr>
            </a:tbl>
          </a:graphicData>
        </a:graphic>
      </p:graphicFrame>
      <p:sp>
        <p:nvSpPr>
          <p:cNvPr id="3" name="Rectangle 1">
            <a:extLst>
              <a:ext uri="{FF2B5EF4-FFF2-40B4-BE49-F238E27FC236}">
                <a16:creationId xmlns:a16="http://schemas.microsoft.com/office/drawing/2014/main" xmlns="" id="{FBA5DBFF-B023-5B17-EE80-DF3BF067B6F3}"/>
              </a:ext>
            </a:extLst>
          </p:cNvPr>
          <p:cNvSpPr>
            <a:spLocks noChangeArrowheads="1"/>
          </p:cNvSpPr>
          <p:nvPr/>
        </p:nvSpPr>
        <p:spPr bwMode="auto">
          <a:xfrm>
            <a:off x="381000" y="367457"/>
            <a:ext cx="815340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28600"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pPr marL="177800" lvl="1" indent="-177800">
              <a:buFontTx/>
              <a:buChar char="-"/>
            </a:pPr>
            <a:r>
              <a:rPr lang="hi-IN" altLang="en-US" sz="3200" b="1" dirty="0">
                <a:solidFill>
                  <a:srgbClr val="C00000"/>
                </a:solidFill>
                <a:latin typeface="Calibri" panose="020F0502020204030204" pitchFamily="34" charset="0"/>
                <a:ea typeface="Times New Roman" panose="02020603050405020304" pitchFamily="18" charset="0"/>
              </a:rPr>
              <a:t>नुकसान</a:t>
            </a:r>
            <a:r>
              <a:rPr kumimoji="0" lang="en-US" altLang="en-US" sz="3200" b="1" i="0" u="none" strike="noStrike" cap="none" normalizeH="0" baseline="0" dirty="0">
                <a:ln>
                  <a:noFill/>
                </a:ln>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kumimoji="0" lang="en-US" altLang="en-US" sz="3200" b="1" i="0" u="none" strike="noStrike" cap="none" normalizeH="0" baseline="0" dirty="0">
              <a:ln>
                <a:noFill/>
              </a:ln>
              <a:solidFill>
                <a:srgbClr val="C00000"/>
              </a:solidFill>
              <a:effectLst/>
            </a:endParaRPr>
          </a:p>
          <a:p>
            <a:pPr marL="177800" lvl="2" indent="-177800">
              <a:buFont typeface="Wingdings" panose="05000000000000000000" pitchFamily="2" charset="2"/>
              <a:buChar char=""/>
            </a:pPr>
            <a:r>
              <a:rPr lang="hi-IN" altLang="en-US" sz="3200" dirty="0">
                <a:solidFill>
                  <a:srgbClr val="00B050"/>
                </a:solidFill>
                <a:latin typeface="Calibri" panose="020F0502020204030204" pitchFamily="34" charset="0"/>
                <a:ea typeface="Times New Roman" panose="02020603050405020304" pitchFamily="18" charset="0"/>
              </a:rPr>
              <a:t>वायु निर्वहन की विधि अक्षम है और यह तय करना मुश्किल है कि निर्वहन कब पूरा हो गया है
 </a:t>
            </a:r>
            <a:r>
              <a:rPr lang="hi-IN" altLang="en-US" sz="3200" dirty="0">
                <a:solidFill>
                  <a:srgbClr val="00B0F0"/>
                </a:solidFill>
                <a:latin typeface="Calibri" panose="020F0502020204030204" pitchFamily="34" charset="0"/>
                <a:ea typeface="Times New Roman" panose="02020603050405020304" pitchFamily="18" charset="0"/>
              </a:rPr>
              <a:t>विसंक्रमण के बाद और इसे बाहर निकालने से पहले लोड को सुखाने की कोई सुविधा नहीं है</a:t>
            </a:r>
            <a:endParaRPr lang="en-IN" altLang="en-US" sz="3200" dirty="0">
              <a:solidFill>
                <a:srgbClr val="00B0F0"/>
              </a:solidFill>
              <a:latin typeface="Calibri" panose="020F0502020204030204" pitchFamily="34" charset="0"/>
              <a:ea typeface="Times New Roman" panose="02020603050405020304" pitchFamily="18" charset="0"/>
            </a:endParaRPr>
          </a:p>
          <a:p>
            <a:pPr marL="0" lvl="2"/>
            <a:r>
              <a:rPr lang="hi-IN" altLang="en-US" sz="3200" dirty="0">
                <a:solidFill>
                  <a:srgbClr val="C00000"/>
                </a:solidFill>
                <a:latin typeface="Calibri" panose="020F0502020204030204" pitchFamily="34" charset="0"/>
                <a:ea typeface="Times New Roman" panose="02020603050405020304" pitchFamily="18" charset="0"/>
              </a:rPr>
              <a:t>आटोक्लेव के लिए अनुशंसित होल्डिंग अवधि</a:t>
            </a:r>
            <a:r>
              <a:rPr kumimoji="0" lang="en-US" altLang="en-US" sz="3200" b="0" i="0" u="none" strike="noStrike" cap="none" normalizeH="0" baseline="0" dirty="0">
                <a:ln>
                  <a:noFill/>
                </a:ln>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kumimoji="0" lang="en-US" altLang="en-US" sz="3200" b="0" i="0" u="none" strike="noStrike" cap="none" normalizeH="0" baseline="0" dirty="0">
              <a:ln>
                <a:noFill/>
              </a:ln>
              <a:solidFill>
                <a:srgbClr val="C00000"/>
              </a:solidFill>
              <a:effectLst/>
            </a:endParaRPr>
          </a:p>
        </p:txBody>
      </p:sp>
    </p:spTree>
    <p:extLst>
      <p:ext uri="{BB962C8B-B14F-4D97-AF65-F5344CB8AC3E}">
        <p14:creationId xmlns:p14="http://schemas.microsoft.com/office/powerpoint/2010/main" val="3332105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3AA39C4-8570-B7B4-1296-38548C3A903F}"/>
              </a:ext>
            </a:extLst>
          </p:cNvPr>
          <p:cNvSpPr txBox="1"/>
          <p:nvPr/>
        </p:nvSpPr>
        <p:spPr>
          <a:xfrm>
            <a:off x="152400" y="437796"/>
            <a:ext cx="8653183" cy="5982407"/>
          </a:xfrm>
          <a:prstGeom prst="rect">
            <a:avLst/>
          </a:prstGeom>
          <a:noFill/>
        </p:spPr>
        <p:txBody>
          <a:bodyPr wrap="square">
            <a:spAutoFit/>
          </a:bodyPr>
          <a:lstStyle/>
          <a:p>
            <a:pPr marL="228600" algn="just">
              <a:lnSpc>
                <a:spcPct val="115000"/>
              </a:lnSpc>
              <a:spcAft>
                <a:spcPts val="1000"/>
              </a:spcAft>
            </a:pPr>
            <a:r>
              <a:rPr lang="hi-IN" sz="3200" b="1" u="sng" dirty="0">
                <a:solidFill>
                  <a:srgbClr val="C00000"/>
                </a:solidFill>
                <a:latin typeface="Calibri" panose="020F0502020204030204" pitchFamily="34" charset="0"/>
                <a:ea typeface="Times New Roman" panose="02020603050405020304" pitchFamily="18" charset="0"/>
              </a:rPr>
              <a:t>विकिरण</a:t>
            </a:r>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00B0F0"/>
                </a:solidFill>
                <a:latin typeface="Calibri" panose="020F0502020204030204" pitchFamily="34" charset="0"/>
                <a:ea typeface="Times New Roman" panose="02020603050405020304" pitchFamily="18" charset="0"/>
              </a:rPr>
              <a:t>इन्फ्रारेड विकिरण का उपयोग सीरिंज और कैथेटर जैसे पहले से पैक की गई वस्तुओं के तेजी से बड़े पैमाने पर नसबंदी के लिए किया जाता है</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00B050"/>
                </a:solidFill>
                <a:latin typeface="Calibri" panose="020F0502020204030204" pitchFamily="34" charset="0"/>
                <a:ea typeface="Times New Roman" panose="02020603050405020304" pitchFamily="18" charset="0"/>
              </a:rPr>
              <a:t>पराबैंगनी विकिरण का उपयोग प्रवेश मार्गों, ऑपरेशन थिएटर और प्रयोगशालाओं जैसे संलग्न क्षेत्रों को कीटाणुरहित करने के लिए किया जाता है।</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7030A0"/>
                </a:solidFill>
                <a:latin typeface="Calibri" panose="020F0502020204030204" pitchFamily="34" charset="0"/>
                <a:ea typeface="Times New Roman" panose="02020603050405020304" pitchFamily="18" charset="0"/>
              </a:rPr>
              <a:t>गामा किरणों का उपयोग प्लास्टिक, सीरिंज, स्वैब, कैथेटर, पशु चारा, कार्डबोर्ड, तेल ग्रीस, कपड़े और धातु की पन्नी के व्यावसायिक नसबंदी के लिए किया जाता है।</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9158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84F3CB-E033-F2F3-51EE-A21C9014864D}"/>
              </a:ext>
            </a:extLst>
          </p:cNvPr>
          <p:cNvSpPr txBox="1"/>
          <p:nvPr/>
        </p:nvSpPr>
        <p:spPr>
          <a:xfrm>
            <a:off x="363071" y="731635"/>
            <a:ext cx="8431306" cy="5668860"/>
          </a:xfrm>
          <a:prstGeom prst="rect">
            <a:avLst/>
          </a:prstGeom>
          <a:noFill/>
        </p:spPr>
        <p:txBody>
          <a:bodyPr wrap="square">
            <a:spAutoFit/>
          </a:bodyPr>
          <a:lstStyle/>
          <a:p>
            <a:pPr marL="228600" algn="ctr">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रासायनिक कीटाणुनाशक एजेंट</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hi-IN" sz="3200" b="1" u="sng" dirty="0">
                <a:solidFill>
                  <a:srgbClr val="7030A0"/>
                </a:solidFill>
                <a:latin typeface="Calibri" panose="020F0502020204030204" pitchFamily="34" charset="0"/>
                <a:ea typeface="Times New Roman" panose="02020603050405020304" pitchFamily="18" charset="0"/>
              </a:rPr>
              <a:t>अल्कोहल</a:t>
            </a:r>
            <a:r>
              <a:rPr lang="en-US" sz="32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B0F0"/>
                </a:solidFill>
                <a:latin typeface="Calibri" panose="020F0502020204030204" pitchFamily="34" charset="0"/>
                <a:ea typeface="Times New Roman" panose="02020603050405020304" pitchFamily="18" charset="0"/>
              </a:rPr>
              <a:t>एथिल अल्कोहल और आइसोप्रोपिल अल्कोहल का उपयोग अक्सर त्वचा एंटीसेप्टिक्स के रूप में और थर्मामीटर के कीटाणुशोधन के लिए किया जाता है</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B050"/>
                </a:solidFill>
                <a:latin typeface="Calibri" panose="020F0502020204030204" pitchFamily="34" charset="0"/>
                <a:ea typeface="Times New Roman" panose="02020603050405020304" pitchFamily="18" charset="0"/>
              </a:rPr>
              <a:t>पानी में 60 -90% की सांद्रता में प्रोटीन को विकृत करके कार्य करें</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C00000"/>
                </a:solidFill>
                <a:latin typeface="Calibri" panose="020F0502020204030204" pitchFamily="34" charset="0"/>
                <a:ea typeface="Times New Roman" panose="02020603050405020304" pitchFamily="18" charset="0"/>
              </a:rPr>
              <a:t>बीजाणुओं पर कोई कार्रवाई नहीं</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93214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E1786A-C566-15D9-BAB1-776E6077E2B3}"/>
              </a:ext>
            </a:extLst>
          </p:cNvPr>
          <p:cNvSpPr txBox="1"/>
          <p:nvPr/>
        </p:nvSpPr>
        <p:spPr>
          <a:xfrm>
            <a:off x="412376" y="838200"/>
            <a:ext cx="8807824" cy="1067215"/>
          </a:xfrm>
          <a:prstGeom prst="rect">
            <a:avLst/>
          </a:prstGeom>
          <a:noFill/>
        </p:spPr>
        <p:txBody>
          <a:bodyPr wrap="square">
            <a:spAutoFit/>
          </a:bodyPr>
          <a:lstStyle/>
          <a:p>
            <a:pPr marL="342900" lvl="0" indent="-342900" algn="just">
              <a:lnSpc>
                <a:spcPct val="115000"/>
              </a:lnSpc>
              <a:spcAft>
                <a:spcPts val="1000"/>
              </a:spcAft>
              <a:buFont typeface="+mj-lt"/>
              <a:buAutoNum type="arabicPeriod"/>
              <a:tabLst>
                <a:tab pos="180340" algn="l"/>
              </a:tabLst>
            </a:pPr>
            <a:r>
              <a:rPr lang="hi-IN" sz="2800" dirty="0">
                <a:solidFill>
                  <a:srgbClr val="00B050"/>
                </a:solidFill>
                <a:latin typeface="Calibri" panose="020F0502020204030204" pitchFamily="34" charset="0"/>
                <a:ea typeface="Times New Roman" panose="02020603050405020304" pitchFamily="18" charset="0"/>
              </a:rPr>
              <a:t>विसंक्रमण, कीटाणुशोधन और एंटीसेप्सिस को परिभाषित करें</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4016640" y="103358"/>
            <a:ext cx="1584088" cy="640175"/>
          </a:xfrm>
          <a:prstGeom prst="rect">
            <a:avLst/>
          </a:prstGeom>
        </p:spPr>
        <p:txBody>
          <a:bodyPr wrap="none">
            <a:spAutoFit/>
          </a:bodyPr>
          <a:lstStyle/>
          <a:p>
            <a:pPr lvl="0"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उद्देश्यों</a:t>
            </a: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sz="3200" b="1"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p:cNvSpPr txBox="1"/>
          <p:nvPr/>
        </p:nvSpPr>
        <p:spPr>
          <a:xfrm>
            <a:off x="381000" y="5690633"/>
            <a:ext cx="8458200" cy="861774"/>
          </a:xfrm>
          <a:prstGeom prst="rect">
            <a:avLst/>
          </a:prstGeom>
          <a:noFill/>
        </p:spPr>
        <p:txBody>
          <a:bodyPr wrap="square" rtlCol="0">
            <a:spAutoFit/>
          </a:bodyPr>
          <a:lstStyle/>
          <a:p>
            <a:pPr lvl="0"/>
            <a:r>
              <a:rPr lang="en-IN" sz="3200" dirty="0"/>
              <a:t>6. </a:t>
            </a:r>
            <a:r>
              <a:rPr lang="hi-IN" sz="2800" dirty="0">
                <a:solidFill>
                  <a:srgbClr val="0070C0"/>
                </a:solidFill>
                <a:latin typeface="Calibri" panose="020F0502020204030204" pitchFamily="34" charset="0"/>
                <a:ea typeface="Times New Roman" panose="02020603050405020304" pitchFamily="18" charset="0"/>
              </a:rPr>
              <a:t>संक्रमण नियंत्रण के सिद्धांतों की व्याख्या करें</a:t>
            </a:r>
            <a:endParaRPr lang="en-IN" sz="2800" dirty="0">
              <a:solidFill>
                <a:srgbClr val="0070C0"/>
              </a:solidFill>
              <a:latin typeface="Calibri" panose="020F0502020204030204" pitchFamily="34" charset="0"/>
              <a:ea typeface="Times New Roman" panose="02020603050405020304" pitchFamily="18" charset="0"/>
              <a:cs typeface="Mangal" panose="02040503050203030202" pitchFamily="18" charset="0"/>
            </a:endParaRPr>
          </a:p>
          <a:p>
            <a:endParaRPr lang="en-IN" dirty="0"/>
          </a:p>
        </p:txBody>
      </p:sp>
      <p:sp>
        <p:nvSpPr>
          <p:cNvPr id="6" name="TextBox 5"/>
          <p:cNvSpPr txBox="1"/>
          <p:nvPr/>
        </p:nvSpPr>
        <p:spPr>
          <a:xfrm>
            <a:off x="381000" y="4952586"/>
            <a:ext cx="8610600" cy="640175"/>
          </a:xfrm>
          <a:prstGeom prst="rect">
            <a:avLst/>
          </a:prstGeom>
          <a:noFill/>
        </p:spPr>
        <p:txBody>
          <a:bodyPr wrap="square" rtlCol="0">
            <a:spAutoFit/>
          </a:bodyPr>
          <a:lstStyle/>
          <a:p>
            <a:pPr lvl="0" algn="just">
              <a:lnSpc>
                <a:spcPct val="115000"/>
              </a:lnSpc>
              <a:spcAft>
                <a:spcPts val="1000"/>
              </a:spcAft>
              <a:tabLst>
                <a:tab pos="180340" algn="l"/>
              </a:tabLst>
            </a:pPr>
            <a:r>
              <a:rPr lang="en-IN" sz="3200" dirty="0"/>
              <a:t>5</a:t>
            </a:r>
            <a:r>
              <a:rPr lang="hi-IN" sz="3200" dirty="0"/>
              <a:t>. </a:t>
            </a:r>
            <a:r>
              <a:rPr lang="hi-IN" sz="2800" dirty="0"/>
              <a:t>रिसाव के प्रबंधन में चरणों की सूची बनाएं</a:t>
            </a:r>
            <a:endParaRPr lang="en-IN" sz="2800" dirty="0">
              <a:solidFill>
                <a:srgbClr val="FFC00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7" name="TextBox 6"/>
          <p:cNvSpPr txBox="1"/>
          <p:nvPr/>
        </p:nvSpPr>
        <p:spPr>
          <a:xfrm>
            <a:off x="304800" y="3657600"/>
            <a:ext cx="8686800" cy="1138004"/>
          </a:xfrm>
          <a:prstGeom prst="rect">
            <a:avLst/>
          </a:prstGeom>
          <a:noFill/>
        </p:spPr>
        <p:txBody>
          <a:bodyPr wrap="square" rtlCol="0">
            <a:spAutoFit/>
          </a:bodyPr>
          <a:lstStyle/>
          <a:p>
            <a:pPr lvl="0" algn="just">
              <a:lnSpc>
                <a:spcPct val="115000"/>
              </a:lnSpc>
              <a:tabLst>
                <a:tab pos="180340" algn="l"/>
              </a:tabLst>
            </a:pPr>
            <a:r>
              <a:rPr lang="en-IN" sz="3200" dirty="0"/>
              <a:t>4</a:t>
            </a:r>
            <a:r>
              <a:rPr lang="en-IN" sz="2800" dirty="0"/>
              <a:t>. </a:t>
            </a:r>
            <a:r>
              <a:rPr lang="hi-IN" sz="2800" dirty="0">
                <a:solidFill>
                  <a:srgbClr val="92D050"/>
                </a:solidFill>
                <a:latin typeface="Calibri" panose="020F0502020204030204" pitchFamily="34" charset="0"/>
                <a:ea typeface="Times New Roman" panose="02020603050405020304" pitchFamily="18" charset="0"/>
              </a:rPr>
              <a:t>आमतौर पर उपयोग की जाने वाली वस्तुओं की सफाई और कीटाणुशोधन के लिए अनुशंसित तरीकों का वर्णन करें</a:t>
            </a:r>
            <a:endParaRPr lang="en-IN" sz="2800" dirty="0">
              <a:solidFill>
                <a:srgbClr val="92D05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8" name="TextBox 7"/>
          <p:cNvSpPr txBox="1"/>
          <p:nvPr/>
        </p:nvSpPr>
        <p:spPr>
          <a:xfrm>
            <a:off x="381000" y="2514600"/>
            <a:ext cx="8229600" cy="1138004"/>
          </a:xfrm>
          <a:prstGeom prst="rect">
            <a:avLst/>
          </a:prstGeom>
          <a:noFill/>
        </p:spPr>
        <p:txBody>
          <a:bodyPr wrap="square" rtlCol="0">
            <a:spAutoFit/>
          </a:bodyPr>
          <a:lstStyle/>
          <a:p>
            <a:pPr lvl="0" algn="just">
              <a:lnSpc>
                <a:spcPct val="115000"/>
              </a:lnSpc>
            </a:pPr>
            <a:r>
              <a:rPr lang="en-IN" sz="3200" dirty="0"/>
              <a:t>3.</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7030A0"/>
                </a:solidFill>
                <a:latin typeface="Calibri" panose="020F0502020204030204" pitchFamily="34" charset="0"/>
                <a:ea typeface="Times New Roman" panose="02020603050405020304" pitchFamily="18" charset="0"/>
              </a:rPr>
              <a:t>आटोक्लेव के सिद्धांत को समझाइए। ऑटोक्लेविंग की प्रक्रिया में चरणों की सूची </a:t>
            </a:r>
            <a:r>
              <a:rPr lang="hi-IN" sz="2800" u="sng" dirty="0">
                <a:solidFill>
                  <a:srgbClr val="7030A0"/>
                </a:solidFill>
                <a:latin typeface="Calibri" panose="020F0502020204030204" pitchFamily="34" charset="0"/>
                <a:ea typeface="Times New Roman" panose="02020603050405020304" pitchFamily="18" charset="0"/>
              </a:rPr>
              <a:t>बनाएं</a:t>
            </a:r>
            <a:endParaRPr lang="en-IN" sz="2800" u="sng" dirty="0">
              <a:solidFill>
                <a:srgbClr val="7030A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9" name="TextBox 8"/>
          <p:cNvSpPr txBox="1"/>
          <p:nvPr/>
        </p:nvSpPr>
        <p:spPr>
          <a:xfrm>
            <a:off x="457200" y="1524000"/>
            <a:ext cx="8077200" cy="1015663"/>
          </a:xfrm>
          <a:prstGeom prst="rect">
            <a:avLst/>
          </a:prstGeom>
          <a:noFill/>
        </p:spPr>
        <p:txBody>
          <a:bodyPr wrap="square" rtlCol="0">
            <a:spAutoFit/>
          </a:bodyPr>
          <a:lstStyle/>
          <a:p>
            <a:pPr lvl="0" algn="just"/>
            <a:r>
              <a:rPr lang="en-IN" sz="3200" dirty="0"/>
              <a:t>2.</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00B0F0"/>
                </a:solidFill>
                <a:latin typeface="Calibri" panose="020F0502020204030204" pitchFamily="34" charset="0"/>
                <a:ea typeface="Times New Roman" panose="02020603050405020304" pitchFamily="18" charset="0"/>
              </a:rPr>
              <a:t>विसंक्रमण में उपयोग किए जाने वाले भौतिक और रासायनिक एजेंटों की सूची बनाएं</a:t>
            </a:r>
            <a:endParaRPr lang="en-IN" sz="28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5979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84F3CB-E033-F2F3-51EE-A21C9014864D}"/>
              </a:ext>
            </a:extLst>
          </p:cNvPr>
          <p:cNvSpPr txBox="1"/>
          <p:nvPr/>
        </p:nvSpPr>
        <p:spPr>
          <a:xfrm>
            <a:off x="152400" y="98612"/>
            <a:ext cx="8839199" cy="6437916"/>
          </a:xfrm>
          <a:prstGeom prst="rect">
            <a:avLst/>
          </a:prstGeom>
          <a:noFill/>
        </p:spPr>
        <p:txBody>
          <a:bodyPr wrap="square">
            <a:spAutoFit/>
          </a:bodyPr>
          <a:lstStyle/>
          <a:p>
            <a:pPr marL="228600" algn="ctr">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रासायनिक कीटाणुनाशक एजेंट</a:t>
            </a:r>
            <a:endParaRPr lang="en-IN" sz="3200" u="sng" dirty="0">
              <a:solidFill>
                <a:srgbClr val="FF0000"/>
              </a:solidFill>
              <a:latin typeface="Calibri" panose="020F0502020204030204" pitchFamily="34" charset="0"/>
              <a:ea typeface="Times New Roman" panose="02020603050405020304" pitchFamily="18" charset="0"/>
            </a:endParaRPr>
          </a:p>
          <a:p>
            <a:pPr marL="228600">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एल्डिहाइड</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b="1" dirty="0">
              <a:latin typeface="Calibri" panose="020F0502020204030204" pitchFamily="34" charset="0"/>
              <a:ea typeface="Times New Roman" panose="02020603050405020304" pitchFamily="18" charset="0"/>
              <a:cs typeface="Mangal" panose="02040503050203030202" pitchFamily="18" charset="0"/>
            </a:endParaRPr>
          </a:p>
          <a:p>
            <a:pPr marL="228600">
              <a:lnSpc>
                <a:spcPct val="115000"/>
              </a:lnSpc>
              <a:spcAft>
                <a:spcPts val="1000"/>
              </a:spcAft>
            </a:pPr>
            <a:r>
              <a:rPr lang="hi-IN" sz="2800" dirty="0">
                <a:solidFill>
                  <a:srgbClr val="7030A0"/>
                </a:solidFill>
                <a:latin typeface="Calibri" panose="020F0502020204030204" pitchFamily="34" charset="0"/>
                <a:ea typeface="Times New Roman" panose="02020603050405020304" pitchFamily="18" charset="0"/>
              </a:rPr>
              <a:t>फॉर्मलडिहाइड: यह एक जीवाणुनाशक,</a:t>
            </a:r>
            <a:r>
              <a:rPr lang="en-IN" sz="2800" dirty="0">
                <a:solidFill>
                  <a:srgbClr val="7030A0"/>
                </a:solidFill>
                <a:latin typeface="Calibri" panose="020F0502020204030204" pitchFamily="34" charset="0"/>
                <a:ea typeface="Times New Roman" panose="02020603050405020304" pitchFamily="18" charset="0"/>
              </a:rPr>
              <a:t> </a:t>
            </a:r>
            <a:r>
              <a:rPr lang="hi-IN" sz="2800" dirty="0">
                <a:solidFill>
                  <a:srgbClr val="7030A0"/>
                </a:solidFill>
                <a:latin typeface="Calibri" panose="020F0502020204030204" pitchFamily="34" charset="0"/>
                <a:ea typeface="Times New Roman" panose="02020603050405020304" pitchFamily="18" charset="0"/>
              </a:rPr>
              <a:t>स्पोरसाइडल और विषाणुनाशक है</a:t>
            </a:r>
            <a:endParaRPr lang="en-IN" sz="2800" dirty="0">
              <a:solidFill>
                <a:srgbClr val="7030A0"/>
              </a:solidFill>
              <a:latin typeface="Calibri" panose="020F0502020204030204" pitchFamily="34" charset="0"/>
              <a:ea typeface="Times New Roman" panose="02020603050405020304" pitchFamily="18" charset="0"/>
            </a:endParaRPr>
          </a:p>
          <a:p>
            <a:pPr marL="228600" indent="228600" algn="just">
              <a:lnSpc>
                <a:spcPct val="115000"/>
              </a:lnSpc>
              <a:spcAft>
                <a:spcPts val="1000"/>
              </a:spcAft>
            </a:pPr>
            <a:r>
              <a:rPr lang="hi-IN" sz="2800" dirty="0">
                <a:solidFill>
                  <a:srgbClr val="00B050"/>
                </a:solidFill>
                <a:latin typeface="Calibri" panose="020F0502020204030204" pitchFamily="34" charset="0"/>
                <a:ea typeface="Times New Roman" panose="02020603050405020304" pitchFamily="18" charset="0"/>
              </a:rPr>
              <a:t>उपयोग</a:t>
            </a:r>
            <a:r>
              <a:rPr lang="en-US" sz="2800" dirty="0">
                <a:solidFill>
                  <a:srgbClr val="00B050"/>
                </a:solidFill>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00B050"/>
              </a:solidFill>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शारीरिक नमूनों को संरक्षित करने के लिए</a:t>
            </a:r>
            <a:endParaRPr lang="en-IN" sz="2800" dirty="0">
              <a:solidFill>
                <a:srgbClr val="00B0F0"/>
              </a:solidFill>
              <a:latin typeface="Calibri" panose="020F0502020204030204" pitchFamily="34" charset="0"/>
              <a:ea typeface="Times New Roman" panose="02020603050405020304"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2800" dirty="0">
                <a:solidFill>
                  <a:srgbClr val="FFC000"/>
                </a:solidFill>
                <a:latin typeface="Calibri" panose="020F0502020204030204" pitchFamily="34" charset="0"/>
                <a:ea typeface="Times New Roman" panose="02020603050405020304" pitchFamily="18" charset="0"/>
              </a:rPr>
              <a:t>बालों और ऊन में एंथ्रेक्स बीजाणुओं को नष्ट करने के लिए</a:t>
            </a:r>
            <a:endParaRPr lang="en-IN" sz="2800" dirty="0">
              <a:solidFill>
                <a:srgbClr val="FFC000"/>
              </a:solidFill>
              <a:latin typeface="Calibri" panose="020F0502020204030204" pitchFamily="34" charset="0"/>
              <a:ea typeface="Times New Roman" panose="02020603050405020304"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2800" dirty="0">
                <a:solidFill>
                  <a:srgbClr val="002060"/>
                </a:solidFill>
                <a:latin typeface="Calibri" panose="020F0502020204030204" pitchFamily="34" charset="0"/>
                <a:ea typeface="Times New Roman" panose="02020603050405020304" pitchFamily="18" charset="0"/>
              </a:rPr>
              <a:t>0.5% सोडियम टेट्राबोरेट में 10% फॉर्मेलिन का उपयोग स्वच्छ धातु उपकरणों को निष्फल करने के लिए किया जाता है</a:t>
            </a:r>
            <a:endParaRPr lang="en-IN" sz="28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31982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9B2551A-4A35-49E6-7DD0-DD34F603A4B3}"/>
              </a:ext>
            </a:extLst>
          </p:cNvPr>
          <p:cNvSpPr txBox="1"/>
          <p:nvPr/>
        </p:nvSpPr>
        <p:spPr>
          <a:xfrm>
            <a:off x="168089" y="349625"/>
            <a:ext cx="8639735" cy="5783378"/>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 pos="1028700" algn="l"/>
              </a:tabLst>
            </a:pPr>
            <a:r>
              <a:rPr lang="hi-IN" sz="2800" b="1" dirty="0">
                <a:latin typeface="Calibri" panose="020F0502020204030204" pitchFamily="34" charset="0"/>
                <a:ea typeface="Times New Roman" panose="02020603050405020304" pitchFamily="18" charset="0"/>
              </a:rPr>
              <a:t>उपयोग</a:t>
            </a:r>
            <a:r>
              <a:rPr lang="en-US" sz="28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b="1"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2800" dirty="0">
                <a:solidFill>
                  <a:srgbClr val="002060"/>
                </a:solidFill>
                <a:latin typeface="Calibri" panose="020F0502020204030204" pitchFamily="34" charset="0"/>
                <a:ea typeface="Times New Roman" panose="02020603050405020304" pitchFamily="18" charset="0"/>
              </a:rPr>
              <a:t>उपकरणों और गर्मी संवेदनशील कैथेटर को स्टरलाइज़ करने के लिए उपयोग की जाने वाली फॉर्मलाडेहाइड गैस; वार्डों, बीमार कमरों और कपड़े, बिस्तर, फर्नीचर और किताबों को कीटाणुरहित करने के लिए भी धूमन किया गया</a:t>
            </a: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ऑपरेशन थिएटर के धूमन के लिए: एक गर्मी प्रतिरोधी बर्तन में, कमरे की मात्रा के प्रत्येक 1000 क्यूबिक फीट के लिए 150 ग्राम </a:t>
            </a:r>
            <a:r>
              <a:rPr lang="en-US"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KMnO4 + 280 </a:t>
            </a:r>
            <a:r>
              <a:rPr lang="hi-IN" sz="2800" dirty="0">
                <a:solidFill>
                  <a:srgbClr val="00B0F0"/>
                </a:solidFill>
                <a:latin typeface="Calibri" panose="020F0502020204030204" pitchFamily="34" charset="0"/>
                <a:ea typeface="Times New Roman" panose="02020603050405020304" pitchFamily="18" charset="0"/>
              </a:rPr>
              <a:t>मिलीलीटर फॉर्मेलिन; धूमन के बाद सभी खिड़कियां और दरवाजे 48 घंटे के लिए सील कर दिए जाते हैं</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04721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1E20F55-04FA-561D-CAE8-3D8129CEE55E}"/>
              </a:ext>
            </a:extLst>
          </p:cNvPr>
          <p:cNvSpPr txBox="1"/>
          <p:nvPr/>
        </p:nvSpPr>
        <p:spPr>
          <a:xfrm>
            <a:off x="685800" y="1447800"/>
            <a:ext cx="7315200" cy="4038029"/>
          </a:xfrm>
          <a:prstGeom prst="rect">
            <a:avLst/>
          </a:prstGeom>
          <a:noFill/>
        </p:spPr>
        <p:txBody>
          <a:bodyPr wrap="square">
            <a:spAutoFit/>
          </a:bodyPr>
          <a:lstStyle/>
          <a:p>
            <a:pPr marL="1143000" lvl="2" indent="-228600" algn="just">
              <a:lnSpc>
                <a:spcPct val="115000"/>
              </a:lnSpc>
              <a:spcAft>
                <a:spcPts val="1000"/>
              </a:spcAft>
              <a:buFont typeface="Wingdings" panose="05000000000000000000" pitchFamily="2" charset="2"/>
              <a:buChar char=""/>
              <a:tabLst>
                <a:tab pos="571500" algn="l"/>
              </a:tabLst>
            </a:pPr>
            <a:r>
              <a:rPr lang="hi-IN" sz="3200" b="1" dirty="0">
                <a:solidFill>
                  <a:srgbClr val="00B0F0"/>
                </a:solidFill>
                <a:latin typeface="Calibri" panose="020F0502020204030204" pitchFamily="34" charset="0"/>
                <a:ea typeface="Times New Roman" panose="02020603050405020304" pitchFamily="18" charset="0"/>
              </a:rPr>
              <a:t>नुक्सान</a:t>
            </a:r>
            <a:r>
              <a:rPr lang="en-US" sz="32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FFC000"/>
                </a:solidFill>
                <a:latin typeface="Calibri" panose="020F0502020204030204" pitchFamily="34" charset="0"/>
                <a:ea typeface="Times New Roman" panose="02020603050405020304" pitchFamily="18" charset="0"/>
              </a:rPr>
              <a:t>साँस लेने पर गैस जलन और जहरीली होती है; फॉर्मलाडेहाइड गैस से कीटाणुरहित सतहें कुछ समय के लिए वाष्प का उत्सर्जन करती हैं जिसे कीटाणुशोधन के बाद अमोनिया वाष्प द्वारा नष्ट किया जा सकता है</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42746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1E20F55-04FA-561D-CAE8-3D8129CEE55E}"/>
              </a:ext>
            </a:extLst>
          </p:cNvPr>
          <p:cNvSpPr txBox="1"/>
          <p:nvPr/>
        </p:nvSpPr>
        <p:spPr>
          <a:xfrm>
            <a:off x="-76200" y="-13855"/>
            <a:ext cx="9009530" cy="6816225"/>
          </a:xfrm>
          <a:prstGeom prst="rect">
            <a:avLst/>
          </a:prstGeom>
          <a:noFill/>
        </p:spPr>
        <p:txBody>
          <a:bodyPr wrap="square">
            <a:spAutoFit/>
          </a:bodyPr>
          <a:lstStyle/>
          <a:p>
            <a:pPr marL="228600" indent="228600" algn="just">
              <a:lnSpc>
                <a:spcPct val="115000"/>
              </a:lnSpc>
              <a:spcAft>
                <a:spcPts val="1000"/>
              </a:spcAft>
            </a:pPr>
            <a:r>
              <a:rPr lang="hi-IN" sz="3200" b="1" u="sng" dirty="0">
                <a:solidFill>
                  <a:srgbClr val="C00000"/>
                </a:solidFill>
                <a:latin typeface="Calibri" panose="020F0502020204030204" pitchFamily="34" charset="0"/>
                <a:ea typeface="Times New Roman" panose="02020603050405020304" pitchFamily="18" charset="0"/>
              </a:rPr>
              <a:t>ग्लूटाराल्डिहाइड</a:t>
            </a:r>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F0"/>
                </a:solidFill>
                <a:latin typeface="Calibri" panose="020F0502020204030204" pitchFamily="34" charset="0"/>
                <a:ea typeface="Times New Roman" panose="02020603050405020304" pitchFamily="18" charset="0"/>
              </a:rPr>
              <a:t>क्रिया </a:t>
            </a: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formaldehyde </a:t>
            </a:r>
            <a:r>
              <a:rPr lang="hi-IN" sz="3200" dirty="0">
                <a:solidFill>
                  <a:srgbClr val="00B0F0"/>
                </a:solidFill>
                <a:latin typeface="Calibri" panose="020F0502020204030204" pitchFamily="34" charset="0"/>
                <a:ea typeface="Times New Roman" panose="02020603050405020304" pitchFamily="18" charset="0"/>
              </a:rPr>
              <a:t>के समान</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70C0"/>
                </a:solidFill>
                <a:latin typeface="Calibri" panose="020F0502020204030204" pitchFamily="34" charset="0"/>
                <a:ea typeface="Times New Roman" panose="02020603050405020304" pitchFamily="18" charset="0"/>
              </a:rPr>
              <a:t>ट्यूबरकल बेसिली, कवक और वायरस के </a:t>
            </a:r>
            <a:endParaRPr lang="en-IN" sz="3200" dirty="0">
              <a:solidFill>
                <a:srgbClr val="0070C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571500" algn="l"/>
              </a:tabLst>
            </a:pPr>
            <a:r>
              <a:rPr lang="en-IN" sz="3200" dirty="0">
                <a:solidFill>
                  <a:srgbClr val="0070C0"/>
                </a:solidFill>
                <a:latin typeface="Calibri" panose="020F0502020204030204" pitchFamily="34" charset="0"/>
                <a:ea typeface="Times New Roman" panose="02020603050405020304" pitchFamily="18" charset="0"/>
              </a:rPr>
              <a:t>   </a:t>
            </a:r>
            <a:r>
              <a:rPr lang="hi-IN" sz="3200" dirty="0">
                <a:solidFill>
                  <a:srgbClr val="0070C0"/>
                </a:solidFill>
                <a:latin typeface="Calibri" panose="020F0502020204030204" pitchFamily="34" charset="0"/>
                <a:ea typeface="Times New Roman" panose="02020603050405020304" pitchFamily="18" charset="0"/>
              </a:rPr>
              <a:t>विरुद्ध विशेष रूप से प्रभावी</a:t>
            </a:r>
            <a:endParaRPr lang="en-IN" sz="3200" dirty="0">
              <a:solidFill>
                <a:srgbClr val="0070C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B050"/>
                </a:solidFill>
                <a:latin typeface="Calibri" panose="020F0502020204030204" pitchFamily="34" charset="0"/>
                <a:ea typeface="Times New Roman" panose="02020603050405020304" pitchFamily="18" charset="0"/>
              </a:rPr>
              <a:t>आंखों और त्वचा के लिए कम विषाक्त और जलन पैदा करने वाला</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2060"/>
                </a:solidFill>
                <a:latin typeface="Calibri" panose="020F0502020204030204" pitchFamily="34" charset="0"/>
                <a:ea typeface="Times New Roman" panose="02020603050405020304" pitchFamily="18" charset="0"/>
              </a:rPr>
              <a:t>सिस्टोस्कोप और ब्रोंकोस्कोप जैसे उपकरणों के सीमेंट या लेंस पर कोई हानिकारक प्रभाव नहीं; नालीदार रबर संवेदनाहारी ट्यूबों और चेहरे के मास्क, प्लास्टिक एंडोट्रैचियल ट्यूब, धातु के उपकरणों और पॉलिथीन टयूबिंग का सुरक्षित रूप से इलाज करने के लिए उपयोग किया जाता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074328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9CB96FC-BA35-BDFA-D355-4A408939F01C}"/>
              </a:ext>
            </a:extLst>
          </p:cNvPr>
          <p:cNvSpPr txBox="1"/>
          <p:nvPr/>
        </p:nvSpPr>
        <p:spPr>
          <a:xfrm>
            <a:off x="168088" y="609600"/>
            <a:ext cx="8807823" cy="3713452"/>
          </a:xfrm>
          <a:prstGeom prst="rect">
            <a:avLst/>
          </a:prstGeom>
          <a:noFill/>
        </p:spPr>
        <p:txBody>
          <a:bodyPr wrap="square">
            <a:spAutoFit/>
          </a:bodyPr>
          <a:lstStyle/>
          <a:p>
            <a:pPr marL="2286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हलोजन</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7030A0"/>
                </a:solidFill>
                <a:latin typeface="Calibri" panose="020F0502020204030204" pitchFamily="34" charset="0"/>
                <a:ea typeface="Times New Roman" panose="02020603050405020304" pitchFamily="18" charset="0"/>
              </a:rPr>
              <a:t>आयोडीन और क्लोरीन</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B050"/>
                </a:solidFill>
                <a:latin typeface="Calibri" panose="020F0502020204030204" pitchFamily="34" charset="0"/>
                <a:ea typeface="Times New Roman" panose="02020603050405020304" pitchFamily="18" charset="0"/>
              </a:rPr>
              <a:t>क्लोरीन और इसके यौगिक पानी की आपूर्ति, स्विमिंग पूल, खाद्य और डेयरी उद्योगों को कीटाणुरहित करने में प्रभावी हैं</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B0F0"/>
                </a:solidFill>
                <a:latin typeface="Calibri" panose="020F0502020204030204" pitchFamily="34" charset="0"/>
                <a:ea typeface="Times New Roman" panose="02020603050405020304" pitchFamily="18" charset="0"/>
              </a:rPr>
              <a:t>चिह्नित जीवाणुनाशक कार्रवाई और वायरस के खिलाफ कार्रवाई का व्यापक स्पेक्ट्रम।</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809661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9CB96FC-BA35-BDFA-D355-4A408939F01C}"/>
              </a:ext>
            </a:extLst>
          </p:cNvPr>
          <p:cNvSpPr txBox="1"/>
          <p:nvPr/>
        </p:nvSpPr>
        <p:spPr>
          <a:xfrm>
            <a:off x="188260" y="579540"/>
            <a:ext cx="8807823" cy="5683607"/>
          </a:xfrm>
          <a:prstGeom prst="rect">
            <a:avLst/>
          </a:prstGeom>
          <a:noFill/>
        </p:spPr>
        <p:txBody>
          <a:bodyPr wrap="square">
            <a:spAutoFit/>
          </a:bodyPr>
          <a:lstStyle/>
          <a:p>
            <a:pPr marL="228600" algn="just">
              <a:lnSpc>
                <a:spcPct val="115000"/>
              </a:lnSpc>
              <a:spcAft>
                <a:spcPts val="1000"/>
              </a:spcAft>
            </a:pPr>
            <a:r>
              <a:rPr lang="hi-IN" sz="3200" b="1" u="sng" dirty="0">
                <a:solidFill>
                  <a:srgbClr val="00B0F0"/>
                </a:solidFill>
                <a:latin typeface="Calibri" panose="020F0502020204030204" pitchFamily="34" charset="0"/>
                <a:ea typeface="Times New Roman" panose="02020603050405020304" pitchFamily="18" charset="0"/>
              </a:rPr>
              <a:t>हलोजन</a:t>
            </a:r>
            <a:r>
              <a:rPr lang="en-US" sz="32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p>
          <a:p>
            <a:pPr marL="228600" algn="just">
              <a:lnSpc>
                <a:spcPct val="115000"/>
              </a:lnSpc>
              <a:spcAft>
                <a:spcPts val="1000"/>
              </a:spcAft>
            </a:pPr>
            <a:r>
              <a:rPr lang="hi-IN" sz="3200" dirty="0">
                <a:solidFill>
                  <a:srgbClr val="7030A0"/>
                </a:solidFill>
                <a:latin typeface="Calibri" panose="020F0502020204030204" pitchFamily="34" charset="0"/>
                <a:ea typeface="Times New Roman" panose="02020603050405020304" pitchFamily="18" charset="0"/>
              </a:rPr>
              <a:t>सोडियम हाइपोक्लोराइट या हाउस होल्ड ब्लीच आमतौर पर इस्तेमाल किया जाता है</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3200" dirty="0">
                <a:solidFill>
                  <a:srgbClr val="00B050"/>
                </a:solidFill>
                <a:latin typeface="Calibri" panose="020F0502020204030204" pitchFamily="34" charset="0"/>
                <a:ea typeface="Times New Roman" panose="02020603050405020304" pitchFamily="18" charset="0"/>
              </a:rPr>
              <a:t>डब्ल्यूएचओ द्वारा निर्धारित एकाग्रता: 1 लीटर पानी में 10 ग्राम ब्लीच (1% उपलब्ध क्लोरीन)</a:t>
            </a:r>
            <a:endParaRPr lang="en-IN" sz="3200" dirty="0">
              <a:solidFill>
                <a:srgbClr val="00B050"/>
              </a:solidFill>
              <a:latin typeface="Calibri" panose="020F0502020204030204" pitchFamily="34" charset="0"/>
              <a:ea typeface="Times New Roman" panose="02020603050405020304"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3200" dirty="0">
                <a:solidFill>
                  <a:srgbClr val="00B0F0"/>
                </a:solidFill>
                <a:latin typeface="Calibri" panose="020F0502020204030204" pitchFamily="34" charset="0"/>
                <a:ea typeface="Times New Roman" panose="02020603050405020304" pitchFamily="18" charset="0"/>
              </a:rPr>
              <a:t>घरेलू ब्लीच में 4% -5% उपलब्ध क्लोरीन होता है, पतला करने के बाद इसका उपयोग किया जाना चाहिए</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p>
          <a:p>
            <a:pPr marL="742950" lvl="1" indent="-285750" algn="just">
              <a:lnSpc>
                <a:spcPct val="115000"/>
              </a:lnSpc>
              <a:spcAft>
                <a:spcPts val="1000"/>
              </a:spcAft>
              <a:buFont typeface="Wingdings" panose="05000000000000000000" pitchFamily="2" charset="2"/>
              <a:buChar char=""/>
              <a:tabLst>
                <a:tab pos="914400" algn="l"/>
              </a:tabLst>
            </a:pPr>
            <a:r>
              <a:rPr lang="hi-IN" sz="3200" dirty="0">
                <a:solidFill>
                  <a:srgbClr val="002060"/>
                </a:solidFill>
                <a:latin typeface="Calibri" panose="020F0502020204030204" pitchFamily="34" charset="0"/>
                <a:ea typeface="Times New Roman" panose="02020603050405020304" pitchFamily="18" charset="0"/>
              </a:rPr>
              <a:t>अनुशंसित न्यूनतम संपर्क समय: 30 मिनट</a:t>
            </a:r>
            <a:endParaRPr lang="en-IN" sz="32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489784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CA8B543-8F69-1959-1084-7F4A1C17CE43}"/>
              </a:ext>
            </a:extLst>
          </p:cNvPr>
          <p:cNvSpPr txBox="1"/>
          <p:nvPr/>
        </p:nvSpPr>
        <p:spPr>
          <a:xfrm>
            <a:off x="396689" y="555812"/>
            <a:ext cx="8612841" cy="4294509"/>
          </a:xfrm>
          <a:prstGeom prst="rect">
            <a:avLst/>
          </a:prstGeom>
          <a:noFill/>
        </p:spPr>
        <p:txBody>
          <a:bodyPr wrap="square">
            <a:spAutoFit/>
          </a:bodyPr>
          <a:lstStyle/>
          <a:p>
            <a:pPr marL="228600" algn="just">
              <a:lnSpc>
                <a:spcPct val="115000"/>
              </a:lnSpc>
              <a:spcAft>
                <a:spcPts val="1000"/>
              </a:spcAft>
            </a:pPr>
            <a:r>
              <a:rPr lang="en-US" sz="3200"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hi-IN" sz="3200" b="1" u="sng" dirty="0">
                <a:solidFill>
                  <a:srgbClr val="C00000"/>
                </a:solidFill>
                <a:latin typeface="Calibri" panose="020F0502020204030204" pitchFamily="34" charset="0"/>
                <a:ea typeface="Times New Roman" panose="02020603050405020304" pitchFamily="18" charset="0"/>
              </a:rPr>
              <a:t>फिनोल्स</a:t>
            </a:r>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7030A0"/>
                </a:solidFill>
                <a:latin typeface="Calibri" panose="020F0502020204030204" pitchFamily="34" charset="0"/>
                <a:ea typeface="Times New Roman" panose="02020603050405020304" pitchFamily="18" charset="0"/>
              </a:rPr>
              <a:t>वे कोशिका झिल्ली क्षति और कोशिका लसीका का कारण बनते हैं</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200" dirty="0">
                <a:solidFill>
                  <a:srgbClr val="00B0F0"/>
                </a:solidFill>
                <a:latin typeface="Calibri" panose="020F0502020204030204" pitchFamily="34" charset="0"/>
                <a:ea typeface="Times New Roman" panose="02020603050405020304" pitchFamily="18" charset="0"/>
              </a:rPr>
              <a:t>फिनोल (कार्बोलिक एसिड), क्रेसोल, लाइसोल अस्पतालों में उपयोग किए जाने वाले सामान्य कीटाणुनाशक हैं और मनुष्यों के लिए जहरीले होते हैं</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8764480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A424D7D-21AD-0FD4-1A25-8BE79F22E6C6}"/>
              </a:ext>
            </a:extLst>
          </p:cNvPr>
          <p:cNvSpPr txBox="1"/>
          <p:nvPr/>
        </p:nvSpPr>
        <p:spPr>
          <a:xfrm>
            <a:off x="457200" y="457200"/>
            <a:ext cx="8444753" cy="6110647"/>
          </a:xfrm>
          <a:prstGeom prst="rect">
            <a:avLst/>
          </a:prstGeom>
          <a:noFill/>
        </p:spPr>
        <p:txBody>
          <a:bodyPr wrap="square">
            <a:spAutoFit/>
          </a:bodyPr>
          <a:lstStyle/>
          <a:p>
            <a:pPr marL="457200" indent="-228600" algn="just">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गैसों</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u="sng" dirty="0">
                <a:solidFill>
                  <a:srgbClr val="00B0F0"/>
                </a:solidFill>
                <a:latin typeface="Calibri" panose="020F0502020204030204" pitchFamily="34" charset="0"/>
                <a:ea typeface="Times New Roman" panose="02020603050405020304" pitchFamily="18" charset="0"/>
              </a:rPr>
              <a:t>एथिलीन ऑक्साइड</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00B050"/>
                </a:solidFill>
                <a:latin typeface="Calibri" panose="020F0502020204030204" pitchFamily="34" charset="0"/>
                <a:ea typeface="Times New Roman" panose="02020603050405020304" pitchFamily="18" charset="0"/>
              </a:rPr>
              <a:t>यह एक रंगहीन तरल है और सामान्य कमरे के तापमान पर, एक मीठी ईथर गंध के साथ अत्यधिक मर्मज्ञ गैस है</a:t>
            </a: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002060"/>
                </a:solidFill>
                <a:latin typeface="Calibri" panose="020F0502020204030204" pitchFamily="34" charset="0"/>
                <a:ea typeface="Times New Roman" panose="02020603050405020304" pitchFamily="18" charset="0"/>
              </a:rPr>
              <a:t>यह अत्यधिक ज्वलनशील है और यदि हवा में 3% से अधिक सांद्रता है, तो अत्यधिक विस्फोटक है</a:t>
            </a:r>
            <a:endParaRPr lang="en-IN" sz="2800" dirty="0">
              <a:solidFill>
                <a:srgbClr val="00206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FFC000"/>
                </a:solidFill>
                <a:latin typeface="Calibri" panose="020F0502020204030204" pitchFamily="34" charset="0"/>
                <a:ea typeface="Times New Roman" panose="02020603050405020304" pitchFamily="18" charset="0"/>
              </a:rPr>
              <a:t>इसे उपयोग करने से पहले </a:t>
            </a:r>
            <a:r>
              <a:rPr lang="en-US" sz="2800" dirty="0">
                <a:solidFill>
                  <a:srgbClr val="FFC000"/>
                </a:solidFill>
                <a:latin typeface="Calibri" panose="020F0502020204030204" pitchFamily="34" charset="0"/>
                <a:ea typeface="Times New Roman" panose="02020603050405020304" pitchFamily="18" charset="0"/>
                <a:cs typeface="Mangal" panose="02040503050203030202" pitchFamily="18" charset="0"/>
              </a:rPr>
              <a:t>CO2 </a:t>
            </a:r>
            <a:r>
              <a:rPr lang="hi-IN" sz="2800" dirty="0">
                <a:solidFill>
                  <a:srgbClr val="FFC000"/>
                </a:solidFill>
                <a:latin typeface="Calibri" panose="020F0502020204030204" pitchFamily="34" charset="0"/>
                <a:ea typeface="Times New Roman" panose="02020603050405020304" pitchFamily="18" charset="0"/>
              </a:rPr>
              <a:t>या </a:t>
            </a:r>
            <a:r>
              <a:rPr lang="en-US" sz="2800" dirty="0">
                <a:solidFill>
                  <a:srgbClr val="FFC000"/>
                </a:solidFill>
                <a:latin typeface="Calibri" panose="020F0502020204030204" pitchFamily="34" charset="0"/>
                <a:ea typeface="Times New Roman" panose="02020603050405020304" pitchFamily="18" charset="0"/>
                <a:cs typeface="Mangal" panose="02040503050203030202" pitchFamily="18" charset="0"/>
              </a:rPr>
              <a:t>NO2 </a:t>
            </a:r>
            <a:r>
              <a:rPr lang="hi-IN" sz="2800" dirty="0">
                <a:solidFill>
                  <a:srgbClr val="FFC000"/>
                </a:solidFill>
                <a:latin typeface="Calibri" panose="020F0502020204030204" pitchFamily="34" charset="0"/>
                <a:ea typeface="Times New Roman" panose="02020603050405020304" pitchFamily="18" charset="0"/>
              </a:rPr>
              <a:t>जैसी अक्रिय गैसों के साथ मिलाया जाता है</a:t>
            </a:r>
            <a:endParaRPr lang="en-IN" sz="2800" dirty="0">
              <a:solidFill>
                <a:srgbClr val="FFC00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7030A0"/>
                </a:solidFill>
                <a:latin typeface="Calibri" panose="020F0502020204030204" pitchFamily="34" charset="0"/>
                <a:ea typeface="Times New Roman" panose="02020603050405020304" pitchFamily="18" charset="0"/>
              </a:rPr>
              <a:t>मुख्य रूप से दिल को स्टरलाइज़ करने के लिए उपयोग किया जाता है - फेफड़े की मशीनें, श्वासयंत्र, टांके, दंत चिकित्सा उपकरण, किताबें और कपड़े।</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982113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9BCF8CF-5EDF-2224-F3E0-432E303A8CCB}"/>
              </a:ext>
            </a:extLst>
          </p:cNvPr>
          <p:cNvSpPr txBox="1"/>
          <p:nvPr/>
        </p:nvSpPr>
        <p:spPr>
          <a:xfrm>
            <a:off x="255495" y="2286000"/>
            <a:ext cx="8680076" cy="1366528"/>
          </a:xfrm>
          <a:prstGeom prst="rect">
            <a:avLst/>
          </a:prstGeom>
          <a:noFill/>
        </p:spPr>
        <p:txBody>
          <a:bodyPr wrap="square">
            <a:spAutoFit/>
          </a:bodyPr>
          <a:lstStyle/>
          <a:p>
            <a:pPr algn="ctr">
              <a:lnSpc>
                <a:spcPct val="115000"/>
              </a:lnSpc>
              <a:spcAft>
                <a:spcPts val="1000"/>
              </a:spcAft>
            </a:pPr>
            <a:r>
              <a:rPr lang="hi-IN" sz="3600" b="1" dirty="0">
                <a:solidFill>
                  <a:srgbClr val="FF0000"/>
                </a:solidFill>
                <a:latin typeface="Calibri" panose="020F0502020204030204" pitchFamily="34" charset="0"/>
                <a:ea typeface="Times New Roman" panose="02020603050405020304" pitchFamily="18" charset="0"/>
              </a:rPr>
              <a:t>आमतौर पर उपयोग की जाने वाली वस्तुओं की सफाई और कीटाणुशोधन</a:t>
            </a:r>
            <a:endParaRPr lang="en-IN" sz="3600" b="1"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10601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BDA4178-41AB-BD1D-4D5E-03697CFAD4E7}"/>
              </a:ext>
            </a:extLst>
          </p:cNvPr>
          <p:cNvGraphicFramePr>
            <a:graphicFrameLocks noGrp="1"/>
          </p:cNvGraphicFramePr>
          <p:nvPr>
            <p:extLst>
              <p:ext uri="{D42A27DB-BD31-4B8C-83A1-F6EECF244321}">
                <p14:modId xmlns:p14="http://schemas.microsoft.com/office/powerpoint/2010/main" val="1925138317"/>
              </p:ext>
            </p:extLst>
          </p:nvPr>
        </p:nvGraphicFramePr>
        <p:xfrm>
          <a:off x="166968" y="0"/>
          <a:ext cx="8977032" cy="6591807"/>
        </p:xfrm>
        <a:graphic>
          <a:graphicData uri="http://schemas.openxmlformats.org/drawingml/2006/table">
            <a:tbl>
              <a:tblPr>
                <a:tableStyleId>{5C22544A-7EE6-4342-B048-85BDC9FD1C3A}</a:tableStyleId>
              </a:tblPr>
              <a:tblGrid>
                <a:gridCol w="2652594">
                  <a:extLst>
                    <a:ext uri="{9D8B030D-6E8A-4147-A177-3AD203B41FA5}">
                      <a16:colId xmlns:a16="http://schemas.microsoft.com/office/drawing/2014/main" xmlns="" val="3526662255"/>
                    </a:ext>
                  </a:extLst>
                </a:gridCol>
                <a:gridCol w="6324438">
                  <a:extLst>
                    <a:ext uri="{9D8B030D-6E8A-4147-A177-3AD203B41FA5}">
                      <a16:colId xmlns:a16="http://schemas.microsoft.com/office/drawing/2014/main" xmlns="" val="1900946987"/>
                    </a:ext>
                  </a:extLst>
                </a:gridCol>
              </a:tblGrid>
              <a:tr h="1137486">
                <a:tc>
                  <a:txBody>
                    <a:bodyPr/>
                    <a:lstStyle/>
                    <a:p>
                      <a:pPr algn="ctr">
                        <a:lnSpc>
                          <a:spcPct val="115000"/>
                        </a:lnSpc>
                        <a:spcAft>
                          <a:spcPts val="1000"/>
                        </a:spcAft>
                      </a:pPr>
                      <a:r>
                        <a:rPr lang="hi-IN" sz="2800" dirty="0">
                          <a:effectLst/>
                        </a:rPr>
                        <a:t>रोगी के उपयोग की वस्तुएँ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algn="ctr">
                        <a:lnSpc>
                          <a:spcPct val="115000"/>
                        </a:lnSpc>
                        <a:spcAft>
                          <a:spcPts val="1000"/>
                        </a:spcAft>
                      </a:pPr>
                      <a:r>
                        <a:rPr lang="hi-IN" sz="2800" dirty="0">
                          <a:effectLst/>
                        </a:rPr>
                        <a:t>क्या करना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1871027218"/>
                  </a:ext>
                </a:extLst>
              </a:tr>
              <a:tr h="551561">
                <a:tc>
                  <a:txBody>
                    <a:bodyPr/>
                    <a:lstStyle/>
                    <a:p>
                      <a:pPr marR="40005" indent="38100" algn="just">
                        <a:lnSpc>
                          <a:spcPct val="115000"/>
                        </a:lnSpc>
                        <a:spcAft>
                          <a:spcPts val="1000"/>
                        </a:spcAft>
                      </a:pPr>
                      <a:r>
                        <a:rPr lang="hi-IN" sz="2800" dirty="0">
                          <a:effectLst/>
                        </a:rPr>
                        <a:t>नहाने का पानी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hi-IN" sz="2800" dirty="0">
                          <a:effectLst/>
                        </a:rPr>
                        <a:t>जब आवश्यक हो तो सेवलॉन डालें।</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3723660332"/>
                  </a:ext>
                </a:extLst>
              </a:tr>
              <a:tr h="1548528">
                <a:tc>
                  <a:txBody>
                    <a:bodyPr/>
                    <a:lstStyle/>
                    <a:p>
                      <a:pPr marR="40005" indent="38100" algn="ctr">
                        <a:lnSpc>
                          <a:spcPct val="115000"/>
                        </a:lnSpc>
                        <a:spcAft>
                          <a:spcPts val="1000"/>
                        </a:spcAft>
                      </a:pPr>
                      <a:r>
                        <a:rPr lang="hi-IN" sz="2800" dirty="0">
                          <a:effectLst/>
                        </a:rPr>
                        <a:t>बेड पैन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hi-IN" sz="2800" dirty="0">
                          <a:effectLst/>
                        </a:rPr>
                        <a:t>संक्रमित रोगियों द्वारा उपयोग के बाद फिनोल के साथ गर्म पानी और सूखा कीटाणुरहित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3509584588"/>
                  </a:ext>
                </a:extLst>
              </a:tr>
              <a:tr h="1539676">
                <a:tc>
                  <a:txBody>
                    <a:bodyPr/>
                    <a:lstStyle/>
                    <a:p>
                      <a:pPr marR="40005" indent="38100" algn="ctr">
                        <a:lnSpc>
                          <a:spcPct val="115000"/>
                        </a:lnSpc>
                        <a:spcAft>
                          <a:spcPts val="1000"/>
                        </a:spcAft>
                      </a:pPr>
                      <a:r>
                        <a:rPr lang="hi-IN" sz="2800" dirty="0"/>
                        <a:t>कटोरे</a:t>
                      </a:r>
                      <a:br>
                        <a:rPr lang="hi-IN" sz="2800" dirty="0"/>
                      </a:b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hi-IN" sz="2800" dirty="0">
                          <a:effectLst/>
                        </a:rPr>
                        <a:t>आटोक्लेव/गर्म पानी से धोएं और सूखा रखें। क्रॉकरी, कटलरी - गर्म पानी और डिटर्जेंट से धोएं और सूखा रखें</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897255571"/>
                  </a:ext>
                </a:extLst>
              </a:tr>
              <a:tr h="1814556">
                <a:tc>
                  <a:txBody>
                    <a:bodyPr/>
                    <a:lstStyle/>
                    <a:p>
                      <a:pPr marR="40005" indent="38100" algn="ctr">
                        <a:lnSpc>
                          <a:spcPct val="115000"/>
                        </a:lnSpc>
                        <a:spcAft>
                          <a:spcPts val="1000"/>
                        </a:spcAft>
                      </a:pPr>
                      <a:r>
                        <a:rPr lang="hi-IN" sz="3200" dirty="0">
                          <a:effectLst/>
                        </a:rPr>
                        <a:t>फर्श</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hi-IN" sz="3200" dirty="0">
                          <a:effectLst/>
                        </a:rPr>
                        <a:t>वैक्यूम साफ</a:t>
                      </a:r>
                      <a:endParaRPr lang="en-IN" sz="3200" dirty="0">
                        <a:effectLst/>
                      </a:endParaRPr>
                    </a:p>
                    <a:p>
                      <a:pPr indent="48895" algn="just">
                        <a:lnSpc>
                          <a:spcPct val="115000"/>
                        </a:lnSpc>
                        <a:spcAft>
                          <a:spcPts val="1000"/>
                        </a:spcAft>
                      </a:pPr>
                      <a:r>
                        <a:rPr lang="hi-IN" sz="3200" dirty="0">
                          <a:effectLst/>
                        </a:rPr>
                        <a:t>झाड़ू का उपयोग नहीं किया जाना चाहिए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334632753"/>
                  </a:ext>
                </a:extLst>
              </a:tr>
            </a:tbl>
          </a:graphicData>
        </a:graphic>
      </p:graphicFrame>
      <p:pic>
        <p:nvPicPr>
          <p:cNvPr id="2" name="Picture 1">
            <a:extLst>
              <a:ext uri="{FF2B5EF4-FFF2-40B4-BE49-F238E27FC236}">
                <a16:creationId xmlns:a16="http://schemas.microsoft.com/office/drawing/2014/main" xmlns="" id="{4AA4F96A-7CA7-AEFC-C373-8E0A47A6AF2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96225" y="0"/>
            <a:ext cx="1247775" cy="1098550"/>
          </a:xfrm>
          <a:prstGeom prst="rect">
            <a:avLst/>
          </a:prstGeom>
          <a:noFill/>
          <a:ln>
            <a:noFill/>
          </a:ln>
        </p:spPr>
      </p:pic>
    </p:spTree>
    <p:extLst>
      <p:ext uri="{BB962C8B-B14F-4D97-AF65-F5344CB8AC3E}">
        <p14:creationId xmlns:p14="http://schemas.microsoft.com/office/powerpoint/2010/main" val="2540588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4E20A65-44A3-1A7F-D359-E0146A6BBD07}"/>
              </a:ext>
            </a:extLst>
          </p:cNvPr>
          <p:cNvSpPr txBox="1"/>
          <p:nvPr/>
        </p:nvSpPr>
        <p:spPr>
          <a:xfrm>
            <a:off x="316006" y="418846"/>
            <a:ext cx="8675594" cy="3033651"/>
          </a:xfrm>
          <a:prstGeom prst="rect">
            <a:avLst/>
          </a:prstGeom>
          <a:noFill/>
        </p:spPr>
        <p:txBody>
          <a:bodyPr wrap="square">
            <a:spAutoFit/>
          </a:bodyPr>
          <a:lstStyle/>
          <a:p>
            <a:pPr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विसंक्रमण</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50"/>
                </a:solidFill>
                <a:latin typeface="Calibri" panose="020F0502020204030204" pitchFamily="34" charset="0"/>
                <a:ea typeface="Times New Roman" panose="02020603050405020304" pitchFamily="18" charset="0"/>
              </a:rPr>
              <a:t>इसे उस प्रक्रिया के रूप में </a:t>
            </a:r>
            <a:endParaRPr lang="en-IN" sz="3200" dirty="0">
              <a:solidFill>
                <a:srgbClr val="00B050"/>
              </a:solidFill>
              <a:latin typeface="Calibri" panose="020F0502020204030204" pitchFamily="34" charset="0"/>
              <a:ea typeface="Times New Roman" panose="02020603050405020304" pitchFamily="18" charset="0"/>
            </a:endParaRPr>
          </a:p>
          <a:p>
            <a:pPr algn="just">
              <a:lnSpc>
                <a:spcPct val="115000"/>
              </a:lnSpc>
              <a:spcAft>
                <a:spcPts val="1000"/>
              </a:spcAft>
            </a:pPr>
            <a:r>
              <a:rPr lang="hi-IN" sz="3200" dirty="0">
                <a:solidFill>
                  <a:srgbClr val="00B050"/>
                </a:solidFill>
                <a:latin typeface="Calibri" panose="020F0502020204030204" pitchFamily="34" charset="0"/>
                <a:ea typeface="Times New Roman" panose="02020603050405020304" pitchFamily="18" charset="0"/>
              </a:rPr>
              <a:t>परिभाषित किया जाता है जिसके द्वारा किसी वस्तु, सतह या माध्यम को सभी जीवित सूक्ष्मजीवों से मुक्त किया जाता है, चाहे वे वानस्पतिक या बीजाणु अवस्था में हों।</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316006" y="4874112"/>
            <a:ext cx="8538883" cy="1569660"/>
          </a:xfrm>
          <a:prstGeom prst="rect">
            <a:avLst/>
          </a:prstGeom>
          <a:noFill/>
        </p:spPr>
        <p:txBody>
          <a:bodyPr wrap="square" rtlCol="0">
            <a:spAutoFit/>
          </a:bodyPr>
          <a:lstStyle/>
          <a:p>
            <a:r>
              <a:rPr lang="hi-IN" sz="3200" u="sng" dirty="0">
                <a:solidFill>
                  <a:srgbClr val="FFC000"/>
                </a:solidFill>
                <a:latin typeface="Calibri" panose="020F0502020204030204" pitchFamily="34" charset="0"/>
                <a:ea typeface="Times New Roman" panose="02020603050405020304" pitchFamily="18" charset="0"/>
              </a:rPr>
              <a:t>एंटीसेप्सिस</a:t>
            </a:r>
            <a:r>
              <a:rPr lang="en-US" sz="3200" dirty="0">
                <a:solidFill>
                  <a:srgbClr val="FFC000"/>
                </a:solidFill>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2060"/>
                </a:solidFill>
                <a:latin typeface="Calibri" panose="020F0502020204030204" pitchFamily="34" charset="0"/>
                <a:ea typeface="Times New Roman" panose="02020603050405020304" pitchFamily="18" charset="0"/>
              </a:rPr>
              <a:t>संक्रमण की रोकथाम को इंगित करता है, आमतौर पर घावों या ऊतकों में बैक्टीरिया के विकास को रोककर।</a:t>
            </a:r>
            <a:r>
              <a:rPr lang="en-IN" dirty="0"/>
              <a:t>   </a:t>
            </a:r>
          </a:p>
        </p:txBody>
      </p:sp>
      <p:sp>
        <p:nvSpPr>
          <p:cNvPr id="4" name="TextBox 3"/>
          <p:cNvSpPr txBox="1"/>
          <p:nvPr/>
        </p:nvSpPr>
        <p:spPr>
          <a:xfrm>
            <a:off x="342901" y="3101319"/>
            <a:ext cx="8511988" cy="1772793"/>
          </a:xfrm>
          <a:prstGeom prst="rect">
            <a:avLst/>
          </a:prstGeom>
          <a:noFill/>
        </p:spPr>
        <p:txBody>
          <a:bodyPr wrap="square" rtlCol="0">
            <a:spAutoFit/>
          </a:bodyPr>
          <a:lstStyle/>
          <a:p>
            <a:pPr algn="just">
              <a:lnSpc>
                <a:spcPct val="115000"/>
              </a:lnSpc>
            </a:pPr>
            <a:r>
              <a:rPr lang="hi-IN" sz="3200" u="sng" dirty="0">
                <a:solidFill>
                  <a:srgbClr val="7030A0"/>
                </a:solidFill>
                <a:latin typeface="Calibri" panose="020F0502020204030204" pitchFamily="34" charset="0"/>
                <a:ea typeface="Times New Roman" panose="02020603050405020304" pitchFamily="18" charset="0"/>
              </a:rPr>
              <a:t>कीटाणुशोधन </a:t>
            </a:r>
            <a:r>
              <a:rPr lang="en-US" sz="3200" dirty="0">
                <a:solidFill>
                  <a:srgbClr val="7030A0"/>
                </a:solidFill>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F0"/>
                </a:solidFill>
                <a:latin typeface="Calibri" panose="020F0502020204030204" pitchFamily="34" charset="0"/>
                <a:ea typeface="Times New Roman" panose="02020603050405020304" pitchFamily="18" charset="0"/>
              </a:rPr>
              <a:t>इसका अर्थ है संक्रमण को जन्म देने में सक्षम सभी रोगजनक जीवों या जीवों का विनाश या निष्कासन।</a:t>
            </a:r>
            <a:endParaRPr lang="en-IN" sz="32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9215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
                                            <p:txEl>
                                              <p:pRg st="0" end="0"/>
                                            </p:txEl>
                                          </p:spTgt>
                                        </p:tgtEl>
                                        <p:attrNameLst>
                                          <p:attrName>style.visibility</p:attrName>
                                        </p:attrNameLst>
                                      </p:cBhvr>
                                      <p:to>
                                        <p:strVal val="visible"/>
                                      </p:to>
                                    </p:set>
                                    <p:anim calcmode="lin" valueType="num">
                                      <p:cBhvr additive="base">
                                        <p:cTn id="25"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07E672D5-6915-286B-1F49-13C5B2B6845F}"/>
              </a:ext>
            </a:extLst>
          </p:cNvPr>
          <p:cNvGraphicFramePr>
            <a:graphicFrameLocks noGrp="1"/>
          </p:cNvGraphicFramePr>
          <p:nvPr>
            <p:extLst>
              <p:ext uri="{D42A27DB-BD31-4B8C-83A1-F6EECF244321}">
                <p14:modId xmlns:p14="http://schemas.microsoft.com/office/powerpoint/2010/main" val="1557599900"/>
              </p:ext>
            </p:extLst>
          </p:nvPr>
        </p:nvGraphicFramePr>
        <p:xfrm>
          <a:off x="208429" y="66880"/>
          <a:ext cx="8727141" cy="6724240"/>
        </p:xfrm>
        <a:graphic>
          <a:graphicData uri="http://schemas.openxmlformats.org/drawingml/2006/table">
            <a:tbl>
              <a:tblPr>
                <a:tableStyleId>{5C22544A-7EE6-4342-B048-85BDC9FD1C3A}</a:tableStyleId>
              </a:tblPr>
              <a:tblGrid>
                <a:gridCol w="2342029">
                  <a:extLst>
                    <a:ext uri="{9D8B030D-6E8A-4147-A177-3AD203B41FA5}">
                      <a16:colId xmlns:a16="http://schemas.microsoft.com/office/drawing/2014/main" xmlns="" val="1390413820"/>
                    </a:ext>
                  </a:extLst>
                </a:gridCol>
                <a:gridCol w="6385112">
                  <a:extLst>
                    <a:ext uri="{9D8B030D-6E8A-4147-A177-3AD203B41FA5}">
                      <a16:colId xmlns:a16="http://schemas.microsoft.com/office/drawing/2014/main" xmlns="" val="1766850244"/>
                    </a:ext>
                  </a:extLst>
                </a:gridCol>
              </a:tblGrid>
              <a:tr h="908542">
                <a:tc>
                  <a:txBody>
                    <a:bodyPr/>
                    <a:lstStyle/>
                    <a:p>
                      <a:pPr algn="ctr">
                        <a:lnSpc>
                          <a:spcPct val="115000"/>
                        </a:lnSpc>
                        <a:spcAft>
                          <a:spcPts val="1000"/>
                        </a:spcAft>
                      </a:pPr>
                      <a:r>
                        <a:rPr lang="hi-IN" sz="2800" dirty="0">
                          <a:effectLst/>
                        </a:rPr>
                        <a:t>सामान्य उपयोग की वस्तुएँ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algn="ctr">
                        <a:lnSpc>
                          <a:spcPct val="115000"/>
                        </a:lnSpc>
                        <a:spcAft>
                          <a:spcPts val="1000"/>
                        </a:spcAft>
                      </a:pPr>
                      <a:r>
                        <a:rPr lang="hi-IN" sz="2800" dirty="0">
                          <a:effectLst/>
                        </a:rPr>
                        <a:t>क्या करना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2609299378"/>
                  </a:ext>
                </a:extLst>
              </a:tr>
              <a:tr h="1028056">
                <a:tc>
                  <a:txBody>
                    <a:bodyPr/>
                    <a:lstStyle/>
                    <a:p>
                      <a:pPr indent="44450" algn="just">
                        <a:lnSpc>
                          <a:spcPct val="115000"/>
                        </a:lnSpc>
                        <a:spcAft>
                          <a:spcPts val="1000"/>
                        </a:spcAft>
                      </a:pPr>
                      <a:r>
                        <a:rPr lang="hi-IN" sz="2800" dirty="0">
                          <a:effectLst/>
                        </a:rPr>
                        <a:t>फर्नीचर 
बिस्तर के फ्रेम</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hi-IN" sz="2800" dirty="0">
                          <a:effectLst/>
                        </a:rPr>
                        <a:t>डिटर्जेंट के साथ या फिनोल के साथ या 2% लाइसोल समाधान के साथ नम धूल</a:t>
                      </a:r>
                      <a:r>
                        <a:rPr lang="en-US" sz="2800" dirty="0">
                          <a:effectLst/>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3600471964"/>
                  </a:ext>
                </a:extLst>
              </a:tr>
              <a:tr h="2532971">
                <a:tc>
                  <a:txBody>
                    <a:bodyPr/>
                    <a:lstStyle/>
                    <a:p>
                      <a:pPr indent="44450" algn="just">
                        <a:lnSpc>
                          <a:spcPct val="115000"/>
                        </a:lnSpc>
                        <a:spcAft>
                          <a:spcPts val="1000"/>
                        </a:spcAft>
                      </a:pPr>
                      <a:r>
                        <a:rPr lang="hi-IN" sz="2800" dirty="0">
                          <a:effectLst/>
                        </a:rPr>
                        <a:t>गद्दे/तकिए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hi-IN" sz="2800" dirty="0">
                          <a:effectLst/>
                        </a:rPr>
                        <a:t>पानी के अभेद्य आवरण के साथ कवर करें</a:t>
                      </a:r>
                      <a:endParaRPr lang="en-IN" sz="2800" dirty="0">
                        <a:effectLst/>
                      </a:endParaRPr>
                    </a:p>
                    <a:p>
                      <a:pPr marL="83820" indent="-39370" algn="just">
                        <a:lnSpc>
                          <a:spcPct val="115000"/>
                        </a:lnSpc>
                        <a:spcAft>
                          <a:spcPts val="1000"/>
                        </a:spcAft>
                      </a:pPr>
                      <a:r>
                        <a:rPr lang="hi-IN" sz="2800" dirty="0">
                          <a:effectLst/>
                        </a:rPr>
                        <a:t>डिटर्जेंट के घोल से ढक्कन धोएं और सुखा लें</a:t>
                      </a:r>
                      <a:r>
                        <a:rPr lang="en-US" sz="2800" dirty="0">
                          <a:effectLst/>
                        </a:rPr>
                        <a:t>.   </a:t>
                      </a:r>
                      <a:endParaRPr lang="en-IN" sz="2800" dirty="0">
                        <a:effectLst/>
                      </a:endParaRPr>
                    </a:p>
                    <a:p>
                      <a:pPr marL="83820" indent="-39370" algn="just">
                        <a:lnSpc>
                          <a:spcPct val="115000"/>
                        </a:lnSpc>
                        <a:spcAft>
                          <a:spcPts val="1000"/>
                        </a:spcAft>
                      </a:pPr>
                      <a:r>
                        <a:rPr lang="hi-IN" sz="2800" dirty="0">
                          <a:effectLst/>
                        </a:rPr>
                        <a:t>आवश्यक होने पर फिनोल से कीटाणुरहित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2390407718"/>
                  </a:ext>
                </a:extLst>
              </a:tr>
              <a:tr h="908542">
                <a:tc>
                  <a:txBody>
                    <a:bodyPr/>
                    <a:lstStyle/>
                    <a:p>
                      <a:pPr indent="44450" algn="just">
                        <a:lnSpc>
                          <a:spcPct val="115000"/>
                        </a:lnSpc>
                        <a:spcAft>
                          <a:spcPts val="1000"/>
                        </a:spcAft>
                      </a:pPr>
                      <a:r>
                        <a:rPr lang="hi-IN" sz="2800" dirty="0">
                          <a:effectLst/>
                        </a:rPr>
                        <a:t>ट्रॉली टॉप</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hi-IN" sz="2800" dirty="0">
                          <a:effectLst/>
                        </a:rPr>
                        <a:t>धूल हटाने और सूखा रखने के लिए गर्म पानी और डिटर्जेंट से पोंछ लें</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2013396561"/>
                  </a:ext>
                </a:extLst>
              </a:tr>
              <a:tr h="1009240">
                <a:tc>
                  <a:txBody>
                    <a:bodyPr/>
                    <a:lstStyle/>
                    <a:p>
                      <a:pPr indent="44450" algn="just">
                        <a:lnSpc>
                          <a:spcPct val="115000"/>
                        </a:lnSpc>
                        <a:spcAft>
                          <a:spcPts val="1000"/>
                        </a:spcAft>
                      </a:pPr>
                      <a:r>
                        <a:rPr lang="hi-IN" sz="2800" dirty="0">
                          <a:effectLst/>
                        </a:rPr>
                        <a:t>थर्मामीटर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hi-IN" sz="2800" dirty="0">
                          <a:effectLst/>
                        </a:rPr>
                        <a:t>एक मिनट के लिए गर्म पानी और डिटर्जेंट या 70% अल्कोहल से धोएं और सूखा रखें</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a16="http://schemas.microsoft.com/office/drawing/2014/main" xmlns="" val="14403298"/>
                  </a:ext>
                </a:extLst>
              </a:tr>
            </a:tbl>
          </a:graphicData>
        </a:graphic>
      </p:graphicFrame>
      <p:pic>
        <p:nvPicPr>
          <p:cNvPr id="2" name="Picture 1">
            <a:extLst>
              <a:ext uri="{FF2B5EF4-FFF2-40B4-BE49-F238E27FC236}">
                <a16:creationId xmlns:a16="http://schemas.microsoft.com/office/drawing/2014/main" xmlns="" id="{2D4215C8-C3B4-BA3D-8631-64CB438C5CE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8600" y="0"/>
            <a:ext cx="1247775" cy="1098550"/>
          </a:xfrm>
          <a:prstGeom prst="rect">
            <a:avLst/>
          </a:prstGeom>
          <a:noFill/>
          <a:ln>
            <a:noFill/>
          </a:ln>
        </p:spPr>
      </p:pic>
    </p:spTree>
    <p:extLst>
      <p:ext uri="{BB962C8B-B14F-4D97-AF65-F5344CB8AC3E}">
        <p14:creationId xmlns:p14="http://schemas.microsoft.com/office/powerpoint/2010/main" val="18161894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68A12D5-5590-F65F-3B93-BEA4C65ECF8A}"/>
              </a:ext>
            </a:extLst>
          </p:cNvPr>
          <p:cNvSpPr txBox="1"/>
          <p:nvPr/>
        </p:nvSpPr>
        <p:spPr>
          <a:xfrm>
            <a:off x="252132" y="457200"/>
            <a:ext cx="8639735" cy="5573834"/>
          </a:xfrm>
          <a:prstGeom prst="rect">
            <a:avLst/>
          </a:prstGeom>
          <a:noFill/>
        </p:spPr>
        <p:txBody>
          <a:bodyPr wrap="square">
            <a:spAutoFit/>
          </a:bodyPr>
          <a:lstStyle/>
          <a:p>
            <a:pPr algn="just">
              <a:lnSpc>
                <a:spcPct val="115000"/>
              </a:lnSpc>
              <a:spcAft>
                <a:spcPts val="1000"/>
              </a:spcAft>
            </a:pPr>
            <a:r>
              <a:rPr lang="hi-IN" sz="3200" b="1" u="sng" dirty="0">
                <a:solidFill>
                  <a:srgbClr val="C00000"/>
                </a:solidFill>
                <a:latin typeface="Calibri" panose="020F0502020204030204" pitchFamily="34" charset="0"/>
                <a:ea typeface="Times New Roman" panose="02020603050405020304" pitchFamily="18" charset="0"/>
              </a:rPr>
              <a:t>धुलाईघर</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hi-IN" sz="3200" dirty="0">
                <a:solidFill>
                  <a:srgbClr val="00B0F0"/>
                </a:solidFill>
                <a:latin typeface="Calibri" panose="020F0502020204030204" pitchFamily="34" charset="0"/>
                <a:ea typeface="Times New Roman" panose="02020603050405020304" pitchFamily="18" charset="0"/>
              </a:rPr>
              <a:t>कपड़े धोने से पहले दूषित लिनन को रासायनिक कीटाणुनाशक/उबालने/भाप के कम दबाव पर आटोक्लेव से कीटाणुरहित किया जाएगा</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hi-IN" sz="3200" dirty="0">
                <a:solidFill>
                  <a:srgbClr val="00B050"/>
                </a:solidFill>
                <a:latin typeface="Calibri" panose="020F0502020204030204" pitchFamily="34" charset="0"/>
                <a:ea typeface="Times New Roman" panose="02020603050405020304" pitchFamily="18" charset="0"/>
              </a:rPr>
              <a:t>दूषित लिनन को मोटे पॉलीथीन बैग में कपड़े धोने के लिए ले जाया जाएगा</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यदि वॉशिंग मशीन में यांत्रिक रूप से धोया जाता है, तो मशीन में गर्म डिटर्जेंट से कीटाणुरहित करें</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66169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BA28B94-8DD2-D4D9-B67F-0399A5233CC5}"/>
              </a:ext>
            </a:extLst>
          </p:cNvPr>
          <p:cNvSpPr txBox="1"/>
          <p:nvPr/>
        </p:nvSpPr>
        <p:spPr>
          <a:xfrm>
            <a:off x="218514" y="533400"/>
            <a:ext cx="8706971" cy="5925340"/>
          </a:xfrm>
          <a:prstGeom prst="rect">
            <a:avLst/>
          </a:prstGeom>
          <a:noFill/>
        </p:spPr>
        <p:txBody>
          <a:bodyPr wrap="square">
            <a:spAutoFit/>
          </a:bodyPr>
          <a:lstStyle/>
          <a:p>
            <a:pPr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कंबल का परिशोधन और धुलाई</a:t>
            </a:r>
            <a:endParaRPr lang="en-IN" sz="3200" u="sng" dirty="0">
              <a:solidFill>
                <a:srgbClr val="C00000"/>
              </a:solidFill>
              <a:latin typeface="Calibri" panose="020F0502020204030204" pitchFamily="34" charset="0"/>
              <a:ea typeface="Times New Roman" panose="02020603050405020304" pitchFamily="18" charset="0"/>
            </a:endParaRPr>
          </a:p>
          <a:p>
            <a:pPr marL="457200" indent="-457200" algn="just">
              <a:lnSpc>
                <a:spcPct val="115000"/>
              </a:lnSpc>
              <a:spcAft>
                <a:spcPts val="1000"/>
              </a:spcAft>
              <a:buFont typeface="Arial" panose="020B0604020202020204" pitchFamily="34" charset="0"/>
              <a:buChar char="•"/>
            </a:pPr>
            <a:r>
              <a:rPr lang="hi-IN" sz="32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rPr>
              <a:t>कपास/ऐक्रेलिक/सिंथेटिक कंबल ऊनी कंबल के लिए पसंद किए जाते हैं; लिनन की तरह संभाला जाना है</a:t>
            </a:r>
            <a:endParaRPr lang="en-IN" sz="32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15000"/>
              </a:lnSpc>
              <a:spcAft>
                <a:spcPts val="1000"/>
              </a:spcAft>
              <a:buFont typeface="Arial" panose="020B0604020202020204" pitchFamily="34" charset="0"/>
              <a:buChar char="•"/>
            </a:pPr>
            <a:r>
              <a:rPr lang="hi-IN" sz="3200"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फॉर्मलाडेहाइड/ऑटोक्लेविंग के संपर्क में आने से ऊनी कंबल कीटाणुरहित</a:t>
            </a:r>
            <a:endParaRPr lang="en-IN" sz="3200" dirty="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15000"/>
              </a:lnSpc>
              <a:spcAft>
                <a:spcPts val="1000"/>
              </a:spcAft>
              <a:buFont typeface="Arial" panose="020B0604020202020204" pitchFamily="34" charset="0"/>
              <a:buChar char="•"/>
            </a:pPr>
            <a:r>
              <a:rPr lang="hi-IN" sz="32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ड्राई क्लीनिंग एचआईवी को निष्क्रिय/मारता नहीं है।</a:t>
            </a:r>
            <a:endParaRPr lang="en-IN" sz="32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गद्दे का परिशोधन</a:t>
            </a: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hi-IN" sz="32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rPr>
              <a:t>सभी गद्दे को जलरोधक सिंथेटिक सामग्री से ढक दें</a:t>
            </a:r>
            <a:r>
              <a:rPr lang="en-US"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en-IN"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5583431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B53178F-056A-7FCA-7C1A-938D384205C7}"/>
              </a:ext>
            </a:extLst>
          </p:cNvPr>
          <p:cNvSpPr txBox="1"/>
          <p:nvPr/>
        </p:nvSpPr>
        <p:spPr>
          <a:xfrm>
            <a:off x="302560" y="448235"/>
            <a:ext cx="8599394" cy="4988032"/>
          </a:xfrm>
          <a:prstGeom prst="rect">
            <a:avLst/>
          </a:prstGeom>
          <a:noFill/>
        </p:spPr>
        <p:txBody>
          <a:bodyPr wrap="square">
            <a:spAutoFit/>
          </a:bodyPr>
          <a:lstStyle/>
          <a:p>
            <a:pPr algn="ctr">
              <a:lnSpc>
                <a:spcPct val="115000"/>
              </a:lnSpc>
              <a:spcAft>
                <a:spcPts val="1000"/>
              </a:spcAft>
            </a:pPr>
            <a:r>
              <a:rPr lang="hi-IN" sz="3200" b="1" u="sng" dirty="0">
                <a:solidFill>
                  <a:srgbClr val="00B0F0"/>
                </a:solidFill>
                <a:latin typeface="Calibri" panose="020F0502020204030204" pitchFamily="34" charset="0"/>
                <a:ea typeface="Times New Roman" panose="02020603050405020304" pitchFamily="18" charset="0"/>
              </a:rPr>
              <a:t>रिसाव का प्रबंधन</a:t>
            </a:r>
            <a:endParaRPr lang="en-IN" sz="3200" b="1" u="sng" dirty="0">
              <a:solidFill>
                <a:srgbClr val="00B0F0"/>
              </a:solidFill>
              <a:latin typeface="Calibri" panose="020F0502020204030204" pitchFamily="34" charset="0"/>
              <a:ea typeface="Times New Roman" panose="02020603050405020304" pitchFamily="18" charset="0"/>
            </a:endParaRPr>
          </a:p>
          <a:p>
            <a:pPr marL="457200" indent="-457200">
              <a:lnSpc>
                <a:spcPct val="115000"/>
              </a:lnSpc>
              <a:spcAft>
                <a:spcPts val="1000"/>
              </a:spcAft>
              <a:buFont typeface="Arial" panose="020B0604020202020204" pitchFamily="34" charset="0"/>
              <a:buChar char="•"/>
            </a:pPr>
            <a:r>
              <a:rPr lang="hi-IN" sz="3200"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कागज़ के तौलिया/ब्लॉटिंग पेपर/अखबार के साथ कवर करें</a:t>
            </a:r>
            <a:r>
              <a:rPr lang="en-US" sz="3200"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en-IN" sz="3200"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hi-IN" sz="3200"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रिसाव पर और उसके आसपास 1% सोडियम हाइपोक्लोराइट घोल डालें।</a:t>
            </a:r>
            <a:endParaRPr lang="en-IN" sz="3200" dirty="0">
              <a:solidFill>
                <a:srgbClr val="0070C0"/>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hi-IN" sz="3200" dirty="0">
                <a:solidFill>
                  <a:srgbClr val="FFC000"/>
                </a:solidFill>
                <a:latin typeface="Calibri" panose="020F0502020204030204" pitchFamily="34" charset="0"/>
                <a:ea typeface="Times New Roman" panose="02020603050405020304" pitchFamily="18" charset="0"/>
                <a:cs typeface="Times New Roman" panose="02020603050405020304" pitchFamily="18" charset="0"/>
              </a:rPr>
              <a:t>इसे 20 मिनट के लिए ढक कर रख दें</a:t>
            </a:r>
            <a:r>
              <a:rPr lang="en-US" sz="3200" dirty="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IN" sz="3200" dirty="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hi-IN" sz="3200" dirty="0">
                <a:solidFill>
                  <a:srgbClr val="C00000"/>
                </a:solidFill>
                <a:latin typeface="Calibri" panose="020F0502020204030204" pitchFamily="34" charset="0"/>
                <a:ea typeface="Times New Roman" panose="02020603050405020304" pitchFamily="18" charset="0"/>
              </a:rPr>
              <a:t>दस्ताने वाले हाथ से कागज निकालें और भस्मीकरण के लिए संक्रामक कचरे में फेंक दें</a:t>
            </a:r>
            <a:endParaRPr lang="en-IN" sz="3200" dirty="0">
              <a:solidFill>
                <a:srgbClr val="C00000"/>
              </a:solidFill>
            </a:endParaRPr>
          </a:p>
        </p:txBody>
      </p:sp>
    </p:spTree>
    <p:extLst>
      <p:ext uri="{BB962C8B-B14F-4D97-AF65-F5344CB8AC3E}">
        <p14:creationId xmlns:p14="http://schemas.microsoft.com/office/powerpoint/2010/main" val="39853464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F4105EF-93D9-2A6A-3736-609163AE2365}"/>
              </a:ext>
            </a:extLst>
          </p:cNvPr>
          <p:cNvSpPr txBox="1"/>
          <p:nvPr/>
        </p:nvSpPr>
        <p:spPr>
          <a:xfrm>
            <a:off x="322730" y="385483"/>
            <a:ext cx="6595782" cy="369332"/>
          </a:xfrm>
          <a:prstGeom prst="rect">
            <a:avLst/>
          </a:prstGeom>
          <a:noFill/>
        </p:spPr>
        <p:txBody>
          <a:bodyPr wrap="square">
            <a:spAutoFit/>
          </a:bodyPr>
          <a:lstStyle/>
          <a:p>
            <a:r>
              <a:rPr lang="hi-IN" u="sng" dirty="0">
                <a:latin typeface="Calibri" panose="020F0502020204030204" pitchFamily="34" charset="0"/>
                <a:ea typeface="Times New Roman" panose="02020603050405020304" pitchFamily="18" charset="0"/>
              </a:rPr>
              <a:t>फैल</a:t>
            </a:r>
            <a:endParaRPr lang="en-IN" dirty="0"/>
          </a:p>
        </p:txBody>
      </p:sp>
      <p:pic>
        <p:nvPicPr>
          <p:cNvPr id="6" name="Picture 5" descr="Blood Spill">
            <a:extLst>
              <a:ext uri="{FF2B5EF4-FFF2-40B4-BE49-F238E27FC236}">
                <a16:creationId xmlns:a16="http://schemas.microsoft.com/office/drawing/2014/main" xmlns="" id="{7319AE29-802C-65CF-009D-B4E697D85A9C}"/>
              </a:ext>
            </a:extLst>
          </p:cNvPr>
          <p:cNvPicPr>
            <a:picLocks noChangeAspect="1"/>
          </p:cNvPicPr>
          <p:nvPr/>
        </p:nvPicPr>
        <p:blipFill>
          <a:blip r:embed="rId2"/>
          <a:srcRect/>
          <a:stretch>
            <a:fillRect/>
          </a:stretch>
        </p:blipFill>
        <p:spPr bwMode="auto">
          <a:xfrm>
            <a:off x="430306" y="1293159"/>
            <a:ext cx="4040842" cy="3592607"/>
          </a:xfrm>
          <a:prstGeom prst="rect">
            <a:avLst/>
          </a:prstGeom>
          <a:noFill/>
        </p:spPr>
      </p:pic>
      <p:pic>
        <p:nvPicPr>
          <p:cNvPr id="7" name="Picture 6" descr="Preparing Fresh Bleach">
            <a:extLst>
              <a:ext uri="{FF2B5EF4-FFF2-40B4-BE49-F238E27FC236}">
                <a16:creationId xmlns:a16="http://schemas.microsoft.com/office/drawing/2014/main" xmlns="" id="{D3DAD409-9722-CE88-3E24-CC0A561D88D1}"/>
              </a:ext>
            </a:extLst>
          </p:cNvPr>
          <p:cNvPicPr>
            <a:picLocks noChangeAspect="1"/>
          </p:cNvPicPr>
          <p:nvPr/>
        </p:nvPicPr>
        <p:blipFill>
          <a:blip r:embed="rId3"/>
          <a:srcRect/>
          <a:stretch>
            <a:fillRect/>
          </a:stretch>
        </p:blipFill>
        <p:spPr bwMode="auto">
          <a:xfrm>
            <a:off x="4672853" y="1293159"/>
            <a:ext cx="4410635" cy="3460377"/>
          </a:xfrm>
          <a:prstGeom prst="rect">
            <a:avLst/>
          </a:prstGeom>
          <a:noFill/>
        </p:spPr>
      </p:pic>
    </p:spTree>
    <p:extLst>
      <p:ext uri="{BB962C8B-B14F-4D97-AF65-F5344CB8AC3E}">
        <p14:creationId xmlns:p14="http://schemas.microsoft.com/office/powerpoint/2010/main" val="16628407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resh Bleach">
            <a:extLst>
              <a:ext uri="{FF2B5EF4-FFF2-40B4-BE49-F238E27FC236}">
                <a16:creationId xmlns:a16="http://schemas.microsoft.com/office/drawing/2014/main" xmlns="" id="{5D0DD885-2DE0-D502-B2B4-7483BA2F32C1}"/>
              </a:ext>
            </a:extLst>
          </p:cNvPr>
          <p:cNvPicPr>
            <a:picLocks noChangeAspect="1"/>
          </p:cNvPicPr>
          <p:nvPr/>
        </p:nvPicPr>
        <p:blipFill>
          <a:blip r:embed="rId2"/>
          <a:srcRect/>
          <a:stretch>
            <a:fillRect/>
          </a:stretch>
        </p:blipFill>
        <p:spPr bwMode="auto">
          <a:xfrm>
            <a:off x="329453" y="1210236"/>
            <a:ext cx="3758453" cy="3265047"/>
          </a:xfrm>
          <a:prstGeom prst="rect">
            <a:avLst/>
          </a:prstGeom>
          <a:noFill/>
        </p:spPr>
      </p:pic>
      <p:pic>
        <p:nvPicPr>
          <p:cNvPr id="3" name="Picture 2" descr="Cleaning">
            <a:extLst>
              <a:ext uri="{FF2B5EF4-FFF2-40B4-BE49-F238E27FC236}">
                <a16:creationId xmlns:a16="http://schemas.microsoft.com/office/drawing/2014/main" xmlns="" id="{843DBCF8-9898-70FB-14B3-EF0FC59DF862}"/>
              </a:ext>
            </a:extLst>
          </p:cNvPr>
          <p:cNvPicPr>
            <a:picLocks noChangeAspect="1"/>
          </p:cNvPicPr>
          <p:nvPr/>
        </p:nvPicPr>
        <p:blipFill>
          <a:blip r:embed="rId3"/>
          <a:srcRect/>
          <a:stretch>
            <a:fillRect/>
          </a:stretch>
        </p:blipFill>
        <p:spPr bwMode="auto">
          <a:xfrm>
            <a:off x="4273052" y="1210236"/>
            <a:ext cx="4346512" cy="3265047"/>
          </a:xfrm>
          <a:prstGeom prst="rect">
            <a:avLst/>
          </a:prstGeom>
          <a:noFill/>
        </p:spPr>
      </p:pic>
      <p:pic>
        <p:nvPicPr>
          <p:cNvPr id="4" name="Picture 3" descr="Mopping">
            <a:extLst>
              <a:ext uri="{FF2B5EF4-FFF2-40B4-BE49-F238E27FC236}">
                <a16:creationId xmlns:a16="http://schemas.microsoft.com/office/drawing/2014/main" xmlns="" id="{C5C66E68-981B-0D32-A9D0-E994F9820F76}"/>
              </a:ext>
            </a:extLst>
          </p:cNvPr>
          <p:cNvPicPr>
            <a:picLocks noChangeAspect="1"/>
          </p:cNvPicPr>
          <p:nvPr/>
        </p:nvPicPr>
        <p:blipFill>
          <a:blip r:embed="rId4"/>
          <a:srcRect/>
          <a:stretch>
            <a:fillRect/>
          </a:stretch>
        </p:blipFill>
        <p:spPr bwMode="auto">
          <a:xfrm>
            <a:off x="1627094" y="4634754"/>
            <a:ext cx="4820771" cy="1990165"/>
          </a:xfrm>
          <a:prstGeom prst="rect">
            <a:avLst/>
          </a:prstGeom>
          <a:noFill/>
        </p:spPr>
      </p:pic>
    </p:spTree>
    <p:extLst>
      <p:ext uri="{BB962C8B-B14F-4D97-AF65-F5344CB8AC3E}">
        <p14:creationId xmlns:p14="http://schemas.microsoft.com/office/powerpoint/2010/main" val="23848139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DD38002-AEB9-3315-73E6-7FB299581B09}"/>
              </a:ext>
            </a:extLst>
          </p:cNvPr>
          <p:cNvSpPr txBox="1"/>
          <p:nvPr/>
        </p:nvSpPr>
        <p:spPr>
          <a:xfrm>
            <a:off x="221877" y="268941"/>
            <a:ext cx="8606118" cy="6249916"/>
          </a:xfrm>
          <a:prstGeom prst="rect">
            <a:avLst/>
          </a:prstGeom>
          <a:noFill/>
        </p:spPr>
        <p:txBody>
          <a:bodyPr wrap="square">
            <a:spAutoFit/>
          </a:bodyPr>
          <a:lstStyle/>
          <a:p>
            <a:pPr algn="ctr">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संक्रमण नियंत्रण के सिद्धांत</a:t>
            </a:r>
            <a:endParaRPr lang="en-IN" sz="3200" u="sng" dirty="0">
              <a:solidFill>
                <a:srgbClr val="FF0000"/>
              </a:solidFill>
              <a:latin typeface="Calibri" panose="020F0502020204030204" pitchFamily="34" charset="0"/>
              <a:ea typeface="Times New Roman" panose="02020603050405020304" pitchFamily="18" charset="0"/>
            </a:endParaRPr>
          </a:p>
          <a:p>
            <a:pPr marL="457200" indent="-457200">
              <a:lnSpc>
                <a:spcPct val="115000"/>
              </a:lnSpc>
              <a:spcAft>
                <a:spcPts val="1000"/>
              </a:spcAft>
              <a:buFont typeface="Arial" panose="020B0604020202020204" pitchFamily="34" charset="0"/>
              <a:buChar char="•"/>
            </a:pPr>
            <a:r>
              <a:rPr lang="hi-IN" sz="3200" dirty="0">
                <a:solidFill>
                  <a:srgbClr val="00B050"/>
                </a:solidFill>
                <a:latin typeface="Calibri" panose="020F0502020204030204" pitchFamily="34" charset="0"/>
                <a:ea typeface="Times New Roman" panose="02020603050405020304" pitchFamily="18" charset="0"/>
              </a:rPr>
              <a:t>प्रत्येक अस्पताल में रोगियों की उचित देखभाल, प्रवेश प्रक्रियाओं, एंटीबायोटिक के उपयोग, प्रयोगशाला परीक्षण, अपशिष्ट निपटान आदि के संबंध में संक्रमण नियंत्रण नीति तैयार की जानी चाहिए।</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hi-IN" sz="3200" dirty="0">
                <a:solidFill>
                  <a:srgbClr val="00B0F0"/>
                </a:solidFill>
                <a:latin typeface="Calibri" panose="020F0502020204030204" pitchFamily="34" charset="0"/>
                <a:ea typeface="Times New Roman" panose="02020603050405020304" pitchFamily="18" charset="0"/>
              </a:rPr>
              <a:t>हाथ धोना</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hi-IN" sz="3200" dirty="0">
                <a:solidFill>
                  <a:srgbClr val="7030A0"/>
                </a:solidFill>
                <a:latin typeface="Calibri" panose="020F0502020204030204" pitchFamily="34" charset="0"/>
                <a:ea typeface="Times New Roman" panose="02020603050405020304" pitchFamily="18" charset="0"/>
              </a:rPr>
              <a:t>आवश्यकता पड़ने पर ही रोगी को भर्ती करें और जल्दी छुट्टी दे दें</a:t>
            </a:r>
            <a:endParaRPr lang="en-IN" sz="3200" dirty="0">
              <a:solidFill>
                <a:srgbClr val="7030A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स्वास्थ्य देखभाल सुविधा को स्वच्छ रखें</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59457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9C2CA0B-28F2-83B3-3C2F-8944D5C63E3F}"/>
              </a:ext>
            </a:extLst>
          </p:cNvPr>
          <p:cNvSpPr txBox="1"/>
          <p:nvPr/>
        </p:nvSpPr>
        <p:spPr>
          <a:xfrm>
            <a:off x="275665" y="654424"/>
            <a:ext cx="8478370" cy="6121676"/>
          </a:xfrm>
          <a:prstGeom prst="rect">
            <a:avLst/>
          </a:prstGeom>
          <a:noFill/>
        </p:spPr>
        <p:txBody>
          <a:bodyPr wrap="square">
            <a:spAutoFit/>
          </a:bodyPr>
          <a:lstStyle/>
          <a:p>
            <a:pPr marL="342900" lvl="0" indent="-342900" algn="just">
              <a:lnSpc>
                <a:spcPct val="115000"/>
              </a:lnSpc>
              <a:spcAft>
                <a:spcPts val="1000"/>
              </a:spcAft>
              <a:buFont typeface="Times New Roman" panose="02020603050405020304" pitchFamily="18" charset="0"/>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कचरे का उत्पादन कम करें</a:t>
            </a:r>
            <a:endParaRPr lang="en-IN" sz="3200" dirty="0">
              <a:solidFill>
                <a:srgbClr val="00206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hi-IN" sz="3200" dirty="0">
                <a:solidFill>
                  <a:srgbClr val="00B050"/>
                </a:solidFill>
                <a:latin typeface="Calibri" panose="020F0502020204030204" pitchFamily="34" charset="0"/>
                <a:ea typeface="Times New Roman" panose="02020603050405020304" pitchFamily="18" charset="0"/>
              </a:rPr>
              <a:t>अस्पताल के सभी कर्मचारियों द्वारा अपनाई जाने वाली सार्वभौमिक कार्य सावधानियां</a:t>
            </a:r>
            <a:endParaRPr lang="en-IN" sz="3200" dirty="0">
              <a:solidFill>
                <a:srgbClr val="00B050"/>
              </a:solidFill>
              <a:latin typeface="Calibri" panose="020F0502020204030204" pitchFamily="34" charset="0"/>
              <a:ea typeface="Times New Roman" panose="02020603050405020304" pitchFamily="18" charset="0"/>
            </a:endParaRPr>
          </a:p>
          <a:p>
            <a:pPr marL="457200" lvl="0" indent="-457200" algn="just">
              <a:lnSpc>
                <a:spcPct val="115000"/>
              </a:lnSpc>
              <a:spcAft>
                <a:spcPts val="1000"/>
              </a:spcAft>
              <a:buFont typeface="Wingdings" panose="05000000000000000000" pitchFamily="2" charset="2"/>
              <a:buChar char="Ø"/>
              <a:tabLst>
                <a:tab pos="457200" algn="l"/>
              </a:tabLst>
            </a:pPr>
            <a:r>
              <a:rPr lang="hi-IN" sz="3200" dirty="0">
                <a:solidFill>
                  <a:srgbClr val="00B0F0"/>
                </a:solidFill>
                <a:latin typeface="Calibri" panose="020F0502020204030204" pitchFamily="34" charset="0"/>
                <a:ea typeface="Times New Roman" panose="02020603050405020304" pitchFamily="18" charset="0"/>
              </a:rPr>
              <a:t>यूडब्ल्यूपी पेशेवर सेवाएं प्रदान करते समय सभी स्वास्थ्य कार्यकर्ताओं द्वारा हर समय अपनाए जाने वाले कुछ सुरक्षात्मक उपाय हैं</a:t>
            </a:r>
            <a:endParaRPr lang="en-IN" sz="3200" dirty="0">
              <a:solidFill>
                <a:srgbClr val="00B0F0"/>
              </a:solidFill>
              <a:latin typeface="Calibri" panose="020F0502020204030204" pitchFamily="34" charset="0"/>
              <a:ea typeface="Times New Roman" panose="02020603050405020304" pitchFamily="18" charset="0"/>
            </a:endParaRPr>
          </a:p>
          <a:p>
            <a:pPr marL="457200" lvl="0" indent="-457200" algn="just">
              <a:lnSpc>
                <a:spcPct val="115000"/>
              </a:lnSpc>
              <a:spcAft>
                <a:spcPts val="1000"/>
              </a:spcAft>
              <a:buFont typeface="Wingdings" panose="05000000000000000000" pitchFamily="2" charset="2"/>
              <a:buChar char="Ø"/>
              <a:tabLst>
                <a:tab pos="457200" algn="l"/>
              </a:tabLst>
            </a:pPr>
            <a:r>
              <a:rPr lang="hi-IN" sz="3200" dirty="0">
                <a:solidFill>
                  <a:srgbClr val="002060"/>
                </a:solidFill>
                <a:latin typeface="Calibri" panose="020F0502020204030204" pitchFamily="34" charset="0"/>
                <a:ea typeface="Times New Roman" panose="02020603050405020304" pitchFamily="18" charset="0"/>
              </a:rPr>
              <a:t>एचआईवी/एचबीवी संचरण के जोखिम को कम करने के लिए मुख्य रूप से रक्त और शरीर के तरल पदार्थ और ऊतकों पर निर्देशित किया जाता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5246217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D6BD879-E27C-E239-F92C-9B76F9B65547}"/>
              </a:ext>
            </a:extLst>
          </p:cNvPr>
          <p:cNvSpPr txBox="1"/>
          <p:nvPr/>
        </p:nvSpPr>
        <p:spPr>
          <a:xfrm>
            <a:off x="228600" y="188261"/>
            <a:ext cx="8626289" cy="6674648"/>
          </a:xfrm>
          <a:prstGeom prst="rect">
            <a:avLst/>
          </a:prstGeom>
          <a:noFill/>
        </p:spPr>
        <p:txBody>
          <a:bodyPr wrap="square">
            <a:spAutoFit/>
          </a:bodyPr>
          <a:lstStyle/>
          <a:p>
            <a:pPr marL="228600" algn="ctr">
              <a:lnSpc>
                <a:spcPct val="115000"/>
              </a:lnSpc>
              <a:spcAft>
                <a:spcPts val="1000"/>
              </a:spcAft>
            </a:pPr>
            <a:r>
              <a:rPr lang="en-US" sz="2800" b="1" u="sng" dirty="0">
                <a:solidFill>
                  <a:srgbClr val="002060"/>
                </a:solidFill>
                <a:latin typeface="Calibri" panose="020F0502020204030204" pitchFamily="34" charset="0"/>
                <a:ea typeface="Times New Roman" panose="02020603050405020304" pitchFamily="18" charset="0"/>
                <a:cs typeface="Mangal" panose="02040503050203030202" pitchFamily="18" charset="0"/>
              </a:rPr>
              <a:t>UWP </a:t>
            </a:r>
            <a:r>
              <a:rPr lang="hi-IN" sz="2800" b="1" u="sng" dirty="0">
                <a:solidFill>
                  <a:srgbClr val="002060"/>
                </a:solidFill>
                <a:latin typeface="Calibri" panose="020F0502020204030204" pitchFamily="34" charset="0"/>
                <a:ea typeface="Times New Roman" panose="02020603050405020304" pitchFamily="18" charset="0"/>
              </a:rPr>
              <a:t>के घटक </a:t>
            </a:r>
            <a:endParaRPr lang="en-IN" sz="2800" b="1" u="sng" dirty="0">
              <a:solidFill>
                <a:srgbClr val="002060"/>
              </a:solidFill>
              <a:latin typeface="Calibri" panose="020F0502020204030204" pitchFamily="34" charset="0"/>
              <a:ea typeface="Times New Roman" panose="02020603050405020304" pitchFamily="18" charset="0"/>
            </a:endParaRPr>
          </a:p>
          <a:p>
            <a:pPr marL="228600" algn="ctr">
              <a:lnSpc>
                <a:spcPct val="115000"/>
              </a:lnSpc>
              <a:spcAft>
                <a:spcPts val="1000"/>
              </a:spcAft>
            </a:pPr>
            <a:r>
              <a:rPr lang="hi-IN" sz="2800" b="1" u="sng" dirty="0">
                <a:solidFill>
                  <a:srgbClr val="002060"/>
                </a:solidFill>
                <a:latin typeface="Calibri" panose="020F0502020204030204" pitchFamily="34" charset="0"/>
                <a:ea typeface="Times New Roman" panose="02020603050405020304" pitchFamily="18" charset="0"/>
              </a:rPr>
              <a:t>(सामान्य रक्त और शरीर द्रव सावधानियां</a:t>
            </a:r>
            <a:r>
              <a:rPr lang="en-US" sz="2800" b="1" u="sng"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rgbClr val="00B050"/>
                </a:solidFill>
                <a:latin typeface="Calibri" panose="020F0502020204030204" pitchFamily="34" charset="0"/>
                <a:ea typeface="Times New Roman" panose="02020603050405020304" pitchFamily="18" charset="0"/>
              </a:rPr>
              <a:t>हाथ धोना</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rgbClr val="00B0F0"/>
                </a:solidFill>
                <a:latin typeface="Calibri" panose="020F0502020204030204" pitchFamily="34" charset="0"/>
                <a:ea typeface="Times New Roman" panose="02020603050405020304" pitchFamily="18" charset="0"/>
              </a:rPr>
              <a:t>नुकीली वस्तुओं को सावधानीपूर्वक संभालना</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rgbClr val="7030A0"/>
                </a:solidFill>
                <a:latin typeface="Calibri" panose="020F0502020204030204" pitchFamily="34" charset="0"/>
                <a:ea typeface="Times New Roman" panose="02020603050405020304" pitchFamily="18" charset="0"/>
              </a:rPr>
              <a:t>सुरक्षित तकनीक</a:t>
            </a:r>
            <a:endParaRPr lang="en-IN" sz="2800" dirty="0">
              <a:solidFill>
                <a:srgbClr val="7030A0"/>
              </a:solidFill>
              <a:latin typeface="Calibri" panose="020F0502020204030204" pitchFamily="34" charset="0"/>
              <a:ea typeface="Times New Roman" panose="02020603050405020304" pitchFamily="18" charset="0"/>
            </a:endParaRPr>
          </a:p>
          <a:p>
            <a:pPr marL="342900" indent="-342900" algn="just">
              <a:spcAft>
                <a:spcPts val="1000"/>
              </a:spcAft>
              <a:buFont typeface="Wingdings" panose="05000000000000000000" pitchFamily="2" charset="2"/>
              <a:buChar char=""/>
              <a:tabLst>
                <a:tab pos="685800" algn="l"/>
              </a:tabLst>
            </a:pPr>
            <a:r>
              <a:rPr lang="en-IN" sz="2800" dirty="0" err="1">
                <a:solidFill>
                  <a:srgbClr val="FFC000"/>
                </a:solidFill>
              </a:rPr>
              <a:t>विसंक्रमण</a:t>
            </a:r>
            <a:endParaRPr lang="en-IN"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rgbClr val="C00000"/>
                </a:solidFill>
                <a:latin typeface="Calibri" panose="020F0502020204030204" pitchFamily="34" charset="0"/>
                <a:ea typeface="Times New Roman" panose="02020603050405020304" pitchFamily="18" charset="0"/>
              </a:rPr>
              <a:t>कीटाणुशोधन</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chemeClr val="accent5"/>
                </a:solidFill>
                <a:latin typeface="Calibri" panose="020F0502020204030204" pitchFamily="34" charset="0"/>
                <a:ea typeface="Times New Roman" panose="02020603050405020304" pitchFamily="18" charset="0"/>
              </a:rPr>
              <a:t>डिस्पोजेबल/पुन: प्रयोज्य सामग्री का निपटान</a:t>
            </a:r>
            <a:endParaRPr lang="en-IN" sz="2800" dirty="0">
              <a:solidFill>
                <a:schemeClr val="accent5"/>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chemeClr val="accent2"/>
                </a:solidFill>
                <a:latin typeface="Calibri" panose="020F0502020204030204" pitchFamily="34" charset="0"/>
                <a:ea typeface="Times New Roman" panose="02020603050405020304" pitchFamily="18" charset="0"/>
              </a:rPr>
              <a:t>अस्पताल में नसबंदी और कीटाणुशोधन प्रोटोकॉल का सही पालन</a:t>
            </a:r>
            <a:endParaRPr lang="en-IN" sz="2800" dirty="0">
              <a:solidFill>
                <a:schemeClr val="accent2"/>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chemeClr val="tx2"/>
                </a:solidFill>
                <a:latin typeface="Calibri" panose="020F0502020204030204" pitchFamily="34" charset="0"/>
                <a:ea typeface="Times New Roman" panose="02020603050405020304" pitchFamily="18" charset="0"/>
              </a:rPr>
              <a:t>व्यक्तिगत बाधा सावधानियों का उपयोग</a:t>
            </a:r>
            <a:endParaRPr lang="en-IN" sz="2800" dirty="0">
              <a:solidFill>
                <a:schemeClr val="tx2"/>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rgbClr val="C00000"/>
                </a:solidFill>
                <a:latin typeface="Calibri" panose="020F0502020204030204" pitchFamily="34" charset="0"/>
                <a:ea typeface="Times New Roman" panose="02020603050405020304" pitchFamily="18" charset="0"/>
              </a:rPr>
              <a:t>एचबीवी के खिलाफ टीकाकरण</a:t>
            </a:r>
            <a:endParaRPr lang="en-IN"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901647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598D4A6-F8E2-227D-2404-3C536A32C446}"/>
              </a:ext>
            </a:extLst>
          </p:cNvPr>
          <p:cNvSpPr txBox="1"/>
          <p:nvPr/>
        </p:nvSpPr>
        <p:spPr>
          <a:xfrm>
            <a:off x="275665" y="466165"/>
            <a:ext cx="8283388" cy="5925340"/>
          </a:xfrm>
          <a:prstGeom prst="rect">
            <a:avLst/>
          </a:prstGeom>
          <a:noFill/>
        </p:spPr>
        <p:txBody>
          <a:bodyPr wrap="square">
            <a:spAutoFit/>
          </a:bodyPr>
          <a:lstStyle/>
          <a:p>
            <a:pPr marL="228600"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कुछ खास सावधानियां</a:t>
            </a: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B0F0"/>
                </a:solidFill>
                <a:latin typeface="Calibri" panose="020F0502020204030204" pitchFamily="34" charset="0"/>
                <a:ea typeface="Times New Roman" panose="02020603050405020304" pitchFamily="18" charset="0"/>
              </a:rPr>
              <a:t>शरीर के तरल पदार्थों से दूषित कचरे का सुरक्षित निपटान</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B050"/>
                </a:solidFill>
                <a:latin typeface="Calibri" panose="020F0502020204030204" pitchFamily="34" charset="0"/>
                <a:ea typeface="Times New Roman" panose="02020603050405020304" pitchFamily="18" charset="0"/>
              </a:rPr>
              <a:t>सुइयों और तेज उपकरणों की सुरक्षित हैंडलिंग और निपटान</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7030A0"/>
                </a:solidFill>
                <a:latin typeface="Calibri" panose="020F0502020204030204" pitchFamily="34" charset="0"/>
                <a:ea typeface="Times New Roman" panose="02020603050405020304" pitchFamily="18" charset="0"/>
              </a:rPr>
              <a:t>सुइयों को दोबारा लगाने से बचें</a:t>
            </a:r>
            <a:endParaRPr lang="en-IN" sz="3200" dirty="0">
              <a:solidFill>
                <a:srgbClr val="7030A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FFC000"/>
                </a:solidFill>
                <a:latin typeface="Calibri" panose="020F0502020204030204" pitchFamily="34" charset="0"/>
                <a:ea typeface="Times New Roman" panose="02020603050405020304" pitchFamily="18" charset="0"/>
              </a:rPr>
              <a:t>अस्पताल अपशिष्ट निपटान</a:t>
            </a:r>
            <a:endParaRPr lang="en-IN" sz="3200" dirty="0">
              <a:solidFill>
                <a:srgbClr val="FFC00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B0F0"/>
                </a:solidFill>
                <a:latin typeface="Calibri" panose="020F0502020204030204" pitchFamily="34" charset="0"/>
                <a:ea typeface="Times New Roman" panose="02020603050405020304" pitchFamily="18" charset="0"/>
              </a:rPr>
              <a:t>नसबंदी और कीटाणुशोधन</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2060"/>
                </a:solidFill>
                <a:latin typeface="Calibri" panose="020F0502020204030204" pitchFamily="34" charset="0"/>
                <a:ea typeface="Times New Roman" panose="02020603050405020304" pitchFamily="18" charset="0"/>
              </a:rPr>
              <a:t>सफाई</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515434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4E20A65-44A3-1A7F-D359-E0146A6BBD07}"/>
              </a:ext>
            </a:extLst>
          </p:cNvPr>
          <p:cNvSpPr txBox="1"/>
          <p:nvPr/>
        </p:nvSpPr>
        <p:spPr>
          <a:xfrm>
            <a:off x="316006" y="228600"/>
            <a:ext cx="8538883" cy="2133918"/>
          </a:xfrm>
          <a:prstGeom prst="rect">
            <a:avLst/>
          </a:prstGeom>
          <a:noFill/>
        </p:spPr>
        <p:txBody>
          <a:bodyPr wrap="square">
            <a:spAutoFit/>
          </a:bodyPr>
          <a:lstStyle/>
          <a:p>
            <a:pPr algn="just">
              <a:spcAft>
                <a:spcPts val="1000"/>
              </a:spcAft>
            </a:pPr>
            <a:r>
              <a:rPr lang="hi-IN" sz="3200" u="sng" dirty="0">
                <a:solidFill>
                  <a:srgbClr val="FFC000"/>
                </a:solidFill>
                <a:latin typeface="Calibri" panose="020F0502020204030204" pitchFamily="34" charset="0"/>
                <a:ea typeface="Times New Roman" panose="02020603050405020304" pitchFamily="18" charset="0"/>
              </a:rPr>
              <a:t>एंटीसेप्टिक्स</a:t>
            </a:r>
            <a:r>
              <a:rPr lang="en-US" sz="2800" dirty="0">
                <a:solidFill>
                  <a:srgbClr val="FFC000"/>
                </a:solidFill>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00B050"/>
                </a:solidFill>
                <a:latin typeface="Calibri" panose="020F0502020204030204" pitchFamily="34" charset="0"/>
                <a:ea typeface="Times New Roman" panose="02020603050405020304" pitchFamily="18" charset="0"/>
              </a:rPr>
              <a:t>रासायनिक कीटाणुनाशक जिन्हें </a:t>
            </a:r>
            <a:endParaRPr lang="en-IN" sz="2800" dirty="0">
              <a:solidFill>
                <a:srgbClr val="00B050"/>
              </a:solidFill>
              <a:latin typeface="Calibri" panose="020F0502020204030204" pitchFamily="34" charset="0"/>
              <a:ea typeface="Times New Roman" panose="02020603050405020304" pitchFamily="18" charset="0"/>
            </a:endParaRPr>
          </a:p>
          <a:p>
            <a:pPr algn="just">
              <a:spcAft>
                <a:spcPts val="1000"/>
              </a:spcAft>
            </a:pPr>
            <a:r>
              <a:rPr lang="hi-IN" sz="2800" dirty="0">
                <a:solidFill>
                  <a:srgbClr val="00B050"/>
                </a:solidFill>
                <a:latin typeface="Calibri" panose="020F0502020204030204" pitchFamily="34" charset="0"/>
                <a:ea typeface="Times New Roman" panose="02020603050405020304" pitchFamily="18" charset="0"/>
              </a:rPr>
              <a:t>त्वचा या श्लेष्म झिल्ली पर सुरक्षित रूप से लागू </a:t>
            </a:r>
            <a:endParaRPr lang="en-IN" sz="2800" dirty="0">
              <a:solidFill>
                <a:srgbClr val="00B050"/>
              </a:solidFill>
              <a:latin typeface="Calibri" panose="020F0502020204030204" pitchFamily="34" charset="0"/>
              <a:ea typeface="Times New Roman" panose="02020603050405020304" pitchFamily="18" charset="0"/>
            </a:endParaRPr>
          </a:p>
          <a:p>
            <a:pPr algn="just">
              <a:spcAft>
                <a:spcPts val="1000"/>
              </a:spcAft>
            </a:pPr>
            <a:r>
              <a:rPr lang="hi-IN" sz="2800" dirty="0">
                <a:solidFill>
                  <a:srgbClr val="00B050"/>
                </a:solidFill>
                <a:latin typeface="Calibri" panose="020F0502020204030204" pitchFamily="34" charset="0"/>
                <a:ea typeface="Times New Roman" panose="02020603050405020304" pitchFamily="18" charset="0"/>
              </a:rPr>
              <a:t>किया जा सकता है और बैक्टीरिया के विकास को रोककर संक्रमण को रोकने के लिए उपयोग किया जाता है।</a:t>
            </a:r>
            <a:endParaRPr lang="en-IN" sz="2800" dirty="0">
              <a:solidFill>
                <a:srgbClr val="00B05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p:cNvSpPr txBox="1"/>
          <p:nvPr/>
        </p:nvSpPr>
        <p:spPr>
          <a:xfrm>
            <a:off x="316005" y="2337137"/>
            <a:ext cx="8538884" cy="1015663"/>
          </a:xfrm>
          <a:prstGeom prst="rect">
            <a:avLst/>
          </a:prstGeom>
          <a:noFill/>
        </p:spPr>
        <p:txBody>
          <a:bodyPr wrap="square" rtlCol="0">
            <a:spAutoFit/>
          </a:bodyPr>
          <a:lstStyle/>
          <a:p>
            <a:pPr algn="just"/>
            <a:r>
              <a:rPr lang="hi-IN" sz="3200" u="sng" dirty="0">
                <a:solidFill>
                  <a:srgbClr val="00B0F0"/>
                </a:solidFill>
                <a:latin typeface="Calibri" panose="020F0502020204030204" pitchFamily="34" charset="0"/>
                <a:ea typeface="Times New Roman" panose="02020603050405020304" pitchFamily="18" charset="0"/>
              </a:rPr>
              <a:t>जीवाणुनाशक एजेंट</a:t>
            </a:r>
            <a:r>
              <a:rPr lang="en-US"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FFC000"/>
                </a:solidFill>
                <a:latin typeface="Calibri" panose="020F0502020204030204" pitchFamily="34" charset="0"/>
                <a:ea typeface="Times New Roman" panose="02020603050405020304" pitchFamily="18" charset="0"/>
              </a:rPr>
              <a:t>जो बैक्टीरिया को मारने में सक्षम हैं।</a:t>
            </a:r>
            <a:endParaRPr lang="en-IN" sz="2800" dirty="0">
              <a:solidFill>
                <a:srgbClr val="FFC00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p:cNvSpPr txBox="1"/>
          <p:nvPr/>
        </p:nvSpPr>
        <p:spPr>
          <a:xfrm>
            <a:off x="316005" y="3352800"/>
            <a:ext cx="8675595" cy="1015663"/>
          </a:xfrm>
          <a:prstGeom prst="rect">
            <a:avLst/>
          </a:prstGeom>
          <a:noFill/>
        </p:spPr>
        <p:txBody>
          <a:bodyPr wrap="square" rtlCol="0">
            <a:spAutoFit/>
          </a:bodyPr>
          <a:lstStyle/>
          <a:p>
            <a:pPr algn="just"/>
            <a:r>
              <a:rPr lang="hi-IN" sz="3200" u="sng" dirty="0">
                <a:solidFill>
                  <a:srgbClr val="00B050"/>
                </a:solidFill>
                <a:latin typeface="Calibri" panose="020F0502020204030204" pitchFamily="34" charset="0"/>
                <a:ea typeface="Times New Roman" panose="02020603050405020304" pitchFamily="18" charset="0"/>
              </a:rPr>
              <a:t>बैक्टीरियोस्टेटिक एजेंट</a:t>
            </a:r>
            <a:r>
              <a:rPr lang="en-US"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002060"/>
                </a:solidFill>
                <a:latin typeface="Calibri" panose="020F0502020204030204" pitchFamily="34" charset="0"/>
                <a:ea typeface="Times New Roman" panose="02020603050405020304" pitchFamily="18" charset="0"/>
              </a:rPr>
              <a:t>जो बैक्टीरिया के गुणन को रोकते हैं।</a:t>
            </a:r>
            <a:endParaRPr lang="en-IN" sz="28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6" name="TextBox 5">
            <a:extLst>
              <a:ext uri="{FF2B5EF4-FFF2-40B4-BE49-F238E27FC236}">
                <a16:creationId xmlns:a16="http://schemas.microsoft.com/office/drawing/2014/main" xmlns="" id="{D4DE5BAF-7627-BD97-C596-811CA6B40A3D}"/>
              </a:ext>
            </a:extLst>
          </p:cNvPr>
          <p:cNvSpPr txBox="1"/>
          <p:nvPr/>
        </p:nvSpPr>
        <p:spPr>
          <a:xfrm>
            <a:off x="304800" y="4495800"/>
            <a:ext cx="8153400" cy="1877437"/>
          </a:xfrm>
          <a:prstGeom prst="rect">
            <a:avLst/>
          </a:prstGeom>
          <a:noFill/>
        </p:spPr>
        <p:txBody>
          <a:bodyPr wrap="square">
            <a:spAutoFit/>
          </a:bodyPr>
          <a:lstStyle/>
          <a:p>
            <a:pPr algn="just">
              <a:spcAft>
                <a:spcPts val="1000"/>
              </a:spcAft>
            </a:pPr>
            <a:r>
              <a:rPr lang="hi-IN" sz="3200" u="sng" dirty="0">
                <a:solidFill>
                  <a:srgbClr val="C00000"/>
                </a:solidFill>
                <a:latin typeface="Calibri" panose="020F0502020204030204" pitchFamily="34" charset="0"/>
                <a:ea typeface="Times New Roman" panose="02020603050405020304" pitchFamily="18" charset="0"/>
              </a:rPr>
              <a:t>परिशोधन</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00B0F0"/>
                </a:solidFill>
                <a:latin typeface="Calibri" panose="020F0502020204030204" pitchFamily="34" charset="0"/>
                <a:ea typeface="Times New Roman" panose="02020603050405020304" pitchFamily="18" charset="0"/>
              </a:rPr>
              <a:t>किसी लेख या क्षेत्र को माइक्रोबियल, रासायनिक, रेडियोधर्मी और अन्य खतरों सहित दूषित पदार्थों से खतरे से मुक्त करने की प्रक्रिया को संदर्भित करता है।</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6090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 calcmode="lin" valueType="num">
                                      <p:cBhvr additive="base">
                                        <p:cTn id="31"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388459D-FEB4-C489-7CD3-053D178F5A8E}"/>
              </a:ext>
            </a:extLst>
          </p:cNvPr>
          <p:cNvSpPr txBox="1"/>
          <p:nvPr/>
        </p:nvSpPr>
        <p:spPr>
          <a:xfrm>
            <a:off x="168089" y="233083"/>
            <a:ext cx="8686800" cy="6186309"/>
          </a:xfrm>
          <a:prstGeom prst="rect">
            <a:avLst/>
          </a:prstGeom>
          <a:noFill/>
        </p:spPr>
        <p:txBody>
          <a:bodyPr wrap="square">
            <a:spAutoFit/>
          </a:bodyPr>
          <a:lstStyle/>
          <a:p>
            <a:r>
              <a:rPr lang="hi-IN" sz="2800" b="1" u="sng" dirty="0">
                <a:solidFill>
                  <a:srgbClr val="FF0000"/>
                </a:solidFill>
                <a:latin typeface="Calibri" panose="020F0502020204030204" pitchFamily="34" charset="0"/>
                <a:ea typeface="Times New Roman" panose="02020603050405020304" pitchFamily="18" charset="0"/>
              </a:rPr>
              <a:t>कार्बोलिक एसिड, लाइसोल और डेटॉल के उपयोग</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400" b="1" dirty="0">
                <a:solidFill>
                  <a:srgbClr val="00B050"/>
                </a:solidFill>
                <a:latin typeface="Calibri" panose="020F0502020204030204" pitchFamily="34" charset="0"/>
                <a:ea typeface="Times New Roman" panose="02020603050405020304" pitchFamily="18" charset="0"/>
              </a:rPr>
              <a:t>कार्बोलिक एसिड (फिनोल)</a:t>
            </a:r>
            <a:r>
              <a:rPr lang="en-US" sz="24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r>
              <a:rPr lang="en-US" sz="2400" b="1" dirty="0">
                <a:effectLst/>
                <a:latin typeface="Calibri" panose="020F0502020204030204" pitchFamily="34" charset="0"/>
                <a:ea typeface="Times New Roman" panose="02020603050405020304" pitchFamily="18" charset="0"/>
                <a:cs typeface="Mangal" panose="02040503050203030202" pitchFamily="18" charset="0"/>
              </a:rPr>
              <a:t>-</a:t>
            </a:r>
            <a:r>
              <a:rPr lang="hi-IN" sz="2400" dirty="0">
                <a:solidFill>
                  <a:srgbClr val="002060"/>
                </a:solidFill>
                <a:latin typeface="Calibri" panose="020F0502020204030204" pitchFamily="34" charset="0"/>
                <a:ea typeface="Times New Roman" panose="02020603050405020304" pitchFamily="18" charset="0"/>
              </a:rPr>
              <a:t>यह एक कीटाणुनाशक है जिसका उपयोग आमतौर पर अस्पताल में किया जाता है। फिनोल की कीटाणुनाशक क्रिया रोगजनक जीव के प्रोटीन को विकृत करके होती है। स्थानीय स्तर पर लागू होने पर इसकी उच्च पैठ होती है। यह ऊतक के लिए बहुत परेशान करता है और परिगलन का कारण बनता है। इसमें कवकनाशी क्रिया भी हुई है</a:t>
            </a:r>
            <a:r>
              <a:rPr lang="en-US" sz="24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b="1" dirty="0">
                <a:solidFill>
                  <a:srgbClr val="C00000"/>
                </a:solidFill>
                <a:latin typeface="Calibri" panose="020F0502020204030204" pitchFamily="34" charset="0"/>
                <a:ea typeface="Times New Roman" panose="02020603050405020304" pitchFamily="18" charset="0"/>
              </a:rPr>
              <a:t>उपयोग</a:t>
            </a:r>
            <a:r>
              <a:rPr lang="en-US" sz="24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solidFill>
                  <a:srgbClr val="00B050"/>
                </a:solidFill>
                <a:latin typeface="Calibri" panose="020F0502020204030204" pitchFamily="34" charset="0"/>
                <a:ea typeface="Times New Roman" panose="02020603050405020304" pitchFamily="18" charset="0"/>
              </a:rPr>
              <a:t>1-सांप के काटने, कुत्ते के काटने और छोटे घाव आदि में दागदार करने के लिए सांद्रित फिनोल का उपयोग किया जाता है</a:t>
            </a:r>
            <a:r>
              <a:rPr lang="en-US" sz="2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solidFill>
                  <a:srgbClr val="0070C0"/>
                </a:solidFill>
                <a:latin typeface="Calibri" panose="020F0502020204030204" pitchFamily="34" charset="0"/>
                <a:ea typeface="Times New Roman" panose="02020603050405020304" pitchFamily="18" charset="0"/>
              </a:rPr>
              <a:t>2-शुद्ध कार्बोलिक एसिड का उपयोग मल कीटाणुरहित करने के लिए किया जाता है</a:t>
            </a:r>
            <a:r>
              <a:rPr lang="en-US" sz="24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latin typeface="Calibri" panose="020F0502020204030204" pitchFamily="34" charset="0"/>
                <a:ea typeface="Times New Roman" panose="02020603050405020304" pitchFamily="18" charset="0"/>
              </a:rPr>
              <a:t>3-मैकिंटोश/ड्रा शीट कीटाणुरहित करने के लिए 1:20 समाधान का उपयोग किया जाना चाहिए</a:t>
            </a:r>
            <a:r>
              <a:rPr lang="en-US" sz="2400" dirty="0">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4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4- </a:t>
            </a:r>
            <a:r>
              <a:rPr lang="hi-IN" sz="2400" dirty="0">
                <a:solidFill>
                  <a:srgbClr val="00B0F0"/>
                </a:solidFill>
                <a:latin typeface="Calibri" panose="020F0502020204030204" pitchFamily="34" charset="0"/>
                <a:ea typeface="Times New Roman" panose="02020603050405020304" pitchFamily="18" charset="0"/>
              </a:rPr>
              <a:t>वार्ड और ऑपरेशन थिएटर को कीटाणुरहित करने के लिए</a:t>
            </a:r>
            <a:r>
              <a:rPr lang="en-US" sz="24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733667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0DC9C2D-74F8-0645-EE33-212BF019EA4E}"/>
              </a:ext>
            </a:extLst>
          </p:cNvPr>
          <p:cNvSpPr txBox="1"/>
          <p:nvPr/>
        </p:nvSpPr>
        <p:spPr>
          <a:xfrm>
            <a:off x="225238" y="1225689"/>
            <a:ext cx="8693523" cy="5632311"/>
          </a:xfrm>
          <a:prstGeom prst="rect">
            <a:avLst/>
          </a:prstGeom>
          <a:noFill/>
        </p:spPr>
        <p:txBody>
          <a:bodyPr wrap="square">
            <a:spAutoFit/>
          </a:bodyPr>
          <a:lstStyle/>
          <a:p>
            <a:pPr algn="just"/>
            <a:r>
              <a:rPr lang="hi-IN" sz="2400" b="1" dirty="0">
                <a:solidFill>
                  <a:srgbClr val="C00000"/>
                </a:solidFill>
                <a:latin typeface="Calibri" panose="020F0502020204030204" pitchFamily="34" charset="0"/>
                <a:ea typeface="Times New Roman" panose="02020603050405020304" pitchFamily="18" charset="0"/>
              </a:rPr>
              <a:t>कार्बोलिक एसिड बर्न का उपचार</a:t>
            </a:r>
            <a:r>
              <a:rPr lang="en-US" sz="24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r>
              <a:rPr lang="hi-IN" sz="2400" dirty="0">
                <a:solidFill>
                  <a:srgbClr val="002060"/>
                </a:solidFill>
                <a:latin typeface="Calibri" panose="020F0502020204030204" pitchFamily="34" charset="0"/>
                <a:ea typeface="Times New Roman" panose="02020603050405020304" pitchFamily="18" charset="0"/>
              </a:rPr>
              <a:t>जब कार्बोलिक एसिड गलती से त्वचा पर फैल जाता है, तो इसे तुरंत सर्जिकल स्पिरिट से धोना चाहिए</a:t>
            </a:r>
            <a:r>
              <a:rPr lang="en-US" sz="24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b="1" dirty="0">
                <a:solidFill>
                  <a:srgbClr val="FFC000"/>
                </a:solidFill>
                <a:latin typeface="Calibri" panose="020F0502020204030204" pitchFamily="34" charset="0"/>
                <a:ea typeface="Times New Roman" panose="02020603050405020304" pitchFamily="18" charset="0"/>
              </a:rPr>
              <a:t>लाइसोल या क्रेसोल</a:t>
            </a:r>
            <a:r>
              <a:rPr lang="en-US" sz="2400" b="1"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r>
              <a:rPr lang="hi-IN" sz="2400" dirty="0">
                <a:solidFill>
                  <a:srgbClr val="0070C0"/>
                </a:solidFill>
                <a:latin typeface="Calibri" panose="020F0502020204030204" pitchFamily="34" charset="0"/>
                <a:ea typeface="Times New Roman" panose="02020603050405020304" pitchFamily="18" charset="0"/>
              </a:rPr>
              <a:t>यह एक साबुन का घोल है जिसमें क्रेसोल होता है। क्रेसोल एंटीसेप्टिक क्रिया में तीन गुना अधिक शक्तिशाली है, इसलिए यह फिनोल की तुलना में अधिक व्यापक रूप से उपयोग किया जाता है। यह फिनोल से बेहतर और सस्ता है</a:t>
            </a:r>
            <a:r>
              <a:rPr lang="en-US" sz="24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400" dirty="0">
                <a:effectLst/>
                <a:latin typeface="Calibri" panose="020F0502020204030204" pitchFamily="34" charset="0"/>
                <a:ea typeface="Times New Roman" panose="02020603050405020304" pitchFamily="18" charset="0"/>
                <a:cs typeface="Mangal" panose="02040503050203030202" pitchFamily="18" charset="0"/>
              </a:rPr>
              <a:t> </a:t>
            </a:r>
            <a:r>
              <a:rPr lang="hi-IN" sz="2400" b="1" dirty="0">
                <a:solidFill>
                  <a:srgbClr val="C00000"/>
                </a:solidFill>
                <a:latin typeface="Calibri" panose="020F0502020204030204" pitchFamily="34" charset="0"/>
                <a:ea typeface="Times New Roman" panose="02020603050405020304" pitchFamily="18" charset="0"/>
              </a:rPr>
              <a:t>उपयोग</a:t>
            </a:r>
            <a:r>
              <a:rPr lang="en-US" sz="24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r>
              <a:rPr lang="en-US" sz="24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1- </a:t>
            </a:r>
            <a:r>
              <a:rPr lang="hi-IN" sz="2400" dirty="0">
                <a:solidFill>
                  <a:srgbClr val="00B050"/>
                </a:solidFill>
                <a:latin typeface="Calibri" panose="020F0502020204030204" pitchFamily="34" charset="0"/>
                <a:ea typeface="Times New Roman" panose="02020603050405020304" pitchFamily="18" charset="0"/>
              </a:rPr>
              <a:t>तेज उपकरण कीटाणुरहित करने के लिए</a:t>
            </a:r>
            <a:r>
              <a:rPr lang="en-US" sz="2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solidFill>
                  <a:srgbClr val="00B0F0"/>
                </a:solidFill>
                <a:latin typeface="Calibri" panose="020F0502020204030204" pitchFamily="34" charset="0"/>
                <a:ea typeface="Times New Roman" panose="02020603050405020304" pitchFamily="18" charset="0"/>
              </a:rPr>
              <a:t>2- तामचीनी के उपयोग के लिए लिनन और क्रॉकरी कीटाणुरहित करना। एक चम्मच पानी में घोल डालकर 1 घंटे के लिए भिगो दें</a:t>
            </a:r>
            <a:r>
              <a:rPr lang="en-US" sz="24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solidFill>
                  <a:srgbClr val="7030A0"/>
                </a:solidFill>
                <a:latin typeface="Calibri" panose="020F0502020204030204" pitchFamily="34" charset="0"/>
                <a:ea typeface="Times New Roman" panose="02020603050405020304" pitchFamily="18" charset="0"/>
              </a:rPr>
              <a:t>3- चीटल फोरसेप्स को एक पिंट पानी में एक बड़ा चम्मच भरकर घोल में संग्रहित करें</a:t>
            </a:r>
            <a:r>
              <a:rPr lang="en-US" sz="24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solidFill>
                  <a:srgbClr val="002060"/>
                </a:solidFill>
                <a:latin typeface="Calibri" panose="020F0502020204030204" pitchFamily="34" charset="0"/>
                <a:ea typeface="Times New Roman" panose="02020603050405020304" pitchFamily="18" charset="0"/>
              </a:rPr>
              <a:t>4-2 टेबल के घोल में ट्रॉली और टेबल आदि को स्वाब करनाएक पिंट पानी में भरा चम्मच।</a:t>
            </a:r>
            <a:endParaRPr lang="en-IN" sz="24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110265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B5C1536-912A-963E-5BC5-6DEBBE9D16BF}"/>
              </a:ext>
            </a:extLst>
          </p:cNvPr>
          <p:cNvSpPr txBox="1"/>
          <p:nvPr/>
        </p:nvSpPr>
        <p:spPr>
          <a:xfrm>
            <a:off x="152400" y="228600"/>
            <a:ext cx="8135470" cy="7478970"/>
          </a:xfrm>
          <a:prstGeom prst="rect">
            <a:avLst/>
          </a:prstGeom>
          <a:noFill/>
        </p:spPr>
        <p:txBody>
          <a:bodyPr wrap="square">
            <a:spAutoFit/>
          </a:bodyPr>
          <a:lstStyle/>
          <a:p>
            <a:pPr algn="just"/>
            <a:r>
              <a:rPr lang="hi-IN" sz="3200" b="1" dirty="0">
                <a:solidFill>
                  <a:srgbClr val="C00000"/>
                </a:solidFill>
                <a:latin typeface="Calibri" panose="020F0502020204030204" pitchFamily="34" charset="0"/>
                <a:ea typeface="Times New Roman" panose="02020603050405020304" pitchFamily="18" charset="0"/>
              </a:rPr>
              <a:t>डेटॉल</a:t>
            </a:r>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F0"/>
                </a:solidFill>
                <a:latin typeface="Calibri" panose="020F0502020204030204" pitchFamily="34" charset="0"/>
                <a:ea typeface="Times New Roman" panose="02020603050405020304" pitchFamily="18" charset="0"/>
              </a:rPr>
              <a:t>यह क्लोरेक्सिलेनॉल की संपत्ति </a:t>
            </a:r>
            <a:endParaRPr lang="en-IN" sz="3200" dirty="0">
              <a:solidFill>
                <a:srgbClr val="00B0F0"/>
              </a:solidFill>
              <a:latin typeface="Calibri" panose="020F0502020204030204" pitchFamily="34" charset="0"/>
              <a:ea typeface="Times New Roman" panose="02020603050405020304" pitchFamily="18" charset="0"/>
            </a:endParaRPr>
          </a:p>
          <a:p>
            <a:pPr algn="just"/>
            <a:r>
              <a:rPr lang="hi-IN" sz="3200" dirty="0">
                <a:solidFill>
                  <a:srgbClr val="00B0F0"/>
                </a:solidFill>
                <a:latin typeface="Calibri" panose="020F0502020204030204" pitchFamily="34" charset="0"/>
                <a:ea typeface="Times New Roman" panose="02020603050405020304" pitchFamily="18" charset="0"/>
              </a:rPr>
              <a:t>तैयार करने का एक उदाहरण है। यह </a:t>
            </a:r>
            <a:endParaRPr lang="en-IN" sz="3200" dirty="0">
              <a:solidFill>
                <a:srgbClr val="00B0F0"/>
              </a:solidFill>
              <a:latin typeface="Calibri" panose="020F0502020204030204" pitchFamily="34" charset="0"/>
              <a:ea typeface="Times New Roman" panose="02020603050405020304" pitchFamily="18" charset="0"/>
            </a:endParaRPr>
          </a:p>
          <a:p>
            <a:pPr algn="just"/>
            <a:r>
              <a:rPr lang="hi-IN" sz="3200" dirty="0">
                <a:solidFill>
                  <a:srgbClr val="00B0F0"/>
                </a:solidFill>
                <a:latin typeface="Calibri" panose="020F0502020204030204" pitchFamily="34" charset="0"/>
                <a:ea typeface="Times New Roman" panose="02020603050405020304" pitchFamily="18" charset="0"/>
              </a:rPr>
              <a:t>एक एंटीसेप्टिक और कीटाणुनाशक भी है</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b="1" dirty="0">
                <a:solidFill>
                  <a:srgbClr val="7030A0"/>
                </a:solidFill>
                <a:latin typeface="Calibri" panose="020F0502020204030204" pitchFamily="34" charset="0"/>
                <a:ea typeface="Times New Roman" panose="02020603050405020304" pitchFamily="18" charset="0"/>
              </a:rPr>
              <a:t>उपयोग</a:t>
            </a:r>
            <a:r>
              <a:rPr lang="en-US" sz="32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1- </a:t>
            </a:r>
            <a:r>
              <a:rPr lang="hi-IN" sz="3200" dirty="0">
                <a:solidFill>
                  <a:srgbClr val="00B050"/>
                </a:solidFill>
                <a:latin typeface="Calibri" panose="020F0502020204030204" pitchFamily="34" charset="0"/>
                <a:ea typeface="Times New Roman" panose="02020603050405020304" pitchFamily="18" charset="0"/>
              </a:rPr>
              <a:t>ऑपरेशन से पहले त्वचा को शुद्ध करने के लिए शुद्ध करें और सूखने तक खुला उठाएं</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chemeClr val="tx2">
                    <a:lumMod val="75000"/>
                  </a:schemeClr>
                </a:solidFill>
                <a:effectLst/>
                <a:latin typeface="Calibri" panose="020F0502020204030204" pitchFamily="34" charset="0"/>
                <a:ea typeface="Times New Roman" panose="02020603050405020304" pitchFamily="18" charset="0"/>
                <a:cs typeface="Mangal" panose="02040503050203030202" pitchFamily="18" charset="0"/>
              </a:rPr>
              <a:t>2- </a:t>
            </a:r>
            <a:r>
              <a:rPr lang="hi-IN" sz="3200" dirty="0">
                <a:solidFill>
                  <a:schemeClr val="tx2">
                    <a:lumMod val="75000"/>
                  </a:schemeClr>
                </a:solidFill>
                <a:latin typeface="Calibri" panose="020F0502020204030204" pitchFamily="34" charset="0"/>
                <a:ea typeface="Times New Roman" panose="02020603050405020304" pitchFamily="18" charset="0"/>
              </a:rPr>
              <a:t>एक एंटीसेप्टिक हाथ लोशन के रूप में या घाव के आसपास की त्वचा को साफ करने के लिए। घोल 2-3 टीएसएफ से एक पिंट पानी</a:t>
            </a:r>
            <a:r>
              <a:rPr lang="en-US" sz="3200" dirty="0">
                <a:solidFill>
                  <a:schemeClr val="tx2">
                    <a:lumMod val="75000"/>
                  </a:schemeClr>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chemeClr val="tx2">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3- </a:t>
            </a:r>
            <a:r>
              <a:rPr lang="hi-IN" sz="3200" dirty="0">
                <a:solidFill>
                  <a:srgbClr val="7030A0"/>
                </a:solidFill>
                <a:latin typeface="Calibri" panose="020F0502020204030204" pitchFamily="34" charset="0"/>
                <a:ea typeface="Times New Roman" panose="02020603050405020304" pitchFamily="18" charset="0"/>
              </a:rPr>
              <a:t>बालों को एंटीसेप्टिक के रूप में धोने के लिए</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4- </a:t>
            </a:r>
            <a:r>
              <a:rPr lang="hi-IN" sz="3200" dirty="0">
                <a:solidFill>
                  <a:srgbClr val="FFC000"/>
                </a:solidFill>
                <a:latin typeface="Calibri" panose="020F0502020204030204" pitchFamily="34" charset="0"/>
                <a:ea typeface="Times New Roman" panose="02020603050405020304" pitchFamily="18" charset="0"/>
              </a:rPr>
              <a:t>कटोरे, बिस्तर पैन और अन्य शौचालय के सामान धोने के लिए</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280966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r>
              <a:rPr lang="en-IN" sz="9600" b="1" dirty="0">
                <a:solidFill>
                  <a:srgbClr val="FF0000"/>
                </a:solidFill>
              </a:rPr>
              <a:t>?</a:t>
            </a:r>
          </a:p>
        </p:txBody>
      </p:sp>
    </p:spTree>
    <p:extLst>
      <p:ext uri="{BB962C8B-B14F-4D97-AF65-F5344CB8AC3E}">
        <p14:creationId xmlns:p14="http://schemas.microsoft.com/office/powerpoint/2010/main" val="350110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425" y="2686050"/>
            <a:ext cx="4629150" cy="1371600"/>
          </a:xfrm>
        </p:spPr>
        <p:txBody>
          <a:bodyPr>
            <a:normAutofit fontScale="92500"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4093055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58B429F-27FA-0FAD-9E07-BDB270633E63}"/>
              </a:ext>
            </a:extLst>
          </p:cNvPr>
          <p:cNvSpPr txBox="1"/>
          <p:nvPr/>
        </p:nvSpPr>
        <p:spPr>
          <a:xfrm>
            <a:off x="336176" y="224119"/>
            <a:ext cx="8108577" cy="5495863"/>
          </a:xfrm>
          <a:prstGeom prst="rect">
            <a:avLst/>
          </a:prstGeom>
          <a:noFill/>
        </p:spPr>
        <p:txBody>
          <a:bodyPr wrap="square">
            <a:spAutoFit/>
          </a:bodyPr>
          <a:lstStyle/>
          <a:p>
            <a:pPr algn="just">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 </a:t>
            </a:r>
            <a:r>
              <a:rPr lang="hi-IN" sz="3200" b="1" dirty="0">
                <a:solidFill>
                  <a:srgbClr val="FF0000"/>
                </a:solidFill>
                <a:latin typeface="Calibri" panose="020F0502020204030204" pitchFamily="34" charset="0"/>
                <a:ea typeface="Times New Roman" panose="02020603050405020304" pitchFamily="18" charset="0"/>
              </a:rPr>
              <a:t>भौतिक एजेंट</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00B0F0"/>
                </a:solidFill>
                <a:latin typeface="Calibri" panose="020F0502020204030204" pitchFamily="34" charset="0"/>
                <a:ea typeface="Times New Roman" panose="02020603050405020304" pitchFamily="18" charset="0"/>
              </a:rPr>
              <a:t>धूप</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FFC000"/>
                </a:solidFill>
                <a:latin typeface="Calibri" panose="020F0502020204030204" pitchFamily="34" charset="0"/>
                <a:ea typeface="Times New Roman" panose="02020603050405020304" pitchFamily="18" charset="0"/>
              </a:rPr>
              <a:t>सुखाने</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7030A0"/>
                </a:solidFill>
                <a:latin typeface="Calibri" panose="020F0502020204030204" pitchFamily="34" charset="0"/>
                <a:ea typeface="Times New Roman" panose="02020603050405020304" pitchFamily="18" charset="0"/>
              </a:rPr>
              <a:t>शुष्क गर्मी: ज्वलन, भस्मीकरण, गर्म हवा</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00B050"/>
                </a:solidFill>
                <a:latin typeface="Calibri" panose="020F0502020204030204" pitchFamily="34" charset="0"/>
                <a:ea typeface="Times New Roman" panose="02020603050405020304" pitchFamily="18" charset="0"/>
              </a:rPr>
              <a:t>नम गर्मी: उबलते, पाश्चुरीकरण, सामान्य दबाव में भाप, दबाव में भाप</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निस्पंदन: मोमबत्तियाँ, एस्बेस्टस पैड, झिल्ली</a:t>
            </a:r>
            <a:endParaRPr lang="en-IN" sz="3200" dirty="0">
              <a:solidFill>
                <a:srgbClr val="00206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C00000"/>
                </a:solidFill>
                <a:latin typeface="Calibri" panose="020F0502020204030204" pitchFamily="34" charset="0"/>
                <a:ea typeface="Times New Roman" panose="02020603050405020304" pitchFamily="18" charset="0"/>
              </a:rPr>
              <a:t>विकिरण</a:t>
            </a:r>
            <a:endParaRPr lang="en-IN" sz="3200" dirty="0">
              <a:solidFill>
                <a:srgbClr val="C0000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00B0F0"/>
                </a:solidFill>
                <a:latin typeface="Calibri" panose="020F0502020204030204" pitchFamily="34" charset="0"/>
                <a:ea typeface="Times New Roman" panose="02020603050405020304" pitchFamily="18" charset="0"/>
              </a:rPr>
              <a:t>अल्ट्रासोनिक और ध्वनि कंपन</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50370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33BBDAC-2D03-9F25-34C5-9A45C3CB5294}"/>
              </a:ext>
            </a:extLst>
          </p:cNvPr>
          <p:cNvSpPr txBox="1"/>
          <p:nvPr/>
        </p:nvSpPr>
        <p:spPr>
          <a:xfrm>
            <a:off x="174812" y="331695"/>
            <a:ext cx="8754035" cy="6050887"/>
          </a:xfrm>
          <a:prstGeom prst="rect">
            <a:avLst/>
          </a:prstGeom>
          <a:noFill/>
        </p:spPr>
        <p:txBody>
          <a:bodyPr wrap="square">
            <a:spAutoFit/>
          </a:bodyPr>
          <a:lstStyle/>
          <a:p>
            <a:pPr algn="just">
              <a:lnSpc>
                <a:spcPct val="115000"/>
              </a:lnSpc>
              <a:spcAft>
                <a:spcPts val="1000"/>
              </a:spcAft>
            </a:pP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B. </a:t>
            </a:r>
            <a:r>
              <a:rPr lang="hi-IN" sz="2800" b="1" dirty="0">
                <a:solidFill>
                  <a:srgbClr val="FF0000"/>
                </a:solidFill>
                <a:latin typeface="Calibri" panose="020F0502020204030204" pitchFamily="34" charset="0"/>
                <a:ea typeface="Times New Roman" panose="02020603050405020304" pitchFamily="18" charset="0"/>
              </a:rPr>
              <a:t>रसायन</a:t>
            </a:r>
            <a:r>
              <a:rPr lang="en-US" sz="28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2800" b="1" dirty="0">
                <a:solidFill>
                  <a:srgbClr val="00B0F0"/>
                </a:solidFill>
                <a:latin typeface="Calibri" panose="020F0502020204030204" pitchFamily="34" charset="0"/>
                <a:ea typeface="Times New Roman" panose="02020603050405020304" pitchFamily="18" charset="0"/>
              </a:rPr>
              <a:t>अल्कोहल: एथिल, आइसोप्रोपाइल, ट्राइक्लोरब्यूटानॉल</a:t>
            </a:r>
            <a:endParaRPr lang="en-IN" sz="2800" b="1" dirty="0">
              <a:solidFill>
                <a:srgbClr val="00B0F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b="1" dirty="0">
                <a:solidFill>
                  <a:srgbClr val="00B050"/>
                </a:solidFill>
                <a:latin typeface="Calibri" panose="020F0502020204030204" pitchFamily="34" charset="0"/>
                <a:ea typeface="Times New Roman" panose="02020603050405020304" pitchFamily="18" charset="0"/>
              </a:rPr>
              <a:t>एल्डिहाइड: फॉर्मलाडेहाइड, ग्लूटाराल्डिहाइड</a:t>
            </a:r>
            <a:endParaRPr lang="en-IN" sz="2800" b="1" dirty="0">
              <a:solidFill>
                <a:srgbClr val="00B05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dirty="0">
                <a:solidFill>
                  <a:srgbClr val="FFC000"/>
                </a:solidFill>
                <a:latin typeface="Calibri" panose="020F0502020204030204" pitchFamily="34" charset="0"/>
                <a:ea typeface="Times New Roman" panose="02020603050405020304" pitchFamily="18" charset="0"/>
              </a:rPr>
              <a:t>रंजक</a:t>
            </a:r>
            <a:endParaRPr lang="en-IN" sz="2800" dirty="0">
              <a:solidFill>
                <a:srgbClr val="FFC00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dirty="0">
                <a:solidFill>
                  <a:srgbClr val="7030A0"/>
                </a:solidFill>
                <a:latin typeface="Calibri" panose="020F0502020204030204" pitchFamily="34" charset="0"/>
                <a:ea typeface="Times New Roman" panose="02020603050405020304" pitchFamily="18" charset="0"/>
              </a:rPr>
              <a:t>हैलोजन</a:t>
            </a:r>
            <a:endParaRPr lang="en-IN" sz="2800" dirty="0">
              <a:solidFill>
                <a:srgbClr val="7030A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dirty="0">
                <a:solidFill>
                  <a:srgbClr val="C00000"/>
                </a:solidFill>
                <a:latin typeface="Calibri" panose="020F0502020204030204" pitchFamily="34" charset="0"/>
                <a:ea typeface="Times New Roman" panose="02020603050405020304" pitchFamily="18" charset="0"/>
              </a:rPr>
              <a:t>फिनोल</a:t>
            </a:r>
            <a:endParaRPr lang="en-IN" sz="2800" dirty="0">
              <a:solidFill>
                <a:srgbClr val="C0000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dirty="0">
                <a:solidFill>
                  <a:schemeClr val="accent3">
                    <a:lumMod val="75000"/>
                  </a:schemeClr>
                </a:solidFill>
                <a:latin typeface="Calibri" panose="020F0502020204030204" pitchFamily="34" charset="0"/>
                <a:ea typeface="Times New Roman" panose="02020603050405020304" pitchFamily="18" charset="0"/>
              </a:rPr>
              <a:t>भूतल सक्रिय एजेंट</a:t>
            </a:r>
            <a:endParaRPr lang="en-IN" sz="2800" dirty="0">
              <a:solidFill>
                <a:schemeClr val="accent3">
                  <a:lumMod val="75000"/>
                </a:schemeClr>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dirty="0">
                <a:solidFill>
                  <a:schemeClr val="tx2"/>
                </a:solidFill>
                <a:latin typeface="Calibri" panose="020F0502020204030204" pitchFamily="34" charset="0"/>
                <a:ea typeface="Times New Roman" panose="02020603050405020304" pitchFamily="18" charset="0"/>
              </a:rPr>
              <a:t>धात्विक लवण</a:t>
            </a:r>
            <a:endParaRPr lang="en-IN" sz="2800" dirty="0">
              <a:solidFill>
                <a:schemeClr val="tx2"/>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b="1" dirty="0">
                <a:solidFill>
                  <a:srgbClr val="7030A0"/>
                </a:solidFill>
                <a:latin typeface="Calibri" panose="020F0502020204030204" pitchFamily="34" charset="0"/>
                <a:ea typeface="Times New Roman" panose="02020603050405020304" pitchFamily="18" charset="0"/>
              </a:rPr>
              <a:t>गैसें: एथिलीन ऑक्साइड, फॉर्मलाडेहाइड, बीटा प्रोपियोलाटोइनमें से नसबंदी के प्रासंगिक तरीकों पर यहां चर्चा की गई है</a:t>
            </a:r>
            <a:endParaRPr lang="en-IN" sz="2800" dirty="0">
              <a:solidFill>
                <a:srgbClr val="7030A0"/>
              </a:solidFill>
            </a:endParaRPr>
          </a:p>
        </p:txBody>
      </p:sp>
    </p:spTree>
    <p:extLst>
      <p:ext uri="{BB962C8B-B14F-4D97-AF65-F5344CB8AC3E}">
        <p14:creationId xmlns:p14="http://schemas.microsoft.com/office/powerpoint/2010/main" val="3369939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823117E-32F3-B8B1-3DEE-790B8A9F1B24}"/>
              </a:ext>
            </a:extLst>
          </p:cNvPr>
          <p:cNvSpPr txBox="1"/>
          <p:nvPr/>
        </p:nvSpPr>
        <p:spPr>
          <a:xfrm>
            <a:off x="342901" y="0"/>
            <a:ext cx="8619564" cy="6878806"/>
          </a:xfrm>
          <a:prstGeom prst="rect">
            <a:avLst/>
          </a:prstGeom>
          <a:noFill/>
        </p:spPr>
        <p:txBody>
          <a:bodyPr wrap="square">
            <a:spAutoFit/>
          </a:bodyPr>
          <a:lstStyle/>
          <a:p>
            <a:pPr marL="228600" algn="ctr">
              <a:spcAft>
                <a:spcPts val="1000"/>
              </a:spcAft>
            </a:pPr>
            <a:r>
              <a:rPr lang="hi-IN" sz="3200" u="sng" dirty="0">
                <a:solidFill>
                  <a:srgbClr val="FF0000"/>
                </a:solidFill>
                <a:latin typeface="Calibri" panose="020F0502020204030204" pitchFamily="34" charset="0"/>
                <a:ea typeface="Times New Roman" panose="02020603050405020304" pitchFamily="18" charset="0"/>
              </a:rPr>
              <a:t>भौतिक कीटाणुनाशक एजेंट</a:t>
            </a:r>
            <a:endParaRPr lang="en-IN" sz="3200" u="sng" dirty="0">
              <a:solidFill>
                <a:srgbClr val="FF0000"/>
              </a:solidFill>
              <a:latin typeface="Calibri" panose="020F0502020204030204" pitchFamily="34" charset="0"/>
              <a:ea typeface="Times New Roman" panose="02020603050405020304" pitchFamily="18" charset="0"/>
            </a:endParaRPr>
          </a:p>
          <a:p>
            <a:pPr marL="228600" algn="ctr">
              <a:spcAft>
                <a:spcPts val="1000"/>
              </a:spcAft>
            </a:pPr>
            <a:r>
              <a:rPr lang="hi-IN" sz="3200" u="sng" dirty="0">
                <a:solidFill>
                  <a:srgbClr val="00B0F0"/>
                </a:solidFill>
                <a:latin typeface="Calibri" panose="020F0502020204030204" pitchFamily="34" charset="0"/>
                <a:ea typeface="Times New Roman" panose="02020603050405020304" pitchFamily="18" charset="0"/>
              </a:rPr>
              <a:t>सूखी गर्मी</a:t>
            </a:r>
            <a:endParaRPr lang="en-IN" sz="3200" u="sng" dirty="0">
              <a:solidFill>
                <a:srgbClr val="00B0F0"/>
              </a:solidFill>
              <a:latin typeface="Calibri" panose="020F0502020204030204" pitchFamily="34" charset="0"/>
              <a:ea typeface="Times New Roman" panose="02020603050405020304" pitchFamily="18" charset="0"/>
            </a:endParaRPr>
          </a:p>
          <a:p>
            <a:pPr marL="228600" algn="just">
              <a:spcAft>
                <a:spcPts val="1000"/>
              </a:spcAft>
            </a:pPr>
            <a:r>
              <a:rPr lang="hi-IN" sz="3200" u="sng" dirty="0">
                <a:solidFill>
                  <a:srgbClr val="7030A0"/>
                </a:solidFill>
                <a:latin typeface="Calibri" panose="020F0502020204030204" pitchFamily="34" charset="0"/>
                <a:ea typeface="Times New Roman" panose="02020603050405020304" pitchFamily="18" charset="0"/>
              </a:rPr>
              <a:t>ज्वलंत </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50"/>
                </a:solidFill>
                <a:latin typeface="Calibri" panose="020F0502020204030204" pitchFamily="34" charset="0"/>
                <a:ea typeface="Times New Roman" panose="02020603050405020304" pitchFamily="18" charset="0"/>
              </a:rPr>
              <a:t>इनोकुलेटिंग लूप या वायर, संदंश और सीयरिंग स्पैटुला की नोक को एक बन्सेन लौ में तब तक रखा जाता है जब तक कि वे लाल गर्म न हो जाएं। छींटे को रोकने के लिए उन्हें जलने से पहले एक कीटाणुनाशक में डुबोया जा सकता है।</a:t>
            </a:r>
            <a:endParaRPr lang="en-IN" sz="3200" dirty="0">
              <a:solidFill>
                <a:srgbClr val="00B050"/>
              </a:solidFill>
              <a:latin typeface="Calibri" panose="020F0502020204030204" pitchFamily="34" charset="0"/>
              <a:ea typeface="Times New Roman" panose="02020603050405020304" pitchFamily="18" charset="0"/>
            </a:endParaRPr>
          </a:p>
          <a:p>
            <a:pPr marL="228600" algn="just">
              <a:spcAft>
                <a:spcPts val="1000"/>
              </a:spcAft>
            </a:pPr>
            <a:r>
              <a:rPr lang="hi-IN" sz="3200" u="sng" dirty="0">
                <a:solidFill>
                  <a:srgbClr val="7030A0"/>
                </a:solidFill>
                <a:latin typeface="Calibri" panose="020F0502020204030204" pitchFamily="34" charset="0"/>
                <a:ea typeface="Times New Roman" panose="02020603050405020304" pitchFamily="18" charset="0"/>
              </a:rPr>
              <a:t>भस्मीकरण</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F0"/>
                </a:solidFill>
                <a:latin typeface="Calibri" panose="020F0502020204030204" pitchFamily="34" charset="0"/>
                <a:ea typeface="Times New Roman" panose="02020603050405020304" pitchFamily="18" charset="0"/>
              </a:rPr>
              <a:t>दूषित कपड़े, जानवरों के शवों और रोग सामग्री जैसी सामग्रियों को सुरक्षित रूप से नष्ट करने के लिए उत्कृष्ट विधि। पॉलीस्टाइनिन सामग्री को जलाया नहीं जाना चाहिए क्योंकि वे गहरे, घने काले धुएं का उत्सर्जन करते हैं</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90539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16E5E92-B956-8FC8-3591-B99E9BB4B260}"/>
              </a:ext>
            </a:extLst>
          </p:cNvPr>
          <p:cNvSpPr txBox="1"/>
          <p:nvPr/>
        </p:nvSpPr>
        <p:spPr>
          <a:xfrm>
            <a:off x="94129" y="170330"/>
            <a:ext cx="8633012" cy="6816225"/>
          </a:xfrm>
          <a:prstGeom prst="rect">
            <a:avLst/>
          </a:prstGeom>
          <a:noFill/>
        </p:spPr>
        <p:txBody>
          <a:bodyPr wrap="square">
            <a:spAutoFit/>
          </a:bodyPr>
          <a:lstStyle/>
          <a:p>
            <a:pPr marL="342900" algn="just">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गर्म हवा ओवन</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2060"/>
                </a:solidFill>
                <a:latin typeface="Calibri" panose="020F0502020204030204" pitchFamily="34" charset="0"/>
                <a:ea typeface="Times New Roman" panose="02020603050405020304" pitchFamily="18" charset="0"/>
              </a:rPr>
              <a:t>शुष्क ताप द्वारा बंध्यीकरण </a:t>
            </a:r>
            <a:endParaRPr lang="en-IN" sz="3200" dirty="0">
              <a:solidFill>
                <a:srgbClr val="002060"/>
              </a:solidFill>
              <a:latin typeface="Calibri" panose="020F0502020204030204" pitchFamily="34" charset="0"/>
              <a:ea typeface="Times New Roman" panose="02020603050405020304" pitchFamily="18" charset="0"/>
            </a:endParaRPr>
          </a:p>
          <a:p>
            <a:pPr marL="342900" algn="just">
              <a:lnSpc>
                <a:spcPct val="115000"/>
              </a:lnSpc>
              <a:spcAft>
                <a:spcPts val="1000"/>
              </a:spcAft>
            </a:pPr>
            <a:r>
              <a:rPr lang="hi-IN" sz="3200" dirty="0">
                <a:solidFill>
                  <a:srgbClr val="002060"/>
                </a:solidFill>
                <a:latin typeface="Calibri" panose="020F0502020204030204" pitchFamily="34" charset="0"/>
                <a:ea typeface="Times New Roman" panose="02020603050405020304" pitchFamily="18" charset="0"/>
              </a:rPr>
              <a:t>की सबसे व्यापक रूप से प्रयुक्त विधि</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b="1" dirty="0">
                <a:solidFill>
                  <a:srgbClr val="00B050"/>
                </a:solidFill>
                <a:latin typeface="Calibri" panose="020F0502020204030204" pitchFamily="34" charset="0"/>
                <a:ea typeface="Times New Roman" panose="02020603050405020304" pitchFamily="18" charset="0"/>
              </a:rPr>
              <a:t>होल्डिंग अवधि: एक घंटे के लिए 1600 सी</a:t>
            </a:r>
            <a:endParaRPr lang="en-IN" sz="3200" b="1"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7030A0"/>
                </a:solidFill>
                <a:latin typeface="Calibri" panose="020F0502020204030204" pitchFamily="34" charset="0"/>
                <a:ea typeface="Times New Roman" panose="02020603050405020304" pitchFamily="18" charset="0"/>
              </a:rPr>
              <a:t>कांच के बर्तन, संदंश, कैंची, स्केलपेल, सभी ग्लास सीरिंज, स्वैब, कुछ दवा उत्पाद जैसे तरल पैराफिन, डस्टिंग पाउडर और ग्रीस</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2060"/>
                </a:solidFill>
                <a:latin typeface="Calibri" panose="020F0502020204030204" pitchFamily="34" charset="0"/>
                <a:ea typeface="Times New Roman" panose="02020603050405020304" pitchFamily="18" charset="0"/>
              </a:rPr>
              <a:t>ओवन को आमतौर पर कक्ष की दीवार में हीटिंग तत्वों के साथ बिजली से गर्म किया जाता है और हवा के समान वितरण और हवा की जेब को खत्म करने के लिए पंखे के साथ फिट किया जाता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95647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0043DEE-4A2F-2F97-7176-8C45D54A9DC4}"/>
              </a:ext>
            </a:extLst>
          </p:cNvPr>
          <p:cNvSpPr txBox="1"/>
          <p:nvPr/>
        </p:nvSpPr>
        <p:spPr>
          <a:xfrm>
            <a:off x="484094" y="1721224"/>
            <a:ext cx="8054787" cy="3585212"/>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FFC000"/>
                </a:solidFill>
                <a:latin typeface="Calibri" panose="020F0502020204030204" pitchFamily="34" charset="0"/>
                <a:ea typeface="Times New Roman" panose="02020603050405020304" pitchFamily="18" charset="0"/>
              </a:rPr>
              <a:t>टेस्ट ट्यूब और फ्लास्क को कागज में लपेटा जाना चाहिए</a:t>
            </a:r>
            <a:endParaRPr lang="en-IN" sz="3200" dirty="0">
              <a:solidFill>
                <a:srgbClr val="FFC00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2060"/>
                </a:solidFill>
                <a:latin typeface="Calibri" panose="020F0502020204030204" pitchFamily="34" charset="0"/>
                <a:ea typeface="Times New Roman" panose="02020603050405020304" pitchFamily="18" charset="0"/>
              </a:rPr>
              <a:t>दरवाजा खोलने से पहले ओवन को लगभग दो घंटे तक धीरे-धीरे ठंडा होने देना चाहिए क्योंकि अचानक या असमान शीतलन के कारण कांच के बने पदार्थ फट सकते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90894D45-2C81-8283-2AD0-230401D6CA46}"/>
              </a:ext>
            </a:extLst>
          </p:cNvPr>
          <p:cNvSpPr txBox="1"/>
          <p:nvPr/>
        </p:nvSpPr>
        <p:spPr>
          <a:xfrm>
            <a:off x="437030" y="152400"/>
            <a:ext cx="8101852" cy="1334724"/>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B050"/>
                </a:solidFill>
                <a:latin typeface="Calibri" panose="020F0502020204030204" pitchFamily="34" charset="0"/>
                <a:ea typeface="Times New Roman" panose="02020603050405020304" pitchFamily="18" charset="0"/>
              </a:rPr>
              <a:t>ओवन में रखने से पहले कांच के बर्तन </a:t>
            </a:r>
            <a:endParaRPr lang="en-IN" sz="3200" dirty="0">
              <a:solidFill>
                <a:srgbClr val="00B05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571500" algn="l"/>
              </a:tabLst>
            </a:pPr>
            <a:r>
              <a:rPr lang="hi-IN" sz="3200" dirty="0">
                <a:solidFill>
                  <a:srgbClr val="00B050"/>
                </a:solidFill>
                <a:latin typeface="Calibri" panose="020F0502020204030204" pitchFamily="34" charset="0"/>
                <a:ea typeface="Times New Roman" panose="02020603050405020304" pitchFamily="18" charset="0"/>
              </a:rPr>
              <a:t>पूरी तरह से सूखे होने चाहिए</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59840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TotalTime>
  <Words>2323</Words>
  <Application>Microsoft Office PowerPoint</Application>
  <PresentationFormat>On-screen Show (4:3)</PresentationFormat>
  <Paragraphs>229</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NDRF MEDICAL</dc:creator>
  <cp:lastModifiedBy>NDRF MEDICAL</cp:lastModifiedBy>
  <cp:revision>35</cp:revision>
  <dcterms:created xsi:type="dcterms:W3CDTF">2006-08-16T00:00:00Z</dcterms:created>
  <dcterms:modified xsi:type="dcterms:W3CDTF">2025-12-20T08:09:27Z</dcterms:modified>
</cp:coreProperties>
</file>