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handoutMasterIdLst>
    <p:handoutMasterId r:id="rId37"/>
  </p:handout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91" r:id="rId33"/>
    <p:sldId id="292" r:id="rId34"/>
    <p:sldId id="293" r:id="rId35"/>
    <p:sldId id="289"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6" y="96"/>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385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F63E34-C647-1B3F-F575-FBF3F71A6A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C6BB78D6-5E41-8F69-6193-5F214D31824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360B07-E9E2-43A7-B1BD-E9E9EBC25E63}" type="datetimeFigureOut">
              <a:rPr lang="en-IN" smtClean="0"/>
              <a:t>18-12-2025</a:t>
            </a:fld>
            <a:endParaRPr lang="en-IN"/>
          </a:p>
        </p:txBody>
      </p:sp>
      <p:sp>
        <p:nvSpPr>
          <p:cNvPr id="4" name="Footer Placeholder 3">
            <a:extLst>
              <a:ext uri="{FF2B5EF4-FFF2-40B4-BE49-F238E27FC236}">
                <a16:creationId xmlns:a16="http://schemas.microsoft.com/office/drawing/2014/main" id="{2804B947-E9AC-816C-0065-2E51E49BF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51968F7E-EFA4-D515-6320-219FBEF4547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94AD5A-DDD6-4426-8F4D-B774C2B4A5ED}" type="slidenum">
              <a:rPr lang="en-IN" smtClean="0"/>
              <a:t>‹#›</a:t>
            </a:fld>
            <a:endParaRPr lang="en-IN"/>
          </a:p>
        </p:txBody>
      </p:sp>
    </p:spTree>
    <p:extLst>
      <p:ext uri="{BB962C8B-B14F-4D97-AF65-F5344CB8AC3E}">
        <p14:creationId xmlns:p14="http://schemas.microsoft.com/office/powerpoint/2010/main" val="95571152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pPr/>
              <a:t>12/18/2025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4890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pPr/>
              <a:t>12/18/2025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7531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90" y="274642"/>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42"/>
            <a:ext cx="6021388"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pPr/>
              <a:t>12/18/2025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16086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pPr/>
              <a:t>12/18/2025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05898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51878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2"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4"/>
            <a:ext cx="40401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1D8BD707-D9CF-40AE-B4C6-C98DA3205C09}" type="datetimeFigureOut">
              <a:rPr lang="en-US" smtClean="0"/>
              <a:pPr/>
              <a:t>12/18/2025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5087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4638"/>
            <a:ext cx="8229600" cy="1143000"/>
          </a:xfrm>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1D8BD707-D9CF-40AE-B4C6-C98DA3205C09}" type="datetimeFigureOut">
              <a:rPr lang="en-US" smtClean="0"/>
              <a:pPr/>
              <a:t>12/18/2025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66545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1D8BD707-D9CF-40AE-B4C6-C98DA3205C09}" type="datetimeFigureOut">
              <a:rPr lang="en-US" smtClean="0"/>
              <a:pPr/>
              <a:t>12/18/2025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80160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47755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00397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5741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2"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2"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12/18/2025</a:t>
            </a:fld>
            <a:endParaRPr lang="en-US"/>
          </a:p>
        </p:txBody>
      </p:sp>
      <p:sp>
        <p:nvSpPr>
          <p:cNvPr id="5" name="Footer Placeholder 4"/>
          <p:cNvSpPr>
            <a:spLocks noGrp="1"/>
          </p:cNvSpPr>
          <p:nvPr>
            <p:ph type="ftr" sz="quarter" idx="3"/>
          </p:nvPr>
        </p:nvSpPr>
        <p:spPr>
          <a:xfrm>
            <a:off x="3124202"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2"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a:extLst>
              <a:ext uri="{FF2B5EF4-FFF2-40B4-BE49-F238E27FC236}">
                <a16:creationId xmlns:a16="http://schemas.microsoft.com/office/drawing/2014/main" id="{9728010B-4108-730A-9964-204BC3DDB66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924800" y="1"/>
            <a:ext cx="1219200" cy="1073158"/>
          </a:xfrm>
          <a:prstGeom prst="rect">
            <a:avLst/>
          </a:prstGeom>
        </p:spPr>
      </p:pic>
    </p:spTree>
    <p:extLst>
      <p:ext uri="{BB962C8B-B14F-4D97-AF65-F5344CB8AC3E}">
        <p14:creationId xmlns:p14="http://schemas.microsoft.com/office/powerpoint/2010/main" val="48413216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89ED69-C384-1AD6-76B8-CAEB4A58639B}"/>
              </a:ext>
            </a:extLst>
          </p:cNvPr>
          <p:cNvSpPr txBox="1"/>
          <p:nvPr/>
        </p:nvSpPr>
        <p:spPr>
          <a:xfrm>
            <a:off x="23091" y="2057400"/>
            <a:ext cx="8478371" cy="1638334"/>
          </a:xfrm>
          <a:prstGeom prst="rect">
            <a:avLst/>
          </a:prstGeom>
          <a:noFill/>
        </p:spPr>
        <p:txBody>
          <a:bodyPr wrap="square">
            <a:spAutoFit/>
          </a:bodyPr>
          <a:lstStyle/>
          <a:p>
            <a:pPr algn="ctr">
              <a:lnSpc>
                <a:spcPct val="115000"/>
              </a:lnSpc>
              <a:spcAft>
                <a:spcPts val="750"/>
              </a:spcAft>
            </a:pPr>
            <a:r>
              <a:rPr lang="en-US" sz="45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PATIENT INTERVENTION TECHNIQUES</a:t>
            </a:r>
            <a:endParaRPr lang="en-IN" sz="4500" dirty="0">
              <a:latin typeface="Calibri" panose="020F0502020204030204" pitchFamily="34" charset="0"/>
              <a:ea typeface="Times New Roman" panose="02020603050405020304" pitchFamily="18" charset="0"/>
              <a:cs typeface="Mangal" panose="02040503050203030202" pitchFamily="18" charset="0"/>
            </a:endParaRPr>
          </a:p>
        </p:txBody>
      </p:sp>
      <p:sp>
        <p:nvSpPr>
          <p:cNvPr id="2" name="Title 1">
            <a:extLst>
              <a:ext uri="{FF2B5EF4-FFF2-40B4-BE49-F238E27FC236}">
                <a16:creationId xmlns:a16="http://schemas.microsoft.com/office/drawing/2014/main" id="{48158DEE-2F04-FA22-F453-235C971CBEB0}"/>
              </a:ext>
            </a:extLst>
          </p:cNvPr>
          <p:cNvSpPr>
            <a:spLocks noGrp="1"/>
          </p:cNvSpPr>
          <p:nvPr/>
        </p:nvSpPr>
        <p:spPr>
          <a:xfrm>
            <a:off x="2286000" y="914400"/>
            <a:ext cx="4343400" cy="762000"/>
          </a:xfrm>
          <a:prstGeom prst="rect">
            <a:avLst/>
          </a:prstGeom>
        </p:spPr>
        <p:txBody>
          <a:bodyPr vert="horz" lIns="91440" tIns="45720" rIns="91440" bIns="45720" rtlCol="0" anchor="ctr">
            <a:normAutofit/>
          </a:bodyPr>
          <a:lstStyle/>
          <a:p>
            <a:pPr algn="ctr">
              <a:lnSpc>
                <a:spcPct val="107000"/>
              </a:lnSpc>
              <a:spcAft>
                <a:spcPts val="800"/>
              </a:spcAft>
              <a:buNone/>
            </a:pPr>
            <a:r>
              <a:rPr lang="en-US" sz="4000" b="1" kern="12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LESSON -39</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3B69F47A-239E-285A-C792-C375AD8955DA}"/>
              </a:ext>
            </a:extLst>
          </p:cNvPr>
          <p:cNvSpPr txBox="1">
            <a:spLocks/>
          </p:cNvSpPr>
          <p:nvPr/>
        </p:nvSpPr>
        <p:spPr>
          <a:xfrm>
            <a:off x="6096000" y="5029200"/>
            <a:ext cx="2209800" cy="990600"/>
          </a:xfrm>
          <a:prstGeom prst="rect">
            <a:avLst/>
          </a:prstGeom>
        </p:spPr>
        <p:txBody>
          <a:bodyPr vert="horz" lIns="91440" tIns="45720" rIns="91440" bIns="45720" rtlCol="0" anchor="ctr">
            <a:normAutofit/>
          </a:bodyPr>
          <a:lstStyle>
            <a:defPPr>
              <a:defRPr lang="en-US"/>
            </a:defPPr>
            <a:lvl1pPr marL="0" algn="ctr" defTabSz="914400" rtl="0" eaLnBrk="1" latinLnBrk="0" hangingPunct="1">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1" dirty="0">
                <a:solidFill>
                  <a:srgbClr val="00B050"/>
                </a:solidFill>
                <a:latin typeface="Arial" pitchFamily="34" charset="0"/>
                <a:cs typeface="Arial" pitchFamily="34" charset="0"/>
              </a:rPr>
              <a:t>BY</a:t>
            </a:r>
          </a:p>
          <a:p>
            <a:r>
              <a:rPr lang="en-US" sz="1800" b="1" dirty="0">
                <a:solidFill>
                  <a:srgbClr val="00B050"/>
                </a:solidFill>
                <a:latin typeface="Arial" pitchFamily="34" charset="0"/>
                <a:cs typeface="Arial" pitchFamily="34" charset="0"/>
              </a:rPr>
              <a:t>OMKAR YADAV</a:t>
            </a:r>
          </a:p>
          <a:p>
            <a:r>
              <a:rPr lang="en-US" sz="1800" b="1" dirty="0">
                <a:solidFill>
                  <a:srgbClr val="00B050"/>
                </a:solidFill>
                <a:latin typeface="Arial" pitchFamily="34" charset="0"/>
                <a:cs typeface="Arial" pitchFamily="34" charset="0"/>
              </a:rPr>
              <a:t>               INSP/PH</a:t>
            </a:r>
          </a:p>
        </p:txBody>
      </p:sp>
    </p:spTree>
    <p:extLst>
      <p:ext uri="{BB962C8B-B14F-4D97-AF65-F5344CB8AC3E}">
        <p14:creationId xmlns:p14="http://schemas.microsoft.com/office/powerpoint/2010/main" val="2803414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59ED2F-3FC5-B847-F54A-2016AD988F23}"/>
              </a:ext>
            </a:extLst>
          </p:cNvPr>
          <p:cNvSpPr txBox="1"/>
          <p:nvPr/>
        </p:nvSpPr>
        <p:spPr>
          <a:xfrm>
            <a:off x="336177" y="1092574"/>
            <a:ext cx="8693524" cy="4197752"/>
          </a:xfrm>
          <a:prstGeom prst="rect">
            <a:avLst/>
          </a:prstGeom>
          <a:noFill/>
        </p:spPr>
        <p:txBody>
          <a:bodyPr wrap="square">
            <a:spAutoFit/>
          </a:bodyPr>
          <a:lstStyle/>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Insert the tip of the catheter into the </a:t>
            </a:r>
            <a:r>
              <a:rPr lang="en-US" sz="2400" dirty="0" err="1">
                <a:latin typeface="Calibri" panose="020F0502020204030204" pitchFamily="34" charset="0"/>
                <a:ea typeface="Times New Roman" panose="02020603050405020304" pitchFamily="18" charset="0"/>
                <a:cs typeface="Mangal" panose="02040503050203030202" pitchFamily="18" charset="0"/>
              </a:rPr>
              <a:t>urethera</a:t>
            </a:r>
            <a:r>
              <a:rPr lang="en-US" sz="2400" dirty="0">
                <a:latin typeface="Calibri" panose="020F0502020204030204" pitchFamily="34" charset="0"/>
                <a:ea typeface="Times New Roman" panose="02020603050405020304" pitchFamily="18" charset="0"/>
                <a:cs typeface="Mangal" panose="02040503050203030202" pitchFamily="18" charset="0"/>
              </a:rPr>
              <a:t> and continue gentle insertion until urine begins to flow freely from the catheter. In the males, the penis is held taut while inserting the catheter.</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The inner handling sheath is removed. </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Once urine starts to drain down the catheter, it is advanced a few more centimeters into the bladder and the self-retaining balloon is inflated with 5 -10 ml of sterile water</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The other end of catheter is connected to a closed drainage system and bladder allowed to drain slowly</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2663549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39AB30-0D0A-D009-A0B0-B67D8BA1508E}"/>
              </a:ext>
            </a:extLst>
          </p:cNvPr>
          <p:cNvSpPr txBox="1"/>
          <p:nvPr/>
        </p:nvSpPr>
        <p:spPr>
          <a:xfrm>
            <a:off x="235327" y="1206877"/>
            <a:ext cx="8720417" cy="3773021"/>
          </a:xfrm>
          <a:prstGeom prst="rect">
            <a:avLst/>
          </a:prstGeom>
          <a:noFill/>
        </p:spPr>
        <p:txBody>
          <a:bodyPr wrap="square">
            <a:spAutoFit/>
          </a:bodyPr>
          <a:lstStyle/>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Tape the catheter to the inner aspect of the thigh</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Advise patient not to pull the tubing and ensure the tube is not kinked and flow is free</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In unconscious patients, proper restraints so that the patient does not pull the tube is to be ensured</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algn="just">
              <a:lnSpc>
                <a:spcPct val="115000"/>
              </a:lnSpc>
              <a:spcAft>
                <a:spcPts val="750"/>
              </a:spcAft>
            </a:pPr>
            <a:r>
              <a:rPr lang="en-US" sz="2400" dirty="0">
                <a:latin typeface="Calibri" panose="020F0502020204030204" pitchFamily="34" charset="0"/>
                <a:ea typeface="Times New Roman" panose="02020603050405020304" pitchFamily="18" charset="0"/>
                <a:cs typeface="Mangal" panose="02040503050203030202" pitchFamily="18" charset="0"/>
              </a:rPr>
              <a:t>Whenever bladder is catheterized for retention, record the volume drained and examine the patient’s abdomen a few minutes after the procedure to exclude some other intra abdominal pathology.</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882190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551D8B-1F99-2C10-5948-61730A88DB45}"/>
              </a:ext>
            </a:extLst>
          </p:cNvPr>
          <p:cNvSpPr txBox="1"/>
          <p:nvPr/>
        </p:nvSpPr>
        <p:spPr>
          <a:xfrm>
            <a:off x="517715" y="1025342"/>
            <a:ext cx="8337177" cy="3245697"/>
          </a:xfrm>
          <a:prstGeom prst="rect">
            <a:avLst/>
          </a:prstGeom>
          <a:noFill/>
        </p:spPr>
        <p:txBody>
          <a:bodyPr wrap="square">
            <a:spAutoFit/>
          </a:bodyPr>
          <a:lstStyle/>
          <a:p>
            <a:pPr algn="just">
              <a:lnSpc>
                <a:spcPct val="115000"/>
              </a:lnSpc>
              <a:spcAft>
                <a:spcPts val="750"/>
              </a:spcAft>
            </a:pPr>
            <a:r>
              <a:rPr lang="en-US" sz="2400" dirty="0">
                <a:latin typeface="Calibri" panose="020F0502020204030204" pitchFamily="34" charset="0"/>
                <a:ea typeface="Times New Roman" panose="02020603050405020304" pitchFamily="18" charset="0"/>
                <a:cs typeface="Mangal" panose="02040503050203030202" pitchFamily="18" charset="0"/>
              </a:rPr>
              <a:t>Incidence of ascending infection following catheterization is minimized by connecting the catheter to sterile tubing and further connected to sterile collecting bag.</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algn="just">
              <a:lnSpc>
                <a:spcPct val="115000"/>
              </a:lnSpc>
              <a:spcAft>
                <a:spcPts val="750"/>
              </a:spcAft>
            </a:pPr>
            <a:r>
              <a:rPr lang="en-US" sz="2400" dirty="0">
                <a:latin typeface="Calibri" panose="020F0502020204030204" pitchFamily="34" charset="0"/>
                <a:ea typeface="Times New Roman" panose="02020603050405020304" pitchFamily="18" charset="0"/>
                <a:cs typeface="Mangal" panose="02040503050203030202" pitchFamily="18" charset="0"/>
              </a:rPr>
              <a:t>Employ irrigations only if clot retention occurs.</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algn="just">
              <a:lnSpc>
                <a:spcPct val="115000"/>
              </a:lnSpc>
              <a:spcAft>
                <a:spcPts val="750"/>
              </a:spcAft>
            </a:pPr>
            <a:r>
              <a:rPr lang="en-US" sz="2400" dirty="0">
                <a:latin typeface="Calibri" panose="020F0502020204030204" pitchFamily="34" charset="0"/>
                <a:ea typeface="Times New Roman" panose="02020603050405020304" pitchFamily="18" charset="0"/>
                <a:cs typeface="Mangal" panose="02040503050203030202" pitchFamily="18" charset="0"/>
              </a:rPr>
              <a:t>If catheter is in situ for 5 days or more, </a:t>
            </a:r>
            <a:r>
              <a:rPr lang="en-US" sz="2400" dirty="0" err="1">
                <a:latin typeface="Calibri" panose="020F0502020204030204" pitchFamily="34" charset="0"/>
                <a:ea typeface="Times New Roman" panose="02020603050405020304" pitchFamily="18" charset="0"/>
                <a:cs typeface="Mangal" panose="02040503050203030202" pitchFamily="18" charset="0"/>
              </a:rPr>
              <a:t>uretheritis</a:t>
            </a:r>
            <a:r>
              <a:rPr lang="en-US" sz="2400" dirty="0">
                <a:latin typeface="Calibri" panose="020F0502020204030204" pitchFamily="34" charset="0"/>
                <a:ea typeface="Times New Roman" panose="02020603050405020304" pitchFamily="18" charset="0"/>
                <a:cs typeface="Mangal" panose="02040503050203030202" pitchFamily="18" charset="0"/>
              </a:rPr>
              <a:t> and </a:t>
            </a:r>
            <a:r>
              <a:rPr lang="en-US" sz="2400" dirty="0" err="1">
                <a:latin typeface="Calibri" panose="020F0502020204030204" pitchFamily="34" charset="0"/>
                <a:ea typeface="Times New Roman" panose="02020603050405020304" pitchFamily="18" charset="0"/>
                <a:cs typeface="Mangal" panose="02040503050203030202" pitchFamily="18" charset="0"/>
              </a:rPr>
              <a:t>bacteruria</a:t>
            </a:r>
            <a:r>
              <a:rPr lang="en-US" sz="2400" dirty="0">
                <a:latin typeface="Calibri" panose="020F0502020204030204" pitchFamily="34" charset="0"/>
                <a:ea typeface="Times New Roman" panose="02020603050405020304" pitchFamily="18" charset="0"/>
                <a:cs typeface="Mangal" panose="02040503050203030202" pitchFamily="18" charset="0"/>
              </a:rPr>
              <a:t>  is likely. In such instances, changing of catheters should be covered by appropriate prophylactic antibiotic. </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799044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444AD8-2119-7F79-1C96-5F7F24474FCF}"/>
              </a:ext>
            </a:extLst>
          </p:cNvPr>
          <p:cNvSpPr txBox="1"/>
          <p:nvPr/>
        </p:nvSpPr>
        <p:spPr>
          <a:xfrm>
            <a:off x="154642" y="951383"/>
            <a:ext cx="8989358" cy="4030847"/>
          </a:xfrm>
          <a:prstGeom prst="rect">
            <a:avLst/>
          </a:prstGeom>
          <a:noFill/>
        </p:spPr>
        <p:txBody>
          <a:bodyPr wrap="square">
            <a:spAutoFit/>
          </a:bodyPr>
          <a:lstStyle/>
          <a:p>
            <a:pPr indent="342892" algn="just">
              <a:lnSpc>
                <a:spcPct val="115000"/>
              </a:lnSpc>
              <a:spcAft>
                <a:spcPts val="750"/>
              </a:spcAft>
            </a:pPr>
            <a:r>
              <a:rPr lang="en-US" sz="2100" dirty="0">
                <a:latin typeface="Calibri" panose="020F0502020204030204" pitchFamily="34" charset="0"/>
                <a:ea typeface="Times New Roman" panose="02020603050405020304" pitchFamily="18" charset="0"/>
                <a:cs typeface="Mangal" panose="02040503050203030202" pitchFamily="18" charset="0"/>
              </a:rPr>
              <a:t>Perineal Toilet:</a:t>
            </a:r>
            <a:endParaRPr lang="en-IN" sz="2100" dirty="0">
              <a:latin typeface="Calibri" panose="020F0502020204030204" pitchFamily="34" charset="0"/>
              <a:ea typeface="Times New Roman" panose="02020603050405020304" pitchFamily="18" charset="0"/>
              <a:cs typeface="Mangal" panose="02040503050203030202" pitchFamily="18" charset="0"/>
            </a:endParaRPr>
          </a:p>
          <a:p>
            <a:pPr marL="342892" algn="just">
              <a:lnSpc>
                <a:spcPct val="115000"/>
              </a:lnSpc>
              <a:spcAft>
                <a:spcPts val="750"/>
              </a:spcAft>
            </a:pPr>
            <a:r>
              <a:rPr lang="en-US" sz="2100" dirty="0">
                <a:latin typeface="Calibri" panose="020F0502020204030204" pitchFamily="34" charset="0"/>
                <a:ea typeface="Times New Roman" panose="02020603050405020304" pitchFamily="18" charset="0"/>
                <a:cs typeface="Mangal" panose="02040503050203030202" pitchFamily="18" charset="0"/>
              </a:rPr>
              <a:t>It is indicated to keep the perineum clean and dry thereby reducing contamination.</a:t>
            </a:r>
            <a:endParaRPr lang="en-IN" sz="2100" dirty="0">
              <a:latin typeface="Calibri" panose="020F0502020204030204" pitchFamily="34" charset="0"/>
              <a:ea typeface="Times New Roman" panose="02020603050405020304" pitchFamily="18" charset="0"/>
              <a:cs typeface="Mangal" panose="02040503050203030202" pitchFamily="18" charset="0"/>
            </a:endParaRPr>
          </a:p>
          <a:p>
            <a:pPr marL="342892" algn="just">
              <a:lnSpc>
                <a:spcPct val="115000"/>
              </a:lnSpc>
              <a:spcAft>
                <a:spcPts val="750"/>
              </a:spcAft>
            </a:pPr>
            <a:r>
              <a:rPr lang="en-US" sz="2100" dirty="0">
                <a:latin typeface="Calibri" panose="020F0502020204030204" pitchFamily="34" charset="0"/>
                <a:ea typeface="Times New Roman" panose="02020603050405020304" pitchFamily="18" charset="0"/>
                <a:cs typeface="Mangal" panose="02040503050203030202" pitchFamily="18" charset="0"/>
              </a:rPr>
              <a:t>Frequency: at least every 3-4 hours and after every bowel movement</a:t>
            </a:r>
            <a:endParaRPr lang="en-IN" sz="2100" dirty="0">
              <a:latin typeface="Calibri" panose="020F0502020204030204" pitchFamily="34" charset="0"/>
              <a:ea typeface="Times New Roman" panose="02020603050405020304" pitchFamily="18" charset="0"/>
              <a:cs typeface="Mangal" panose="02040503050203030202" pitchFamily="18" charset="0"/>
            </a:endParaRPr>
          </a:p>
          <a:p>
            <a:pPr marL="342892" algn="just">
              <a:lnSpc>
                <a:spcPct val="115000"/>
              </a:lnSpc>
              <a:spcAft>
                <a:spcPts val="750"/>
              </a:spcAft>
            </a:pPr>
            <a:r>
              <a:rPr lang="en-US" sz="2100" dirty="0">
                <a:latin typeface="Calibri" panose="020F0502020204030204" pitchFamily="34" charset="0"/>
                <a:ea typeface="Times New Roman" panose="02020603050405020304" pitchFamily="18" charset="0"/>
                <a:cs typeface="Mangal" panose="02040503050203030202" pitchFamily="18" charset="0"/>
              </a:rPr>
              <a:t>Procedure: Wash the perineal region thoroughly with soap and water and dry.</a:t>
            </a:r>
            <a:endParaRPr lang="en-IN" sz="2100" dirty="0">
              <a:latin typeface="Calibri" panose="020F0502020204030204" pitchFamily="34" charset="0"/>
              <a:ea typeface="Times New Roman" panose="02020603050405020304" pitchFamily="18" charset="0"/>
              <a:cs typeface="Mangal" panose="02040503050203030202" pitchFamily="18" charset="0"/>
            </a:endParaRPr>
          </a:p>
          <a:p>
            <a:pPr indent="342892" algn="just">
              <a:lnSpc>
                <a:spcPct val="115000"/>
              </a:lnSpc>
              <a:spcAft>
                <a:spcPts val="750"/>
              </a:spcAft>
            </a:pPr>
            <a:r>
              <a:rPr lang="en-US" sz="2100" dirty="0">
                <a:latin typeface="Calibri" panose="020F0502020204030204" pitchFamily="34" charset="0"/>
                <a:ea typeface="Times New Roman" panose="02020603050405020304" pitchFamily="18" charset="0"/>
                <a:cs typeface="Mangal" panose="02040503050203030202" pitchFamily="18" charset="0"/>
              </a:rPr>
              <a:t>Meatal care:</a:t>
            </a:r>
            <a:endParaRPr lang="en-IN" sz="2100" dirty="0">
              <a:latin typeface="Calibri" panose="020F0502020204030204" pitchFamily="34" charset="0"/>
              <a:ea typeface="Times New Roman" panose="02020603050405020304" pitchFamily="18" charset="0"/>
              <a:cs typeface="Mangal" panose="02040503050203030202" pitchFamily="18" charset="0"/>
            </a:endParaRPr>
          </a:p>
          <a:p>
            <a:pPr marL="342892" algn="just">
              <a:lnSpc>
                <a:spcPct val="115000"/>
              </a:lnSpc>
              <a:spcAft>
                <a:spcPts val="750"/>
              </a:spcAft>
            </a:pPr>
            <a:r>
              <a:rPr lang="en-US" sz="2100" dirty="0">
                <a:latin typeface="Calibri" panose="020F0502020204030204" pitchFamily="34" charset="0"/>
                <a:ea typeface="Times New Roman" panose="02020603050405020304" pitchFamily="18" charset="0"/>
                <a:cs typeface="Mangal" panose="02040503050203030202" pitchFamily="18" charset="0"/>
              </a:rPr>
              <a:t>Proper care keeps the catheter–meatal junction clean and thus reduces the risk of ascending infection</a:t>
            </a:r>
            <a:endParaRPr lang="en-IN" sz="2100" dirty="0">
              <a:latin typeface="Calibri" panose="020F0502020204030204" pitchFamily="34" charset="0"/>
              <a:ea typeface="Times New Roman" panose="02020603050405020304" pitchFamily="18" charset="0"/>
              <a:cs typeface="Mangal" panose="02040503050203030202" pitchFamily="18" charset="0"/>
            </a:endParaRPr>
          </a:p>
          <a:p>
            <a:pPr indent="342892" algn="just">
              <a:lnSpc>
                <a:spcPct val="115000"/>
              </a:lnSpc>
              <a:spcAft>
                <a:spcPts val="750"/>
              </a:spcAft>
            </a:pPr>
            <a:r>
              <a:rPr lang="en-US" sz="2100" dirty="0">
                <a:latin typeface="Calibri" panose="020F0502020204030204" pitchFamily="34" charset="0"/>
                <a:ea typeface="Times New Roman" panose="02020603050405020304" pitchFamily="18" charset="0"/>
                <a:cs typeface="Mangal" panose="02040503050203030202" pitchFamily="18" charset="0"/>
              </a:rPr>
              <a:t>Frequency: every 3 – 4 hours and after every bowel movement</a:t>
            </a:r>
            <a:endParaRPr lang="en-IN" sz="21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652762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3A2443-BE0A-4E83-745F-711265CEA8CD}"/>
              </a:ext>
            </a:extLst>
          </p:cNvPr>
          <p:cNvSpPr txBox="1"/>
          <p:nvPr/>
        </p:nvSpPr>
        <p:spPr>
          <a:xfrm>
            <a:off x="268944" y="1005171"/>
            <a:ext cx="8754035" cy="4402937"/>
          </a:xfrm>
          <a:prstGeom prst="rect">
            <a:avLst/>
          </a:prstGeom>
          <a:noFill/>
        </p:spPr>
        <p:txBody>
          <a:bodyPr wrap="square">
            <a:spAutoFit/>
          </a:bodyPr>
          <a:lstStyle/>
          <a:p>
            <a:pPr indent="342892" algn="just">
              <a:lnSpc>
                <a:spcPct val="115000"/>
              </a:lnSpc>
              <a:spcAft>
                <a:spcPts val="750"/>
              </a:spcAft>
            </a:pPr>
            <a:r>
              <a:rPr lang="en-US" sz="2400" dirty="0">
                <a:latin typeface="Calibri" panose="020F0502020204030204" pitchFamily="34" charset="0"/>
                <a:ea typeface="Times New Roman" panose="02020603050405020304" pitchFamily="18" charset="0"/>
                <a:cs typeface="Mangal" panose="02040503050203030202" pitchFamily="18" charset="0"/>
              </a:rPr>
              <a:t>Procedure:  </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Times New Roman" panose="02020603050405020304" pitchFamily="18" charset="0"/>
              <a:buChar char="-"/>
              <a:tabLst>
                <a:tab pos="514337" algn="l"/>
              </a:tabLst>
            </a:pPr>
            <a:r>
              <a:rPr lang="en-US" sz="2400" dirty="0">
                <a:latin typeface="Calibri" panose="020F0502020204030204" pitchFamily="34" charset="0"/>
                <a:ea typeface="Times New Roman" panose="02020603050405020304" pitchFamily="18" charset="0"/>
                <a:cs typeface="Mangal" panose="02040503050203030202" pitchFamily="18" charset="0"/>
              </a:rPr>
              <a:t>Wash the hands thoroughly with soap and water and then with antiseptic surgical scrub</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Times New Roman" panose="02020603050405020304" pitchFamily="18" charset="0"/>
              <a:buChar char="-"/>
              <a:tabLst>
                <a:tab pos="514337" algn="l"/>
              </a:tabLst>
            </a:pPr>
            <a:r>
              <a:rPr lang="en-US" sz="2400" dirty="0">
                <a:latin typeface="Calibri" panose="020F0502020204030204" pitchFamily="34" charset="0"/>
                <a:ea typeface="Times New Roman" panose="02020603050405020304" pitchFamily="18" charset="0"/>
                <a:cs typeface="Mangal" panose="02040503050203030202" pitchFamily="18" charset="0"/>
              </a:rPr>
              <a:t>Dry the hands on a sterile towel</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Times New Roman" panose="02020603050405020304" pitchFamily="18" charset="0"/>
              <a:buChar char="-"/>
              <a:tabLst>
                <a:tab pos="514337" algn="l"/>
              </a:tabLst>
            </a:pPr>
            <a:r>
              <a:rPr lang="en-US" sz="2400" dirty="0">
                <a:latin typeface="Calibri" panose="020F0502020204030204" pitchFamily="34" charset="0"/>
                <a:ea typeface="Times New Roman" panose="02020603050405020304" pitchFamily="18" charset="0"/>
                <a:cs typeface="Mangal" panose="02040503050203030202" pitchFamily="18" charset="0"/>
              </a:rPr>
              <a:t>Use sterile gloves</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Times New Roman" panose="02020603050405020304" pitchFamily="18" charset="0"/>
              <a:buChar char="-"/>
              <a:tabLst>
                <a:tab pos="514337" algn="l"/>
              </a:tabLst>
            </a:pPr>
            <a:r>
              <a:rPr lang="en-US" sz="2400" dirty="0">
                <a:latin typeface="Calibri" panose="020F0502020204030204" pitchFamily="34" charset="0"/>
                <a:ea typeface="Times New Roman" panose="02020603050405020304" pitchFamily="18" charset="0"/>
                <a:cs typeface="Mangal" panose="02040503050203030202" pitchFamily="18" charset="0"/>
              </a:rPr>
              <a:t>Retract the glans 1-2 cm down the catheter. Using a sterile antiseptic wipe, clean away any encrustation or mucus from the catheter and meatus</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Times New Roman" panose="02020603050405020304" pitchFamily="18" charset="0"/>
              <a:buChar char="-"/>
              <a:tabLst>
                <a:tab pos="514337" algn="l"/>
              </a:tabLst>
            </a:pPr>
            <a:r>
              <a:rPr lang="en-US" sz="2400" dirty="0">
                <a:latin typeface="Calibri" panose="020F0502020204030204" pitchFamily="34" charset="0"/>
                <a:ea typeface="Times New Roman" panose="02020603050405020304" pitchFamily="18" charset="0"/>
                <a:cs typeface="Mangal" panose="02040503050203030202" pitchFamily="18" charset="0"/>
              </a:rPr>
              <a:t>Retract the prepuce and clean behind the foreskin</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3761399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36304A-3666-5878-FEEE-C503CDDC03BA}"/>
              </a:ext>
            </a:extLst>
          </p:cNvPr>
          <p:cNvSpPr txBox="1"/>
          <p:nvPr/>
        </p:nvSpPr>
        <p:spPr>
          <a:xfrm>
            <a:off x="504268" y="978277"/>
            <a:ext cx="8283389" cy="3173433"/>
          </a:xfrm>
          <a:prstGeom prst="rect">
            <a:avLst/>
          </a:prstGeom>
          <a:noFill/>
        </p:spPr>
        <p:txBody>
          <a:bodyPr wrap="square">
            <a:spAutoFit/>
          </a:bodyPr>
          <a:lstStyle/>
          <a:p>
            <a:pPr marL="257168" indent="-257168" algn="just">
              <a:lnSpc>
                <a:spcPct val="115000"/>
              </a:lnSpc>
              <a:spcAft>
                <a:spcPts val="750"/>
              </a:spcAft>
              <a:buFont typeface="Times New Roman" panose="02020603050405020304" pitchFamily="18" charset="0"/>
              <a:buChar char="-"/>
              <a:tabLst>
                <a:tab pos="514337" algn="l"/>
              </a:tabLst>
            </a:pPr>
            <a:r>
              <a:rPr lang="en-US" sz="2400" dirty="0">
                <a:latin typeface="Calibri" panose="020F0502020204030204" pitchFamily="34" charset="0"/>
                <a:ea typeface="Times New Roman" panose="02020603050405020304" pitchFamily="18" charset="0"/>
                <a:cs typeface="Mangal" panose="02040503050203030202" pitchFamily="18" charset="0"/>
              </a:rPr>
              <a:t>Return the prepuce and let the glans return to its original position</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Times New Roman" panose="02020603050405020304" pitchFamily="18" charset="0"/>
              <a:buChar char="-"/>
              <a:tabLst>
                <a:tab pos="514337" algn="l"/>
              </a:tabLst>
            </a:pPr>
            <a:r>
              <a:rPr lang="en-US" sz="2400" dirty="0">
                <a:latin typeface="Calibri" panose="020F0502020204030204" pitchFamily="34" charset="0"/>
                <a:ea typeface="Times New Roman" panose="02020603050405020304" pitchFamily="18" charset="0"/>
                <a:cs typeface="Mangal" panose="02040503050203030202" pitchFamily="18" charset="0"/>
              </a:rPr>
              <a:t>In females, separate the labia and swipe around the </a:t>
            </a:r>
            <a:r>
              <a:rPr lang="en-US" sz="2400" dirty="0" err="1">
                <a:latin typeface="Calibri" panose="020F0502020204030204" pitchFamily="34" charset="0"/>
                <a:ea typeface="Times New Roman" panose="02020603050405020304" pitchFamily="18" charset="0"/>
                <a:cs typeface="Mangal" panose="02040503050203030202" pitchFamily="18" charset="0"/>
              </a:rPr>
              <a:t>uretheral</a:t>
            </a:r>
            <a:r>
              <a:rPr lang="en-US" sz="2400" dirty="0">
                <a:latin typeface="Calibri" panose="020F0502020204030204" pitchFamily="34" charset="0"/>
                <a:ea typeface="Times New Roman" panose="02020603050405020304" pitchFamily="18" charset="0"/>
                <a:cs typeface="Mangal" panose="02040503050203030202" pitchFamily="18" charset="0"/>
              </a:rPr>
              <a:t> orifice.</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Times New Roman" panose="02020603050405020304" pitchFamily="18" charset="0"/>
              <a:buChar char="-"/>
              <a:tabLst>
                <a:tab pos="514337" algn="l"/>
              </a:tabLst>
            </a:pPr>
            <a:r>
              <a:rPr lang="en-US" sz="2400" dirty="0">
                <a:latin typeface="Calibri" panose="020F0502020204030204" pitchFamily="34" charset="0"/>
                <a:ea typeface="Times New Roman" panose="02020603050405020304" pitchFamily="18" charset="0"/>
                <a:cs typeface="Mangal" panose="02040503050203030202" pitchFamily="18" charset="0"/>
              </a:rPr>
              <a:t>Swipe the inner sides of labia minora taking care to move downward to prevent contamination from anus.</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algn="just">
              <a:lnSpc>
                <a:spcPct val="115000"/>
              </a:lnSpc>
              <a:spcAft>
                <a:spcPts val="750"/>
              </a:spcAft>
            </a:pPr>
            <a:r>
              <a:rPr lang="en-US" sz="1350" dirty="0">
                <a:latin typeface="Calibri" panose="020F0502020204030204" pitchFamily="34" charset="0"/>
                <a:ea typeface="Times New Roman" panose="02020603050405020304" pitchFamily="18" charset="0"/>
                <a:cs typeface="Mangal" panose="02040503050203030202" pitchFamily="18" charset="0"/>
              </a:rPr>
              <a:t> </a:t>
            </a:r>
            <a:endParaRPr lang="en-IN" sz="12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3887403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213C8B-5DFD-111C-FB5F-FFD611B5A83D}"/>
              </a:ext>
            </a:extLst>
          </p:cNvPr>
          <p:cNvSpPr txBox="1"/>
          <p:nvPr/>
        </p:nvSpPr>
        <p:spPr>
          <a:xfrm>
            <a:off x="228600" y="1032066"/>
            <a:ext cx="8767482" cy="4183389"/>
          </a:xfrm>
          <a:prstGeom prst="rect">
            <a:avLst/>
          </a:prstGeom>
          <a:noFill/>
        </p:spPr>
        <p:txBody>
          <a:bodyPr wrap="square">
            <a:spAutoFit/>
          </a:bodyPr>
          <a:lstStyle/>
          <a:p>
            <a:pPr algn="just">
              <a:lnSpc>
                <a:spcPct val="115000"/>
              </a:lnSpc>
              <a:spcAft>
                <a:spcPts val="750"/>
              </a:spcAft>
            </a:pPr>
            <a:r>
              <a:rPr lang="en-US" sz="2400" u="sng" dirty="0">
                <a:latin typeface="Calibri" panose="020F0502020204030204" pitchFamily="34" charset="0"/>
                <a:ea typeface="Times New Roman" panose="02020603050405020304" pitchFamily="18" charset="0"/>
                <a:cs typeface="Mangal" panose="02040503050203030202" pitchFamily="18" charset="0"/>
              </a:rPr>
              <a:t>DO’S AND DON’T’S OF CATHETERIZATION</a:t>
            </a:r>
            <a:r>
              <a:rPr lang="en-US" sz="2400" dirty="0">
                <a:latin typeface="Calibri" panose="020F0502020204030204" pitchFamily="34" charset="0"/>
                <a:ea typeface="Times New Roman" panose="02020603050405020304" pitchFamily="18" charset="0"/>
                <a:cs typeface="Mangal" panose="02040503050203030202" pitchFamily="18" charset="0"/>
              </a:rPr>
              <a:t>:</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algn="just">
              <a:lnSpc>
                <a:spcPct val="115000"/>
              </a:lnSpc>
              <a:spcAft>
                <a:spcPts val="750"/>
              </a:spcAft>
            </a:pPr>
            <a:r>
              <a:rPr lang="en-US" sz="2400" u="sng" dirty="0">
                <a:latin typeface="Calibri" panose="020F0502020204030204" pitchFamily="34" charset="0"/>
                <a:ea typeface="Times New Roman" panose="02020603050405020304" pitchFamily="18" charset="0"/>
                <a:cs typeface="Mangal" panose="02040503050203030202" pitchFamily="18" charset="0"/>
              </a:rPr>
              <a:t>Dos</a:t>
            </a:r>
            <a:r>
              <a:rPr lang="en-US" sz="2400" dirty="0">
                <a:latin typeface="Calibri" panose="020F0502020204030204" pitchFamily="34" charset="0"/>
                <a:ea typeface="Times New Roman" panose="02020603050405020304" pitchFamily="18" charset="0"/>
                <a:cs typeface="Mangal" panose="02040503050203030202" pitchFamily="18" charset="0"/>
              </a:rPr>
              <a:t>:</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Times New Roman" panose="02020603050405020304" pitchFamily="18" charset="0"/>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Do use the smallest size catheter that is adequate for the drainage</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Times New Roman" panose="02020603050405020304" pitchFamily="18" charset="0"/>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Do use catheters with balloon size 5/10ml when possible</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Times New Roman" panose="02020603050405020304" pitchFamily="18" charset="0"/>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Do use only sterile water for inflating the balloon</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Times New Roman" panose="02020603050405020304" pitchFamily="18" charset="0"/>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Do employ strict aseptic techniques throughout</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Times New Roman" panose="02020603050405020304" pitchFamily="18" charset="0"/>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Do carry out 4 hourly  </a:t>
            </a:r>
            <a:r>
              <a:rPr lang="en-US" sz="2400" dirty="0" err="1">
                <a:latin typeface="Calibri" panose="020F0502020204030204" pitchFamily="34" charset="0"/>
                <a:ea typeface="Times New Roman" panose="02020603050405020304" pitchFamily="18" charset="0"/>
                <a:cs typeface="Mangal" panose="02040503050203030202" pitchFamily="18" charset="0"/>
              </a:rPr>
              <a:t>perienal</a:t>
            </a:r>
            <a:r>
              <a:rPr lang="en-US" sz="2400" dirty="0">
                <a:latin typeface="Calibri" panose="020F0502020204030204" pitchFamily="34" charset="0"/>
                <a:ea typeface="Times New Roman" panose="02020603050405020304" pitchFamily="18" charset="0"/>
                <a:cs typeface="Mangal" panose="02040503050203030202" pitchFamily="18" charset="0"/>
              </a:rPr>
              <a:t> toilet and meatal care of the patient</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Times New Roman" panose="02020603050405020304" pitchFamily="18" charset="0"/>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Do ensure adequate fluid intake in a catheterized patient.</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352986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99640A-2832-DB2F-0E4E-DBAB2C36D31F}"/>
              </a:ext>
            </a:extLst>
          </p:cNvPr>
          <p:cNvSpPr txBox="1"/>
          <p:nvPr/>
        </p:nvSpPr>
        <p:spPr>
          <a:xfrm>
            <a:off x="450479" y="1038789"/>
            <a:ext cx="8397689" cy="4080797"/>
          </a:xfrm>
          <a:prstGeom prst="rect">
            <a:avLst/>
          </a:prstGeom>
          <a:noFill/>
        </p:spPr>
        <p:txBody>
          <a:bodyPr wrap="square">
            <a:spAutoFit/>
          </a:bodyPr>
          <a:lstStyle/>
          <a:p>
            <a:pPr algn="just">
              <a:lnSpc>
                <a:spcPct val="115000"/>
              </a:lnSpc>
              <a:spcAft>
                <a:spcPts val="750"/>
              </a:spcAft>
            </a:pPr>
            <a:r>
              <a:rPr lang="en-US" sz="2400" u="sng" dirty="0" err="1">
                <a:latin typeface="Calibri" panose="020F0502020204030204" pitchFamily="34" charset="0"/>
                <a:ea typeface="Times New Roman" panose="02020603050405020304" pitchFamily="18" charset="0"/>
                <a:cs typeface="Mangal" panose="02040503050203030202" pitchFamily="18" charset="0"/>
              </a:rPr>
              <a:t>Do’nts</a:t>
            </a:r>
            <a:r>
              <a:rPr lang="en-US" sz="2400" dirty="0">
                <a:latin typeface="Calibri" panose="020F0502020204030204" pitchFamily="34" charset="0"/>
                <a:ea typeface="Times New Roman" panose="02020603050405020304" pitchFamily="18" charset="0"/>
                <a:cs typeface="Mangal" panose="02040503050203030202" pitchFamily="18" charset="0"/>
              </a:rPr>
              <a:t>:</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Times New Roman" panose="02020603050405020304" pitchFamily="18" charset="0"/>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Don’t use large catheters or large balloons unnecessarily or arbitrarily.</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Times New Roman" panose="02020603050405020304" pitchFamily="18" charset="0"/>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Don’t practice any arbitrary routine for change of catheters</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Times New Roman" panose="02020603050405020304" pitchFamily="18" charset="0"/>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Don’t clamp the catheter shaft</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Times New Roman" panose="02020603050405020304" pitchFamily="18" charset="0"/>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Don’t employ routine bladder washout</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Times New Roman" panose="02020603050405020304" pitchFamily="18" charset="0"/>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Don’t use tap water/air/saline for distending the balloon</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Times New Roman" panose="02020603050405020304" pitchFamily="18" charset="0"/>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Don’t inflate the balloon only partially</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309369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4824512-AEE8-0FA6-0A5A-0CEF9DE862EC}"/>
              </a:ext>
            </a:extLst>
          </p:cNvPr>
          <p:cNvSpPr txBox="1"/>
          <p:nvPr/>
        </p:nvSpPr>
        <p:spPr>
          <a:xfrm>
            <a:off x="134472" y="951382"/>
            <a:ext cx="8955740" cy="5157759"/>
          </a:xfrm>
          <a:prstGeom prst="rect">
            <a:avLst/>
          </a:prstGeom>
          <a:noFill/>
        </p:spPr>
        <p:txBody>
          <a:bodyPr wrap="square">
            <a:spAutoFit/>
          </a:bodyPr>
          <a:lstStyle/>
          <a:p>
            <a:pPr algn="ctr">
              <a:lnSpc>
                <a:spcPct val="115000"/>
              </a:lnSpc>
              <a:spcAft>
                <a:spcPts val="750"/>
              </a:spcAft>
            </a:pPr>
            <a:r>
              <a:rPr lang="en-US" sz="24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GASTRIC LAVAGE</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algn="just">
              <a:lnSpc>
                <a:spcPct val="115000"/>
              </a:lnSpc>
              <a:spcAft>
                <a:spcPts val="750"/>
              </a:spcAft>
            </a:pPr>
            <a:r>
              <a:rPr lang="en-US" sz="2400" dirty="0">
                <a:latin typeface="Calibri" panose="020F0502020204030204" pitchFamily="34" charset="0"/>
                <a:ea typeface="Times New Roman" panose="02020603050405020304" pitchFamily="18" charset="0"/>
                <a:cs typeface="Mangal" panose="02040503050203030202" pitchFamily="18" charset="0"/>
              </a:rPr>
              <a:t> </a:t>
            </a:r>
            <a:r>
              <a:rPr lang="en-US" sz="2400" u="sng" dirty="0">
                <a:latin typeface="Calibri" panose="020F0502020204030204" pitchFamily="34" charset="0"/>
                <a:ea typeface="Times New Roman" panose="02020603050405020304" pitchFamily="18" charset="0"/>
                <a:cs typeface="Mangal" panose="02040503050203030202" pitchFamily="18" charset="0"/>
              </a:rPr>
              <a:t>INDICATIONS</a:t>
            </a:r>
            <a:r>
              <a:rPr lang="en-US" sz="2400" dirty="0">
                <a:latin typeface="Calibri" panose="020F0502020204030204" pitchFamily="34" charset="0"/>
                <a:ea typeface="Times New Roman" panose="02020603050405020304" pitchFamily="18" charset="0"/>
                <a:cs typeface="Mangal" panose="02040503050203030202" pitchFamily="18" charset="0"/>
              </a:rPr>
              <a:t>:</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Symbol" panose="05050102010706020507" pitchFamily="18"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In acute poisoning with drugs and chemicals, to remove the unabsorbed Poison</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Symbol" panose="05050102010706020507" pitchFamily="18"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In acute intestinal obstruction, to relieve distension </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Symbol" panose="05050102010706020507" pitchFamily="18"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In emergency gastro intestinal surgeries, to remove stomach contents pre-op</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Symbol" panose="05050102010706020507" pitchFamily="18"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In GI surgeries Post operatively to prevent distension and promote healing </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Symbol" panose="05050102010706020507" pitchFamily="18"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For obtaining a specimen of stomach contents </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algn="just">
              <a:lnSpc>
                <a:spcPct val="115000"/>
              </a:lnSpc>
              <a:spcAft>
                <a:spcPts val="750"/>
              </a:spcAft>
            </a:pPr>
            <a:r>
              <a:rPr lang="en-US" sz="600" dirty="0">
                <a:latin typeface="Calibri" panose="020F0502020204030204" pitchFamily="34" charset="0"/>
                <a:ea typeface="Times New Roman" panose="02020603050405020304" pitchFamily="18" charset="0"/>
                <a:cs typeface="Mangal" panose="02040503050203030202" pitchFamily="18" charset="0"/>
              </a:rPr>
              <a:t> </a:t>
            </a:r>
            <a:endParaRPr lang="en-IN" sz="12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192398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EC414A3-7BF8-91B1-C5E2-57737376BD2D}"/>
              </a:ext>
            </a:extLst>
          </p:cNvPr>
          <p:cNvSpPr txBox="1"/>
          <p:nvPr/>
        </p:nvSpPr>
        <p:spPr>
          <a:xfrm>
            <a:off x="537884" y="1072407"/>
            <a:ext cx="8384241" cy="3656065"/>
          </a:xfrm>
          <a:prstGeom prst="rect">
            <a:avLst/>
          </a:prstGeom>
          <a:noFill/>
        </p:spPr>
        <p:txBody>
          <a:bodyPr wrap="square">
            <a:spAutoFit/>
          </a:bodyPr>
          <a:lstStyle/>
          <a:p>
            <a:pPr algn="just">
              <a:lnSpc>
                <a:spcPct val="115000"/>
              </a:lnSpc>
              <a:spcAft>
                <a:spcPts val="750"/>
              </a:spcAft>
            </a:pPr>
            <a:r>
              <a:rPr lang="en-US" sz="2400" u="sng" dirty="0">
                <a:latin typeface="Calibri" panose="020F0502020204030204" pitchFamily="34" charset="0"/>
                <a:ea typeface="Times New Roman" panose="02020603050405020304" pitchFamily="18" charset="0"/>
                <a:cs typeface="Mangal" panose="02040503050203030202" pitchFamily="18" charset="0"/>
              </a:rPr>
              <a:t>MATERIALS REQUIRED</a:t>
            </a:r>
            <a:r>
              <a:rPr lang="en-US" sz="2400" dirty="0">
                <a:latin typeface="Calibri" panose="020F0502020204030204" pitchFamily="34" charset="0"/>
                <a:ea typeface="Times New Roman" panose="02020603050405020304" pitchFamily="18" charset="0"/>
                <a:cs typeface="Mangal" panose="02040503050203030202" pitchFamily="18" charset="0"/>
              </a:rPr>
              <a:t>:</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Symbol" panose="05050102010706020507" pitchFamily="18"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Ryle’s tube or stomach wash tube, in the size of 16 FG to 18FG</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Symbol" panose="05050102010706020507" pitchFamily="18"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Kidney tray</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Symbol" panose="05050102010706020507" pitchFamily="18"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Aspiration syringe 10ml/25ml</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Symbol" panose="05050102010706020507" pitchFamily="18"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Lubricant like </a:t>
            </a:r>
            <a:r>
              <a:rPr lang="en-US" sz="2400" dirty="0" err="1">
                <a:latin typeface="Calibri" panose="020F0502020204030204" pitchFamily="34" charset="0"/>
                <a:ea typeface="Times New Roman" panose="02020603050405020304" pitchFamily="18" charset="0"/>
                <a:cs typeface="Mangal" panose="02040503050203030202" pitchFamily="18" charset="0"/>
              </a:rPr>
              <a:t>glycerine</a:t>
            </a:r>
            <a:r>
              <a:rPr lang="en-US" sz="2400" dirty="0">
                <a:latin typeface="Calibri" panose="020F0502020204030204" pitchFamily="34" charset="0"/>
                <a:ea typeface="Times New Roman" panose="02020603050405020304" pitchFamily="18" charset="0"/>
                <a:cs typeface="Mangal" panose="02040503050203030202" pitchFamily="18" charset="0"/>
              </a:rPr>
              <a:t> or liquid paraffin</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Symbol" panose="05050102010706020507" pitchFamily="18"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Pint measure</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Symbol" panose="05050102010706020507" pitchFamily="18"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Hand towel</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685270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DEA0AF-2909-934A-8826-150B41A0FA75}"/>
              </a:ext>
            </a:extLst>
          </p:cNvPr>
          <p:cNvSpPr txBox="1"/>
          <p:nvPr/>
        </p:nvSpPr>
        <p:spPr>
          <a:xfrm>
            <a:off x="772271" y="1038789"/>
            <a:ext cx="7746558" cy="4608121"/>
          </a:xfrm>
          <a:prstGeom prst="rect">
            <a:avLst/>
          </a:prstGeom>
          <a:noFill/>
        </p:spPr>
        <p:txBody>
          <a:bodyPr wrap="square">
            <a:spAutoFit/>
          </a:bodyPr>
          <a:lstStyle/>
          <a:p>
            <a:pPr algn="ctr">
              <a:lnSpc>
                <a:spcPct val="115000"/>
              </a:lnSpc>
              <a:spcAft>
                <a:spcPts val="750"/>
              </a:spcAft>
            </a:pPr>
            <a:r>
              <a:rPr lang="en-US" sz="2400" u="sng" dirty="0">
                <a:latin typeface="Calibri" panose="020F0502020204030204" pitchFamily="34" charset="0"/>
                <a:ea typeface="Times New Roman" panose="02020603050405020304" pitchFamily="18" charset="0"/>
                <a:cs typeface="Mangal" panose="02040503050203030202" pitchFamily="18" charset="0"/>
              </a:rPr>
              <a:t>BLADDER CATHETERIZATION</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algn="ctr">
              <a:lnSpc>
                <a:spcPct val="115000"/>
              </a:lnSpc>
              <a:spcAft>
                <a:spcPts val="750"/>
              </a:spcAft>
            </a:pPr>
            <a:r>
              <a:rPr lang="en-US" sz="24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OBJECTIVES</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algn="just">
              <a:lnSpc>
                <a:spcPct val="115000"/>
              </a:lnSpc>
              <a:spcAft>
                <a:spcPts val="750"/>
              </a:spcAft>
            </a:pPr>
            <a:r>
              <a:rPr lang="en-US" sz="2400" dirty="0">
                <a:latin typeface="Calibri" panose="020F0502020204030204" pitchFamily="34" charset="0"/>
                <a:ea typeface="Times New Roman" panose="02020603050405020304" pitchFamily="18" charset="0"/>
                <a:cs typeface="Mangal" panose="02040503050203030202" pitchFamily="18" charset="0"/>
              </a:rPr>
              <a:t>Upon completion of this lesson you will be able to:</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algn="just">
              <a:lnSpc>
                <a:spcPct val="115000"/>
              </a:lnSpc>
              <a:spcAft>
                <a:spcPts val="750"/>
              </a:spcAft>
            </a:pPr>
            <a:r>
              <a:rPr lang="en-US" sz="2400" dirty="0">
                <a:latin typeface="Calibri" panose="020F0502020204030204" pitchFamily="34" charset="0"/>
                <a:ea typeface="Times New Roman" panose="02020603050405020304" pitchFamily="18" charset="0"/>
                <a:cs typeface="Mangal" panose="02040503050203030202" pitchFamily="18" charset="0"/>
              </a:rPr>
              <a:t> </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Acute retention of urine</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Chronic retention of urine</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Following spinal trauma, if patient is paralyzed</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pPr>
            <a:r>
              <a:rPr lang="en-US" sz="2400" dirty="0">
                <a:latin typeface="Calibri" panose="020F0502020204030204" pitchFamily="34" charset="0"/>
                <a:ea typeface="Times New Roman" panose="02020603050405020304" pitchFamily="18" charset="0"/>
                <a:cs typeface="Mangal" panose="02040503050203030202" pitchFamily="18" charset="0"/>
              </a:rPr>
              <a:t>Hemiplegia patients, when there is associated loss of control over urinary function </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3841254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8158A9-2AAF-93C6-F394-9A94522F4045}"/>
              </a:ext>
            </a:extLst>
          </p:cNvPr>
          <p:cNvSpPr txBox="1"/>
          <p:nvPr/>
        </p:nvSpPr>
        <p:spPr>
          <a:xfrm>
            <a:off x="235327" y="991725"/>
            <a:ext cx="8814547" cy="4505529"/>
          </a:xfrm>
          <a:prstGeom prst="rect">
            <a:avLst/>
          </a:prstGeom>
          <a:noFill/>
        </p:spPr>
        <p:txBody>
          <a:bodyPr wrap="square">
            <a:spAutoFit/>
          </a:bodyPr>
          <a:lstStyle/>
          <a:p>
            <a:pPr marL="257168" indent="-257168" algn="just">
              <a:lnSpc>
                <a:spcPct val="115000"/>
              </a:lnSpc>
              <a:spcAft>
                <a:spcPts val="750"/>
              </a:spcAft>
              <a:buFont typeface="Symbol" panose="05050102010706020507" pitchFamily="18" charset="2"/>
              <a:buChar char=""/>
            </a:pPr>
            <a:r>
              <a:rPr lang="en-US" sz="2400" dirty="0" err="1">
                <a:latin typeface="Calibri" panose="020F0502020204030204" pitchFamily="34" charset="0"/>
                <a:ea typeface="Times New Roman" panose="02020603050405020304" pitchFamily="18" charset="0"/>
                <a:cs typeface="Mangal" panose="02040503050203030202" pitchFamily="18" charset="0"/>
              </a:rPr>
              <a:t>Makintosh</a:t>
            </a:r>
            <a:r>
              <a:rPr lang="en-US" sz="2400" dirty="0">
                <a:latin typeface="Calibri" panose="020F0502020204030204" pitchFamily="34" charset="0"/>
                <a:ea typeface="Times New Roman" panose="02020603050405020304" pitchFamily="18" charset="0"/>
                <a:cs typeface="Mangal" panose="02040503050203030202" pitchFamily="18" charset="0"/>
              </a:rPr>
              <a:t> sheet</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Symbol" panose="05050102010706020507" pitchFamily="18"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Clean water </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algn="just">
              <a:lnSpc>
                <a:spcPct val="115000"/>
              </a:lnSpc>
              <a:spcAft>
                <a:spcPts val="750"/>
              </a:spcAft>
            </a:pPr>
            <a:r>
              <a:rPr lang="en-US" sz="2400" dirty="0">
                <a:latin typeface="Calibri" panose="020F0502020204030204" pitchFamily="34" charset="0"/>
                <a:ea typeface="Times New Roman" panose="02020603050405020304" pitchFamily="18" charset="0"/>
                <a:cs typeface="Mangal" panose="02040503050203030202" pitchFamily="18" charset="0"/>
              </a:rPr>
              <a:t> </a:t>
            </a:r>
            <a:r>
              <a:rPr lang="en-US" sz="2400" u="sng" dirty="0">
                <a:latin typeface="Calibri" panose="020F0502020204030204" pitchFamily="34" charset="0"/>
                <a:ea typeface="Times New Roman" panose="02020603050405020304" pitchFamily="18" charset="0"/>
                <a:cs typeface="Mangal" panose="02040503050203030202" pitchFamily="18" charset="0"/>
              </a:rPr>
              <a:t>PROCEDURE</a:t>
            </a:r>
            <a:r>
              <a:rPr lang="en-US" sz="2400" dirty="0">
                <a:latin typeface="Calibri" panose="020F0502020204030204" pitchFamily="34" charset="0"/>
                <a:ea typeface="Times New Roman" panose="02020603050405020304" pitchFamily="18" charset="0"/>
                <a:cs typeface="Mangal" panose="02040503050203030202" pitchFamily="18" charset="0"/>
              </a:rPr>
              <a:t>:</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Adopt aseptic precautions and explain the patient the procedure and get informed consent, if conscious.</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Wash your hands thoroughly, don gloves and gown</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Assemble all the equipment needed, in a trolley, and wheel it at the head end of lying patient</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Remove any artificial dentures the patient may be wearing</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793977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767244-C120-726C-F0D6-4ED88F8C5512}"/>
              </a:ext>
            </a:extLst>
          </p:cNvPr>
          <p:cNvSpPr txBox="1"/>
          <p:nvPr/>
        </p:nvSpPr>
        <p:spPr>
          <a:xfrm>
            <a:off x="336177" y="1253939"/>
            <a:ext cx="8693524" cy="4519892"/>
          </a:xfrm>
          <a:prstGeom prst="rect">
            <a:avLst/>
          </a:prstGeom>
          <a:noFill/>
        </p:spPr>
        <p:txBody>
          <a:bodyPr wrap="square">
            <a:spAutoFit/>
          </a:bodyPr>
          <a:lstStyle/>
          <a:p>
            <a:pPr marL="257168" indent="-257168" algn="just">
              <a:lnSpc>
                <a:spcPct val="115000"/>
              </a:lnSpc>
              <a:spcAft>
                <a:spcPts val="750"/>
              </a:spcAft>
              <a:buFont typeface="Wingdings" panose="05000000000000000000" pitchFamily="2" charset="2"/>
              <a:buChar char=""/>
            </a:pPr>
            <a:r>
              <a:rPr lang="en-US" sz="2400" dirty="0">
                <a:latin typeface="Calibri" panose="020F0502020204030204" pitchFamily="34" charset="0"/>
                <a:ea typeface="Times New Roman" panose="02020603050405020304" pitchFamily="18" charset="0"/>
                <a:cs typeface="Mangal" panose="02040503050203030202" pitchFamily="18" charset="0"/>
              </a:rPr>
              <a:t>Lubricate the stomach wash tube with </a:t>
            </a:r>
            <a:r>
              <a:rPr lang="en-US" sz="2400" dirty="0" err="1">
                <a:latin typeface="Calibri" panose="020F0502020204030204" pitchFamily="34" charset="0"/>
                <a:ea typeface="Times New Roman" panose="02020603050405020304" pitchFamily="18" charset="0"/>
                <a:cs typeface="Mangal" panose="02040503050203030202" pitchFamily="18" charset="0"/>
              </a:rPr>
              <a:t>glycerine</a:t>
            </a:r>
            <a:r>
              <a:rPr lang="en-US" sz="2400" dirty="0">
                <a:latin typeface="Calibri" panose="020F0502020204030204" pitchFamily="34" charset="0"/>
                <a:ea typeface="Times New Roman" panose="02020603050405020304" pitchFamily="18" charset="0"/>
                <a:cs typeface="Mangal" panose="02040503050203030202" pitchFamily="18" charset="0"/>
              </a:rPr>
              <a:t> and place it over the center of the tongue and ask the patient to gently swallow the tube; allow him to breathe through the nose.</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pPr>
            <a:r>
              <a:rPr lang="en-US" sz="2400" dirty="0">
                <a:latin typeface="Calibri" panose="020F0502020204030204" pitchFamily="34" charset="0"/>
                <a:ea typeface="Times New Roman" panose="02020603050405020304" pitchFamily="18" charset="0"/>
                <a:cs typeface="Mangal" panose="02040503050203030202" pitchFamily="18" charset="0"/>
              </a:rPr>
              <a:t>If patient unconscious, slowly push the tube down the esophagus until the mark on the tube touches the incisor teeth. Ensure that the tube is in the stomach and not in the lungs by pushing air through syringe and listening with the stethoscope in the stomach. It can also be checked by aspirating the gastric contents through the syringe  </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Ensure the </a:t>
            </a:r>
            <a:r>
              <a:rPr lang="en-US" sz="2400" dirty="0" err="1">
                <a:latin typeface="Calibri" panose="020F0502020204030204" pitchFamily="34" charset="0"/>
                <a:ea typeface="Times New Roman" panose="02020603050405020304" pitchFamily="18" charset="0"/>
                <a:cs typeface="Mangal" panose="02040503050203030202" pitchFamily="18" charset="0"/>
              </a:rPr>
              <a:t>makintosh</a:t>
            </a:r>
            <a:r>
              <a:rPr lang="en-US" sz="2400" dirty="0">
                <a:latin typeface="Calibri" panose="020F0502020204030204" pitchFamily="34" charset="0"/>
                <a:ea typeface="Times New Roman" panose="02020603050405020304" pitchFamily="18" charset="0"/>
                <a:cs typeface="Mangal" panose="02040503050203030202" pitchFamily="18" charset="0"/>
              </a:rPr>
              <a:t> sheet is over bed to prevent spills</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416274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BB9E78-2528-1A60-6727-6228D0B1CFA8}"/>
              </a:ext>
            </a:extLst>
          </p:cNvPr>
          <p:cNvSpPr txBox="1"/>
          <p:nvPr/>
        </p:nvSpPr>
        <p:spPr>
          <a:xfrm>
            <a:off x="470650" y="1099299"/>
            <a:ext cx="8390965" cy="3670428"/>
          </a:xfrm>
          <a:prstGeom prst="rect">
            <a:avLst/>
          </a:prstGeom>
          <a:noFill/>
        </p:spPr>
        <p:txBody>
          <a:bodyPr wrap="square">
            <a:spAutoFit/>
          </a:bodyPr>
          <a:lstStyle/>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Once it is confirmed that the lower end of the tube is in the stomach, pour ¼ pint measure of water into the funnel at the upper end of the tube and lower it gently over the disposable container</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The contents will flow out of stomach through the tube into the container. If required obtain specimen for lab examination</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Continue the wash out with clean water and until the content/fluid returning from stomach is clear</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4154184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65B0F1-C51B-D5BE-9450-88B07C16CBE9}"/>
              </a:ext>
            </a:extLst>
          </p:cNvPr>
          <p:cNvSpPr txBox="1"/>
          <p:nvPr/>
        </p:nvSpPr>
        <p:spPr>
          <a:xfrm>
            <a:off x="262219" y="1307727"/>
            <a:ext cx="8485094" cy="2207784"/>
          </a:xfrm>
          <a:prstGeom prst="rect">
            <a:avLst/>
          </a:prstGeom>
          <a:noFill/>
        </p:spPr>
        <p:txBody>
          <a:bodyPr wrap="square">
            <a:spAutoFit/>
          </a:bodyPr>
          <a:lstStyle/>
          <a:p>
            <a:pPr marL="257168" indent="-257168" algn="just">
              <a:lnSpc>
                <a:spcPct val="115000"/>
              </a:lnSpc>
              <a:spcAft>
                <a:spcPts val="750"/>
              </a:spcAft>
              <a:buFont typeface="Wingdings" panose="05000000000000000000" pitchFamily="2" charset="2"/>
              <a:buChar char=""/>
              <a:tabLst>
                <a:tab pos="306698" algn="l"/>
              </a:tabLst>
            </a:pPr>
            <a:r>
              <a:rPr lang="en-US" sz="2400" dirty="0">
                <a:latin typeface="Calibri" panose="020F0502020204030204" pitchFamily="34" charset="0"/>
                <a:ea typeface="Times New Roman" panose="02020603050405020304" pitchFamily="18" charset="0"/>
                <a:cs typeface="Mangal" panose="02040503050203030202" pitchFamily="18" charset="0"/>
              </a:rPr>
              <a:t>Once completed gradually withdraw the tube taking care that the patient does not aspirate. Give patient a mouth wash  and settle him comfortably.</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r>
              <a:rPr lang="en-US" sz="2400" dirty="0">
                <a:latin typeface="Calibri" panose="020F0502020204030204" pitchFamily="34" charset="0"/>
                <a:ea typeface="Times New Roman" panose="02020603050405020304" pitchFamily="18" charset="0"/>
                <a:cs typeface="Mangal" panose="02040503050203030202" pitchFamily="18" charset="0"/>
              </a:rPr>
              <a:t>Dispose the contents, stomach wash tube as outlined in hospital waste management</a:t>
            </a:r>
            <a:endParaRPr lang="en-IN" sz="2400" dirty="0"/>
          </a:p>
        </p:txBody>
      </p:sp>
    </p:spTree>
    <p:extLst>
      <p:ext uri="{BB962C8B-B14F-4D97-AF65-F5344CB8AC3E}">
        <p14:creationId xmlns:p14="http://schemas.microsoft.com/office/powerpoint/2010/main" val="714867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7859BE-2490-BDE8-A8EB-1749871147B6}"/>
              </a:ext>
            </a:extLst>
          </p:cNvPr>
          <p:cNvSpPr txBox="1"/>
          <p:nvPr/>
        </p:nvSpPr>
        <p:spPr>
          <a:xfrm>
            <a:off x="127747" y="1072407"/>
            <a:ext cx="8814548" cy="4402937"/>
          </a:xfrm>
          <a:prstGeom prst="rect">
            <a:avLst/>
          </a:prstGeom>
          <a:noFill/>
        </p:spPr>
        <p:txBody>
          <a:bodyPr wrap="square">
            <a:spAutoFit/>
          </a:bodyPr>
          <a:lstStyle/>
          <a:p>
            <a:pPr marL="171446" algn="ctr">
              <a:lnSpc>
                <a:spcPct val="115000"/>
              </a:lnSpc>
              <a:spcAft>
                <a:spcPts val="750"/>
              </a:spcAft>
            </a:pPr>
            <a:r>
              <a:rPr lang="en-US" sz="24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ENEMA</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171446" algn="just">
              <a:lnSpc>
                <a:spcPct val="115000"/>
              </a:lnSpc>
              <a:spcAft>
                <a:spcPts val="750"/>
              </a:spcAft>
            </a:pPr>
            <a:r>
              <a:rPr lang="en-US" sz="2400" dirty="0">
                <a:latin typeface="Calibri" panose="020F0502020204030204" pitchFamily="34" charset="0"/>
                <a:ea typeface="Times New Roman" panose="02020603050405020304" pitchFamily="18" charset="0"/>
                <a:cs typeface="Mangal" panose="02040503050203030202" pitchFamily="18" charset="0"/>
              </a:rPr>
              <a:t> It is an introduction of fluid into the rectum, purpose being cleansing, introduction of medicine or as a diagnostic tool. </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171446" algn="just">
              <a:lnSpc>
                <a:spcPct val="115000"/>
              </a:lnSpc>
              <a:spcAft>
                <a:spcPts val="750"/>
              </a:spcAft>
            </a:pPr>
            <a:r>
              <a:rPr lang="en-US" sz="2400" dirty="0">
                <a:latin typeface="Calibri" panose="020F0502020204030204" pitchFamily="34" charset="0"/>
                <a:ea typeface="Times New Roman" panose="02020603050405020304" pitchFamily="18" charset="0"/>
                <a:cs typeface="Mangal" panose="02040503050203030202" pitchFamily="18" charset="0"/>
              </a:rPr>
              <a:t> </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171446" algn="just">
              <a:lnSpc>
                <a:spcPct val="115000"/>
              </a:lnSpc>
              <a:spcAft>
                <a:spcPts val="750"/>
              </a:spcAft>
            </a:pPr>
            <a:r>
              <a:rPr lang="en-US" sz="2400" u="sng" dirty="0">
                <a:latin typeface="Calibri" panose="020F0502020204030204" pitchFamily="34" charset="0"/>
                <a:ea typeface="Times New Roman" panose="02020603050405020304" pitchFamily="18" charset="0"/>
                <a:cs typeface="Mangal" panose="02040503050203030202" pitchFamily="18" charset="0"/>
              </a:rPr>
              <a:t>TYPES OF ENEMAS</a:t>
            </a:r>
            <a:r>
              <a:rPr lang="en-US" sz="2400" dirty="0">
                <a:latin typeface="Calibri" panose="020F0502020204030204" pitchFamily="34" charset="0"/>
                <a:ea typeface="Times New Roman" panose="02020603050405020304" pitchFamily="18" charset="0"/>
                <a:cs typeface="Mangal" panose="02040503050203030202" pitchFamily="18" charset="0"/>
              </a:rPr>
              <a:t>:</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171446" algn="just">
              <a:lnSpc>
                <a:spcPct val="115000"/>
              </a:lnSpc>
              <a:spcAft>
                <a:spcPts val="750"/>
              </a:spcAft>
            </a:pPr>
            <a:r>
              <a:rPr lang="en-US" sz="2400" dirty="0">
                <a:latin typeface="Calibri" panose="020F0502020204030204" pitchFamily="34" charset="0"/>
                <a:ea typeface="Times New Roman" panose="02020603050405020304" pitchFamily="18" charset="0"/>
                <a:cs typeface="Mangal" panose="02040503050203030202" pitchFamily="18" charset="0"/>
              </a:rPr>
              <a:t>Evacuant enema: administered fluid is more than 200ml and fluid is not intended to be left behind</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171446" algn="just">
              <a:lnSpc>
                <a:spcPct val="115000"/>
              </a:lnSpc>
              <a:spcAft>
                <a:spcPts val="750"/>
              </a:spcAft>
            </a:pPr>
            <a:r>
              <a:rPr lang="en-US" sz="2400" dirty="0">
                <a:latin typeface="Calibri" panose="020F0502020204030204" pitchFamily="34" charset="0"/>
                <a:ea typeface="Times New Roman" panose="02020603050405020304" pitchFamily="18" charset="0"/>
                <a:cs typeface="Mangal" panose="02040503050203030202" pitchFamily="18" charset="0"/>
              </a:rPr>
              <a:t>Retention enema: administered fluid is left inside the rectum and is always less than 200 ml (capacity of rectum)</a:t>
            </a:r>
            <a:r>
              <a:rPr lang="en-US" sz="1350" dirty="0">
                <a:latin typeface="Calibri" panose="020F0502020204030204" pitchFamily="34" charset="0"/>
                <a:ea typeface="Times New Roman" panose="02020603050405020304" pitchFamily="18" charset="0"/>
                <a:cs typeface="Mangal" panose="02040503050203030202" pitchFamily="18" charset="0"/>
              </a:rPr>
              <a:t>	</a:t>
            </a:r>
            <a:endParaRPr lang="en-IN" sz="12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187326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127087-7131-0AEB-6E01-EF1CA04DAAB1}"/>
              </a:ext>
            </a:extLst>
          </p:cNvPr>
          <p:cNvSpPr txBox="1"/>
          <p:nvPr/>
        </p:nvSpPr>
        <p:spPr>
          <a:xfrm>
            <a:off x="363074" y="1106023"/>
            <a:ext cx="8592671" cy="3978205"/>
          </a:xfrm>
          <a:prstGeom prst="rect">
            <a:avLst/>
          </a:prstGeom>
          <a:noFill/>
        </p:spPr>
        <p:txBody>
          <a:bodyPr wrap="square">
            <a:spAutoFit/>
          </a:bodyPr>
          <a:lstStyle/>
          <a:p>
            <a:pPr marL="171446" algn="just">
              <a:lnSpc>
                <a:spcPct val="115000"/>
              </a:lnSpc>
              <a:spcAft>
                <a:spcPts val="750"/>
              </a:spcAft>
            </a:pPr>
            <a:r>
              <a:rPr lang="en-US" sz="2400" u="sng" dirty="0">
                <a:latin typeface="Calibri" panose="020F0502020204030204" pitchFamily="34" charset="0"/>
                <a:ea typeface="Times New Roman" panose="02020603050405020304" pitchFamily="18" charset="0"/>
                <a:cs typeface="Mangal" panose="02040503050203030202" pitchFamily="18" charset="0"/>
              </a:rPr>
              <a:t>INDICATIONS</a:t>
            </a:r>
            <a:r>
              <a:rPr lang="en-US" sz="2400" dirty="0">
                <a:latin typeface="Calibri" panose="020F0502020204030204" pitchFamily="34" charset="0"/>
                <a:ea typeface="Times New Roman" panose="02020603050405020304" pitchFamily="18" charset="0"/>
                <a:cs typeface="Mangal" panose="02040503050203030202" pitchFamily="18" charset="0"/>
              </a:rPr>
              <a:t>: </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Symbol" panose="05050102010706020507" pitchFamily="18" charset="2"/>
              <a:buChar char=""/>
              <a:tabLst>
                <a:tab pos="514337" algn="l"/>
              </a:tabLst>
            </a:pPr>
            <a:r>
              <a:rPr lang="en-US" sz="2400" dirty="0">
                <a:latin typeface="Calibri" panose="020F0502020204030204" pitchFamily="34" charset="0"/>
                <a:ea typeface="Times New Roman" panose="02020603050405020304" pitchFamily="18" charset="0"/>
                <a:cs typeface="Mangal" panose="02040503050203030202" pitchFamily="18" charset="0"/>
              </a:rPr>
              <a:t>For preparation of bowel before lower GI and </a:t>
            </a:r>
            <a:r>
              <a:rPr lang="en-US" sz="2400" dirty="0" err="1">
                <a:latin typeface="Calibri" panose="020F0502020204030204" pitchFamily="34" charset="0"/>
                <a:ea typeface="Times New Roman" panose="02020603050405020304" pitchFamily="18" charset="0"/>
                <a:cs typeface="Mangal" panose="02040503050203030202" pitchFamily="18" charset="0"/>
              </a:rPr>
              <a:t>perenial</a:t>
            </a:r>
            <a:r>
              <a:rPr lang="en-US" sz="2400" dirty="0">
                <a:latin typeface="Calibri" panose="020F0502020204030204" pitchFamily="34" charset="0"/>
                <a:ea typeface="Times New Roman" panose="02020603050405020304" pitchFamily="18" charset="0"/>
                <a:cs typeface="Mangal" panose="02040503050203030202" pitchFamily="18" charset="0"/>
              </a:rPr>
              <a:t> surgeries</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Symbol" panose="05050102010706020507" pitchFamily="18" charset="2"/>
              <a:buChar char=""/>
              <a:tabLst>
                <a:tab pos="514337" algn="l"/>
              </a:tabLst>
            </a:pPr>
            <a:r>
              <a:rPr lang="en-US" sz="2400" dirty="0">
                <a:latin typeface="Calibri" panose="020F0502020204030204" pitchFamily="34" charset="0"/>
                <a:ea typeface="Times New Roman" panose="02020603050405020304" pitchFamily="18" charset="0"/>
                <a:cs typeface="Mangal" panose="02040503050203030202" pitchFamily="18" charset="0"/>
              </a:rPr>
              <a:t>In first stage of delivery </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Symbol" panose="05050102010706020507" pitchFamily="18" charset="2"/>
              <a:buChar char=""/>
              <a:tabLst>
                <a:tab pos="514337" algn="l"/>
              </a:tabLst>
            </a:pPr>
            <a:r>
              <a:rPr lang="en-US" sz="2400" dirty="0">
                <a:latin typeface="Calibri" panose="020F0502020204030204" pitchFamily="34" charset="0"/>
                <a:ea typeface="Times New Roman" panose="02020603050405020304" pitchFamily="18" charset="0"/>
                <a:cs typeface="Mangal" panose="02040503050203030202" pitchFamily="18" charset="0"/>
              </a:rPr>
              <a:t>In bed ridden patients where constipation is due to impacted hard stools</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Symbol" panose="05050102010706020507" pitchFamily="18" charset="2"/>
              <a:buChar char=""/>
              <a:tabLst>
                <a:tab pos="514337" algn="l"/>
              </a:tabLst>
            </a:pPr>
            <a:r>
              <a:rPr lang="en-US" sz="2400" dirty="0">
                <a:latin typeface="Calibri" panose="020F0502020204030204" pitchFamily="34" charset="0"/>
                <a:ea typeface="Times New Roman" panose="02020603050405020304" pitchFamily="18" charset="0"/>
                <a:cs typeface="Mangal" panose="02040503050203030202" pitchFamily="18" charset="0"/>
              </a:rPr>
              <a:t>To remove bowel contents and gas prior to X ray examination of abdomen and pelvis</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Symbol" panose="05050102010706020507" pitchFamily="18" charset="2"/>
              <a:buChar char=""/>
              <a:tabLst>
                <a:tab pos="514337" algn="l"/>
              </a:tabLst>
            </a:pPr>
            <a:r>
              <a:rPr lang="en-US" sz="2400" dirty="0">
                <a:latin typeface="Calibri" panose="020F0502020204030204" pitchFamily="34" charset="0"/>
                <a:ea typeface="Times New Roman" panose="02020603050405020304" pitchFamily="18" charset="0"/>
                <a:cs typeface="Mangal" panose="02040503050203030202" pitchFamily="18" charset="0"/>
              </a:rPr>
              <a:t>For administration of certain medications as in retention enema</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1962791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A1D4B5-C51D-0C4A-BF99-382FF94BA77F}"/>
              </a:ext>
            </a:extLst>
          </p:cNvPr>
          <p:cNvSpPr txBox="1"/>
          <p:nvPr/>
        </p:nvSpPr>
        <p:spPr>
          <a:xfrm>
            <a:off x="477374" y="1220323"/>
            <a:ext cx="8189259" cy="4183389"/>
          </a:xfrm>
          <a:prstGeom prst="rect">
            <a:avLst/>
          </a:prstGeom>
          <a:noFill/>
        </p:spPr>
        <p:txBody>
          <a:bodyPr wrap="square">
            <a:spAutoFit/>
          </a:bodyPr>
          <a:lstStyle/>
          <a:p>
            <a:pPr marL="171446" algn="just">
              <a:lnSpc>
                <a:spcPct val="115000"/>
              </a:lnSpc>
              <a:spcAft>
                <a:spcPts val="750"/>
              </a:spcAft>
            </a:pPr>
            <a:r>
              <a:rPr lang="en-US" sz="2400" u="sng" dirty="0">
                <a:latin typeface="Calibri" panose="020F0502020204030204" pitchFamily="34" charset="0"/>
                <a:ea typeface="Times New Roman" panose="02020603050405020304" pitchFamily="18" charset="0"/>
                <a:cs typeface="Mangal" panose="02040503050203030202" pitchFamily="18" charset="0"/>
              </a:rPr>
              <a:t>MATERIALS REQUIRED</a:t>
            </a:r>
            <a:r>
              <a:rPr lang="en-US" sz="2400" dirty="0">
                <a:latin typeface="Calibri" panose="020F0502020204030204" pitchFamily="34" charset="0"/>
                <a:ea typeface="Times New Roman" panose="02020603050405020304" pitchFamily="18" charset="0"/>
                <a:cs typeface="Mangal" panose="02040503050203030202" pitchFamily="18" charset="0"/>
              </a:rPr>
              <a:t>:</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Symbol" panose="05050102010706020507" pitchFamily="18" charset="2"/>
              <a:buChar char=""/>
              <a:tabLst>
                <a:tab pos="514337" algn="l"/>
              </a:tabLst>
            </a:pPr>
            <a:r>
              <a:rPr lang="en-US" sz="2400" dirty="0">
                <a:latin typeface="Calibri" panose="020F0502020204030204" pitchFamily="34" charset="0"/>
                <a:ea typeface="Times New Roman" panose="02020603050405020304" pitchFamily="18" charset="0"/>
                <a:cs typeface="Mangal" panose="02040503050203030202" pitchFamily="18" charset="0"/>
              </a:rPr>
              <a:t>Rectal catheter</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Symbol" panose="05050102010706020507" pitchFamily="18" charset="2"/>
              <a:buChar char=""/>
              <a:tabLst>
                <a:tab pos="514337" algn="l"/>
              </a:tabLst>
            </a:pPr>
            <a:r>
              <a:rPr lang="en-US" sz="2400" dirty="0" err="1">
                <a:latin typeface="Calibri" panose="020F0502020204030204" pitchFamily="34" charset="0"/>
                <a:ea typeface="Times New Roman" panose="02020603050405020304" pitchFamily="18" charset="0"/>
                <a:cs typeface="Mangal" panose="02040503050203030202" pitchFamily="18" charset="0"/>
              </a:rPr>
              <a:t>Makintosh</a:t>
            </a:r>
            <a:r>
              <a:rPr lang="en-US" sz="2400" dirty="0">
                <a:latin typeface="Calibri" panose="020F0502020204030204" pitchFamily="34" charset="0"/>
                <a:ea typeface="Times New Roman" panose="02020603050405020304" pitchFamily="18" charset="0"/>
                <a:cs typeface="Mangal" panose="02040503050203030202" pitchFamily="18" charset="0"/>
              </a:rPr>
              <a:t> sheet</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Symbol" panose="05050102010706020507" pitchFamily="18" charset="2"/>
              <a:buChar char=""/>
              <a:tabLst>
                <a:tab pos="514337" algn="l"/>
              </a:tabLst>
            </a:pPr>
            <a:r>
              <a:rPr lang="en-US" sz="2400" dirty="0">
                <a:latin typeface="Calibri" panose="020F0502020204030204" pitchFamily="34" charset="0"/>
                <a:ea typeface="Times New Roman" panose="02020603050405020304" pitchFamily="18" charset="0"/>
                <a:cs typeface="Mangal" panose="02040503050203030202" pitchFamily="18" charset="0"/>
              </a:rPr>
              <a:t>Bed pan</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Symbol" panose="05050102010706020507" pitchFamily="18" charset="2"/>
              <a:buChar char=""/>
              <a:tabLst>
                <a:tab pos="514337" algn="l"/>
              </a:tabLst>
            </a:pPr>
            <a:r>
              <a:rPr lang="en-US" sz="2400" dirty="0">
                <a:latin typeface="Calibri" panose="020F0502020204030204" pitchFamily="34" charset="0"/>
                <a:ea typeface="Times New Roman" panose="02020603050405020304" pitchFamily="18" charset="0"/>
                <a:cs typeface="Mangal" panose="02040503050203030202" pitchFamily="18" charset="0"/>
              </a:rPr>
              <a:t>Kidney tray with sufficient cotton wool, gauze , gloves</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Symbol" panose="05050102010706020507" pitchFamily="18" charset="2"/>
              <a:buChar char=""/>
              <a:tabLst>
                <a:tab pos="514337" algn="l"/>
              </a:tabLst>
            </a:pPr>
            <a:r>
              <a:rPr lang="en-US" sz="2400" dirty="0">
                <a:latin typeface="Calibri" panose="020F0502020204030204" pitchFamily="34" charset="0"/>
                <a:ea typeface="Times New Roman" panose="02020603050405020304" pitchFamily="18" charset="0"/>
                <a:cs typeface="Mangal" panose="02040503050203030202" pitchFamily="18" charset="0"/>
              </a:rPr>
              <a:t>Hand towel</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Symbol" panose="05050102010706020507" pitchFamily="18" charset="2"/>
              <a:buChar char=""/>
              <a:tabLst>
                <a:tab pos="514337" algn="l"/>
              </a:tabLst>
            </a:pPr>
            <a:r>
              <a:rPr lang="en-US" sz="2400" dirty="0">
                <a:latin typeface="Calibri" panose="020F0502020204030204" pitchFamily="34" charset="0"/>
                <a:ea typeface="Times New Roman" panose="02020603050405020304" pitchFamily="18" charset="0"/>
                <a:cs typeface="Mangal" panose="02040503050203030202" pitchFamily="18" charset="0"/>
              </a:rPr>
              <a:t>Enema can </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Symbol" panose="05050102010706020507" pitchFamily="18" charset="2"/>
              <a:buChar char=""/>
              <a:tabLst>
                <a:tab pos="514337" algn="l"/>
              </a:tabLst>
            </a:pPr>
            <a:r>
              <a:rPr lang="en-US" sz="2400" dirty="0">
                <a:latin typeface="Calibri" panose="020F0502020204030204" pitchFamily="34" charset="0"/>
                <a:ea typeface="Times New Roman" panose="02020603050405020304" pitchFamily="18" charset="0"/>
                <a:cs typeface="Mangal" panose="02040503050203030202" pitchFamily="18" charset="0"/>
              </a:rPr>
              <a:t>Lubricant like xylocaine jelly or </a:t>
            </a:r>
            <a:r>
              <a:rPr lang="en-US" sz="2400" dirty="0" err="1">
                <a:latin typeface="Calibri" panose="020F0502020204030204" pitchFamily="34" charset="0"/>
                <a:ea typeface="Times New Roman" panose="02020603050405020304" pitchFamily="18" charset="0"/>
                <a:cs typeface="Mangal" panose="02040503050203030202" pitchFamily="18" charset="0"/>
              </a:rPr>
              <a:t>vaseline</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1722328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27DCDE-AA32-C788-18D2-A528FBDAD34E}"/>
              </a:ext>
            </a:extLst>
          </p:cNvPr>
          <p:cNvSpPr txBox="1"/>
          <p:nvPr/>
        </p:nvSpPr>
        <p:spPr>
          <a:xfrm>
            <a:off x="733508" y="1823283"/>
            <a:ext cx="7728668" cy="2718373"/>
          </a:xfrm>
          <a:prstGeom prst="rect">
            <a:avLst/>
          </a:prstGeom>
          <a:noFill/>
        </p:spPr>
        <p:txBody>
          <a:bodyPr wrap="square">
            <a:spAutoFit/>
          </a:bodyPr>
          <a:lstStyle/>
          <a:p>
            <a:pPr marL="257168" indent="-257168" algn="just">
              <a:lnSpc>
                <a:spcPct val="115000"/>
              </a:lnSpc>
              <a:spcAft>
                <a:spcPts val="750"/>
              </a:spcAft>
              <a:buFont typeface="Symbol" panose="05050102010706020507" pitchFamily="18" charset="2"/>
              <a:buChar char=""/>
              <a:tabLst>
                <a:tab pos="514337" algn="l"/>
              </a:tabLst>
            </a:pPr>
            <a:r>
              <a:rPr lang="en-US" sz="2400" dirty="0">
                <a:latin typeface="Calibri" panose="020F0502020204030204" pitchFamily="34" charset="0"/>
                <a:ea typeface="Times New Roman" panose="02020603050405020304" pitchFamily="18" charset="0"/>
                <a:cs typeface="Mangal" panose="02040503050203030202" pitchFamily="18" charset="0"/>
              </a:rPr>
              <a:t>Soap and warm water or </a:t>
            </a:r>
            <a:r>
              <a:rPr lang="en-US" sz="2400" dirty="0" err="1">
                <a:latin typeface="Calibri" panose="020F0502020204030204" pitchFamily="34" charset="0"/>
                <a:ea typeface="Times New Roman" panose="02020603050405020304" pitchFamily="18" charset="0"/>
                <a:cs typeface="Mangal" panose="02040503050203030202" pitchFamily="18" charset="0"/>
              </a:rPr>
              <a:t>glycerine</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342892" algn="just">
              <a:lnSpc>
                <a:spcPct val="115000"/>
              </a:lnSpc>
              <a:spcAft>
                <a:spcPts val="750"/>
              </a:spcAft>
            </a:pPr>
            <a:r>
              <a:rPr lang="en-US" sz="2400" dirty="0">
                <a:latin typeface="Calibri" panose="020F0502020204030204" pitchFamily="34" charset="0"/>
                <a:ea typeface="Times New Roman" panose="02020603050405020304" pitchFamily="18" charset="0"/>
                <a:cs typeface="Mangal" panose="02040503050203030202" pitchFamily="18" charset="0"/>
              </a:rPr>
              <a:t>These days, enema preparations in single disposable packs (like </a:t>
            </a:r>
            <a:r>
              <a:rPr lang="en-US" sz="2400" dirty="0" err="1">
                <a:latin typeface="Calibri" panose="020F0502020204030204" pitchFamily="34" charset="0"/>
                <a:ea typeface="Times New Roman" panose="02020603050405020304" pitchFamily="18" charset="0"/>
                <a:cs typeface="Mangal" panose="02040503050203030202" pitchFamily="18" charset="0"/>
              </a:rPr>
              <a:t>proctoclys</a:t>
            </a:r>
            <a:r>
              <a:rPr lang="en-US" sz="2400" dirty="0">
                <a:latin typeface="Calibri" panose="020F0502020204030204" pitchFamily="34" charset="0"/>
                <a:ea typeface="Times New Roman" panose="02020603050405020304" pitchFamily="18" charset="0"/>
                <a:cs typeface="Mangal" panose="02040503050203030202" pitchFamily="18" charset="0"/>
              </a:rPr>
              <a:t>) are available, eliminating cumbersome preparations and are more hygienic. However in emergencies where it is not available, the age old practice of soap and water enema is ideal.</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2205186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5893BA-EF28-F8B1-020C-D3703A885079}"/>
              </a:ext>
            </a:extLst>
          </p:cNvPr>
          <p:cNvSpPr txBox="1"/>
          <p:nvPr/>
        </p:nvSpPr>
        <p:spPr>
          <a:xfrm>
            <a:off x="542676" y="901641"/>
            <a:ext cx="7991062" cy="5252400"/>
          </a:xfrm>
          <a:prstGeom prst="rect">
            <a:avLst/>
          </a:prstGeom>
          <a:noFill/>
        </p:spPr>
        <p:txBody>
          <a:bodyPr wrap="square">
            <a:spAutoFit/>
          </a:bodyPr>
          <a:lstStyle/>
          <a:p>
            <a:pPr marL="171446" algn="just">
              <a:lnSpc>
                <a:spcPct val="115000"/>
              </a:lnSpc>
              <a:spcAft>
                <a:spcPts val="750"/>
              </a:spcAft>
            </a:pPr>
            <a:r>
              <a:rPr lang="en-US" sz="2400" u="sng" dirty="0">
                <a:latin typeface="Calibri" panose="020F0502020204030204" pitchFamily="34" charset="0"/>
                <a:ea typeface="Times New Roman" panose="02020603050405020304" pitchFamily="18" charset="0"/>
                <a:cs typeface="Mangal" panose="02040503050203030202" pitchFamily="18" charset="0"/>
              </a:rPr>
              <a:t>PROCEDURE</a:t>
            </a:r>
            <a:r>
              <a:rPr lang="en-US" sz="2400" dirty="0">
                <a:latin typeface="Calibri" panose="020F0502020204030204" pitchFamily="34" charset="0"/>
                <a:ea typeface="Times New Roman" panose="02020603050405020304" pitchFamily="18" charset="0"/>
                <a:cs typeface="Mangal" panose="02040503050203030202" pitchFamily="18" charset="0"/>
              </a:rPr>
              <a:t>:</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Explain the procedure to the patient and get informed consent</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Ensure privacy for the patient and make sure that access to toilet or bed pan is available nearby</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Spread the </a:t>
            </a:r>
            <a:r>
              <a:rPr lang="en-US" sz="2400" dirty="0" err="1">
                <a:latin typeface="Calibri" panose="020F0502020204030204" pitchFamily="34" charset="0"/>
                <a:ea typeface="Times New Roman" panose="02020603050405020304" pitchFamily="18" charset="0"/>
                <a:cs typeface="Mangal" panose="02040503050203030202" pitchFamily="18" charset="0"/>
              </a:rPr>
              <a:t>makintosh</a:t>
            </a:r>
            <a:r>
              <a:rPr lang="en-US" sz="2400" dirty="0">
                <a:latin typeface="Calibri" panose="020F0502020204030204" pitchFamily="34" charset="0"/>
                <a:ea typeface="Times New Roman" panose="02020603050405020304" pitchFamily="18" charset="0"/>
                <a:cs typeface="Mangal" panose="02040503050203030202" pitchFamily="18" charset="0"/>
              </a:rPr>
              <a:t> under the patient and expose as  much as necessary only</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Place the patient in left lateral position  </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Lubricate the rectal catheter with Vaseline or xylocaine jelly and connect it to enema can  tubing filled with soap water  and allow it to run through</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42023684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FE0DEA-9722-8BBB-E4CF-3719475B023E}"/>
              </a:ext>
            </a:extLst>
          </p:cNvPr>
          <p:cNvSpPr txBox="1"/>
          <p:nvPr/>
        </p:nvSpPr>
        <p:spPr>
          <a:xfrm>
            <a:off x="387626" y="1709703"/>
            <a:ext cx="8250197" cy="4095160"/>
          </a:xfrm>
          <a:prstGeom prst="rect">
            <a:avLst/>
          </a:prstGeom>
          <a:noFill/>
        </p:spPr>
        <p:txBody>
          <a:bodyPr wrap="square">
            <a:spAutoFit/>
          </a:bodyPr>
          <a:lstStyle/>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Clamp the rubber tubing and now introduce the lubricated  rectal catheter gently  through anus after separating the gluteal folds with gloved hand for about 8 – 10 cm into the anus</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Ask the patient to breathe in slowly and not strain outward</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Remove the clamp from the rubber tubing and allow the enema fluid to flow into rectum. The can should be at a height of 12 -16 inches only and not more than that to prevent forceful flow causing sudden distension of rectum and pain.</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790880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C71E51-A0A2-5529-0F1B-2D37C3C966BD}"/>
              </a:ext>
            </a:extLst>
          </p:cNvPr>
          <p:cNvSpPr txBox="1"/>
          <p:nvPr/>
        </p:nvSpPr>
        <p:spPr>
          <a:xfrm>
            <a:off x="591673" y="1489261"/>
            <a:ext cx="7738783" cy="1971502"/>
          </a:xfrm>
          <a:prstGeom prst="rect">
            <a:avLst/>
          </a:prstGeom>
          <a:noFill/>
        </p:spPr>
        <p:txBody>
          <a:bodyPr wrap="square">
            <a:spAutoFit/>
          </a:bodyPr>
          <a:lstStyle/>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In post-op retention </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Incontinence of urine</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For accurate measurements of urine outputs in patients in intensive care units</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622905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1F6E69-FEC4-14F8-369E-A859F123A362}"/>
              </a:ext>
            </a:extLst>
          </p:cNvPr>
          <p:cNvSpPr txBox="1"/>
          <p:nvPr/>
        </p:nvSpPr>
        <p:spPr>
          <a:xfrm>
            <a:off x="420426" y="1066804"/>
            <a:ext cx="8292217" cy="4944623"/>
          </a:xfrm>
          <a:prstGeom prst="rect">
            <a:avLst/>
          </a:prstGeom>
          <a:noFill/>
        </p:spPr>
        <p:txBody>
          <a:bodyPr wrap="square">
            <a:spAutoFit/>
          </a:bodyPr>
          <a:lstStyle/>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In case of disposable enema pack - remove the cap, separate the gluteal folds, introduce the nozzle and ask the patient to breathe in, gently squeeze  the pack with steady sustained pressure and allow the contents to empty into rectum</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When introducing rectal catheter or nozzle through the anal </a:t>
            </a:r>
            <a:r>
              <a:rPr lang="en-US" sz="2400" dirty="0" err="1">
                <a:latin typeface="Calibri" panose="020F0502020204030204" pitchFamily="34" charset="0"/>
                <a:ea typeface="Times New Roman" panose="02020603050405020304" pitchFamily="18" charset="0"/>
                <a:cs typeface="Mangal" panose="02040503050203030202" pitchFamily="18" charset="0"/>
              </a:rPr>
              <a:t>spinchter</a:t>
            </a:r>
            <a:r>
              <a:rPr lang="en-US" sz="2400" dirty="0">
                <a:latin typeface="Calibri" panose="020F0502020204030204" pitchFamily="34" charset="0"/>
                <a:ea typeface="Times New Roman" panose="02020603050405020304" pitchFamily="18" charset="0"/>
                <a:cs typeface="Mangal" panose="02040503050203030202" pitchFamily="18" charset="0"/>
              </a:rPr>
              <a:t>, pause to allow the </a:t>
            </a:r>
            <a:r>
              <a:rPr lang="en-US" sz="2400" dirty="0" err="1">
                <a:latin typeface="Calibri" panose="020F0502020204030204" pitchFamily="34" charset="0"/>
                <a:ea typeface="Times New Roman" panose="02020603050405020304" pitchFamily="18" charset="0"/>
                <a:cs typeface="Mangal" panose="02040503050203030202" pitchFamily="18" charset="0"/>
              </a:rPr>
              <a:t>spincter</a:t>
            </a:r>
            <a:r>
              <a:rPr lang="en-US" sz="2400" dirty="0">
                <a:latin typeface="Calibri" panose="020F0502020204030204" pitchFamily="34" charset="0"/>
                <a:ea typeface="Times New Roman" panose="02020603050405020304" pitchFamily="18" charset="0"/>
                <a:cs typeface="Mangal" panose="02040503050203030202" pitchFamily="18" charset="0"/>
              </a:rPr>
              <a:t> to dilate on its own and do not force through</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Once the contents are emptied or if patient is feeling heavy discomfort with urgent need to evacuate the bowels, gently withdraw the nozzle or rectal catheter into the disposable cover  without spilling the fluids</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36391987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E5923D-C23A-F21C-CA22-0D90F1DE4E96}"/>
              </a:ext>
            </a:extLst>
          </p:cNvPr>
          <p:cNvSpPr txBox="1"/>
          <p:nvPr/>
        </p:nvSpPr>
        <p:spPr>
          <a:xfrm>
            <a:off x="757363" y="1285524"/>
            <a:ext cx="7579580" cy="4622484"/>
          </a:xfrm>
          <a:prstGeom prst="rect">
            <a:avLst/>
          </a:prstGeom>
          <a:noFill/>
        </p:spPr>
        <p:txBody>
          <a:bodyPr wrap="square">
            <a:spAutoFit/>
          </a:bodyPr>
          <a:lstStyle/>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Allow the patient to use the bedpan/toilet and provide assistance if needed.</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Sponge off the spills over </a:t>
            </a:r>
            <a:r>
              <a:rPr lang="en-US" sz="2400" dirty="0" err="1">
                <a:latin typeface="Calibri" panose="020F0502020204030204" pitchFamily="34" charset="0"/>
                <a:ea typeface="Times New Roman" panose="02020603050405020304" pitchFamily="18" charset="0"/>
                <a:cs typeface="Mangal" panose="02040503050203030202" pitchFamily="18" charset="0"/>
              </a:rPr>
              <a:t>makintosh</a:t>
            </a:r>
            <a:r>
              <a:rPr lang="en-US" sz="2400" dirty="0">
                <a:latin typeface="Calibri" panose="020F0502020204030204" pitchFamily="34" charset="0"/>
                <a:ea typeface="Times New Roman" panose="02020603050405020304" pitchFamily="18" charset="0"/>
                <a:cs typeface="Mangal" panose="02040503050203030202" pitchFamily="18" charset="0"/>
              </a:rPr>
              <a:t> sheet with gloved hands and carefully withdraw the </a:t>
            </a:r>
            <a:r>
              <a:rPr lang="en-US" sz="2400" dirty="0" err="1">
                <a:latin typeface="Calibri" panose="020F0502020204030204" pitchFamily="34" charset="0"/>
                <a:ea typeface="Times New Roman" panose="02020603050405020304" pitchFamily="18" charset="0"/>
                <a:cs typeface="Mangal" panose="02040503050203030202" pitchFamily="18" charset="0"/>
              </a:rPr>
              <a:t>makintosh</a:t>
            </a:r>
            <a:r>
              <a:rPr lang="en-US" sz="2400" dirty="0">
                <a:latin typeface="Calibri" panose="020F0502020204030204" pitchFamily="34" charset="0"/>
                <a:ea typeface="Times New Roman" panose="02020603050405020304" pitchFamily="18" charset="0"/>
                <a:cs typeface="Mangal" panose="02040503050203030202" pitchFamily="18" charset="0"/>
              </a:rPr>
              <a:t> sheet from the bed</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Fold it for </a:t>
            </a:r>
            <a:r>
              <a:rPr lang="en-US" sz="2400" dirty="0" err="1">
                <a:latin typeface="Calibri" panose="020F0502020204030204" pitchFamily="34" charset="0"/>
                <a:ea typeface="Times New Roman" panose="02020603050405020304" pitchFamily="18" charset="0"/>
                <a:cs typeface="Mangal" panose="02040503050203030202" pitchFamily="18" charset="0"/>
              </a:rPr>
              <a:t>futher</a:t>
            </a:r>
            <a:r>
              <a:rPr lang="en-US" sz="2400" dirty="0">
                <a:latin typeface="Calibri" panose="020F0502020204030204" pitchFamily="34" charset="0"/>
                <a:ea typeface="Times New Roman" panose="02020603050405020304" pitchFamily="18" charset="0"/>
                <a:cs typeface="Mangal" panose="02040503050203030202" pitchFamily="18" charset="0"/>
              </a:rPr>
              <a:t> sterilization, collect all the used materials for safe disposal as per waste  management guidelines</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Settle the patient comfortably in the bed and record the time and date of enema administration in the case sheet </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8322529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3F27F6-AFB1-A9CC-B629-D5F881D70F08}"/>
              </a:ext>
            </a:extLst>
          </p:cNvPr>
          <p:cNvPicPr>
            <a:picLocks noChangeAspect="1"/>
          </p:cNvPicPr>
          <p:nvPr/>
        </p:nvPicPr>
        <p:blipFill>
          <a:blip r:embed="rId2"/>
          <a:stretch>
            <a:fillRect/>
          </a:stretch>
        </p:blipFill>
        <p:spPr>
          <a:xfrm>
            <a:off x="-77525" y="0"/>
            <a:ext cx="9221525" cy="6858000"/>
          </a:xfrm>
          <a:prstGeom prst="rect">
            <a:avLst/>
          </a:prstGeom>
        </p:spPr>
      </p:pic>
      <p:pic>
        <p:nvPicPr>
          <p:cNvPr id="3" name="Picture 2">
            <a:extLst>
              <a:ext uri="{FF2B5EF4-FFF2-40B4-BE49-F238E27FC236}">
                <a16:creationId xmlns:a16="http://schemas.microsoft.com/office/drawing/2014/main" id="{FB2DF3C5-C4A0-3B46-E2A5-ADD4C8E10E3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6225" y="0"/>
            <a:ext cx="1247775" cy="1098550"/>
          </a:xfrm>
          <a:prstGeom prst="rect">
            <a:avLst/>
          </a:prstGeom>
          <a:noFill/>
          <a:ln>
            <a:noFill/>
          </a:ln>
        </p:spPr>
      </p:pic>
    </p:spTree>
    <p:extLst>
      <p:ext uri="{BB962C8B-B14F-4D97-AF65-F5344CB8AC3E}">
        <p14:creationId xmlns:p14="http://schemas.microsoft.com/office/powerpoint/2010/main" val="13995393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1A0C24-124C-6274-B37E-29E2C23D4F85}"/>
              </a:ext>
            </a:extLst>
          </p:cNvPr>
          <p:cNvSpPr txBox="1"/>
          <p:nvPr/>
        </p:nvSpPr>
        <p:spPr>
          <a:xfrm>
            <a:off x="4120763" y="357809"/>
            <a:ext cx="2552369" cy="646331"/>
          </a:xfrm>
          <a:prstGeom prst="rect">
            <a:avLst/>
          </a:prstGeom>
          <a:noFill/>
        </p:spPr>
        <p:txBody>
          <a:bodyPr wrap="square" rtlCol="0">
            <a:spAutoFit/>
          </a:bodyPr>
          <a:lstStyle/>
          <a:p>
            <a:r>
              <a:rPr lang="en-US" sz="3600" dirty="0"/>
              <a:t>ENEMA</a:t>
            </a:r>
            <a:endParaRPr lang="en-IN" sz="3600" dirty="0"/>
          </a:p>
        </p:txBody>
      </p:sp>
      <p:pic>
        <p:nvPicPr>
          <p:cNvPr id="5" name="Picture 4">
            <a:extLst>
              <a:ext uri="{FF2B5EF4-FFF2-40B4-BE49-F238E27FC236}">
                <a16:creationId xmlns:a16="http://schemas.microsoft.com/office/drawing/2014/main" id="{1F0E36E1-0E6B-9A38-A349-28E08FB70607}"/>
              </a:ext>
            </a:extLst>
          </p:cNvPr>
          <p:cNvPicPr>
            <a:picLocks noChangeAspect="1"/>
          </p:cNvPicPr>
          <p:nvPr/>
        </p:nvPicPr>
        <p:blipFill>
          <a:blip r:embed="rId2"/>
          <a:stretch>
            <a:fillRect/>
          </a:stretch>
        </p:blipFill>
        <p:spPr>
          <a:xfrm>
            <a:off x="0" y="-71562"/>
            <a:ext cx="9100267" cy="6766560"/>
          </a:xfrm>
          <a:prstGeom prst="rect">
            <a:avLst/>
          </a:prstGeom>
        </p:spPr>
      </p:pic>
      <p:pic>
        <p:nvPicPr>
          <p:cNvPr id="2" name="Picture 1">
            <a:extLst>
              <a:ext uri="{FF2B5EF4-FFF2-40B4-BE49-F238E27FC236}">
                <a16:creationId xmlns:a16="http://schemas.microsoft.com/office/drawing/2014/main" id="{4E02F114-865C-A2CF-CE05-774F82023DB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2492" y="-46162"/>
            <a:ext cx="1247775" cy="1098550"/>
          </a:xfrm>
          <a:prstGeom prst="rect">
            <a:avLst/>
          </a:prstGeom>
          <a:noFill/>
          <a:ln>
            <a:noFill/>
          </a:ln>
        </p:spPr>
      </p:pic>
    </p:spTree>
    <p:extLst>
      <p:ext uri="{BB962C8B-B14F-4D97-AF65-F5344CB8AC3E}">
        <p14:creationId xmlns:p14="http://schemas.microsoft.com/office/powerpoint/2010/main" val="38178526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6228B3-3B21-5396-99B0-5019886D5064}"/>
              </a:ext>
            </a:extLst>
          </p:cNvPr>
          <p:cNvPicPr>
            <a:picLocks noChangeAspect="1"/>
          </p:cNvPicPr>
          <p:nvPr/>
        </p:nvPicPr>
        <p:blipFill>
          <a:blip r:embed="rId2"/>
          <a:stretch>
            <a:fillRect/>
          </a:stretch>
        </p:blipFill>
        <p:spPr>
          <a:xfrm>
            <a:off x="0" y="0"/>
            <a:ext cx="7848600" cy="6858000"/>
          </a:xfrm>
          <a:prstGeom prst="rect">
            <a:avLst/>
          </a:prstGeom>
        </p:spPr>
      </p:pic>
    </p:spTree>
    <p:extLst>
      <p:ext uri="{BB962C8B-B14F-4D97-AF65-F5344CB8AC3E}">
        <p14:creationId xmlns:p14="http://schemas.microsoft.com/office/powerpoint/2010/main" val="20395344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F99EF-1EBA-B606-02B1-C1F2907E924E}"/>
              </a:ext>
            </a:extLst>
          </p:cNvPr>
          <p:cNvSpPr>
            <a:spLocks noGrp="1"/>
          </p:cNvSpPr>
          <p:nvPr>
            <p:ph type="title"/>
          </p:nvPr>
        </p:nvSpPr>
        <p:spPr/>
        <p:txBody>
          <a:bodyPr>
            <a:normAutofit/>
          </a:bodyPr>
          <a:lstStyle/>
          <a:p>
            <a:r>
              <a:rPr lang="en-US" sz="6000" b="1" dirty="0">
                <a:solidFill>
                  <a:srgbClr val="FF0000"/>
                </a:solidFill>
              </a:rPr>
              <a:t>Any Question </a:t>
            </a:r>
            <a:endParaRPr lang="en-IN" sz="6000" b="1" dirty="0">
              <a:solidFill>
                <a:srgbClr val="FF0000"/>
              </a:solidFill>
            </a:endParaRPr>
          </a:p>
        </p:txBody>
      </p:sp>
      <p:sp>
        <p:nvSpPr>
          <p:cNvPr id="6" name="Content Placeholder 5">
            <a:extLst>
              <a:ext uri="{FF2B5EF4-FFF2-40B4-BE49-F238E27FC236}">
                <a16:creationId xmlns:a16="http://schemas.microsoft.com/office/drawing/2014/main" id="{2640753B-A8D6-7DF5-F5C1-D737AAAC25C1}"/>
              </a:ext>
            </a:extLst>
          </p:cNvPr>
          <p:cNvSpPr>
            <a:spLocks noGrp="1"/>
          </p:cNvSpPr>
          <p:nvPr>
            <p:ph sz="half" idx="2"/>
          </p:nvPr>
        </p:nvSpPr>
        <p:spPr>
          <a:xfrm>
            <a:off x="4851403" y="3282950"/>
            <a:ext cx="3665141" cy="2443956"/>
          </a:xfrm>
        </p:spPr>
        <p:txBody>
          <a:bodyPr>
            <a:noAutofit/>
          </a:bodyPr>
          <a:lstStyle/>
          <a:p>
            <a:pPr marL="0" indent="0">
              <a:buNone/>
            </a:pPr>
            <a:r>
              <a:rPr lang="en-US" sz="5400" b="1" dirty="0">
                <a:solidFill>
                  <a:srgbClr val="92D050"/>
                </a:solidFill>
              </a:rPr>
              <a:t>Thanks </a:t>
            </a:r>
            <a:endParaRPr lang="en-IN" sz="5400" b="1" dirty="0">
              <a:solidFill>
                <a:srgbClr val="92D050"/>
              </a:solidFill>
            </a:endParaRPr>
          </a:p>
        </p:txBody>
      </p:sp>
    </p:spTree>
    <p:extLst>
      <p:ext uri="{BB962C8B-B14F-4D97-AF65-F5344CB8AC3E}">
        <p14:creationId xmlns:p14="http://schemas.microsoft.com/office/powerpoint/2010/main" val="3398497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1B8F99-5C83-37D8-912B-FF0C2846E2FE}"/>
              </a:ext>
            </a:extLst>
          </p:cNvPr>
          <p:cNvSpPr txBox="1"/>
          <p:nvPr/>
        </p:nvSpPr>
        <p:spPr>
          <a:xfrm>
            <a:off x="605121" y="1069569"/>
            <a:ext cx="8249771" cy="4080797"/>
          </a:xfrm>
          <a:prstGeom prst="rect">
            <a:avLst/>
          </a:prstGeom>
          <a:noFill/>
        </p:spPr>
        <p:txBody>
          <a:bodyPr wrap="square">
            <a:spAutoFit/>
          </a:bodyPr>
          <a:lstStyle/>
          <a:p>
            <a:pPr algn="just">
              <a:lnSpc>
                <a:spcPct val="115000"/>
              </a:lnSpc>
              <a:spcAft>
                <a:spcPts val="750"/>
              </a:spcAft>
            </a:pPr>
            <a:r>
              <a:rPr lang="en-US" sz="2400" u="sng" dirty="0">
                <a:latin typeface="Calibri" panose="020F0502020204030204" pitchFamily="34" charset="0"/>
                <a:ea typeface="Times New Roman" panose="02020603050405020304" pitchFamily="18" charset="0"/>
                <a:cs typeface="Mangal" panose="02040503050203030202" pitchFamily="18" charset="0"/>
              </a:rPr>
              <a:t>Materials required</a:t>
            </a:r>
            <a:r>
              <a:rPr lang="en-US" sz="2400" dirty="0">
                <a:latin typeface="Calibri" panose="020F0502020204030204" pitchFamily="34" charset="0"/>
                <a:ea typeface="Times New Roman" panose="02020603050405020304" pitchFamily="18" charset="0"/>
                <a:cs typeface="Mangal" panose="02040503050203030202" pitchFamily="18" charset="0"/>
              </a:rPr>
              <a:t>: </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Appropriate size catheter, usually 14FG disposable, self-retaining Foley’s catheter</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Soapy antiseptic lotion, like </a:t>
            </a:r>
            <a:r>
              <a:rPr lang="en-US" sz="2400" dirty="0" err="1">
                <a:latin typeface="Calibri" panose="020F0502020204030204" pitchFamily="34" charset="0"/>
                <a:ea typeface="Times New Roman" panose="02020603050405020304" pitchFamily="18" charset="0"/>
                <a:cs typeface="Mangal" panose="02040503050203030202" pitchFamily="18" charset="0"/>
              </a:rPr>
              <a:t>savlon</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A tube of local anesthetic like lignocaine jelly with applicator</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Sterile gauze pieces for cleaning</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Closed system urinary collection bag</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Sterile gloves</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500670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E49703-DEEF-974D-5CD7-DD2180A48587}"/>
              </a:ext>
            </a:extLst>
          </p:cNvPr>
          <p:cNvSpPr txBox="1"/>
          <p:nvPr/>
        </p:nvSpPr>
        <p:spPr>
          <a:xfrm>
            <a:off x="363070" y="1092574"/>
            <a:ext cx="6494930" cy="3128742"/>
          </a:xfrm>
          <a:prstGeom prst="rect">
            <a:avLst/>
          </a:prstGeom>
          <a:noFill/>
        </p:spPr>
        <p:txBody>
          <a:bodyPr wrap="square">
            <a:spAutoFit/>
          </a:bodyPr>
          <a:lstStyle/>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Sterile towel and perineal drapes</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Disposable dirt collection bag</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Sterile water for injection through Foleys bulb</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Disposable 10ml/5ml syringe</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Sterile kidney tray</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algn="just">
              <a:lnSpc>
                <a:spcPct val="115000"/>
              </a:lnSpc>
              <a:spcAft>
                <a:spcPts val="750"/>
              </a:spcAft>
            </a:pPr>
            <a:r>
              <a:rPr lang="en-US" sz="2400" dirty="0">
                <a:solidFill>
                  <a:srgbClr val="FF0000"/>
                </a:solidFill>
                <a:latin typeface="Calibri" panose="020F0502020204030204" pitchFamily="34" charset="0"/>
                <a:ea typeface="Times New Roman" panose="02020603050405020304" pitchFamily="18" charset="0"/>
                <a:cs typeface="Mangal" panose="02040503050203030202" pitchFamily="18" charset="0"/>
              </a:rPr>
              <a:t> </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977064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AF5537-1C09-C507-19AF-D019AEB0C683}"/>
              </a:ext>
            </a:extLst>
          </p:cNvPr>
          <p:cNvSpPr txBox="1"/>
          <p:nvPr/>
        </p:nvSpPr>
        <p:spPr>
          <a:xfrm>
            <a:off x="389965" y="1045512"/>
            <a:ext cx="8666630" cy="3143105"/>
          </a:xfrm>
          <a:prstGeom prst="rect">
            <a:avLst/>
          </a:prstGeom>
          <a:noFill/>
        </p:spPr>
        <p:txBody>
          <a:bodyPr wrap="square">
            <a:spAutoFit/>
          </a:bodyPr>
          <a:lstStyle/>
          <a:p>
            <a:pPr algn="just">
              <a:lnSpc>
                <a:spcPct val="115000"/>
              </a:lnSpc>
              <a:spcAft>
                <a:spcPts val="750"/>
              </a:spcAft>
            </a:pPr>
            <a:r>
              <a:rPr lang="en-US" sz="2400"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Catheter packaging</a:t>
            </a:r>
            <a:r>
              <a:rPr lang="en-US" sz="2400" dirty="0">
                <a:latin typeface="Calibri" panose="020F0502020204030204" pitchFamily="34" charset="0"/>
                <a:ea typeface="Times New Roman" panose="02020603050405020304" pitchFamily="18" charset="0"/>
                <a:cs typeface="Mangal" panose="02040503050203030202" pitchFamily="18" charset="0"/>
              </a:rPr>
              <a:t>:</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171446" algn="just">
              <a:lnSpc>
                <a:spcPct val="115000"/>
              </a:lnSpc>
              <a:spcAft>
                <a:spcPts val="750"/>
              </a:spcAft>
            </a:pPr>
            <a:r>
              <a:rPr lang="en-US" sz="2400" dirty="0">
                <a:latin typeface="Calibri" panose="020F0502020204030204" pitchFamily="34" charset="0"/>
                <a:ea typeface="Times New Roman" panose="02020603050405020304" pitchFamily="18" charset="0"/>
                <a:cs typeface="Mangal" panose="02040503050203030202" pitchFamily="18" charset="0"/>
              </a:rPr>
              <a:t>Catheter should preferably have 2 wrappings. The outer wrapping should be cut before use and the catheter in its inner handling sheath should be picked up with gloved hand. The inner wrapping should open so as to expose only enough of the catheter tip for correct aseptic insertion. The inner wrapping 	should also allow the catheter to move forward easily and under control</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870771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80DCA3-76D5-1C4F-149E-2DEADEA9EFAA}"/>
              </a:ext>
            </a:extLst>
          </p:cNvPr>
          <p:cNvSpPr txBox="1"/>
          <p:nvPr/>
        </p:nvSpPr>
        <p:spPr>
          <a:xfrm>
            <a:off x="235327" y="937932"/>
            <a:ext cx="8841441" cy="4827668"/>
          </a:xfrm>
          <a:prstGeom prst="rect">
            <a:avLst/>
          </a:prstGeom>
          <a:noFill/>
        </p:spPr>
        <p:txBody>
          <a:bodyPr wrap="square">
            <a:spAutoFit/>
          </a:bodyPr>
          <a:lstStyle/>
          <a:p>
            <a:pPr algn="just">
              <a:lnSpc>
                <a:spcPct val="115000"/>
              </a:lnSpc>
              <a:spcAft>
                <a:spcPts val="750"/>
              </a:spcAft>
            </a:pPr>
            <a:r>
              <a:rPr lang="en-US" sz="2400" u="sng" dirty="0">
                <a:latin typeface="Calibri" panose="020F0502020204030204" pitchFamily="34" charset="0"/>
                <a:ea typeface="Times New Roman" panose="02020603050405020304" pitchFamily="18" charset="0"/>
                <a:cs typeface="Mangal" panose="02040503050203030202" pitchFamily="18" charset="0"/>
              </a:rPr>
              <a:t>Procedure</a:t>
            </a:r>
            <a:r>
              <a:rPr lang="en-US" sz="2400" dirty="0">
                <a:latin typeface="Calibri" panose="020F0502020204030204" pitchFamily="34" charset="0"/>
                <a:ea typeface="Times New Roman" panose="02020603050405020304" pitchFamily="18" charset="0"/>
                <a:cs typeface="Mangal" panose="02040503050203030202" pitchFamily="18" charset="0"/>
              </a:rPr>
              <a:t>:</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Explain to the patient about the procedure, get informed consent and put him/her at ease</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Give due regards to the privacy and dignity of the patient </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Follow thorough antiseptic technique in preparation, insertion and maintenance of catheter</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Wash your hands and arms thoroughly with soap and 	antibacterial scrub and don sterile gloves</a:t>
            </a: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In males, retract the prepuce and clean glans-penis using </a:t>
            </a:r>
            <a:r>
              <a:rPr lang="en-US" sz="2400" dirty="0" err="1">
                <a:latin typeface="Calibri" panose="020F0502020204030204" pitchFamily="34" charset="0"/>
                <a:ea typeface="Times New Roman" panose="02020603050405020304" pitchFamily="18" charset="0"/>
                <a:cs typeface="Mangal" panose="02040503050203030202" pitchFamily="18" charset="0"/>
              </a:rPr>
              <a:t>savlon</a:t>
            </a:r>
            <a:r>
              <a:rPr lang="en-US" sz="2400" dirty="0">
                <a:latin typeface="Calibri" panose="020F0502020204030204" pitchFamily="34" charset="0"/>
                <a:ea typeface="Times New Roman" panose="02020603050405020304" pitchFamily="18" charset="0"/>
                <a:cs typeface="Mangal" panose="02040503050203030202" pitchFamily="18" charset="0"/>
              </a:rPr>
              <a:t> solution  </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312881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605383-1ED6-57A2-CB6F-B6FC0BC2F2BD}"/>
              </a:ext>
            </a:extLst>
          </p:cNvPr>
          <p:cNvSpPr txBox="1"/>
          <p:nvPr/>
        </p:nvSpPr>
        <p:spPr>
          <a:xfrm>
            <a:off x="423583" y="1253940"/>
            <a:ext cx="8518712" cy="3992568"/>
          </a:xfrm>
          <a:prstGeom prst="rect">
            <a:avLst/>
          </a:prstGeom>
          <a:noFill/>
        </p:spPr>
        <p:txBody>
          <a:bodyPr wrap="square">
            <a:spAutoFit/>
          </a:bodyPr>
          <a:lstStyle/>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Lignocaine jelly is then carefully inserted down the </a:t>
            </a:r>
            <a:r>
              <a:rPr lang="en-US" sz="2400" dirty="0" err="1">
                <a:latin typeface="Calibri" panose="020F0502020204030204" pitchFamily="34" charset="0"/>
                <a:ea typeface="Times New Roman" panose="02020603050405020304" pitchFamily="18" charset="0"/>
                <a:cs typeface="Mangal" panose="02040503050203030202" pitchFamily="18" charset="0"/>
              </a:rPr>
              <a:t>urethera</a:t>
            </a:r>
            <a:r>
              <a:rPr lang="en-US" sz="2400" dirty="0">
                <a:latin typeface="Calibri" panose="020F0502020204030204" pitchFamily="34" charset="0"/>
                <a:ea typeface="Times New Roman" panose="02020603050405020304" pitchFamily="18" charset="0"/>
                <a:cs typeface="Mangal" panose="02040503050203030202" pitchFamily="18" charset="0"/>
              </a:rPr>
              <a:t> through a plastic nozzle in males and jelly massaged well posteriorly in the </a:t>
            </a:r>
            <a:r>
              <a:rPr lang="en-US" sz="2400" dirty="0" err="1">
                <a:latin typeface="Calibri" panose="020F0502020204030204" pitchFamily="34" charset="0"/>
                <a:ea typeface="Times New Roman" panose="02020603050405020304" pitchFamily="18" charset="0"/>
                <a:cs typeface="Mangal" panose="02040503050203030202" pitchFamily="18" charset="0"/>
              </a:rPr>
              <a:t>urethera</a:t>
            </a:r>
            <a:r>
              <a:rPr lang="en-US" sz="2400" dirty="0">
                <a:latin typeface="Calibri" panose="020F0502020204030204" pitchFamily="34" charset="0"/>
                <a:ea typeface="Times New Roman" panose="02020603050405020304" pitchFamily="18" charset="0"/>
                <a:cs typeface="Mangal" panose="02040503050203030202" pitchFamily="18" charset="0"/>
              </a:rPr>
              <a:t> to anaesthetize the sphincter and prostatic </a:t>
            </a:r>
            <a:r>
              <a:rPr lang="en-US" sz="2400" dirty="0" err="1">
                <a:latin typeface="Calibri" panose="020F0502020204030204" pitchFamily="34" charset="0"/>
                <a:ea typeface="Times New Roman" panose="02020603050405020304" pitchFamily="18" charset="0"/>
                <a:cs typeface="Mangal" panose="02040503050203030202" pitchFamily="18" charset="0"/>
              </a:rPr>
              <a:t>urethera</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In female patients, the labia should be parted using the middle and index finger of the left hand  and swab the inner side first one side, discard the swab; use another swab for repeating on another side and then finally a third swab for the </a:t>
            </a:r>
            <a:r>
              <a:rPr lang="en-US" sz="2400" dirty="0" err="1">
                <a:latin typeface="Calibri" panose="020F0502020204030204" pitchFamily="34" charset="0"/>
                <a:ea typeface="Times New Roman" panose="02020603050405020304" pitchFamily="18" charset="0"/>
                <a:cs typeface="Mangal" panose="02040503050203030202" pitchFamily="18" charset="0"/>
              </a:rPr>
              <a:t>centre</a:t>
            </a:r>
            <a:r>
              <a:rPr lang="en-US" sz="2400" dirty="0">
                <a:latin typeface="Calibri" panose="020F0502020204030204" pitchFamily="34" charset="0"/>
                <a:ea typeface="Times New Roman" panose="02020603050405020304" pitchFamily="18" charset="0"/>
                <a:cs typeface="Mangal" panose="02040503050203030202" pitchFamily="18" charset="0"/>
              </a:rPr>
              <a:t> of the vulva in downward direction.</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481051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AB2DAE-E022-58B5-1779-0E4E46EC657E}"/>
              </a:ext>
            </a:extLst>
          </p:cNvPr>
          <p:cNvSpPr txBox="1"/>
          <p:nvPr/>
        </p:nvSpPr>
        <p:spPr>
          <a:xfrm>
            <a:off x="208433" y="1018615"/>
            <a:ext cx="8854889" cy="4197752"/>
          </a:xfrm>
          <a:prstGeom prst="rect">
            <a:avLst/>
          </a:prstGeom>
          <a:noFill/>
        </p:spPr>
        <p:txBody>
          <a:bodyPr wrap="square">
            <a:spAutoFit/>
          </a:bodyPr>
          <a:lstStyle/>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Wash and prepare again or at the least change into new pair of gloves</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Position the patient on his/her back and place sterile water-proof drapes below the patient’s perineum. In females, drape the genital area except for </a:t>
            </a:r>
            <a:r>
              <a:rPr lang="en-US" sz="2400" dirty="0" err="1">
                <a:latin typeface="Calibri" panose="020F0502020204030204" pitchFamily="34" charset="0"/>
                <a:ea typeface="Times New Roman" panose="02020603050405020304" pitchFamily="18" charset="0"/>
                <a:cs typeface="Mangal" panose="02040503050203030202" pitchFamily="18" charset="0"/>
              </a:rPr>
              <a:t>urethera</a:t>
            </a:r>
            <a:r>
              <a:rPr lang="en-US" sz="2400" dirty="0">
                <a:latin typeface="Calibri" panose="020F0502020204030204" pitchFamily="34" charset="0"/>
                <a:ea typeface="Times New Roman" panose="02020603050405020304" pitchFamily="18" charset="0"/>
                <a:cs typeface="Mangal" panose="02040503050203030202" pitchFamily="18" charset="0"/>
              </a:rPr>
              <a:t> with sterile drapes. </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Keep sterile kidney tray between the patient’s legs for receiving urine. </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Ease the catheter forward in its inner handling sheath to expose the tip. </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36010307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TotalTime>
  <Words>1898</Words>
  <Application>Microsoft Office PowerPoint</Application>
  <PresentationFormat>On-screen Show (4:3)</PresentationFormat>
  <Paragraphs>157</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Any Question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NDRF MEDICAL</dc:creator>
  <cp:lastModifiedBy>MTI MTI</cp:lastModifiedBy>
  <cp:revision>9</cp:revision>
  <dcterms:created xsi:type="dcterms:W3CDTF">2006-08-16T00:00:00Z</dcterms:created>
  <dcterms:modified xsi:type="dcterms:W3CDTF">2025-12-18T12:37:18Z</dcterms:modified>
</cp:coreProperties>
</file>