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5" r:id="rId3"/>
    <p:sldId id="257" r:id="rId4"/>
    <p:sldId id="258" r:id="rId5"/>
    <p:sldId id="262" r:id="rId6"/>
    <p:sldId id="282" r:id="rId7"/>
    <p:sldId id="263" r:id="rId8"/>
    <p:sldId id="259" r:id="rId9"/>
    <p:sldId id="260" r:id="rId10"/>
    <p:sldId id="261" r:id="rId11"/>
    <p:sldId id="264" r:id="rId12"/>
    <p:sldId id="265" r:id="rId13"/>
    <p:sldId id="267" r:id="rId14"/>
    <p:sldId id="266" r:id="rId15"/>
    <p:sldId id="284" r:id="rId16"/>
    <p:sldId id="281" r:id="rId17"/>
    <p:sldId id="283" r:id="rId18"/>
    <p:sldId id="270" r:id="rId19"/>
    <p:sldId id="274" r:id="rId20"/>
    <p:sldId id="272" r:id="rId21"/>
    <p:sldId id="269" r:id="rId22"/>
    <p:sldId id="277" r:id="rId23"/>
    <p:sldId id="278" r:id="rId24"/>
    <p:sldId id="280" r:id="rId25"/>
    <p:sldId id="279" r:id="rId26"/>
    <p:sldId id="273" r:id="rId27"/>
    <p:sldId id="276" r:id="rId2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-630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0D463-552F-42E0-8B30-609841B94096}" type="datetimeFigureOut">
              <a:rPr lang="en-IN" smtClean="0"/>
              <a:pPr/>
              <a:t>20-12-2025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47640-4069-43FB-8CD9-22A1152D3A1A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52880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0D463-552F-42E0-8B30-609841B94096}" type="datetimeFigureOut">
              <a:rPr lang="en-IN" smtClean="0"/>
              <a:pPr/>
              <a:t>20-12-2025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47640-4069-43FB-8CD9-22A1152D3A1A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37438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0D463-552F-42E0-8B30-609841B94096}" type="datetimeFigureOut">
              <a:rPr lang="en-IN" smtClean="0"/>
              <a:pPr/>
              <a:t>20-12-2025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47640-4069-43FB-8CD9-22A1152D3A1A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473419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0D463-552F-42E0-8B30-609841B94096}" type="datetimeFigureOut">
              <a:rPr lang="en-IN" smtClean="0"/>
              <a:pPr/>
              <a:t>20-12-2025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47640-4069-43FB-8CD9-22A1152D3A1A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833891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0D463-552F-42E0-8B30-609841B94096}" type="datetimeFigureOut">
              <a:rPr lang="en-IN" smtClean="0"/>
              <a:pPr/>
              <a:t>20-12-2025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47640-4069-43FB-8CD9-22A1152D3A1A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64535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0D463-552F-42E0-8B30-609841B94096}" type="datetimeFigureOut">
              <a:rPr lang="en-IN" smtClean="0"/>
              <a:pPr/>
              <a:t>20-12-2025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47640-4069-43FB-8CD9-22A1152D3A1A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588495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0D463-552F-42E0-8B30-609841B94096}" type="datetimeFigureOut">
              <a:rPr lang="en-IN" smtClean="0"/>
              <a:pPr/>
              <a:t>20-12-2025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47640-4069-43FB-8CD9-22A1152D3A1A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357162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0D463-552F-42E0-8B30-609841B94096}" type="datetimeFigureOut">
              <a:rPr lang="en-IN" smtClean="0"/>
              <a:pPr/>
              <a:t>20-12-2025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47640-4069-43FB-8CD9-22A1152D3A1A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67690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0D463-552F-42E0-8B30-609841B94096}" type="datetimeFigureOut">
              <a:rPr lang="en-IN" smtClean="0"/>
              <a:pPr/>
              <a:t>20-12-2025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47640-4069-43FB-8CD9-22A1152D3A1A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91553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0D463-552F-42E0-8B30-609841B94096}" type="datetimeFigureOut">
              <a:rPr lang="en-IN" smtClean="0"/>
              <a:pPr/>
              <a:t>20-12-2025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47640-4069-43FB-8CD9-22A1152D3A1A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9342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0D463-552F-42E0-8B30-609841B94096}" type="datetimeFigureOut">
              <a:rPr lang="en-IN" smtClean="0"/>
              <a:pPr/>
              <a:t>20-12-2025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47640-4069-43FB-8CD9-22A1152D3A1A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57341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0D463-552F-42E0-8B30-609841B94096}" type="datetimeFigureOut">
              <a:rPr lang="en-IN" smtClean="0"/>
              <a:pPr/>
              <a:t>20-12-2025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47640-4069-43FB-8CD9-22A1152D3A1A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00015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0D463-552F-42E0-8B30-609841B94096}" type="datetimeFigureOut">
              <a:rPr lang="en-IN" smtClean="0"/>
              <a:pPr/>
              <a:t>20-12-2025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47640-4069-43FB-8CD9-22A1152D3A1A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66758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0D463-552F-42E0-8B30-609841B94096}" type="datetimeFigureOut">
              <a:rPr lang="en-IN" smtClean="0"/>
              <a:pPr/>
              <a:t>20-12-2025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47640-4069-43FB-8CD9-22A1152D3A1A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03572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0D463-552F-42E0-8B30-609841B94096}" type="datetimeFigureOut">
              <a:rPr lang="en-IN" smtClean="0"/>
              <a:pPr/>
              <a:t>20-12-2025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47640-4069-43FB-8CD9-22A1152D3A1A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59408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0D463-552F-42E0-8B30-609841B94096}" type="datetimeFigureOut">
              <a:rPr lang="en-IN" smtClean="0"/>
              <a:pPr/>
              <a:t>20-12-2025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47640-4069-43FB-8CD9-22A1152D3A1A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09009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70D463-552F-42E0-8B30-609841B94096}" type="datetimeFigureOut">
              <a:rPr lang="en-IN" smtClean="0"/>
              <a:pPr/>
              <a:t>20-12-2025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3347640-4069-43FB-8CD9-22A1152D3A1A}" type="slidenum">
              <a:rPr lang="en-IN" smtClean="0"/>
              <a:pPr/>
              <a:t>‹#›</a:t>
            </a:fld>
            <a:endParaRPr lang="en-IN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D3940EA4-0C60-FF14-CF5D-6255186D13A6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4261" y="-8467"/>
            <a:ext cx="1381667" cy="1216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6507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334073E-EEEC-7328-29EE-7FE272DD6C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6101" y="674345"/>
            <a:ext cx="10550463" cy="4184525"/>
          </a:xfrm>
        </p:spPr>
        <p:txBody>
          <a:bodyPr anchor="ctr"/>
          <a:lstStyle/>
          <a:p>
            <a:pPr algn="ctr"/>
            <a:r>
              <a:rPr lang="en-IN" sz="6600" dirty="0">
                <a:solidFill>
                  <a:srgbClr val="FF0000"/>
                </a:solidFill>
                <a:latin typeface="Arial Black" panose="020B0A04020102020204" pitchFamily="34" charset="0"/>
              </a:rPr>
              <a:t>COMMON DRUGS AND THEIR USES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xmlns="" id="{71DE2C59-76D2-B98C-D10A-D31046B0990F}"/>
              </a:ext>
            </a:extLst>
          </p:cNvPr>
          <p:cNvSpPr>
            <a:spLocks noGrp="1"/>
          </p:cNvSpPr>
          <p:nvPr/>
        </p:nvSpPr>
        <p:spPr>
          <a:xfrm>
            <a:off x="3231573" y="489527"/>
            <a:ext cx="4343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4000" b="1" kern="120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LESSON -</a:t>
            </a:r>
            <a:r>
              <a:rPr lang="en-US" sz="4000" b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36</a:t>
            </a:r>
            <a:endParaRPr lang="en-IN" sz="11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04EBA809-B929-0C87-36E9-275F6747B3F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4225" y="0"/>
            <a:ext cx="1247775" cy="109855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itle 1">
            <a:extLst>
              <a:ext uri="{FF2B5EF4-FFF2-40B4-BE49-F238E27FC236}">
                <a16:creationId xmlns="" xmlns:a16="http://schemas.microsoft.com/office/drawing/2014/main" xmlns:lc="http://schemas.openxmlformats.org/drawingml/2006/lockedCanvas" id="{3B69F47A-239E-285A-C792-C375AD8955DA}"/>
              </a:ext>
            </a:extLst>
          </p:cNvPr>
          <p:cNvSpPr txBox="1">
            <a:spLocks/>
          </p:cNvSpPr>
          <p:nvPr/>
        </p:nvSpPr>
        <p:spPr>
          <a:xfrm>
            <a:off x="9616888" y="5658971"/>
            <a:ext cx="22098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BY</a:t>
            </a:r>
          </a:p>
          <a:p>
            <a:r>
              <a:rPr lang="en-US" sz="1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OMKAR </a:t>
            </a:r>
            <a:r>
              <a:rPr lang="en-US" sz="1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YADAV</a:t>
            </a:r>
          </a:p>
          <a:p>
            <a:r>
              <a:rPr lang="en-US" sz="1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           INSP/PH</a:t>
            </a:r>
          </a:p>
        </p:txBody>
      </p:sp>
    </p:spTree>
    <p:extLst>
      <p:ext uri="{BB962C8B-B14F-4D97-AF65-F5344CB8AC3E}">
        <p14:creationId xmlns:p14="http://schemas.microsoft.com/office/powerpoint/2010/main" val="41306665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8730E94-2425-D0B1-F4E7-0822308E4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93072"/>
          </a:xfrm>
        </p:spPr>
        <p:txBody>
          <a:bodyPr/>
          <a:lstStyle/>
          <a:p>
            <a:pPr algn="ctr"/>
            <a:r>
              <a:rPr lang="en-IN" dirty="0">
                <a:solidFill>
                  <a:srgbClr val="00B0F0"/>
                </a:solidFill>
                <a:latin typeface="Arial Black" panose="020B0A04020102020204" pitchFamily="34" charset="0"/>
              </a:rPr>
              <a:t>MEDICINES GROUPS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3ED75EEC-3CD1-9153-EA88-9B87FCE0EF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8183" y="1644720"/>
            <a:ext cx="7755920" cy="31604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/>
              <a:t>MEDICINES ARE DIVIDED INTO DIFFERENT TYPES GROUPS ON THE BASIS THEIR PHARMACOLOGICAL ACTION</a:t>
            </a:r>
            <a:endParaRPr lang="en-IN" sz="4400" dirty="0"/>
          </a:p>
        </p:txBody>
      </p:sp>
    </p:spTree>
    <p:extLst>
      <p:ext uri="{BB962C8B-B14F-4D97-AF65-F5344CB8AC3E}">
        <p14:creationId xmlns:p14="http://schemas.microsoft.com/office/powerpoint/2010/main" val="9629926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1645B5F-C234-6420-6895-28A835F167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87482"/>
            <a:ext cx="8663890" cy="1130423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en-US" dirty="0">
                <a:solidFill>
                  <a:srgbClr val="00B0F0"/>
                </a:solidFill>
                <a:latin typeface="Arial Black" panose="020B0A04020102020204" pitchFamily="34" charset="0"/>
              </a:rPr>
              <a:t>ANALGESIC/ANTIPYRETICS/ANTI-INFLAMATORY</a:t>
            </a:r>
            <a:endParaRPr lang="en-IN" dirty="0">
              <a:solidFill>
                <a:srgbClr val="00B0F0"/>
              </a:solidFill>
              <a:latin typeface="Arial Black" panose="020B0A04020102020204" pitchFamily="34" charset="0"/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xmlns="" id="{EBDFCCCF-0525-AC27-8C78-5DA5B0D9060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7580342"/>
              </p:ext>
            </p:extLst>
          </p:nvPr>
        </p:nvGraphicFramePr>
        <p:xfrm>
          <a:off x="677334" y="1416517"/>
          <a:ext cx="8596312" cy="4719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98156">
                  <a:extLst>
                    <a:ext uri="{9D8B030D-6E8A-4147-A177-3AD203B41FA5}">
                      <a16:colId xmlns:a16="http://schemas.microsoft.com/office/drawing/2014/main" xmlns="" val="937786527"/>
                    </a:ext>
                  </a:extLst>
                </a:gridCol>
                <a:gridCol w="4298156">
                  <a:extLst>
                    <a:ext uri="{9D8B030D-6E8A-4147-A177-3AD203B41FA5}">
                      <a16:colId xmlns:a16="http://schemas.microsoft.com/office/drawing/2014/main" xmlns="" val="411574516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GENERIC NAME OF MEDICINES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POPULAR BRAND NAME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223688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PARACETAMOL (ACETAMENOFEN) 250/500/650/1GM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CALPOL,CROCIN,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76760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DICLOFENAC 50/75/100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VOVERAN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44061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ACECLOFENAC 100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ACECLO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88516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IBUPROFEN 400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BRUFEN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612326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IBUPROFEN+PARACETAMOL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COMBIFLAM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220394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ALLUPURINOL 100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ZYLORIC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498477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CHLORZOXAZONE 500MG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COMBINATION 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489384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THIOCHOCHICOSITE 4/8MG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COMBINATION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024474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TRAMADOL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ULTRACET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406865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PENTAZOCIN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FORTWIN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517893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949543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60985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1645B5F-C234-6420-6895-28A835F167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130423"/>
          </a:xfrm>
        </p:spPr>
        <p:txBody>
          <a:bodyPr anchor="ctr">
            <a:noAutofit/>
          </a:bodyPr>
          <a:lstStyle/>
          <a:p>
            <a:pPr algn="ctr"/>
            <a:r>
              <a:rPr lang="en-US" dirty="0">
                <a:solidFill>
                  <a:srgbClr val="00B0F0"/>
                </a:solidFill>
                <a:latin typeface="Arial Black" panose="020B0A04020102020204" pitchFamily="34" charset="0"/>
              </a:rPr>
              <a:t>ANTI-ALLERGIC/</a:t>
            </a:r>
            <a:br>
              <a:rPr lang="en-US" dirty="0">
                <a:solidFill>
                  <a:srgbClr val="00B0F0"/>
                </a:solidFill>
                <a:latin typeface="Arial Black" panose="020B0A04020102020204" pitchFamily="34" charset="0"/>
              </a:rPr>
            </a:br>
            <a:r>
              <a:rPr lang="en-US" dirty="0">
                <a:solidFill>
                  <a:srgbClr val="00B0F0"/>
                </a:solidFill>
                <a:latin typeface="Arial Black" panose="020B0A04020102020204" pitchFamily="34" charset="0"/>
              </a:rPr>
              <a:t>ANTI-HISTAMINIC</a:t>
            </a:r>
            <a:endParaRPr lang="en-IN" dirty="0">
              <a:solidFill>
                <a:srgbClr val="00B0F0"/>
              </a:solidFill>
              <a:latin typeface="Arial Black" panose="020B0A04020102020204" pitchFamily="34" charset="0"/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xmlns="" id="{EBDFCCCF-0525-AC27-8C78-5DA5B0D9060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7862612"/>
              </p:ext>
            </p:extLst>
          </p:nvPr>
        </p:nvGraphicFramePr>
        <p:xfrm>
          <a:off x="677690" y="1963364"/>
          <a:ext cx="8596312" cy="448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81816">
                  <a:extLst>
                    <a:ext uri="{9D8B030D-6E8A-4147-A177-3AD203B41FA5}">
                      <a16:colId xmlns:a16="http://schemas.microsoft.com/office/drawing/2014/main" xmlns="" val="937786527"/>
                    </a:ext>
                  </a:extLst>
                </a:gridCol>
                <a:gridCol w="3814496">
                  <a:extLst>
                    <a:ext uri="{9D8B030D-6E8A-4147-A177-3AD203B41FA5}">
                      <a16:colId xmlns:a16="http://schemas.microsoft.com/office/drawing/2014/main" xmlns="" val="411574516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800" dirty="0"/>
                        <a:t>GENERIC NAME OF MEDICINES</a:t>
                      </a:r>
                      <a:endParaRPr lang="en-I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POPULAR BRAND NAME</a:t>
                      </a:r>
                      <a:endParaRPr lang="en-IN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223688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/>
                        <a:t>C</a:t>
                      </a:r>
                      <a:r>
                        <a:rPr lang="en-IN" sz="2800" dirty="0"/>
                        <a:t>ETRIZINE 5/10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CETZIN</a:t>
                      </a:r>
                      <a:endParaRPr lang="en-IN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76760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/>
                        <a:t>LEVOCETRIZINE 5MG</a:t>
                      </a:r>
                      <a:endParaRPr lang="en-I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LEVOCET</a:t>
                      </a:r>
                      <a:endParaRPr lang="en-IN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44061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/>
                        <a:t>FEXOFENADINE 120/180MG</a:t>
                      </a:r>
                      <a:endParaRPr lang="en-I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ALLEGRA</a:t>
                      </a:r>
                      <a:endParaRPr lang="en-IN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88516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/>
                        <a:t>LORATADINE</a:t>
                      </a:r>
                      <a:endParaRPr lang="en-I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612326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/>
                        <a:t>PHENERAMINE MALEATE 25MG</a:t>
                      </a:r>
                      <a:endParaRPr lang="en-I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AVIL</a:t>
                      </a:r>
                      <a:endParaRPr lang="en-IN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220394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/>
                        <a:t>PROMETHAZINE</a:t>
                      </a:r>
                      <a:endParaRPr lang="en-I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AVOMIN/</a:t>
                      </a:r>
                      <a:endParaRPr lang="en-IN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498477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30540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1645B5F-C234-6420-6895-28A835F167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13042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rgbClr val="00B0F0"/>
                </a:solidFill>
                <a:latin typeface="Arial Black" panose="020B0A04020102020204" pitchFamily="34" charset="0"/>
              </a:rPr>
              <a:t>ANTIBIOTICS</a:t>
            </a:r>
            <a:endParaRPr lang="en-IN" dirty="0">
              <a:solidFill>
                <a:srgbClr val="00B0F0"/>
              </a:solidFill>
              <a:latin typeface="Arial Black" panose="020B0A04020102020204" pitchFamily="34" charset="0"/>
            </a:endParaRP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xmlns="" id="{5056629F-4758-2437-0BFF-9B240972003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9684555"/>
              </p:ext>
            </p:extLst>
          </p:nvPr>
        </p:nvGraphicFramePr>
        <p:xfrm>
          <a:off x="890927" y="1246188"/>
          <a:ext cx="8596311" cy="532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65437">
                  <a:extLst>
                    <a:ext uri="{9D8B030D-6E8A-4147-A177-3AD203B41FA5}">
                      <a16:colId xmlns:a16="http://schemas.microsoft.com/office/drawing/2014/main" xmlns="" val="1904422561"/>
                    </a:ext>
                  </a:extLst>
                </a:gridCol>
                <a:gridCol w="2865437">
                  <a:extLst>
                    <a:ext uri="{9D8B030D-6E8A-4147-A177-3AD203B41FA5}">
                      <a16:colId xmlns:a16="http://schemas.microsoft.com/office/drawing/2014/main" xmlns="" val="735027891"/>
                    </a:ext>
                  </a:extLst>
                </a:gridCol>
                <a:gridCol w="2865437">
                  <a:extLst>
                    <a:ext uri="{9D8B030D-6E8A-4147-A177-3AD203B41FA5}">
                      <a16:colId xmlns:a16="http://schemas.microsoft.com/office/drawing/2014/main" xmlns="" val="124157241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AMINOGLYCOSIDES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STREPTOMYCIN GENTAMYCIN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ABDOMINAL INFECTIONS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060905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CEPHALOSPORINS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CEFTRIAXONE CEFIXIME CEFPODOXIME ETC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SKIN, URINARY, RESP INFECTIONS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91887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TETRACYCLINES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TETRACYCLINE DOXYCYCLINE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STD PID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719397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PENICILLINS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AMOXYCILLIN AMPICILLIN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ENT SKIN URINARY 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2429277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SULFONAMIDES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SULFAMETHOXAZOLE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UTI, BURNS, EYE 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788605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FLUOROQUINOLONES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CIPROFLOXACIN LEVOFLOXACIN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RESPIRATORY &amp; URINARY INFECTIONS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715677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MACROLIDES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AZITHROMYCIN ERYTHROMYCIN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PNEUMONIA, SINUS, ENT STIs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715417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CARBAPENEMS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MEROPENEM ERTAPENEM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URINARY, ABDOM INFECTION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249607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LINCOSAMIDES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CLINDAMYCIN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SKIN BONE LUNG INF.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006708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GLYCOPEPTIDES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VANCOMYCIN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SKIN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923633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16622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1645B5F-C234-6420-6895-28A835F167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13042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rgbClr val="00B0F0"/>
                </a:solidFill>
                <a:latin typeface="Arial Black" panose="020B0A04020102020204" pitchFamily="34" charset="0"/>
              </a:rPr>
              <a:t>ANTIBIOTICS</a:t>
            </a:r>
            <a:endParaRPr lang="en-IN" dirty="0">
              <a:solidFill>
                <a:srgbClr val="00B0F0"/>
              </a:solidFill>
              <a:latin typeface="Arial Black" panose="020B0A04020102020204" pitchFamily="34" charset="0"/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xmlns="" id="{EBDFCCCF-0525-AC27-8C78-5DA5B0D9060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9794112"/>
              </p:ext>
            </p:extLst>
          </p:nvPr>
        </p:nvGraphicFramePr>
        <p:xfrm>
          <a:off x="785440" y="1344799"/>
          <a:ext cx="8596312" cy="475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84419">
                  <a:extLst>
                    <a:ext uri="{9D8B030D-6E8A-4147-A177-3AD203B41FA5}">
                      <a16:colId xmlns:a16="http://schemas.microsoft.com/office/drawing/2014/main" xmlns="" val="937786527"/>
                    </a:ext>
                  </a:extLst>
                </a:gridCol>
                <a:gridCol w="4011893">
                  <a:extLst>
                    <a:ext uri="{9D8B030D-6E8A-4147-A177-3AD203B41FA5}">
                      <a16:colId xmlns:a16="http://schemas.microsoft.com/office/drawing/2014/main" xmlns="" val="4115745168"/>
                    </a:ext>
                  </a:extLst>
                </a:gridCol>
              </a:tblGrid>
              <a:tr h="394439">
                <a:tc>
                  <a:txBody>
                    <a:bodyPr/>
                    <a:lstStyle/>
                    <a:p>
                      <a:r>
                        <a:rPr lang="en-US" sz="2000" dirty="0"/>
                        <a:t>GENERIC NAME OF MEDICINES</a:t>
                      </a:r>
                      <a:endParaRPr lang="en-IN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POPULAR BRAND NAME</a:t>
                      </a:r>
                      <a:endParaRPr lang="en-IN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22368882"/>
                  </a:ext>
                </a:extLst>
              </a:tr>
              <a:tr h="394439">
                <a:tc>
                  <a:txBody>
                    <a:bodyPr/>
                    <a:lstStyle/>
                    <a:p>
                      <a:r>
                        <a:rPr lang="en-US" sz="2000" dirty="0"/>
                        <a:t>AMOXYCILLIN 125/250/500</a:t>
                      </a:r>
                      <a:endParaRPr lang="en-IN" sz="2000" dirty="0"/>
                    </a:p>
                  </a:txBody>
                  <a:tcPr/>
                </a:tc>
                <a:tc rowSpan="11"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AUGMENTIN, MONOCEF, CIPLOX, CEFRAN, CLAVAM, AMOXYCLAV, NOVACLOX, AZITHRAL, </a:t>
                      </a:r>
                      <a:endParaRPr lang="en-IN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227676089"/>
                  </a:ext>
                </a:extLst>
              </a:tr>
              <a:tr h="394439">
                <a:tc>
                  <a:txBody>
                    <a:bodyPr/>
                    <a:lstStyle/>
                    <a:p>
                      <a:r>
                        <a:rPr lang="en-US" sz="2000" dirty="0"/>
                        <a:t>AMPICILLIN 250/500</a:t>
                      </a:r>
                      <a:endParaRPr lang="en-IN" sz="2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4406116"/>
                  </a:ext>
                </a:extLst>
              </a:tr>
              <a:tr h="394439">
                <a:tc>
                  <a:txBody>
                    <a:bodyPr/>
                    <a:lstStyle/>
                    <a:p>
                      <a:r>
                        <a:rPr lang="en-US" sz="2000" dirty="0"/>
                        <a:t>CIPROFLOXACIN 250/500</a:t>
                      </a:r>
                      <a:endParaRPr lang="en-IN" sz="2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8851687"/>
                  </a:ext>
                </a:extLst>
              </a:tr>
              <a:tr h="394439">
                <a:tc>
                  <a:txBody>
                    <a:bodyPr/>
                    <a:lstStyle/>
                    <a:p>
                      <a:r>
                        <a:rPr lang="en-US" sz="2000" dirty="0"/>
                        <a:t>AMIKACIN</a:t>
                      </a:r>
                      <a:endParaRPr lang="en-IN" sz="2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61232632"/>
                  </a:ext>
                </a:extLst>
              </a:tr>
              <a:tr h="394439">
                <a:tc>
                  <a:txBody>
                    <a:bodyPr/>
                    <a:lstStyle/>
                    <a:p>
                      <a:r>
                        <a:rPr lang="en-US" sz="2000" dirty="0"/>
                        <a:t>GENTAMYCIN</a:t>
                      </a:r>
                      <a:endParaRPr lang="en-IN" sz="2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22039440"/>
                  </a:ext>
                </a:extLst>
              </a:tr>
              <a:tr h="394439">
                <a:tc>
                  <a:txBody>
                    <a:bodyPr/>
                    <a:lstStyle/>
                    <a:p>
                      <a:r>
                        <a:rPr lang="en-US" sz="2000" dirty="0"/>
                        <a:t>AZITHROMYCIN </a:t>
                      </a:r>
                      <a:endParaRPr lang="en-IN" sz="2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49847787"/>
                  </a:ext>
                </a:extLst>
              </a:tr>
              <a:tr h="394439">
                <a:tc>
                  <a:txBody>
                    <a:bodyPr/>
                    <a:lstStyle/>
                    <a:p>
                      <a:r>
                        <a:rPr lang="en-US" sz="2000" dirty="0"/>
                        <a:t>CEFIXIME/CEFOTAXIM/CEFPODOXIM</a:t>
                      </a:r>
                      <a:endParaRPr lang="en-IN" sz="2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48938487"/>
                  </a:ext>
                </a:extLst>
              </a:tr>
              <a:tr h="394439">
                <a:tc>
                  <a:txBody>
                    <a:bodyPr/>
                    <a:lstStyle/>
                    <a:p>
                      <a:r>
                        <a:rPr lang="en-US" sz="2000" dirty="0"/>
                        <a:t>CEFTRIAXONE/CEPHALAXIN</a:t>
                      </a:r>
                      <a:endParaRPr lang="en-IN" sz="2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r>
                        <a:rPr lang="en-US" dirty="0"/>
                        <a:t>MONOCEF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02447430"/>
                  </a:ext>
                </a:extLst>
              </a:tr>
              <a:tr h="394439">
                <a:tc>
                  <a:txBody>
                    <a:bodyPr/>
                    <a:lstStyle/>
                    <a:p>
                      <a:r>
                        <a:rPr lang="en-US" sz="2000" dirty="0"/>
                        <a:t>TETRACYCLINE</a:t>
                      </a:r>
                      <a:endParaRPr lang="en-IN" sz="2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40686549"/>
                  </a:ext>
                </a:extLst>
              </a:tr>
              <a:tr h="394439">
                <a:tc>
                  <a:txBody>
                    <a:bodyPr/>
                    <a:lstStyle/>
                    <a:p>
                      <a:r>
                        <a:rPr lang="en-US" sz="2000" dirty="0"/>
                        <a:t>ERYTHROMYCIN</a:t>
                      </a:r>
                      <a:endParaRPr lang="en-IN" sz="2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51789358"/>
                  </a:ext>
                </a:extLst>
              </a:tr>
              <a:tr h="394439">
                <a:tc>
                  <a:txBody>
                    <a:bodyPr/>
                    <a:lstStyle/>
                    <a:p>
                      <a:r>
                        <a:rPr lang="en-US" sz="2000" dirty="0"/>
                        <a:t>NORFLOXACIN</a:t>
                      </a:r>
                      <a:endParaRPr lang="en-IN" sz="2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949543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52165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7AA0776-00F5-166B-F031-E2A6653863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CEPHALOSPOINES GENERATION</a:t>
            </a:r>
            <a:endParaRPr lang="en-IN" dirty="0"/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xmlns="" id="{BF095016-FA75-46A7-4CB4-B62F5DE34FC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2934149"/>
              </p:ext>
            </p:extLst>
          </p:nvPr>
        </p:nvGraphicFramePr>
        <p:xfrm>
          <a:off x="677863" y="2160588"/>
          <a:ext cx="8596310" cy="360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9262">
                  <a:extLst>
                    <a:ext uri="{9D8B030D-6E8A-4147-A177-3AD203B41FA5}">
                      <a16:colId xmlns:a16="http://schemas.microsoft.com/office/drawing/2014/main" xmlns="" val="2893839206"/>
                    </a:ext>
                  </a:extLst>
                </a:gridCol>
                <a:gridCol w="1719262">
                  <a:extLst>
                    <a:ext uri="{9D8B030D-6E8A-4147-A177-3AD203B41FA5}">
                      <a16:colId xmlns:a16="http://schemas.microsoft.com/office/drawing/2014/main" xmlns="" val="1918224329"/>
                    </a:ext>
                  </a:extLst>
                </a:gridCol>
                <a:gridCol w="1719262">
                  <a:extLst>
                    <a:ext uri="{9D8B030D-6E8A-4147-A177-3AD203B41FA5}">
                      <a16:colId xmlns:a16="http://schemas.microsoft.com/office/drawing/2014/main" xmlns="" val="1466828817"/>
                    </a:ext>
                  </a:extLst>
                </a:gridCol>
                <a:gridCol w="1719262">
                  <a:extLst>
                    <a:ext uri="{9D8B030D-6E8A-4147-A177-3AD203B41FA5}">
                      <a16:colId xmlns:a16="http://schemas.microsoft.com/office/drawing/2014/main" xmlns="" val="2665279828"/>
                    </a:ext>
                  </a:extLst>
                </a:gridCol>
                <a:gridCol w="1719262">
                  <a:extLst>
                    <a:ext uri="{9D8B030D-6E8A-4147-A177-3AD203B41FA5}">
                      <a16:colId xmlns:a16="http://schemas.microsoft.com/office/drawing/2014/main" xmlns="" val="168940488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  <a:r>
                        <a:rPr lang="en-US" baseline="30000" dirty="0"/>
                        <a:t>ST</a:t>
                      </a:r>
                      <a:r>
                        <a:rPr lang="en-US" dirty="0"/>
                        <a:t> Generation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  <a:r>
                        <a:rPr lang="en-US" baseline="30000" dirty="0"/>
                        <a:t>nd</a:t>
                      </a:r>
                      <a:r>
                        <a:rPr lang="en-US" dirty="0"/>
                        <a:t> Generation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  <a:r>
                        <a:rPr lang="en-US" baseline="30000" dirty="0"/>
                        <a:t>rd</a:t>
                      </a:r>
                      <a:r>
                        <a:rPr lang="en-US" dirty="0"/>
                        <a:t> Generation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  <a:r>
                        <a:rPr lang="en-US" baseline="30000" dirty="0"/>
                        <a:t>th</a:t>
                      </a:r>
                      <a:r>
                        <a:rPr lang="en-US" dirty="0"/>
                        <a:t> Generation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  <a:r>
                        <a:rPr lang="en-US" baseline="30000" dirty="0"/>
                        <a:t>th</a:t>
                      </a:r>
                      <a:r>
                        <a:rPr lang="en-US" dirty="0"/>
                        <a:t> Generation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531581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Cephalaxin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Cefoxitin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Cefexime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Cefepime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Ceftibiprole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10111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Cefalothin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Cefprozil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Ceftozidime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cefprrole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Ceftaroline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895518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Cefaloridine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Cefotitan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Cefotaxime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64277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Cefadroxil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Cefmetazole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Ceftizoxime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806109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Cephradine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Cefaclor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Cefpodoxime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24573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Cefuroxime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Ceftriaxone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321479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Cefoperazone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428169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Ceftibuten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730040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24986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F9BAC0A-B634-BD64-A1B8-B54317AC6D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5EE62C37-2B11-8708-FE9F-EA42F3DB89C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618" y="1"/>
            <a:ext cx="8993080" cy="6640496"/>
          </a:xfrm>
        </p:spPr>
      </p:pic>
    </p:spTree>
    <p:extLst>
      <p:ext uri="{BB962C8B-B14F-4D97-AF65-F5344CB8AC3E}">
        <p14:creationId xmlns:p14="http://schemas.microsoft.com/office/powerpoint/2010/main" val="13219523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AE8CC2D-8679-1BB1-278D-4AA4957711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520820"/>
            <a:ext cx="8596668" cy="793072"/>
          </a:xfrm>
        </p:spPr>
        <p:txBody>
          <a:bodyPr/>
          <a:lstStyle/>
          <a:p>
            <a:pPr algn="ctr"/>
            <a:r>
              <a:rPr lang="en-IN" b="1" dirty="0"/>
              <a:t>PROPERTIES OF GOOD ANTIBIOTICS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22AB536-0663-F2D7-7ADD-CFC4AE7627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44715"/>
            <a:ext cx="8596668" cy="4496647"/>
          </a:xfrm>
        </p:spPr>
        <p:txBody>
          <a:bodyPr>
            <a:normAutofit fontScale="92500" lnSpcReduction="20000"/>
          </a:bodyPr>
          <a:lstStyle/>
          <a:p>
            <a:r>
              <a:rPr lang="en-IN" sz="2800" dirty="0"/>
              <a:t>SHOULD HAVE A WIDE SPETRUM OF ACTIVITY</a:t>
            </a:r>
          </a:p>
          <a:p>
            <a:r>
              <a:rPr lang="en-IN" sz="2800" dirty="0"/>
              <a:t>SHOULD BE HIGHLY EFFECTIVE IN LOW CONCENTRATION</a:t>
            </a:r>
          </a:p>
          <a:p>
            <a:r>
              <a:rPr lang="en-IN" sz="2800" dirty="0"/>
              <a:t>SHOULD BE NOT AFFECTING NORMAL FLORA OF HOST AND NON-ALLERGIC TO HOST.</a:t>
            </a:r>
          </a:p>
          <a:p>
            <a:r>
              <a:rPr lang="en-IN" sz="2800" dirty="0"/>
              <a:t>SHOULD BE COMPLETELY ELIMINATED FROM BODY AND SHOULD NOT PRODUCE ADVERSE AND SIDE EFFECT.</a:t>
            </a:r>
          </a:p>
          <a:p>
            <a:r>
              <a:rPr lang="en-IN" sz="2800" dirty="0"/>
              <a:t>ABLE TO REACH AT SITE OF INFECTION IN BODY</a:t>
            </a:r>
          </a:p>
          <a:p>
            <a:r>
              <a:rPr lang="en-IN" sz="2800" dirty="0"/>
              <a:t>CHEMICALLY STABLE, </a:t>
            </a:r>
          </a:p>
          <a:p>
            <a:r>
              <a:rPr lang="en-IN" sz="2800" dirty="0"/>
              <a:t>HAVE LONG SELF LIFE, </a:t>
            </a:r>
          </a:p>
          <a:p>
            <a:r>
              <a:rPr lang="en-IN" sz="2800" dirty="0"/>
              <a:t>INEXPENSIVE AND EASY TO PRODUCE.</a:t>
            </a:r>
          </a:p>
        </p:txBody>
      </p:sp>
    </p:spTree>
    <p:extLst>
      <p:ext uri="{BB962C8B-B14F-4D97-AF65-F5344CB8AC3E}">
        <p14:creationId xmlns:p14="http://schemas.microsoft.com/office/powerpoint/2010/main" val="36700322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xmlns="" id="{7C13D9A1-66F4-F9AC-C2F2-6351E82715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020932"/>
            <a:ext cx="8596668" cy="71021"/>
          </a:xfrm>
        </p:spPr>
        <p:txBody>
          <a:bodyPr>
            <a:normAutofit fontScale="90000"/>
          </a:bodyPr>
          <a:lstStyle/>
          <a:p>
            <a:endParaRPr lang="en-IN" dirty="0"/>
          </a:p>
        </p:txBody>
      </p:sp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xmlns="" id="{1EB1A4A5-C99F-5D19-CF7A-99F04EC38EF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0300098"/>
              </p:ext>
            </p:extLst>
          </p:nvPr>
        </p:nvGraphicFramePr>
        <p:xfrm>
          <a:off x="585926" y="390618"/>
          <a:ext cx="8688076" cy="57878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9216">
                  <a:extLst>
                    <a:ext uri="{9D8B030D-6E8A-4147-A177-3AD203B41FA5}">
                      <a16:colId xmlns:a16="http://schemas.microsoft.com/office/drawing/2014/main" xmlns="" val="1022521181"/>
                    </a:ext>
                  </a:extLst>
                </a:gridCol>
                <a:gridCol w="6308860">
                  <a:extLst>
                    <a:ext uri="{9D8B030D-6E8A-4147-A177-3AD203B41FA5}">
                      <a16:colId xmlns:a16="http://schemas.microsoft.com/office/drawing/2014/main" xmlns="" val="3583433019"/>
                    </a:ext>
                  </a:extLst>
                </a:gridCol>
              </a:tblGrid>
              <a:tr h="537133">
                <a:tc>
                  <a:txBody>
                    <a:bodyPr/>
                    <a:lstStyle/>
                    <a:p>
                      <a:r>
                        <a:rPr lang="en-US" dirty="0"/>
                        <a:t>ANTHELMENTIC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ALBENTAZOLE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70363471"/>
                  </a:ext>
                </a:extLst>
              </a:tr>
              <a:tr h="442834">
                <a:tc>
                  <a:txBody>
                    <a:bodyPr/>
                    <a:lstStyle/>
                    <a:p>
                      <a:r>
                        <a:rPr lang="en-US" dirty="0"/>
                        <a:t>ANTI-MALARIAL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Chloroquine / </a:t>
                      </a:r>
                      <a:r>
                        <a:rPr lang="en-US" dirty="0" err="1"/>
                        <a:t>Primaquin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82931039"/>
                  </a:ext>
                </a:extLst>
              </a:tr>
              <a:tr h="463641">
                <a:tc>
                  <a:txBody>
                    <a:bodyPr/>
                    <a:lstStyle/>
                    <a:p>
                      <a:r>
                        <a:rPr lang="en-IN" dirty="0"/>
                        <a:t>ANTI-FUNGAL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Miconazole/Fluconazole/Clotrimazole, Griseofulvin,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06083138"/>
                  </a:ext>
                </a:extLst>
              </a:tr>
              <a:tr h="537133">
                <a:tc>
                  <a:txBody>
                    <a:bodyPr/>
                    <a:lstStyle/>
                    <a:p>
                      <a:r>
                        <a:rPr lang="en-IN" dirty="0"/>
                        <a:t>ANTI-EMETIC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METOCLOPRAMIDE/ONDASETRON (PERINORM/EMSET)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280653"/>
                  </a:ext>
                </a:extLst>
              </a:tr>
              <a:tr h="434137">
                <a:tc>
                  <a:txBody>
                    <a:bodyPr/>
                    <a:lstStyle/>
                    <a:p>
                      <a:r>
                        <a:rPr lang="en-IN" dirty="0"/>
                        <a:t>ANTI-VIRAL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ACYCLOVIR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9585836"/>
                  </a:ext>
                </a:extLst>
              </a:tr>
              <a:tr h="453640">
                <a:tc>
                  <a:txBody>
                    <a:bodyPr/>
                    <a:lstStyle/>
                    <a:p>
                      <a:r>
                        <a:rPr lang="en-IN" dirty="0"/>
                        <a:t>ANTI-MIGRAIN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ASA (DISPRIN), PARACETAMOL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07102260"/>
                  </a:ext>
                </a:extLst>
              </a:tr>
              <a:tr h="476737">
                <a:tc>
                  <a:txBody>
                    <a:bodyPr/>
                    <a:lstStyle/>
                    <a:p>
                      <a:r>
                        <a:rPr lang="en-IN" dirty="0"/>
                        <a:t>STEROIDS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DEXAMETHASONE, HYDROCORTISONE, PREDNISOLONE, METHYL PREDNISOLONE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06637549"/>
                  </a:ext>
                </a:extLst>
              </a:tr>
              <a:tr h="759739">
                <a:tc>
                  <a:txBody>
                    <a:bodyPr/>
                    <a:lstStyle/>
                    <a:p>
                      <a:r>
                        <a:rPr lang="en-IN" dirty="0"/>
                        <a:t>ANTI-DIARRHOEAL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NORFLOX-TZ, OFLOX-OZ, CIPRO-TZ, METRONIDAZOLE, LOPERAMIDE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51348682"/>
                  </a:ext>
                </a:extLst>
              </a:tr>
              <a:tr h="759739">
                <a:tc>
                  <a:txBody>
                    <a:bodyPr/>
                    <a:lstStyle/>
                    <a:p>
                      <a:r>
                        <a:rPr lang="en-IN" dirty="0"/>
                        <a:t>ANTI-THYROID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THYROXIN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02753788"/>
                  </a:ext>
                </a:extLst>
              </a:tr>
              <a:tr h="759739">
                <a:tc>
                  <a:txBody>
                    <a:bodyPr/>
                    <a:lstStyle/>
                    <a:p>
                      <a:r>
                        <a:rPr lang="en-IN" dirty="0"/>
                        <a:t>VACCINES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TT, ANTI-RABIES,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574182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76372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xmlns="" id="{1EB1A4A5-C99F-5D19-CF7A-99F04EC38EF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8134530"/>
              </p:ext>
            </p:extLst>
          </p:nvPr>
        </p:nvGraphicFramePr>
        <p:xfrm>
          <a:off x="822010" y="1091953"/>
          <a:ext cx="8658180" cy="40012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9320">
                  <a:extLst>
                    <a:ext uri="{9D8B030D-6E8A-4147-A177-3AD203B41FA5}">
                      <a16:colId xmlns:a16="http://schemas.microsoft.com/office/drawing/2014/main" xmlns="" val="1022521181"/>
                    </a:ext>
                  </a:extLst>
                </a:gridCol>
                <a:gridCol w="6308860">
                  <a:extLst>
                    <a:ext uri="{9D8B030D-6E8A-4147-A177-3AD203B41FA5}">
                      <a16:colId xmlns:a16="http://schemas.microsoft.com/office/drawing/2014/main" xmlns="" val="3583433019"/>
                    </a:ext>
                  </a:extLst>
                </a:gridCol>
              </a:tblGrid>
              <a:tr h="438954">
                <a:tc>
                  <a:txBody>
                    <a:bodyPr/>
                    <a:lstStyle/>
                    <a:p>
                      <a:r>
                        <a:rPr lang="en-IN" dirty="0"/>
                        <a:t>ANTI-COAGOLUANT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HEPARIN, THROMBOPHOB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65131622"/>
                  </a:ext>
                </a:extLst>
              </a:tr>
              <a:tr h="442566">
                <a:tc>
                  <a:txBody>
                    <a:bodyPr/>
                    <a:lstStyle/>
                    <a:p>
                      <a:r>
                        <a:rPr lang="en-IN" dirty="0"/>
                        <a:t>COAGOLUNT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ETHAMSYLATE, VIT-K, TRANEXAMIC ACID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95732109"/>
                  </a:ext>
                </a:extLst>
              </a:tr>
              <a:tr h="434137">
                <a:tc>
                  <a:txBody>
                    <a:bodyPr/>
                    <a:lstStyle/>
                    <a:p>
                      <a:r>
                        <a:rPr lang="en-IN" dirty="0"/>
                        <a:t>ANTI-HYPERTENSIVE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ATENOLOL, AMLODEPIN, ENALAPRIL,NIFEDEPIN,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95561893"/>
                  </a:ext>
                </a:extLst>
              </a:tr>
              <a:tr h="434137">
                <a:tc>
                  <a:txBody>
                    <a:bodyPr/>
                    <a:lstStyle/>
                    <a:p>
                      <a:r>
                        <a:rPr lang="en-IN" dirty="0"/>
                        <a:t>ANTACID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PANTOPRAZOLE,RANITIDINE,OMEPRAZOLE,RABEPRAZOLE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51133249"/>
                  </a:ext>
                </a:extLst>
              </a:tr>
              <a:tr h="537133">
                <a:tc>
                  <a:txBody>
                    <a:bodyPr/>
                    <a:lstStyle/>
                    <a:p>
                      <a:r>
                        <a:rPr lang="en-IN" dirty="0"/>
                        <a:t>ANTI-DIABETIC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METFORMIN,GLIBENCLAMIDE, INSULIN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21237065"/>
                  </a:ext>
                </a:extLst>
              </a:tr>
              <a:tr h="537133">
                <a:tc>
                  <a:txBody>
                    <a:bodyPr/>
                    <a:lstStyle/>
                    <a:p>
                      <a:r>
                        <a:rPr lang="en-IN" dirty="0"/>
                        <a:t>ANTI-SPASMODIC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DICYCLOMINE HYDROCHLORIDE/HYOSCINE BUTYL BROMIDE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4410199"/>
                  </a:ext>
                </a:extLst>
              </a:tr>
              <a:tr h="537133">
                <a:tc>
                  <a:txBody>
                    <a:bodyPr/>
                    <a:lstStyle/>
                    <a:p>
                      <a:r>
                        <a:rPr lang="en-IN" dirty="0"/>
                        <a:t>LAXATIVE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BISACODYL/SODIUM PICOSULPHATE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90788635"/>
                  </a:ext>
                </a:extLst>
              </a:tr>
              <a:tr h="537133">
                <a:tc>
                  <a:txBody>
                    <a:bodyPr/>
                    <a:lstStyle/>
                    <a:p>
                      <a:r>
                        <a:rPr lang="en-IN" dirty="0"/>
                        <a:t>ANTICONVULSANT</a:t>
                      </a:r>
                    </a:p>
                    <a:p>
                      <a:r>
                        <a:rPr lang="en-IN" dirty="0"/>
                        <a:t>ANTIEPILEPTIC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PHENYTOIN SODIUM INJ/TAB</a:t>
                      </a:r>
                    </a:p>
                    <a:p>
                      <a:r>
                        <a:rPr lang="en-US" dirty="0"/>
                        <a:t>DIAZEPAM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429105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3653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8F70AF2-927D-7947-E903-30C95458F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67552"/>
            <a:ext cx="8596668" cy="819705"/>
          </a:xfrm>
        </p:spPr>
        <p:txBody>
          <a:bodyPr>
            <a:normAutofit fontScale="90000"/>
          </a:bodyPr>
          <a:lstStyle/>
          <a:p>
            <a:pPr algn="ctr"/>
            <a:r>
              <a:rPr lang="en-IN" sz="4800" dirty="0">
                <a:solidFill>
                  <a:srgbClr val="C00000"/>
                </a:solidFill>
              </a:rPr>
              <a:t>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4852724-5ABA-EE40-EEFF-2949D7630B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22773"/>
            <a:ext cx="8596668" cy="4718589"/>
          </a:xfrm>
        </p:spPr>
        <p:txBody>
          <a:bodyPr/>
          <a:lstStyle/>
          <a:p>
            <a:r>
              <a:rPr lang="en-IN" sz="4000" dirty="0"/>
              <a:t>What is Medicine</a:t>
            </a:r>
          </a:p>
          <a:p>
            <a:r>
              <a:rPr lang="en-IN" sz="4000" dirty="0"/>
              <a:t>Important Lebel on Medicine</a:t>
            </a:r>
          </a:p>
          <a:p>
            <a:r>
              <a:rPr lang="en-IN" sz="4000" dirty="0"/>
              <a:t>Form of Medicine</a:t>
            </a:r>
          </a:p>
          <a:p>
            <a:r>
              <a:rPr lang="en-IN" sz="4000" dirty="0"/>
              <a:t>Reading Prescription</a:t>
            </a:r>
          </a:p>
          <a:p>
            <a:r>
              <a:rPr lang="en-IN" sz="4000" dirty="0"/>
              <a:t> Common Medicine Group</a:t>
            </a:r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9560056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xmlns="" id="{F2FE52F4-EDAF-1717-B7D9-9661D34CEE3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93405861"/>
              </p:ext>
            </p:extLst>
          </p:nvPr>
        </p:nvGraphicFramePr>
        <p:xfrm>
          <a:off x="677690" y="1724031"/>
          <a:ext cx="8596312" cy="37552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98156">
                  <a:extLst>
                    <a:ext uri="{9D8B030D-6E8A-4147-A177-3AD203B41FA5}">
                      <a16:colId xmlns:a16="http://schemas.microsoft.com/office/drawing/2014/main" xmlns="" val="1961915399"/>
                    </a:ext>
                  </a:extLst>
                </a:gridCol>
                <a:gridCol w="4298156">
                  <a:extLst>
                    <a:ext uri="{9D8B030D-6E8A-4147-A177-3AD203B41FA5}">
                      <a16:colId xmlns:a16="http://schemas.microsoft.com/office/drawing/2014/main" xmlns="" val="3498759637"/>
                    </a:ext>
                  </a:extLst>
                </a:gridCol>
              </a:tblGrid>
              <a:tr h="417251">
                <a:tc>
                  <a:txBody>
                    <a:bodyPr/>
                    <a:lstStyle/>
                    <a:p>
                      <a:r>
                        <a:rPr lang="en-IN" dirty="0"/>
                        <a:t>VITAMINS &amp; MINERALS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12623556"/>
                  </a:ext>
                </a:extLst>
              </a:tr>
              <a:tr h="417251">
                <a:tc>
                  <a:txBody>
                    <a:bodyPr/>
                    <a:lstStyle/>
                    <a:p>
                      <a:r>
                        <a:rPr lang="en-IN" dirty="0"/>
                        <a:t>ASCORBIC ACID/VIT-C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29532877"/>
                  </a:ext>
                </a:extLst>
              </a:tr>
              <a:tr h="417251">
                <a:tc>
                  <a:txBody>
                    <a:bodyPr/>
                    <a:lstStyle/>
                    <a:p>
                      <a:r>
                        <a:rPr lang="en-IN" dirty="0"/>
                        <a:t>CALCIUM CARBONATE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19335266"/>
                  </a:ext>
                </a:extLst>
              </a:tr>
              <a:tr h="417251">
                <a:tc>
                  <a:txBody>
                    <a:bodyPr/>
                    <a:lstStyle/>
                    <a:p>
                      <a:r>
                        <a:rPr lang="en-IN" dirty="0"/>
                        <a:t>NICOTINAMIDE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72112049"/>
                  </a:ext>
                </a:extLst>
              </a:tr>
              <a:tr h="417251">
                <a:tc>
                  <a:txBody>
                    <a:bodyPr/>
                    <a:lstStyle/>
                    <a:p>
                      <a:r>
                        <a:rPr lang="en-IN" dirty="0"/>
                        <a:t>PYRIDOXINE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96677220"/>
                  </a:ext>
                </a:extLst>
              </a:tr>
              <a:tr h="417251">
                <a:tc>
                  <a:txBody>
                    <a:bodyPr/>
                    <a:lstStyle/>
                    <a:p>
                      <a:r>
                        <a:rPr lang="en-IN" dirty="0"/>
                        <a:t>RIBOFLAVIN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40423966"/>
                  </a:ext>
                </a:extLst>
              </a:tr>
              <a:tr h="417251">
                <a:tc>
                  <a:txBody>
                    <a:bodyPr/>
                    <a:lstStyle/>
                    <a:p>
                      <a:r>
                        <a:rPr lang="en-IN" dirty="0"/>
                        <a:t>THIAMINE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46655889"/>
                  </a:ext>
                </a:extLst>
              </a:tr>
              <a:tr h="417251">
                <a:tc>
                  <a:txBody>
                    <a:bodyPr/>
                    <a:lstStyle/>
                    <a:p>
                      <a:r>
                        <a:rPr lang="en-IN" dirty="0"/>
                        <a:t>VITAMIN-A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11151272"/>
                  </a:ext>
                </a:extLst>
              </a:tr>
              <a:tr h="417251">
                <a:tc>
                  <a:txBody>
                    <a:bodyPr/>
                    <a:lstStyle/>
                    <a:p>
                      <a:r>
                        <a:rPr lang="en-IN" dirty="0"/>
                        <a:t>VITAMIN-D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511401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655218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1645B5F-C234-6420-6895-28A835F167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13042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rgbClr val="00B0F0"/>
                </a:solidFill>
                <a:latin typeface="Arial Black" panose="020B0A04020102020204" pitchFamily="34" charset="0"/>
              </a:rPr>
              <a:t>IV FLUIDS</a:t>
            </a:r>
            <a:endParaRPr lang="en-IN" dirty="0">
              <a:solidFill>
                <a:srgbClr val="00B0F0"/>
              </a:solidFill>
              <a:latin typeface="Arial Black" panose="020B0A04020102020204" pitchFamily="34" charset="0"/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xmlns="" id="{EBDFCCCF-0525-AC27-8C78-5DA5B0D9060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8068141"/>
              </p:ext>
            </p:extLst>
          </p:nvPr>
        </p:nvGraphicFramePr>
        <p:xfrm>
          <a:off x="839227" y="1470306"/>
          <a:ext cx="8596312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80255">
                  <a:extLst>
                    <a:ext uri="{9D8B030D-6E8A-4147-A177-3AD203B41FA5}">
                      <a16:colId xmlns:a16="http://schemas.microsoft.com/office/drawing/2014/main" xmlns="" val="937786527"/>
                    </a:ext>
                  </a:extLst>
                </a:gridCol>
                <a:gridCol w="3716057">
                  <a:extLst>
                    <a:ext uri="{9D8B030D-6E8A-4147-A177-3AD203B41FA5}">
                      <a16:colId xmlns:a16="http://schemas.microsoft.com/office/drawing/2014/main" xmlns="" val="411574516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GENERIC NAME OF MEDICINES</a:t>
                      </a:r>
                      <a:endParaRPr lang="en-IN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POPULAR BRAND NAME</a:t>
                      </a:r>
                      <a:endParaRPr lang="en-IN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223688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INJ. DEXTROSE 5%/10%/25%</a:t>
                      </a:r>
                      <a:endParaRPr lang="en-IN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76760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INJ. DNS</a:t>
                      </a:r>
                      <a:endParaRPr lang="en-IN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44061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INJ. NORMAL SALINE (NS) 0.9%</a:t>
                      </a:r>
                      <a:endParaRPr lang="en-IN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88516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INJ. RINGER LACTATE</a:t>
                      </a:r>
                      <a:endParaRPr lang="en-IN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612326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INJ. METRONIDAZOLE 100ML</a:t>
                      </a:r>
                      <a:endParaRPr lang="en-IN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220394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INJ. CIPROFLOXACIN 100ML</a:t>
                      </a:r>
                      <a:endParaRPr lang="en-IN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498477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INJ. HAEMACEAL 500ML</a:t>
                      </a:r>
                      <a:endParaRPr lang="en-IN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489384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INFUSION PARACETAMOL 100ML</a:t>
                      </a:r>
                      <a:endParaRPr lang="en-IN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024474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719369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475" y="672353"/>
            <a:ext cx="8596668" cy="1320800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EMERGENCY/COMMON INJECTIONS GIVEN IN IV FLUID LIKE NS,D5%,DNS,RL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77863" y="2160588"/>
          <a:ext cx="8803550" cy="3235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5081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3450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61823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PAIN KILLER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DICLOFENAC INJ.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TRAMADOL INJ.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ANTI-SPASMOTIC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HYOSCINE INJ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DROTAVERINE INJ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GASTRITIS/ANTACID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PANTOPRAZOLE INJ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RANITIDINE INJ.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ANTI-EMETICS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METOCLOPRAMIDE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ONDANSETRON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BREATHING RELATED</a:t>
                      </a:r>
                      <a:r>
                        <a:rPr lang="en-US" baseline="0" dirty="0"/>
                        <a:t> PROBLEM</a:t>
                      </a:r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/>
                        <a:t>ETOFYLLINE &amp; THEOPHYLLIN</a:t>
                      </a:r>
                      <a:r>
                        <a:rPr lang="en-US" baseline="0" dirty="0"/>
                        <a:t> INJ (DERIPHYLLIN)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DIURETICS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/>
                        <a:t>INJ. FRUSEMIDE</a:t>
                      </a:r>
                      <a:r>
                        <a:rPr lang="en-US" baseline="0" dirty="0"/>
                        <a:t> (LASIX)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VITAMIN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INJ. MULTIVITAMIN</a:t>
                      </a:r>
                      <a:r>
                        <a:rPr lang="en-US" baseline="0" dirty="0"/>
                        <a:t> (MVI)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INJ. METHYCOBALAMIN</a:t>
                      </a:r>
                      <a:r>
                        <a:rPr lang="en-US" baseline="0" dirty="0"/>
                        <a:t> (VIT-B12)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/>
                        <a:t>INJ. IRON SUCROSE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LIST OF EMERGENCY MEDICINES USUALLY KEPT IN EMERGENCY TRAY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xmlns="" id="{53E4979B-7F8E-8502-6951-C5E8E1BFB64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1541270"/>
              </p:ext>
            </p:extLst>
          </p:nvPr>
        </p:nvGraphicFramePr>
        <p:xfrm>
          <a:off x="1262604" y="1981199"/>
          <a:ext cx="3531338" cy="42672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31338">
                  <a:extLst>
                    <a:ext uri="{9D8B030D-6E8A-4147-A177-3AD203B41FA5}">
                      <a16:colId xmlns:a16="http://schemas.microsoft.com/office/drawing/2014/main" xmlns="" val="3048871027"/>
                    </a:ext>
                  </a:extLst>
                </a:gridCol>
              </a:tblGrid>
              <a:tr h="326682">
                <a:tc>
                  <a:txBody>
                    <a:bodyPr/>
                    <a:lstStyle/>
                    <a:p>
                      <a:r>
                        <a:rPr lang="en-IN" sz="2000" dirty="0">
                          <a:effectLst/>
                        </a:rPr>
                        <a:t>Inj. Adrenaline</a:t>
                      </a:r>
                      <a:endParaRPr lang="en-IN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072358280"/>
                  </a:ext>
                </a:extLst>
              </a:tr>
              <a:tr h="326682">
                <a:tc>
                  <a:txBody>
                    <a:bodyPr/>
                    <a:lstStyle/>
                    <a:p>
                      <a:r>
                        <a:rPr lang="en-IN" sz="2000" dirty="0">
                          <a:effectLst/>
                        </a:rPr>
                        <a:t>Inj. Atropine</a:t>
                      </a:r>
                      <a:endParaRPr lang="en-IN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246349240"/>
                  </a:ext>
                </a:extLst>
              </a:tr>
              <a:tr h="326682">
                <a:tc>
                  <a:txBody>
                    <a:bodyPr/>
                    <a:lstStyle/>
                    <a:p>
                      <a:r>
                        <a:rPr lang="en-IN" sz="2000" dirty="0">
                          <a:effectLst/>
                        </a:rPr>
                        <a:t>Inj. </a:t>
                      </a:r>
                      <a:r>
                        <a:rPr lang="en-IN" sz="2000" dirty="0" err="1">
                          <a:effectLst/>
                        </a:rPr>
                        <a:t>Avil</a:t>
                      </a:r>
                      <a:endParaRPr lang="en-IN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879487735"/>
                  </a:ext>
                </a:extLst>
              </a:tr>
              <a:tr h="326682">
                <a:tc>
                  <a:txBody>
                    <a:bodyPr/>
                    <a:lstStyle/>
                    <a:p>
                      <a:r>
                        <a:rPr lang="en-IN" sz="2000" dirty="0">
                          <a:effectLst/>
                        </a:rPr>
                        <a:t>Inj. </a:t>
                      </a:r>
                      <a:r>
                        <a:rPr lang="en-IN" sz="2000" dirty="0" err="1">
                          <a:effectLst/>
                        </a:rPr>
                        <a:t>Buscopan</a:t>
                      </a:r>
                      <a:endParaRPr lang="en-IN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605823213"/>
                  </a:ext>
                </a:extLst>
              </a:tr>
              <a:tr h="326682">
                <a:tc>
                  <a:txBody>
                    <a:bodyPr/>
                    <a:lstStyle/>
                    <a:p>
                      <a:r>
                        <a:rPr lang="en-IN" sz="2000" dirty="0">
                          <a:effectLst/>
                        </a:rPr>
                        <a:t>Inj. Dexamethasone</a:t>
                      </a:r>
                      <a:endParaRPr lang="en-IN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226619130"/>
                  </a:ext>
                </a:extLst>
              </a:tr>
              <a:tr h="326682">
                <a:tc>
                  <a:txBody>
                    <a:bodyPr/>
                    <a:lstStyle/>
                    <a:p>
                      <a:r>
                        <a:rPr lang="en-IN" sz="2000" dirty="0">
                          <a:effectLst/>
                        </a:rPr>
                        <a:t>Inj. Dopamine</a:t>
                      </a:r>
                      <a:endParaRPr lang="en-IN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229785289"/>
                  </a:ext>
                </a:extLst>
              </a:tr>
              <a:tr h="326682">
                <a:tc>
                  <a:txBody>
                    <a:bodyPr/>
                    <a:lstStyle/>
                    <a:p>
                      <a:r>
                        <a:rPr lang="en-IN" sz="2000" dirty="0">
                          <a:effectLst/>
                        </a:rPr>
                        <a:t>Inj. </a:t>
                      </a:r>
                      <a:r>
                        <a:rPr lang="en-IN" sz="2000" dirty="0" err="1">
                          <a:effectLst/>
                        </a:rPr>
                        <a:t>Deriphyline</a:t>
                      </a:r>
                      <a:endParaRPr lang="en-IN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882067876"/>
                  </a:ext>
                </a:extLst>
              </a:tr>
              <a:tr h="326682">
                <a:tc>
                  <a:txBody>
                    <a:bodyPr/>
                    <a:lstStyle/>
                    <a:p>
                      <a:r>
                        <a:rPr lang="en-IN" sz="2000" dirty="0">
                          <a:effectLst/>
                        </a:rPr>
                        <a:t>Inj. Diazepam</a:t>
                      </a:r>
                      <a:endParaRPr lang="en-IN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495209013"/>
                  </a:ext>
                </a:extLst>
              </a:tr>
              <a:tr h="326682">
                <a:tc>
                  <a:txBody>
                    <a:bodyPr/>
                    <a:lstStyle/>
                    <a:p>
                      <a:r>
                        <a:rPr lang="en-IN" sz="2000" dirty="0">
                          <a:effectLst/>
                        </a:rPr>
                        <a:t>Inj. Diclofenac Sod.</a:t>
                      </a:r>
                      <a:endParaRPr lang="en-IN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808849307"/>
                  </a:ext>
                </a:extLst>
              </a:tr>
              <a:tr h="326682">
                <a:tc>
                  <a:txBody>
                    <a:bodyPr/>
                    <a:lstStyle/>
                    <a:p>
                      <a:r>
                        <a:rPr lang="en-IN" sz="2000" dirty="0">
                          <a:effectLst/>
                        </a:rPr>
                        <a:t>Inj. </a:t>
                      </a:r>
                      <a:r>
                        <a:rPr lang="en-IN" sz="2000" dirty="0" err="1">
                          <a:effectLst/>
                        </a:rPr>
                        <a:t>Emset</a:t>
                      </a:r>
                      <a:r>
                        <a:rPr lang="en-IN" sz="2000" dirty="0">
                          <a:effectLst/>
                        </a:rPr>
                        <a:t> </a:t>
                      </a:r>
                      <a:endParaRPr lang="en-IN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142153085"/>
                  </a:ext>
                </a:extLst>
              </a:tr>
              <a:tr h="326682">
                <a:tc>
                  <a:txBody>
                    <a:bodyPr/>
                    <a:lstStyle/>
                    <a:p>
                      <a:r>
                        <a:rPr lang="en-IN" sz="2000" dirty="0">
                          <a:effectLst/>
                        </a:rPr>
                        <a:t>Inj. Lasix</a:t>
                      </a:r>
                      <a:endParaRPr lang="en-IN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12117366"/>
                  </a:ext>
                </a:extLst>
              </a:tr>
              <a:tr h="326682">
                <a:tc>
                  <a:txBody>
                    <a:bodyPr/>
                    <a:lstStyle/>
                    <a:p>
                      <a:r>
                        <a:rPr lang="en-IN" sz="2000" dirty="0">
                          <a:effectLst/>
                        </a:rPr>
                        <a:t>Inj. Sod bi Carbonate</a:t>
                      </a:r>
                      <a:endParaRPr lang="en-IN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596946885"/>
                  </a:ext>
                </a:extLst>
              </a:tr>
              <a:tr h="347016">
                <a:tc>
                  <a:txBody>
                    <a:bodyPr/>
                    <a:lstStyle/>
                    <a:p>
                      <a:r>
                        <a:rPr lang="en-IN" sz="2000" dirty="0">
                          <a:effectLst/>
                        </a:rPr>
                        <a:t>Inj. </a:t>
                      </a:r>
                      <a:r>
                        <a:rPr lang="en-IN" sz="2000" dirty="0" err="1">
                          <a:effectLst/>
                        </a:rPr>
                        <a:t>Trenexa</a:t>
                      </a:r>
                      <a:endParaRPr lang="en-IN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890370275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xmlns="" id="{F1227F09-7DBE-4275-9430-A7E0DD1550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7665677"/>
              </p:ext>
            </p:extLst>
          </p:nvPr>
        </p:nvGraphicFramePr>
        <p:xfrm>
          <a:off x="5293066" y="1940561"/>
          <a:ext cx="3850934" cy="42672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50934">
                  <a:extLst>
                    <a:ext uri="{9D8B030D-6E8A-4147-A177-3AD203B41FA5}">
                      <a16:colId xmlns:a16="http://schemas.microsoft.com/office/drawing/2014/main" xmlns="" val="2906138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IN" sz="2000" dirty="0">
                          <a:effectLst/>
                        </a:rPr>
                        <a:t>Inj. </a:t>
                      </a:r>
                      <a:r>
                        <a:rPr lang="en-IN" sz="2000" dirty="0" err="1">
                          <a:effectLst/>
                        </a:rPr>
                        <a:t>Phenargen</a:t>
                      </a:r>
                      <a:endParaRPr lang="en-IN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30648101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 sz="2000" dirty="0">
                          <a:effectLst/>
                        </a:rPr>
                        <a:t>Inj. </a:t>
                      </a:r>
                      <a:r>
                        <a:rPr lang="en-IN" sz="2000" dirty="0" err="1">
                          <a:effectLst/>
                        </a:rPr>
                        <a:t>Fortwin</a:t>
                      </a:r>
                      <a:endParaRPr lang="en-IN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77914051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 sz="2000">
                          <a:effectLst/>
                        </a:rPr>
                        <a:t>Inj. Tramadol</a:t>
                      </a:r>
                      <a:endParaRPr lang="en-IN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14399242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 sz="2000" dirty="0">
                          <a:effectLst/>
                        </a:rPr>
                        <a:t>Inj. Calcium Gluconate</a:t>
                      </a:r>
                      <a:endParaRPr lang="en-IN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1990775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 sz="2000" dirty="0">
                          <a:effectLst/>
                        </a:rPr>
                        <a:t>Inj. Hydrocortisone</a:t>
                      </a:r>
                      <a:endParaRPr lang="en-IN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014357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 sz="2000" dirty="0">
                          <a:effectLst/>
                        </a:rPr>
                        <a:t>Inj. Rantac</a:t>
                      </a:r>
                      <a:endParaRPr lang="en-IN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60303111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 sz="2000" dirty="0">
                          <a:effectLst/>
                        </a:rPr>
                        <a:t>Inj. PCM</a:t>
                      </a:r>
                      <a:endParaRPr lang="en-IN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07286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 sz="2000" dirty="0">
                          <a:effectLst/>
                        </a:rPr>
                        <a:t>Inj. Drotin</a:t>
                      </a:r>
                      <a:endParaRPr lang="en-IN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69755462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 sz="2000" dirty="0">
                          <a:effectLst/>
                        </a:rPr>
                        <a:t>Tab. </a:t>
                      </a:r>
                      <a:r>
                        <a:rPr lang="en-IN" sz="2000" dirty="0" err="1">
                          <a:effectLst/>
                        </a:rPr>
                        <a:t>Sorbitrate</a:t>
                      </a:r>
                      <a:r>
                        <a:rPr lang="en-IN" sz="2000" dirty="0">
                          <a:effectLst/>
                        </a:rPr>
                        <a:t> 5MG</a:t>
                      </a:r>
                      <a:endParaRPr lang="en-IN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04626635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 sz="2000" dirty="0">
                          <a:effectLst/>
                        </a:rPr>
                        <a:t>Tab. </a:t>
                      </a:r>
                      <a:r>
                        <a:rPr lang="en-IN" sz="2000" dirty="0" err="1">
                          <a:effectLst/>
                        </a:rPr>
                        <a:t>Asprin</a:t>
                      </a:r>
                      <a:r>
                        <a:rPr lang="en-IN" sz="2000" dirty="0">
                          <a:effectLst/>
                        </a:rPr>
                        <a:t> 150 MG</a:t>
                      </a:r>
                      <a:endParaRPr lang="en-IN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86764161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 sz="2000" dirty="0">
                          <a:effectLst/>
                        </a:rPr>
                        <a:t>Tab. </a:t>
                      </a:r>
                      <a:r>
                        <a:rPr lang="en-IN" sz="2000" dirty="0" err="1">
                          <a:effectLst/>
                        </a:rPr>
                        <a:t>Clopidogril</a:t>
                      </a:r>
                      <a:r>
                        <a:rPr lang="en-IN" sz="2000" dirty="0">
                          <a:effectLst/>
                        </a:rPr>
                        <a:t> 75 MG</a:t>
                      </a:r>
                      <a:endParaRPr lang="en-IN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88796255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 sz="2000" dirty="0">
                          <a:effectLst/>
                        </a:rPr>
                        <a:t>Tab. </a:t>
                      </a:r>
                      <a:r>
                        <a:rPr lang="en-IN" sz="2000" dirty="0" err="1">
                          <a:effectLst/>
                        </a:rPr>
                        <a:t>Atrovas</a:t>
                      </a:r>
                      <a:r>
                        <a:rPr lang="en-IN" sz="2000" dirty="0">
                          <a:effectLst/>
                        </a:rPr>
                        <a:t> 20/10 MG</a:t>
                      </a:r>
                      <a:endParaRPr lang="en-IN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69540593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 sz="2000" dirty="0">
                          <a:effectLst/>
                        </a:rPr>
                        <a:t>INH. </a:t>
                      </a:r>
                      <a:r>
                        <a:rPr lang="en-IN" sz="2000" dirty="0" err="1">
                          <a:effectLst/>
                        </a:rPr>
                        <a:t>Asthalin</a:t>
                      </a:r>
                      <a:r>
                        <a:rPr lang="en-IN" sz="2000" dirty="0">
                          <a:effectLst/>
                        </a:rPr>
                        <a:t>/</a:t>
                      </a:r>
                      <a:r>
                        <a:rPr lang="en-IN" sz="2000" dirty="0" err="1">
                          <a:effectLst/>
                        </a:rPr>
                        <a:t>Budecort</a:t>
                      </a:r>
                      <a:endParaRPr lang="en-IN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464726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 sz="2000" dirty="0">
                          <a:effectLst/>
                        </a:rPr>
                        <a:t>Resp. </a:t>
                      </a:r>
                      <a:r>
                        <a:rPr lang="en-IN" sz="2000" dirty="0" err="1">
                          <a:effectLst/>
                        </a:rPr>
                        <a:t>Asthalin</a:t>
                      </a:r>
                      <a:r>
                        <a:rPr lang="en-IN" sz="2000" dirty="0">
                          <a:effectLst/>
                        </a:rPr>
                        <a:t>/</a:t>
                      </a:r>
                      <a:r>
                        <a:rPr lang="en-IN" sz="2000" dirty="0" err="1">
                          <a:effectLst/>
                        </a:rPr>
                        <a:t>Duolin</a:t>
                      </a:r>
                      <a:r>
                        <a:rPr lang="en-IN" sz="2000" dirty="0">
                          <a:effectLst/>
                        </a:rPr>
                        <a:t>/</a:t>
                      </a:r>
                      <a:r>
                        <a:rPr lang="en-IN" sz="2000" dirty="0" err="1">
                          <a:effectLst/>
                        </a:rPr>
                        <a:t>Budecort</a:t>
                      </a:r>
                      <a:endParaRPr lang="en-IN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88273408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1"/>
            <a:ext cx="8596668" cy="1120588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INJ. ADRENALINE BITARTRATE (EPINEPHRINE) 1MG/ML </a:t>
            </a:r>
            <a:br>
              <a:rPr lang="en-US" b="1" dirty="0">
                <a:solidFill>
                  <a:srgbClr val="00B0F0"/>
                </a:solidFill>
              </a:rPr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b="1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40541"/>
            <a:ext cx="8596668" cy="4400822"/>
          </a:xfrm>
        </p:spPr>
        <p:txBody>
          <a:bodyPr/>
          <a:lstStyle/>
          <a:p>
            <a:pPr algn="ctr">
              <a:buNone/>
            </a:pPr>
            <a:r>
              <a:rPr lang="en-US" dirty="0"/>
              <a:t>HORMONE RELEASED BY ADRENAL GLANDS (ABOVE KIDNEY)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803835" y="2061883"/>
          <a:ext cx="8985624" cy="40013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8193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89155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01214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3686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Times New Roman"/>
                          <a:cs typeface="Times New Roman"/>
                        </a:rPr>
                        <a:t>USES</a:t>
                      </a: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Times New Roman"/>
                          <a:cs typeface="Times New Roman"/>
                        </a:rPr>
                        <a:t>DOSE-SC,IM, IV AFTER DILUTION,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59812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Times New Roman"/>
                          <a:cs typeface="Times New Roman"/>
                        </a:rPr>
                        <a:t>ANAPHALACTIC REACTION (VERY SERIOUS ALLERGIC REACTIONS) INSECT STINGS/BITES,FOODS,DRUGS OR OTHER SUBTANCES.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Times New Roman"/>
                          <a:cs typeface="Times New Roman"/>
                        </a:rPr>
                        <a:t>WHEN CAN NOT CONTROL BY INJ. AVIL AND DEXA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Times New Roman"/>
                          <a:cs typeface="Times New Roman"/>
                        </a:rPr>
                        <a:t>IM-0.5MG</a:t>
                      </a:r>
                    </a:p>
                  </a:txBody>
                  <a:tcPr marL="68580" marR="68580" marT="0" marB="0"/>
                </a:tc>
                <a:tc rowSpan="3"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WHEN CPR FAILED CAN BE INJECTED DIRECTLY INTO HEART MUSSCLE</a:t>
                      </a:r>
                    </a:p>
                    <a:p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CONTRAINDICATION-CORONARY ARTERY DISEASE, HIGH BP, </a:t>
                      </a:r>
                    </a:p>
                    <a:p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7373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Times New Roman"/>
                          <a:cs typeface="Times New Roman"/>
                        </a:rPr>
                        <a:t>TO INCREASE BP IN EMERGENCY CONDITIONS WHERE SUDDEN DROP OF BP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Times New Roman"/>
                          <a:cs typeface="Times New Roman"/>
                        </a:rPr>
                        <a:t>IV-1MCG </a:t>
                      </a: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2523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Times New Roman"/>
                          <a:cs typeface="Times New Roman"/>
                        </a:rPr>
                        <a:t>CARDIAC ARREST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Times New Roman"/>
                          <a:cs typeface="Times New Roman"/>
                        </a:rPr>
                        <a:t>IV-50MCG</a:t>
                      </a: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INJ. ATROPIN SULPHATE </a:t>
            </a:r>
            <a:br>
              <a:rPr lang="en-US" dirty="0"/>
            </a:br>
            <a:r>
              <a:rPr lang="en-US" dirty="0"/>
              <a:t>0.4MG/ML OR 0.6MG/ML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89"/>
            <a:ext cx="3255474" cy="388077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USES :-</a:t>
            </a:r>
          </a:p>
          <a:p>
            <a:r>
              <a:rPr lang="en-US" dirty="0"/>
              <a:t>BRADICARDIA (Heart rate below 60/min</a:t>
            </a:r>
          </a:p>
          <a:p>
            <a:r>
              <a:rPr lang="en-US" dirty="0"/>
              <a:t>Smooth muscle spasm</a:t>
            </a:r>
          </a:p>
          <a:p>
            <a:r>
              <a:rPr lang="en-US" dirty="0"/>
              <a:t>AV heart block</a:t>
            </a:r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24ECF17-5203-FF71-531C-D00F73057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dirty="0"/>
              <a:t>PRECAUTIONS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0A39242-B00E-87E7-9208-691D994B22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64840" y="1479270"/>
            <a:ext cx="6207560" cy="3558894"/>
          </a:xfrm>
        </p:spPr>
        <p:txBody>
          <a:bodyPr>
            <a:normAutofit lnSpcReduction="10000"/>
          </a:bodyPr>
          <a:lstStyle/>
          <a:p>
            <a:r>
              <a:rPr lang="en-IN" sz="2800" dirty="0"/>
              <a:t>ALLERGIC</a:t>
            </a:r>
          </a:p>
          <a:p>
            <a:r>
              <a:rPr lang="en-IN" sz="2800" dirty="0"/>
              <a:t>PREGNANCY</a:t>
            </a:r>
          </a:p>
          <a:p>
            <a:r>
              <a:rPr lang="en-IN" sz="2800" dirty="0"/>
              <a:t>BREAST FEEDING</a:t>
            </a:r>
          </a:p>
          <a:p>
            <a:r>
              <a:rPr lang="en-IN" sz="2800" dirty="0"/>
              <a:t>DRIVING</a:t>
            </a:r>
          </a:p>
          <a:p>
            <a:r>
              <a:rPr lang="en-IN" sz="2800" dirty="0"/>
              <a:t>KIDNEY FUNCTION</a:t>
            </a:r>
          </a:p>
          <a:p>
            <a:r>
              <a:rPr lang="en-IN" sz="2800" dirty="0"/>
              <a:t>LIVER FUNCTION</a:t>
            </a:r>
          </a:p>
          <a:p>
            <a:r>
              <a:rPr lang="en-IN" sz="2800" dirty="0"/>
              <a:t>HEART DISEASES</a:t>
            </a:r>
          </a:p>
        </p:txBody>
      </p:sp>
    </p:spTree>
    <p:extLst>
      <p:ext uri="{BB962C8B-B14F-4D97-AF65-F5344CB8AC3E}">
        <p14:creationId xmlns:p14="http://schemas.microsoft.com/office/powerpoint/2010/main" val="361881738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AD0B3BE-7562-EACB-DB25-59EE98C685F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ctr"/>
          <a:lstStyle/>
          <a:p>
            <a:pPr algn="ctr"/>
            <a:r>
              <a:rPr lang="en-US" sz="9600" b="1" dirty="0">
                <a:solidFill>
                  <a:srgbClr val="7030A0"/>
                </a:solidFill>
                <a:latin typeface="Algerian" panose="04020705040A02060702" pitchFamily="82" charset="0"/>
              </a:rPr>
              <a:t>THANK YOU</a:t>
            </a:r>
            <a:endParaRPr lang="en-IN" sz="9600" b="1" dirty="0">
              <a:solidFill>
                <a:srgbClr val="7030A0"/>
              </a:solidFill>
              <a:latin typeface="Algerian" panose="04020705040A02060702" pitchFamily="82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0D4B4DFA-5833-4672-09AF-C0E21C572E4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4225" y="0"/>
            <a:ext cx="1247775" cy="10985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801516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661AA07-D026-BDD3-3BB4-67D4DB3A06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2157" y="170425"/>
            <a:ext cx="10376148" cy="29224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IN" sz="6600" dirty="0">
                <a:solidFill>
                  <a:srgbClr val="C00000"/>
                </a:solidFill>
                <a:latin typeface="Arial Black" panose="020B0A04020102020204" pitchFamily="34" charset="0"/>
              </a:rPr>
              <a:t>MEDICINES</a:t>
            </a:r>
            <a:endParaRPr lang="en-US" sz="4000" b="0" i="0" dirty="0">
              <a:solidFill>
                <a:srgbClr val="C00000"/>
              </a:solidFill>
              <a:effectLst/>
              <a:latin typeface="Arial Black" panose="020B0A04020102020204" pitchFamily="34" charset="0"/>
            </a:endParaRPr>
          </a:p>
          <a:p>
            <a:pPr algn="just"/>
            <a:r>
              <a:rPr lang="en-US" sz="3600" b="0" i="0" dirty="0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Any substance (other than food) that is used to prevent, diagnose, treat, or relieve symptoms of a disease or abnormal condition. </a:t>
            </a:r>
            <a:endParaRPr lang="en-IN" sz="3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27E554F6-A716-AB74-CCFE-25A22F510A98}"/>
              </a:ext>
            </a:extLst>
          </p:cNvPr>
          <p:cNvSpPr txBox="1"/>
          <p:nvPr/>
        </p:nvSpPr>
        <p:spPr>
          <a:xfrm>
            <a:off x="950259" y="3092825"/>
            <a:ext cx="1080247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srgbClr val="7030A0"/>
                </a:solidFill>
                <a:latin typeface="Arial Black" panose="020B0A04020102020204" pitchFamily="34" charset="0"/>
              </a:rPr>
              <a:t>USE OF MEDICINES</a:t>
            </a:r>
          </a:p>
          <a:p>
            <a:r>
              <a:rPr lang="en-US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THERAPEUTICS- </a:t>
            </a:r>
          </a:p>
          <a:p>
            <a:pPr marL="0" indent="0"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Medicines used for treatment of diseases.</a:t>
            </a:r>
          </a:p>
          <a:p>
            <a:pPr marL="0" indent="0">
              <a:buNone/>
            </a:pP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PROPHYLACTIC- </a:t>
            </a:r>
          </a:p>
          <a:p>
            <a:pPr marL="0" indent="0"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Medicines used for the prevention of diseases</a:t>
            </a:r>
            <a:endParaRPr lang="en-IN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73359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A198CB9-FC85-FD63-BCE8-8C7A479918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945" y="493059"/>
            <a:ext cx="9372101" cy="1320800"/>
          </a:xfrm>
        </p:spPr>
        <p:txBody>
          <a:bodyPr anchor="ctr"/>
          <a:lstStyle/>
          <a:p>
            <a:pPr algn="ctr"/>
            <a:r>
              <a:rPr lang="en-IN" dirty="0">
                <a:solidFill>
                  <a:srgbClr val="00B0F0"/>
                </a:solidFill>
                <a:latin typeface="Arial Black" panose="020B0A04020102020204" pitchFamily="34" charset="0"/>
              </a:rPr>
              <a:t>IMPORTANT LABLE ON MEDICINES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E2C95CE-E303-BCDE-6C31-D0516F0AD5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3852" y="1930400"/>
            <a:ext cx="8596668" cy="3880773"/>
          </a:xfrm>
        </p:spPr>
        <p:txBody>
          <a:bodyPr>
            <a:normAutofit fontScale="85000" lnSpcReduction="20000"/>
          </a:bodyPr>
          <a:lstStyle/>
          <a:p>
            <a:r>
              <a:rPr lang="en-IN" sz="3200" dirty="0"/>
              <a:t>BRAND NAME</a:t>
            </a:r>
          </a:p>
          <a:p>
            <a:r>
              <a:rPr lang="en-IN" sz="3200" dirty="0"/>
              <a:t>GENERIC NAME OF MEDICINES</a:t>
            </a:r>
          </a:p>
          <a:p>
            <a:r>
              <a:rPr lang="en-IN" sz="3200" dirty="0"/>
              <a:t>STRENGTH OF MEDICINES </a:t>
            </a:r>
          </a:p>
          <a:p>
            <a:r>
              <a:rPr lang="en-IN" sz="3200" dirty="0"/>
              <a:t>DATE OF EXPIRY</a:t>
            </a:r>
          </a:p>
          <a:p>
            <a:r>
              <a:rPr lang="en-IN" sz="3200" dirty="0"/>
              <a:t>DATE OF MANUFACTURING</a:t>
            </a:r>
          </a:p>
          <a:p>
            <a:r>
              <a:rPr lang="en-IN" sz="3200" dirty="0"/>
              <a:t>BATCH NUMBER</a:t>
            </a:r>
          </a:p>
          <a:p>
            <a:r>
              <a:rPr lang="en-IN" sz="3200" dirty="0"/>
              <a:t>IP,BP,USP ETC</a:t>
            </a:r>
          </a:p>
          <a:p>
            <a:r>
              <a:rPr lang="en-IN" sz="3200" dirty="0"/>
              <a:t>IV,IM,SC,AQU (AQUA),ETC</a:t>
            </a:r>
          </a:p>
        </p:txBody>
      </p:sp>
    </p:spTree>
    <p:extLst>
      <p:ext uri="{BB962C8B-B14F-4D97-AF65-F5344CB8AC3E}">
        <p14:creationId xmlns:p14="http://schemas.microsoft.com/office/powerpoint/2010/main" val="14408645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92C4B93-6E2E-E021-639D-4AFE858BBE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68784"/>
          </a:xfrm>
        </p:spPr>
        <p:txBody>
          <a:bodyPr/>
          <a:lstStyle/>
          <a:p>
            <a:pPr algn="ctr"/>
            <a:r>
              <a:rPr lang="en-IN" dirty="0">
                <a:solidFill>
                  <a:srgbClr val="00B0F0"/>
                </a:solidFill>
                <a:latin typeface="Arial Black" panose="020B0A04020102020204" pitchFamily="34" charset="0"/>
              </a:rPr>
              <a:t>FORM OF MEDICINES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xmlns="" id="{066D9F19-B14B-D8D5-D743-52420D0B9C8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5157018"/>
              </p:ext>
            </p:extLst>
          </p:nvPr>
        </p:nvGraphicFramePr>
        <p:xfrm>
          <a:off x="498569" y="1479175"/>
          <a:ext cx="8681290" cy="50442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7838">
                  <a:extLst>
                    <a:ext uri="{9D8B030D-6E8A-4147-A177-3AD203B41FA5}">
                      <a16:colId xmlns:a16="http://schemas.microsoft.com/office/drawing/2014/main" xmlns="" val="3227463190"/>
                    </a:ext>
                  </a:extLst>
                </a:gridCol>
                <a:gridCol w="2510469">
                  <a:extLst>
                    <a:ext uri="{9D8B030D-6E8A-4147-A177-3AD203B41FA5}">
                      <a16:colId xmlns:a16="http://schemas.microsoft.com/office/drawing/2014/main" xmlns="" val="1587126967"/>
                    </a:ext>
                  </a:extLst>
                </a:gridCol>
                <a:gridCol w="5662983">
                  <a:extLst>
                    <a:ext uri="{9D8B030D-6E8A-4147-A177-3AD203B41FA5}">
                      <a16:colId xmlns:a16="http://schemas.microsoft.com/office/drawing/2014/main" xmlns="" val="1820715692"/>
                    </a:ext>
                  </a:extLst>
                </a:gridCol>
              </a:tblGrid>
              <a:tr h="497731">
                <a:tc>
                  <a:txBody>
                    <a:bodyPr/>
                    <a:lstStyle/>
                    <a:p>
                      <a:r>
                        <a:rPr lang="en-IN" sz="2000" dirty="0"/>
                        <a:t>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/>
                        <a:t>LIQUID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/>
                        <a:t>SOLUTION, MIXTURE, SYRUP, SUSPENSION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31358817"/>
                  </a:ext>
                </a:extLst>
              </a:tr>
              <a:tr h="497731">
                <a:tc>
                  <a:txBody>
                    <a:bodyPr/>
                    <a:lstStyle/>
                    <a:p>
                      <a:r>
                        <a:rPr lang="en-IN" sz="2000" dirty="0"/>
                        <a:t>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/>
                        <a:t>TABLET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/>
                        <a:t>SOLUBLE, DISPERSABLE TABLET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54337884"/>
                  </a:ext>
                </a:extLst>
              </a:tr>
              <a:tr h="497731">
                <a:tc>
                  <a:txBody>
                    <a:bodyPr/>
                    <a:lstStyle/>
                    <a:p>
                      <a:r>
                        <a:rPr lang="en-IN" sz="2000" dirty="0"/>
                        <a:t>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/>
                        <a:t>CAPSULES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/>
                        <a:t>MEDICINES CONTAINS IN GELATIN/PLASTIC SHELL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75404855"/>
                  </a:ext>
                </a:extLst>
              </a:tr>
              <a:tr h="497731">
                <a:tc>
                  <a:txBody>
                    <a:bodyPr/>
                    <a:lstStyle/>
                    <a:p>
                      <a:r>
                        <a:rPr lang="en-IN" sz="2000" dirty="0"/>
                        <a:t>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/>
                        <a:t>TOPITAL MEDICINES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/>
                        <a:t>CREAM, OINTMENTS, LOTIONS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27172115"/>
                  </a:ext>
                </a:extLst>
              </a:tr>
              <a:tr h="859096">
                <a:tc>
                  <a:txBody>
                    <a:bodyPr/>
                    <a:lstStyle/>
                    <a:p>
                      <a:r>
                        <a:rPr lang="en-IN" sz="2000" dirty="0"/>
                        <a:t>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/>
                        <a:t>SUPPOSITORIES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/>
                        <a:t>BULLET SHAPE- SHOULD NOT BE SWALLOWED</a:t>
                      </a:r>
                    </a:p>
                    <a:p>
                      <a:r>
                        <a:rPr lang="en-IN" sz="2000" dirty="0"/>
                        <a:t>ROUTE OF ADMINISTRATION-RECTAL OR VAGINAL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1542956"/>
                  </a:ext>
                </a:extLst>
              </a:tr>
              <a:tr h="497731">
                <a:tc>
                  <a:txBody>
                    <a:bodyPr/>
                    <a:lstStyle/>
                    <a:p>
                      <a:r>
                        <a:rPr lang="en-IN" sz="2000" dirty="0"/>
                        <a:t>6.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/>
                        <a:t>DROPS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/>
                        <a:t>EYE DROP, EAR DROP, NASAL DROP ETC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14672679"/>
                  </a:ext>
                </a:extLst>
              </a:tr>
              <a:tr h="497731">
                <a:tc>
                  <a:txBody>
                    <a:bodyPr/>
                    <a:lstStyle/>
                    <a:p>
                      <a:r>
                        <a:rPr lang="en-IN" sz="2000" dirty="0"/>
                        <a:t>7.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/>
                        <a:t>INHALERS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ASTHALIN</a:t>
                      </a:r>
                      <a:endParaRPr lang="en-IN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79702000"/>
                  </a:ext>
                </a:extLst>
              </a:tr>
              <a:tr h="497731">
                <a:tc>
                  <a:txBody>
                    <a:bodyPr/>
                    <a:lstStyle/>
                    <a:p>
                      <a:r>
                        <a:rPr lang="en-IN" sz="2000" dirty="0"/>
                        <a:t>8.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/>
                        <a:t>INJECTIONS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/>
                        <a:t>IM,IV,SUBCUTANEOUS ETC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7365919"/>
                  </a:ext>
                </a:extLst>
              </a:tr>
              <a:tr h="497731">
                <a:tc>
                  <a:txBody>
                    <a:bodyPr/>
                    <a:lstStyle/>
                    <a:p>
                      <a:r>
                        <a:rPr lang="en-IN" sz="2000" dirty="0"/>
                        <a:t>9.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/>
                        <a:t>PATCHES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BELADONA PLASTER</a:t>
                      </a:r>
                      <a:endParaRPr lang="en-IN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161784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61095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92C4B93-6E2E-E021-639D-4AFE858BBE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68784"/>
          </a:xfrm>
        </p:spPr>
        <p:txBody>
          <a:bodyPr/>
          <a:lstStyle/>
          <a:p>
            <a:pPr algn="ctr"/>
            <a:r>
              <a:rPr lang="en-IN" dirty="0">
                <a:solidFill>
                  <a:srgbClr val="00B0F0"/>
                </a:solidFill>
                <a:latin typeface="Arial Black" panose="020B0A04020102020204" pitchFamily="34" charset="0"/>
              </a:rPr>
              <a:t>TYPES OF TABLET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xmlns="" id="{066D9F19-B14B-D8D5-D743-52420D0B9C8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3753237"/>
              </p:ext>
            </p:extLst>
          </p:nvPr>
        </p:nvGraphicFramePr>
        <p:xfrm>
          <a:off x="498569" y="1479175"/>
          <a:ext cx="8681290" cy="39216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7838">
                  <a:extLst>
                    <a:ext uri="{9D8B030D-6E8A-4147-A177-3AD203B41FA5}">
                      <a16:colId xmlns:a16="http://schemas.microsoft.com/office/drawing/2014/main" xmlns="" val="3227463190"/>
                    </a:ext>
                  </a:extLst>
                </a:gridCol>
                <a:gridCol w="3805290">
                  <a:extLst>
                    <a:ext uri="{9D8B030D-6E8A-4147-A177-3AD203B41FA5}">
                      <a16:colId xmlns:a16="http://schemas.microsoft.com/office/drawing/2014/main" xmlns="" val="1587126967"/>
                    </a:ext>
                  </a:extLst>
                </a:gridCol>
                <a:gridCol w="4368162">
                  <a:extLst>
                    <a:ext uri="{9D8B030D-6E8A-4147-A177-3AD203B41FA5}">
                      <a16:colId xmlns:a16="http://schemas.microsoft.com/office/drawing/2014/main" xmlns="" val="1820715692"/>
                    </a:ext>
                  </a:extLst>
                </a:gridCol>
              </a:tblGrid>
              <a:tr h="497731">
                <a:tc>
                  <a:txBody>
                    <a:bodyPr/>
                    <a:lstStyle/>
                    <a:p>
                      <a:r>
                        <a:rPr lang="en-IN" sz="2000" dirty="0"/>
                        <a:t>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/>
                        <a:t>COATED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/>
                        <a:t>NOT-COATED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31358817"/>
                  </a:ext>
                </a:extLst>
              </a:tr>
              <a:tr h="497731">
                <a:tc>
                  <a:txBody>
                    <a:bodyPr/>
                    <a:lstStyle/>
                    <a:p>
                      <a:r>
                        <a:rPr lang="en-IN" sz="2000" dirty="0"/>
                        <a:t>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/>
                        <a:t>SUGAR COATED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/>
                        <a:t>CAN BE DIVIDED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54337884"/>
                  </a:ext>
                </a:extLst>
              </a:tr>
              <a:tr h="497731">
                <a:tc>
                  <a:txBody>
                    <a:bodyPr/>
                    <a:lstStyle/>
                    <a:p>
                      <a:r>
                        <a:rPr lang="en-IN" sz="2000" dirty="0"/>
                        <a:t>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/>
                        <a:t>FILM COATED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75404855"/>
                  </a:ext>
                </a:extLst>
              </a:tr>
              <a:tr h="497731">
                <a:tc>
                  <a:txBody>
                    <a:bodyPr/>
                    <a:lstStyle/>
                    <a:p>
                      <a:r>
                        <a:rPr lang="en-IN" sz="2000" dirty="0"/>
                        <a:t>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/>
                        <a:t>DISPERSIBLE TABLET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27172115"/>
                  </a:ext>
                </a:extLst>
              </a:tr>
              <a:tr h="427198">
                <a:tc>
                  <a:txBody>
                    <a:bodyPr/>
                    <a:lstStyle/>
                    <a:p>
                      <a:r>
                        <a:rPr lang="en-IN" sz="2000" dirty="0"/>
                        <a:t>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/>
                        <a:t>SUBLINGUAL TABLET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1542956"/>
                  </a:ext>
                </a:extLst>
              </a:tr>
              <a:tr h="497731">
                <a:tc>
                  <a:txBody>
                    <a:bodyPr/>
                    <a:lstStyle/>
                    <a:p>
                      <a:r>
                        <a:rPr lang="en-IN" sz="2000" dirty="0"/>
                        <a:t>6.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/>
                        <a:t>ENTERIC COATED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14672679"/>
                  </a:ext>
                </a:extLst>
              </a:tr>
              <a:tr h="497731">
                <a:tc>
                  <a:txBody>
                    <a:bodyPr/>
                    <a:lstStyle/>
                    <a:p>
                      <a:r>
                        <a:rPr lang="en-IN" sz="2000" dirty="0"/>
                        <a:t>7.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/>
                        <a:t>SUSTAINED/</a:t>
                      </a:r>
                    </a:p>
                    <a:p>
                      <a:r>
                        <a:rPr lang="en-IN" sz="2000" dirty="0"/>
                        <a:t>EXTENDED/</a:t>
                      </a:r>
                    </a:p>
                    <a:p>
                      <a:r>
                        <a:rPr lang="en-IN" sz="2000" dirty="0"/>
                        <a:t>CONTROLLED RELEASE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79702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73500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777C2C8-FDE9-57F8-FC83-0F05008C9D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75317"/>
          </a:xfrm>
        </p:spPr>
        <p:txBody>
          <a:bodyPr/>
          <a:lstStyle/>
          <a:p>
            <a:pPr algn="ctr"/>
            <a:r>
              <a:rPr lang="en-IN" dirty="0"/>
              <a:t>FORM OF MEDICINES</a:t>
            </a:r>
          </a:p>
        </p:txBody>
      </p:sp>
      <p:pic>
        <p:nvPicPr>
          <p:cNvPr id="1026" name="Picture 2" descr="Drugs Forms Medical Icon Flat Set">
            <a:extLst>
              <a:ext uri="{FF2B5EF4-FFF2-40B4-BE49-F238E27FC236}">
                <a16:creationId xmlns:a16="http://schemas.microsoft.com/office/drawing/2014/main" xmlns="" id="{C5E563FC-FAD1-16C9-CDF4-91454E54EB4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602" y="1509203"/>
            <a:ext cx="8519400" cy="4598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68551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B6C3847-136B-3924-EF01-1388073F44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2134" y="268941"/>
            <a:ext cx="8596668" cy="1320800"/>
          </a:xfrm>
        </p:spPr>
        <p:txBody>
          <a:bodyPr anchor="ctr"/>
          <a:lstStyle/>
          <a:p>
            <a:pPr algn="ctr"/>
            <a:r>
              <a:rPr lang="en-IN" dirty="0">
                <a:solidFill>
                  <a:srgbClr val="00B0F0"/>
                </a:solidFill>
                <a:latin typeface="Arial Black" panose="020B0A04020102020204" pitchFamily="34" charset="0"/>
              </a:rPr>
              <a:t>READING OF PRESCRIBTION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B700B12-6314-2CC4-80E0-68CE726E09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0416" y="1685460"/>
            <a:ext cx="8596668" cy="3880773"/>
          </a:xfrm>
        </p:spPr>
        <p:txBody>
          <a:bodyPr>
            <a:normAutofit fontScale="92500" lnSpcReduction="20000"/>
          </a:bodyPr>
          <a:lstStyle/>
          <a:p>
            <a:r>
              <a:rPr lang="en-IN" sz="3600" dirty="0"/>
              <a:t>Rx</a:t>
            </a:r>
          </a:p>
          <a:p>
            <a:r>
              <a:rPr lang="en-IN" sz="3600" dirty="0"/>
              <a:t>DIAGNOSIS</a:t>
            </a:r>
          </a:p>
          <a:p>
            <a:r>
              <a:rPr lang="en-IN" sz="3600" dirty="0"/>
              <a:t>NAME OF MEDICINES</a:t>
            </a:r>
          </a:p>
          <a:p>
            <a:r>
              <a:rPr lang="en-IN" sz="3600" dirty="0"/>
              <a:t>DOSE</a:t>
            </a:r>
          </a:p>
          <a:p>
            <a:r>
              <a:rPr lang="en-IN" sz="3600" dirty="0"/>
              <a:t>ADVICE LIKE DIAGNOSTIC TESTS</a:t>
            </a:r>
          </a:p>
          <a:p>
            <a:r>
              <a:rPr lang="en-IN" sz="3600" dirty="0"/>
              <a:t>PRECAUTIONS</a:t>
            </a:r>
          </a:p>
          <a:p>
            <a:r>
              <a:rPr lang="en-IN" sz="3600" dirty="0"/>
              <a:t>AST</a:t>
            </a:r>
          </a:p>
          <a:p>
            <a:endParaRPr lang="en-IN" dirty="0"/>
          </a:p>
          <a:p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0265369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A25A78A-73BD-E66C-30D2-D1A8C921BB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dirty="0"/>
              <a:t>LATIN WORDS USED IN PRESCRIBTION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xmlns="" id="{AC20E123-D239-C11E-FFAF-EF212BB727B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3808436"/>
              </p:ext>
            </p:extLst>
          </p:nvPr>
        </p:nvGraphicFramePr>
        <p:xfrm>
          <a:off x="677691" y="1427480"/>
          <a:ext cx="8596311" cy="482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1424">
                  <a:extLst>
                    <a:ext uri="{9D8B030D-6E8A-4147-A177-3AD203B41FA5}">
                      <a16:colId xmlns:a16="http://schemas.microsoft.com/office/drawing/2014/main" xmlns="" val="849517790"/>
                    </a:ext>
                  </a:extLst>
                </a:gridCol>
                <a:gridCol w="3240349">
                  <a:extLst>
                    <a:ext uri="{9D8B030D-6E8A-4147-A177-3AD203B41FA5}">
                      <a16:colId xmlns:a16="http://schemas.microsoft.com/office/drawing/2014/main" xmlns="" val="427828949"/>
                    </a:ext>
                  </a:extLst>
                </a:gridCol>
                <a:gridCol w="3574538">
                  <a:extLst>
                    <a:ext uri="{9D8B030D-6E8A-4147-A177-3AD203B41FA5}">
                      <a16:colId xmlns:a16="http://schemas.microsoft.com/office/drawing/2014/main" xmlns="" val="7230103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IN" dirty="0"/>
                        <a:t>ABBREVATION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MEANING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LATIN ORIGIN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327587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dirty="0"/>
                        <a:t>RX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MEDICAL PRESCRIBTION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TO TAKE/RECIPE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658481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dirty="0"/>
                        <a:t>OD/OID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ONCE A 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OMNE IN DIE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697152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dirty="0"/>
                        <a:t>BD/</a:t>
                      </a:r>
                      <a:r>
                        <a:rPr lang="en-IN" dirty="0" err="1"/>
                        <a:t>BiD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2 TIMES A 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BIS IN DIE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65038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dirty="0"/>
                        <a:t>TID/TDS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3 TIMES A 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TER DIE SUMENDUS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979013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dirty="0"/>
                        <a:t>QID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4 TIMES A 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QUARTER IN DIE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480705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dirty="0"/>
                        <a:t>AC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BEFORE MEALS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ANTE CIBUM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421728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dirty="0"/>
                        <a:t>PC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AFTER MEALS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POST CIBUM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846095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dirty="0"/>
                        <a:t>HS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AT BEDTIME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HORA SOMNI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750112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dirty="0"/>
                        <a:t>AM/PM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MORNING/EVENING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ANTE MERIDIEM/POST MERIDIEM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164754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dirty="0"/>
                        <a:t>STAT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IMMEDIATELY/NOW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STATIM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884552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dirty="0"/>
                        <a:t>BBF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BEFORE BREAK FAST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55059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dirty="0"/>
                        <a:t>SOS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WHEN SYMPTOMS APPEARED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NOT MORE THAN DOSE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752984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654981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644</TotalTime>
  <Words>1040</Words>
  <Application>Microsoft Office PowerPoint</Application>
  <PresentationFormat>Custom</PresentationFormat>
  <Paragraphs>386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Facet</vt:lpstr>
      <vt:lpstr>COMMON DRUGS AND THEIR USES</vt:lpstr>
      <vt:lpstr>OBJECTIVES</vt:lpstr>
      <vt:lpstr>PowerPoint Presentation</vt:lpstr>
      <vt:lpstr>IMPORTANT LABLE ON MEDICINES</vt:lpstr>
      <vt:lpstr>FORM OF MEDICINES</vt:lpstr>
      <vt:lpstr>TYPES OF TABLET</vt:lpstr>
      <vt:lpstr>FORM OF MEDICINES</vt:lpstr>
      <vt:lpstr>READING OF PRESCRIBTION</vt:lpstr>
      <vt:lpstr>LATIN WORDS USED IN PRESCRIBTION</vt:lpstr>
      <vt:lpstr>MEDICINES GROUPS</vt:lpstr>
      <vt:lpstr>ANALGESIC/ANTIPYRETICS/ANTI-INFLAMATORY</vt:lpstr>
      <vt:lpstr>ANTI-ALLERGIC/ ANTI-HISTAMINIC</vt:lpstr>
      <vt:lpstr>ANTIBIOTICS</vt:lpstr>
      <vt:lpstr>ANTIBIOTICS</vt:lpstr>
      <vt:lpstr>CEPHALOSPOINES GENERATION</vt:lpstr>
      <vt:lpstr>PowerPoint Presentation</vt:lpstr>
      <vt:lpstr>PROPERTIES OF GOOD ANTIBIOTICS</vt:lpstr>
      <vt:lpstr>PowerPoint Presentation</vt:lpstr>
      <vt:lpstr>PowerPoint Presentation</vt:lpstr>
      <vt:lpstr>PowerPoint Presentation</vt:lpstr>
      <vt:lpstr>IV FLUIDS</vt:lpstr>
      <vt:lpstr>EMERGENCY/COMMON INJECTIONS GIVEN IN IV FLUID LIKE NS,D5%,DNS,RL</vt:lpstr>
      <vt:lpstr>LIST OF EMERGENCY MEDICINES USUALLY KEPT IN EMERGENCY TRAY</vt:lpstr>
      <vt:lpstr>INJ. ADRENALINE BITARTRATE (EPINEPHRINE) 1MG/ML    </vt:lpstr>
      <vt:lpstr>INJ. ATROPIN SULPHATE  0.4MG/ML OR 0.6MG/ML</vt:lpstr>
      <vt:lpstr>PRECAUTIONS</vt:lpstr>
      <vt:lpstr>THANK YOU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COMMON DRUGS AND THEIR USES</dc:title>
  <dc:creator>MTI MTI</dc:creator>
  <cp:lastModifiedBy>NDRF MEDICAL</cp:lastModifiedBy>
  <cp:revision>43</cp:revision>
  <dcterms:created xsi:type="dcterms:W3CDTF">2022-05-31T06:40:01Z</dcterms:created>
  <dcterms:modified xsi:type="dcterms:W3CDTF">2025-12-20T07:16:43Z</dcterms:modified>
</cp:coreProperties>
</file>