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48" r:id="rId3"/>
    <p:sldId id="375" r:id="rId4"/>
    <p:sldId id="377" r:id="rId5"/>
    <p:sldId id="376" r:id="rId6"/>
    <p:sldId id="379" r:id="rId7"/>
    <p:sldId id="378" r:id="rId8"/>
    <p:sldId id="259" r:id="rId9"/>
    <p:sldId id="260" r:id="rId10"/>
    <p:sldId id="315" r:id="rId11"/>
    <p:sldId id="316" r:id="rId12"/>
    <p:sldId id="317" r:id="rId13"/>
    <p:sldId id="318" r:id="rId14"/>
    <p:sldId id="299" r:id="rId15"/>
    <p:sldId id="300" r:id="rId16"/>
    <p:sldId id="301" r:id="rId17"/>
    <p:sldId id="261" r:id="rId18"/>
    <p:sldId id="263" r:id="rId19"/>
    <p:sldId id="264" r:id="rId20"/>
    <p:sldId id="265" r:id="rId21"/>
    <p:sldId id="303" r:id="rId22"/>
    <p:sldId id="266" r:id="rId23"/>
    <p:sldId id="267" r:id="rId24"/>
    <p:sldId id="268" r:id="rId25"/>
    <p:sldId id="367" r:id="rId26"/>
    <p:sldId id="270" r:id="rId27"/>
    <p:sldId id="366" r:id="rId28"/>
    <p:sldId id="272" r:id="rId29"/>
    <p:sldId id="314" r:id="rId30"/>
    <p:sldId id="273" r:id="rId31"/>
    <p:sldId id="274" r:id="rId32"/>
    <p:sldId id="276" r:id="rId33"/>
    <p:sldId id="298" r:id="rId34"/>
    <p:sldId id="313" r:id="rId35"/>
    <p:sldId id="275" r:id="rId36"/>
    <p:sldId id="336" r:id="rId37"/>
    <p:sldId id="308" r:id="rId38"/>
    <p:sldId id="304" r:id="rId39"/>
    <p:sldId id="337" r:id="rId40"/>
    <p:sldId id="312" r:id="rId41"/>
    <p:sldId id="368" r:id="rId42"/>
    <p:sldId id="309" r:id="rId43"/>
    <p:sldId id="338" r:id="rId44"/>
    <p:sldId id="339" r:id="rId45"/>
    <p:sldId id="364" r:id="rId46"/>
    <p:sldId id="340" r:id="rId47"/>
    <p:sldId id="344" r:id="rId48"/>
    <p:sldId id="310" r:id="rId49"/>
    <p:sldId id="311" r:id="rId50"/>
    <p:sldId id="342" r:id="rId51"/>
    <p:sldId id="343" r:id="rId52"/>
    <p:sldId id="278" r:id="rId53"/>
    <p:sldId id="365" r:id="rId54"/>
    <p:sldId id="345" r:id="rId55"/>
    <p:sldId id="279" r:id="rId56"/>
    <p:sldId id="297" r:id="rId57"/>
    <p:sldId id="280" r:id="rId58"/>
    <p:sldId id="282" r:id="rId59"/>
    <p:sldId id="305" r:id="rId60"/>
    <p:sldId id="283" r:id="rId61"/>
    <p:sldId id="284" r:id="rId62"/>
    <p:sldId id="285" r:id="rId63"/>
    <p:sldId id="286" r:id="rId64"/>
    <p:sldId id="287" r:id="rId65"/>
    <p:sldId id="302" r:id="rId66"/>
    <p:sldId id="288" r:id="rId67"/>
    <p:sldId id="307" r:id="rId68"/>
    <p:sldId id="290" r:id="rId69"/>
    <p:sldId id="346" r:id="rId70"/>
    <p:sldId id="291" r:id="rId71"/>
    <p:sldId id="289" r:id="rId72"/>
    <p:sldId id="292" r:id="rId73"/>
    <p:sldId id="374" r:id="rId74"/>
    <p:sldId id="293" r:id="rId75"/>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5pPr>
    <a:lvl6pPr marL="2286000" algn="l" defTabSz="914400" rtl="0" eaLnBrk="1" latinLnBrk="0" hangingPunct="1">
      <a:defRPr sz="2800" b="1" kern="1200">
        <a:solidFill>
          <a:srgbClr val="FF0000"/>
        </a:solidFill>
        <a:latin typeface="Times New Roman" panose="02020603050405020304" pitchFamily="18" charset="0"/>
        <a:ea typeface="+mn-ea"/>
        <a:cs typeface="+mn-cs"/>
      </a:defRPr>
    </a:lvl6pPr>
    <a:lvl7pPr marL="2743200" algn="l" defTabSz="914400" rtl="0" eaLnBrk="1" latinLnBrk="0" hangingPunct="1">
      <a:defRPr sz="2800" b="1" kern="1200">
        <a:solidFill>
          <a:srgbClr val="FF0000"/>
        </a:solidFill>
        <a:latin typeface="Times New Roman" panose="02020603050405020304" pitchFamily="18" charset="0"/>
        <a:ea typeface="+mn-ea"/>
        <a:cs typeface="+mn-cs"/>
      </a:defRPr>
    </a:lvl7pPr>
    <a:lvl8pPr marL="3200400" algn="l" defTabSz="914400" rtl="0" eaLnBrk="1" latinLnBrk="0" hangingPunct="1">
      <a:defRPr sz="2800" b="1" kern="1200">
        <a:solidFill>
          <a:srgbClr val="FF0000"/>
        </a:solidFill>
        <a:latin typeface="Times New Roman" panose="02020603050405020304" pitchFamily="18" charset="0"/>
        <a:ea typeface="+mn-ea"/>
        <a:cs typeface="+mn-cs"/>
      </a:defRPr>
    </a:lvl8pPr>
    <a:lvl9pPr marL="3657600" algn="l" defTabSz="914400" rtl="0" eaLnBrk="1" latinLnBrk="0" hangingPunct="1">
      <a:defRPr sz="2800" b="1" kern="1200">
        <a:solidFill>
          <a:srgbClr val="FF00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CC3300"/>
    <a:srgbClr val="3333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2" d="100"/>
          <a:sy n="62" d="100"/>
        </p:scale>
        <p:origin x="492"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224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0704F9B-3E2C-6547-7DBB-5B157B5BF35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defRPr>
            </a:lvl1pPr>
          </a:lstStyle>
          <a:p>
            <a:pPr>
              <a:defRPr/>
            </a:pPr>
            <a:endParaRPr lang="en-US"/>
          </a:p>
        </p:txBody>
      </p:sp>
      <p:sp>
        <p:nvSpPr>
          <p:cNvPr id="63491" name="Rectangle 3">
            <a:extLst>
              <a:ext uri="{FF2B5EF4-FFF2-40B4-BE49-F238E27FC236}">
                <a16:creationId xmlns:a16="http://schemas.microsoft.com/office/drawing/2014/main" id="{745C1302-E0EA-D603-4FAB-0E9AAABDEF8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defRPr>
            </a:lvl1pPr>
          </a:lstStyle>
          <a:p>
            <a:pPr>
              <a:defRPr/>
            </a:pPr>
            <a:endParaRPr lang="en-US"/>
          </a:p>
        </p:txBody>
      </p:sp>
      <p:sp>
        <p:nvSpPr>
          <p:cNvPr id="2052" name="Rectangle 4">
            <a:extLst>
              <a:ext uri="{FF2B5EF4-FFF2-40B4-BE49-F238E27FC236}">
                <a16:creationId xmlns:a16="http://schemas.microsoft.com/office/drawing/2014/main" id="{22A0FA71-1005-E0AE-893B-4CFA60CF5C35}"/>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AE6F58FA-8706-F56F-ECB8-90A6DD6C9B7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a:extLst>
              <a:ext uri="{FF2B5EF4-FFF2-40B4-BE49-F238E27FC236}">
                <a16:creationId xmlns:a16="http://schemas.microsoft.com/office/drawing/2014/main" id="{27FC7670-C01B-22A9-85C1-C8133E45E42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defRPr>
            </a:lvl1pPr>
          </a:lstStyle>
          <a:p>
            <a:pPr>
              <a:defRPr/>
            </a:pPr>
            <a:endParaRPr lang="en-US"/>
          </a:p>
        </p:txBody>
      </p:sp>
      <p:sp>
        <p:nvSpPr>
          <p:cNvPr id="63495" name="Rectangle 7">
            <a:extLst>
              <a:ext uri="{FF2B5EF4-FFF2-40B4-BE49-F238E27FC236}">
                <a16:creationId xmlns:a16="http://schemas.microsoft.com/office/drawing/2014/main" id="{6127F599-B750-8A94-8138-16F924ADF05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7C419B50-9764-4056-9505-56FE32F011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14532BA-7234-6E7D-75E0-E20E32B0F0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450F07-ECB4-43D4-AC69-576F2420111F}" type="slidenum">
              <a:rPr lang="en-US" altLang="en-US" smtClean="0"/>
              <a:pPr>
                <a:spcBef>
                  <a:spcPct val="0"/>
                </a:spcBef>
              </a:pPr>
              <a:t>10</a:t>
            </a:fld>
            <a:endParaRPr lang="en-US" altLang="en-US"/>
          </a:p>
        </p:txBody>
      </p:sp>
      <p:sp>
        <p:nvSpPr>
          <p:cNvPr id="13315" name="Rectangle 2">
            <a:extLst>
              <a:ext uri="{FF2B5EF4-FFF2-40B4-BE49-F238E27FC236}">
                <a16:creationId xmlns:a16="http://schemas.microsoft.com/office/drawing/2014/main" id="{1241E6ED-2912-2528-3514-8AC3337CCD37}"/>
              </a:ext>
            </a:extLst>
          </p:cNvPr>
          <p:cNvSpPr>
            <a:spLocks noChangeArrowheads="1" noTextEdit="1"/>
          </p:cNvSpPr>
          <p:nvPr>
            <p:ph type="sldImg"/>
          </p:nvPr>
        </p:nvSpPr>
        <p:spPr>
          <a:xfrm>
            <a:off x="1160463" y="698500"/>
            <a:ext cx="4537075" cy="3403600"/>
          </a:xfrm>
          <a:ln w="12700" cap="flat">
            <a:solidFill>
              <a:schemeClr val="tx1"/>
            </a:solidFill>
          </a:ln>
        </p:spPr>
      </p:sp>
      <p:sp>
        <p:nvSpPr>
          <p:cNvPr id="13316" name="Rectangle 3">
            <a:extLst>
              <a:ext uri="{FF2B5EF4-FFF2-40B4-BE49-F238E27FC236}">
                <a16:creationId xmlns:a16="http://schemas.microsoft.com/office/drawing/2014/main" id="{B7F430C4-879E-2549-B80F-8DFBB9A8A483}"/>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NORMAL NERVE FUNCTION</a:t>
            </a:r>
            <a:endParaRPr lang="en-US" altLang="en-US"/>
          </a:p>
          <a:p>
            <a:pPr defTabSz="933450" eaLnBrk="1" hangingPunct="1">
              <a:spcBef>
                <a:spcPct val="0"/>
              </a:spcBef>
            </a:pPr>
            <a:endParaRPr lang="en-US" altLang="en-US"/>
          </a:p>
          <a:p>
            <a:pPr defTabSz="933450" eaLnBrk="1" hangingPunct="1">
              <a:spcBef>
                <a:spcPct val="0"/>
              </a:spcBef>
            </a:pPr>
            <a:r>
              <a:rPr lang="en-US" altLang="en-US"/>
              <a:t>Nerves communicate with muscles, organs, and other nerves by releasing chemicals or neurotransmitters at their connection site (synapse).  One of the most common neurotransmitters is acetylcholine (ACh), which is released and collects at the receptor site stimulating the end organ to respond and produce a variety of effects:  muscle contractions, gland secretion, and nerve-to-nerve conduction.</a:t>
            </a:r>
          </a:p>
          <a:p>
            <a:pPr defTabSz="933450" eaLnBrk="1" hangingPunct="1">
              <a:spcBef>
                <a:spcPct val="0"/>
              </a:spcBef>
            </a:pPr>
            <a:endParaRPr lang="en-US" altLang="en-US" i="1"/>
          </a:p>
          <a:p>
            <a:pPr defTabSz="933450" eaLnBrk="1" hangingPunct="1"/>
            <a:endParaRPr lang="en-US" altLang="en-US"/>
          </a:p>
          <a:p>
            <a:pPr defTabSz="933450" eaLnBrk="1" hangingPunct="1"/>
            <a:endParaRPr lang="en-US" altLang="en-US"/>
          </a:p>
          <a:p>
            <a:pPr defTabSz="933450" eaLnBrk="1" hangingPunct="1">
              <a:spcBef>
                <a:spcPct val="0"/>
              </a:spcBef>
            </a:pPr>
            <a:endParaRPr lang="en-US" altLang="en-US"/>
          </a:p>
        </p:txBody>
      </p:sp>
      <p:sp>
        <p:nvSpPr>
          <p:cNvPr id="13317" name="Rectangle 4">
            <a:extLst>
              <a:ext uri="{FF2B5EF4-FFF2-40B4-BE49-F238E27FC236}">
                <a16:creationId xmlns:a16="http://schemas.microsoft.com/office/drawing/2014/main" id="{8399B746-E463-FBE2-BD9D-A1675C35423C}"/>
              </a:ext>
            </a:extLst>
          </p:cNvPr>
          <p:cNvSpPr>
            <a:spLocks noChangeArrowheads="1"/>
          </p:cNvSpPr>
          <p:nvPr/>
        </p:nvSpPr>
        <p:spPr bwMode="auto">
          <a:xfrm>
            <a:off x="461963" y="5994400"/>
            <a:ext cx="5956300" cy="463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NOTE:  In this graphic, the receptor target to the right of the synapse could be the continuing nerve, a gland, or a muscle.</a:t>
            </a:r>
          </a:p>
        </p:txBody>
      </p:sp>
      <p:sp>
        <p:nvSpPr>
          <p:cNvPr id="13318" name="Rectangle 5">
            <a:extLst>
              <a:ext uri="{FF2B5EF4-FFF2-40B4-BE49-F238E27FC236}">
                <a16:creationId xmlns:a16="http://schemas.microsoft.com/office/drawing/2014/main" id="{EFE229E4-AF0A-E082-E043-6273144851A5}"/>
              </a:ext>
            </a:extLst>
          </p:cNvPr>
          <p:cNvSpPr>
            <a:spLocks noChangeArrowheads="1"/>
          </p:cNvSpPr>
          <p:nvPr/>
        </p:nvSpPr>
        <p:spPr bwMode="auto">
          <a:xfrm>
            <a:off x="461963" y="6643688"/>
            <a:ext cx="5934075" cy="463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NOTE:  At instructor’s discretion, an optional video describing nerve agent physiological effects may be used.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FD4683A-30B8-E194-DC21-E7ACE07A07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DD32C1-5E34-401F-87A0-E0F8892519A1}" type="slidenum">
              <a:rPr lang="en-US" altLang="en-US" smtClean="0"/>
              <a:pPr>
                <a:spcBef>
                  <a:spcPct val="0"/>
                </a:spcBef>
              </a:pPr>
              <a:t>47</a:t>
            </a:fld>
            <a:endParaRPr lang="en-US" altLang="en-US"/>
          </a:p>
        </p:txBody>
      </p:sp>
      <p:sp>
        <p:nvSpPr>
          <p:cNvPr id="60419" name="Rectangle 2">
            <a:extLst>
              <a:ext uri="{FF2B5EF4-FFF2-40B4-BE49-F238E27FC236}">
                <a16:creationId xmlns:a16="http://schemas.microsoft.com/office/drawing/2014/main" id="{49490A7A-DE49-0093-9DCA-33EE4CE37C8A}"/>
              </a:ext>
            </a:extLst>
          </p:cNvPr>
          <p:cNvSpPr>
            <a:spLocks noChangeArrowheads="1" noTextEdit="1"/>
          </p:cNvSpPr>
          <p:nvPr>
            <p:ph type="sldImg"/>
          </p:nvPr>
        </p:nvSpPr>
        <p:spPr>
          <a:xfrm>
            <a:off x="1160463" y="698500"/>
            <a:ext cx="4537075" cy="3403600"/>
          </a:xfrm>
          <a:ln w="12700" cap="flat">
            <a:solidFill>
              <a:schemeClr val="tx1"/>
            </a:solidFill>
          </a:ln>
        </p:spPr>
      </p:sp>
      <p:sp>
        <p:nvSpPr>
          <p:cNvPr id="60420" name="Rectangle 3">
            <a:extLst>
              <a:ext uri="{FF2B5EF4-FFF2-40B4-BE49-F238E27FC236}">
                <a16:creationId xmlns:a16="http://schemas.microsoft.com/office/drawing/2014/main" id="{9AD4E933-C54E-C8C4-E97C-E359536A6064}"/>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LEWISITE EFFECTS</a:t>
            </a:r>
            <a:endParaRPr lang="en-US" altLang="en-US"/>
          </a:p>
          <a:p>
            <a:pPr defTabSz="933450" eaLnBrk="1" hangingPunct="1">
              <a:lnSpc>
                <a:spcPct val="40000"/>
              </a:lnSpc>
            </a:pPr>
            <a:endParaRPr lang="en-US" altLang="en-US"/>
          </a:p>
          <a:p>
            <a:pPr defTabSz="933450" eaLnBrk="1" hangingPunct="1"/>
            <a:r>
              <a:rPr lang="en-US" altLang="en-US"/>
              <a:t>Lewisite is a vesicant that has been stockpiled militarily, but there have been few human exposures to the chemical.  Lewisite is rapidly absorbed by the eyes, skin, and lungs and produces blisters similar to sulfur mustard.  In contrast to sulfur mustard, however, </a:t>
            </a:r>
            <a:r>
              <a:rPr lang="en-US" altLang="en-US" b="1"/>
              <a:t>Lewisite is highly irritating on initial exposure.</a:t>
            </a:r>
            <a:r>
              <a:rPr lang="en-US" altLang="en-US"/>
              <a:t>  It also produces visible lesions more quickly.  </a:t>
            </a:r>
          </a:p>
          <a:p>
            <a:pPr defTabSz="933450" eaLnBrk="1" hangingPunct="1"/>
            <a:r>
              <a:rPr lang="en-US" altLang="en-US"/>
              <a:t>Lewisite causes greater skin damage than sulfur mustard.  A gray area of dead skin can progress to blisters and severe tissue necrosis and sloughing.  Since it causes immediate irritation to the nose and sinuses, any effort by the victim to evacuate the area of contamination may prevent more severe lung damage.  Pseudomembrane formation is common.  Lewisite also causes increased capillary permeability, leading to volume depletion and hepatic and renal injury.  Unlike mustard, it does not damage the bone marrow.</a:t>
            </a:r>
          </a:p>
          <a:p>
            <a:pPr defTabSz="933450" eaLnBrk="1" hangingPunct="1">
              <a:spcBef>
                <a:spcPct val="0"/>
              </a:spcBef>
            </a:pPr>
            <a:endParaRPr lang="en-US" altLang="en-US"/>
          </a:p>
        </p:txBody>
      </p:sp>
      <p:sp>
        <p:nvSpPr>
          <p:cNvPr id="60421" name="Rectangle 4">
            <a:extLst>
              <a:ext uri="{FF2B5EF4-FFF2-40B4-BE49-F238E27FC236}">
                <a16:creationId xmlns:a16="http://schemas.microsoft.com/office/drawing/2014/main" id="{64741F4B-0C7A-68C4-4C29-62919CE9C4C3}"/>
              </a:ext>
            </a:extLst>
          </p:cNvPr>
          <p:cNvSpPr>
            <a:spLocks noChangeArrowheads="1"/>
          </p:cNvSpPr>
          <p:nvPr/>
        </p:nvSpPr>
        <p:spPr bwMode="auto">
          <a:xfrm>
            <a:off x="461963" y="7221538"/>
            <a:ext cx="5934075" cy="13700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NOTE:  Lewisite, named for its inventor, Captain W. Lee Lewis of the U.S. Army Chemical Warfare Service, was produced in 1918 for use in World War I, but didn’t make it to the front before armistice was declared.  A stockpile of it destined for Europe was enroute by ship when the war ended.  The Japanese mixed Lewisite with mustard for use in bombs and artillery shells which were probably used to attack China starting in about 1935, and the Soviets also stockpiled this agent.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24C61F6-0684-C543-2E8F-BC668A38E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77D4C8-0E44-4BF1-8131-6D3E2EF467DB}" type="slidenum">
              <a:rPr lang="en-US" altLang="en-US" smtClean="0"/>
              <a:pPr>
                <a:spcBef>
                  <a:spcPct val="0"/>
                </a:spcBef>
              </a:pPr>
              <a:t>50</a:t>
            </a:fld>
            <a:endParaRPr lang="en-US" altLang="en-US"/>
          </a:p>
        </p:txBody>
      </p:sp>
      <p:sp>
        <p:nvSpPr>
          <p:cNvPr id="64515" name="Rectangle 2">
            <a:extLst>
              <a:ext uri="{FF2B5EF4-FFF2-40B4-BE49-F238E27FC236}">
                <a16:creationId xmlns:a16="http://schemas.microsoft.com/office/drawing/2014/main" id="{1D0E8CC9-4553-170C-028C-6D9D61EB5D8A}"/>
              </a:ext>
            </a:extLst>
          </p:cNvPr>
          <p:cNvSpPr>
            <a:spLocks noChangeArrowheads="1" noTextEdit="1"/>
          </p:cNvSpPr>
          <p:nvPr>
            <p:ph type="sldImg"/>
          </p:nvPr>
        </p:nvSpPr>
        <p:spPr>
          <a:xfrm>
            <a:off x="1160463" y="698500"/>
            <a:ext cx="4537075" cy="3403600"/>
          </a:xfrm>
          <a:ln w="12700" cap="flat">
            <a:solidFill>
              <a:schemeClr val="tx1"/>
            </a:solidFill>
          </a:ln>
        </p:spPr>
      </p:sp>
      <p:sp>
        <p:nvSpPr>
          <p:cNvPr id="64516" name="Rectangle 3">
            <a:extLst>
              <a:ext uri="{FF2B5EF4-FFF2-40B4-BE49-F238E27FC236}">
                <a16:creationId xmlns:a16="http://schemas.microsoft.com/office/drawing/2014/main" id="{97DC91A5-C3DB-FB24-642D-D592B9F5FC0D}"/>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EYE TREATMENT</a:t>
            </a:r>
            <a:endParaRPr lang="en-US" altLang="en-US"/>
          </a:p>
          <a:p>
            <a:pPr defTabSz="933450" eaLnBrk="1" hangingPunct="1">
              <a:spcBef>
                <a:spcPct val="0"/>
              </a:spcBef>
            </a:pPr>
            <a:endParaRPr lang="en-US" altLang="en-US"/>
          </a:p>
          <a:p>
            <a:pPr defTabSz="933450" eaLnBrk="1" hangingPunct="1">
              <a:spcBef>
                <a:spcPct val="0"/>
              </a:spcBef>
            </a:pPr>
            <a:r>
              <a:rPr lang="en-US" altLang="en-US"/>
              <a:t>A discussion of the therapy for ocular exposures is best begun by repeating the observation that mustard fixes to tissues within the first several minutes after exposure.  Gentle irrigation with saline or water during this time period will be helpful.  Aggressive attempts to pry apart severely painful, blepharospastic eyelids to accomplish an irrigation 30 minutes or more after exposure is of dubious value, since the damage has been done and the agent has evaporated or has been absorbed.  With severe eye injuries, homatropine or other mydriatics should be applied topically to prevent synechiae formation.  Topical analgesics may be used for initial examination.  However, oral pain medication is preferred to topical analgesics, which may allow damage to the cornea and delay healing.  Topical antibiotics should be applied several times a day and petroleum jelly should be applied to lid edges to prevent them from adhering. Early involvement of an ophthalmologist is advised, and a visual acuity should be obtained before treatment measures are instituted.</a:t>
            </a:r>
          </a:p>
          <a:p>
            <a:pPr defTabSz="933450"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D01A6B4-0951-6704-382F-56D3B54BEF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C2F923-02A4-4F76-8D49-C22E252F147E}" type="slidenum">
              <a:rPr lang="en-US" altLang="en-US" smtClean="0"/>
              <a:pPr>
                <a:spcBef>
                  <a:spcPct val="0"/>
                </a:spcBef>
              </a:pPr>
              <a:t>51</a:t>
            </a:fld>
            <a:endParaRPr lang="en-US" altLang="en-US"/>
          </a:p>
        </p:txBody>
      </p:sp>
      <p:sp>
        <p:nvSpPr>
          <p:cNvPr id="66563" name="Rectangle 2">
            <a:extLst>
              <a:ext uri="{FF2B5EF4-FFF2-40B4-BE49-F238E27FC236}">
                <a16:creationId xmlns:a16="http://schemas.microsoft.com/office/drawing/2014/main" id="{14E8BD3E-4A81-CFF3-3002-9B4DD92D66A7}"/>
              </a:ext>
            </a:extLst>
          </p:cNvPr>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800">
              <a:solidFill>
                <a:srgbClr val="FF0000"/>
              </a:solidFill>
            </a:endParaRPr>
          </a:p>
        </p:txBody>
      </p:sp>
      <p:sp>
        <p:nvSpPr>
          <p:cNvPr id="66564" name="Rectangle 3">
            <a:extLst>
              <a:ext uri="{FF2B5EF4-FFF2-40B4-BE49-F238E27FC236}">
                <a16:creationId xmlns:a16="http://schemas.microsoft.com/office/drawing/2014/main" id="{6DEFC296-C1A0-48F2-8A84-7F4657400654}"/>
              </a:ext>
            </a:extLst>
          </p:cNvPr>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800">
              <a:solidFill>
                <a:srgbClr val="FF0000"/>
              </a:solidFill>
            </a:endParaRPr>
          </a:p>
        </p:txBody>
      </p:sp>
      <p:sp>
        <p:nvSpPr>
          <p:cNvPr id="66565" name="Rectangle 4">
            <a:extLst>
              <a:ext uri="{FF2B5EF4-FFF2-40B4-BE49-F238E27FC236}">
                <a16:creationId xmlns:a16="http://schemas.microsoft.com/office/drawing/2014/main" id="{4F7993B8-0BD6-A8FE-FEC8-B8CABAB5AA98}"/>
              </a:ext>
            </a:extLst>
          </p:cNvPr>
          <p:cNvSpPr>
            <a:spLocks noChangeArrowheads="1" noTextEdit="1"/>
          </p:cNvSpPr>
          <p:nvPr>
            <p:ph type="sldImg"/>
          </p:nvPr>
        </p:nvSpPr>
        <p:spPr>
          <a:xfrm>
            <a:off x="1160463" y="698500"/>
            <a:ext cx="4537075" cy="3403600"/>
          </a:xfrm>
          <a:ln w="12700" cap="flat">
            <a:solidFill>
              <a:schemeClr val="tx1"/>
            </a:solidFill>
          </a:ln>
        </p:spPr>
      </p:sp>
      <p:sp>
        <p:nvSpPr>
          <p:cNvPr id="66566" name="Rectangle 5">
            <a:extLst>
              <a:ext uri="{FF2B5EF4-FFF2-40B4-BE49-F238E27FC236}">
                <a16:creationId xmlns:a16="http://schemas.microsoft.com/office/drawing/2014/main" id="{BBBB8B39-AFEF-A186-07EA-7ED11837D612}"/>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769938" eaLnBrk="1" hangingPunct="1"/>
            <a:r>
              <a:rPr lang="en-US" altLang="en-US" b="1"/>
              <a:t>AIRWAY TREATMENT</a:t>
            </a:r>
            <a:endParaRPr lang="en-US" altLang="en-US"/>
          </a:p>
          <a:p>
            <a:pPr defTabSz="769938" eaLnBrk="1" hangingPunct="1">
              <a:lnSpc>
                <a:spcPct val="50000"/>
              </a:lnSpc>
            </a:pPr>
            <a:endParaRPr lang="en-US" altLang="en-US"/>
          </a:p>
          <a:p>
            <a:pPr defTabSz="769938" eaLnBrk="1" hangingPunct="1"/>
            <a:r>
              <a:rPr lang="en-US" altLang="en-US"/>
              <a:t>Upper or minor airway symptoms (sore throat, non-productive cough, hoarseness) may be relieved by cool mist inhalation and cough suppressants.  The initial chemical pneumonitis should be treated in the usual manner; however, antibiotics should not be used until an organism is demonstrated, which usually occurs between the third and fifth day post-exposure.  A patient with severe airway effects will benefit from oxygen and assisted ventilation, particularly positive end expiratory pressure (PEEP) or continuous positive airway pressure (CPAP).  Intubation should be performed if there are signs of impending laryngeal involvement, and it should be done early before laryngeal spasm or edema makes it difficult.  Bronchodilators may be needed; if they fail to relieve bronchospasm, steroids may be tried.  Steroids, however, are of questionable benefit otherwise.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B6A66FC-4F40-B54D-B035-7BBBF2197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DEFB52-B097-4AE6-B5A6-1DBEC31A59FD}" type="slidenum">
              <a:rPr lang="en-US" altLang="en-US" smtClean="0"/>
              <a:pPr>
                <a:spcBef>
                  <a:spcPct val="0"/>
                </a:spcBef>
              </a:pPr>
              <a:t>54</a:t>
            </a:fld>
            <a:endParaRPr lang="en-US" altLang="en-US"/>
          </a:p>
        </p:txBody>
      </p:sp>
      <p:sp>
        <p:nvSpPr>
          <p:cNvPr id="70659" name="Rectangle 2">
            <a:extLst>
              <a:ext uri="{FF2B5EF4-FFF2-40B4-BE49-F238E27FC236}">
                <a16:creationId xmlns:a16="http://schemas.microsoft.com/office/drawing/2014/main" id="{89E006DF-C78C-15C8-11D9-C3FDD63DBEAE}"/>
              </a:ext>
            </a:extLst>
          </p:cNvPr>
          <p:cNvSpPr>
            <a:spLocks noChangeArrowheads="1" noTextEdit="1"/>
          </p:cNvSpPr>
          <p:nvPr>
            <p:ph type="sldImg"/>
          </p:nvPr>
        </p:nvSpPr>
        <p:spPr>
          <a:xfrm>
            <a:off x="1160463" y="698500"/>
            <a:ext cx="4537075" cy="3403600"/>
          </a:xfrm>
          <a:ln w="12700" cap="flat">
            <a:solidFill>
              <a:schemeClr val="tx1"/>
            </a:solidFill>
          </a:ln>
        </p:spPr>
      </p:sp>
      <p:sp>
        <p:nvSpPr>
          <p:cNvPr id="70660" name="Rectangle 3">
            <a:extLst>
              <a:ext uri="{FF2B5EF4-FFF2-40B4-BE49-F238E27FC236}">
                <a16:creationId xmlns:a16="http://schemas.microsoft.com/office/drawing/2014/main" id="{5E4BEA80-986C-EC36-2154-76B55791C5B2}"/>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VESICANT AGENT SUMMARY</a:t>
            </a:r>
            <a:endParaRPr lang="en-US" altLang="en-US"/>
          </a:p>
          <a:p>
            <a:pPr defTabSz="933450" eaLnBrk="1" hangingPunct="1">
              <a:spcBef>
                <a:spcPct val="0"/>
              </a:spcBef>
            </a:pPr>
            <a:endParaRPr lang="en-US" altLang="en-US"/>
          </a:p>
          <a:p>
            <a:pPr defTabSz="933450" eaLnBrk="1" hangingPunct="1">
              <a:spcBef>
                <a:spcPct val="0"/>
              </a:spcBef>
            </a:pPr>
            <a:r>
              <a:rPr lang="en-US" altLang="en-US"/>
              <a:t>Mustard and Lewisite both cause damage within a short period of contacting a victim, though mustard’s symptoms may be delayed many hours while Lewisite causes immediate skin irritation.  Both agents can cause injury in their vapor or liquid state by contacting human tissue; the eyes, skin, and respiratory systems are susceptible to damage from their effects.  In addition, mustard can cause systemic damage in the form of neurological, gastrointestinal, bone marrow, and blood-forming system effects.  The system effects of Lewisite exposure include injury to circulatory system capillaries, allowing fluid imbalances which can lead to liver and kidney damage.</a:t>
            </a:r>
          </a:p>
          <a:p>
            <a:pPr defTabSz="933450" eaLnBrk="1" hangingPunct="1">
              <a:spcBef>
                <a:spcPct val="0"/>
              </a:spcBef>
            </a:pPr>
            <a:endParaRPr lang="en-US" altLang="en-US"/>
          </a:p>
          <a:p>
            <a:pPr defTabSz="933450" eaLnBrk="1" hangingPunct="1">
              <a:spcBef>
                <a:spcPct val="0"/>
              </a:spcBef>
            </a:pPr>
            <a:r>
              <a:rPr lang="en-US" altLang="en-US"/>
              <a:t>Dimercaprol (BAL) can be used to treat Lewisite exposure; treatment for mustard is supportive and generally includes no specific antidote medication.  The best initial treatment for persons exposed to either agent is prompt and thorough decontamination.  This will also protect healthcare providers from secondary contamination.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CDB5867B-93C8-2970-5D06-A46F69A3E1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18A180-AC07-487D-A154-ED375F2409AA}" type="slidenum">
              <a:rPr lang="en-US" altLang="en-US" smtClean="0"/>
              <a:pPr>
                <a:spcBef>
                  <a:spcPct val="0"/>
                </a:spcBef>
              </a:pPr>
              <a:t>69</a:t>
            </a:fld>
            <a:endParaRPr lang="en-US" altLang="en-US"/>
          </a:p>
        </p:txBody>
      </p:sp>
      <p:sp>
        <p:nvSpPr>
          <p:cNvPr id="87043" name="Rectangle 2">
            <a:extLst>
              <a:ext uri="{FF2B5EF4-FFF2-40B4-BE49-F238E27FC236}">
                <a16:creationId xmlns:a16="http://schemas.microsoft.com/office/drawing/2014/main" id="{56E695B3-91B5-D532-9393-932216FFD9C2}"/>
              </a:ext>
            </a:extLst>
          </p:cNvPr>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800">
              <a:solidFill>
                <a:srgbClr val="FF0000"/>
              </a:solidFill>
            </a:endParaRPr>
          </a:p>
        </p:txBody>
      </p:sp>
      <p:sp>
        <p:nvSpPr>
          <p:cNvPr id="87044" name="Rectangle 3">
            <a:extLst>
              <a:ext uri="{FF2B5EF4-FFF2-40B4-BE49-F238E27FC236}">
                <a16:creationId xmlns:a16="http://schemas.microsoft.com/office/drawing/2014/main" id="{E123D406-2128-5CBD-5EC3-C427F139F3AE}"/>
              </a:ext>
            </a:extLst>
          </p:cNvPr>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800">
              <a:solidFill>
                <a:srgbClr val="FF0000"/>
              </a:solidFill>
            </a:endParaRPr>
          </a:p>
        </p:txBody>
      </p:sp>
      <p:sp>
        <p:nvSpPr>
          <p:cNvPr id="87045" name="Rectangle 4">
            <a:extLst>
              <a:ext uri="{FF2B5EF4-FFF2-40B4-BE49-F238E27FC236}">
                <a16:creationId xmlns:a16="http://schemas.microsoft.com/office/drawing/2014/main" id="{0686D0C2-1B52-82E4-83B8-BFF01C743384}"/>
              </a:ext>
            </a:extLst>
          </p:cNvPr>
          <p:cNvSpPr>
            <a:spLocks noChangeArrowheads="1" noTextEdit="1"/>
          </p:cNvSpPr>
          <p:nvPr>
            <p:ph type="sldImg"/>
          </p:nvPr>
        </p:nvSpPr>
        <p:spPr>
          <a:xfrm>
            <a:off x="1160463" y="474663"/>
            <a:ext cx="4537075" cy="3403600"/>
          </a:xfrm>
          <a:ln w="12700" cap="flat">
            <a:solidFill>
              <a:schemeClr val="tx1"/>
            </a:solidFill>
          </a:ln>
        </p:spPr>
      </p:sp>
      <p:sp>
        <p:nvSpPr>
          <p:cNvPr id="87046" name="Rectangle 5">
            <a:extLst>
              <a:ext uri="{FF2B5EF4-FFF2-40B4-BE49-F238E27FC236}">
                <a16:creationId xmlns:a16="http://schemas.microsoft.com/office/drawing/2014/main" id="{0CB22E73-F026-C25E-7907-C16D5CE75544}"/>
              </a:ext>
            </a:extLst>
          </p:cNvPr>
          <p:cNvSpPr>
            <a:spLocks noChangeArrowheads="1"/>
          </p:cNvSpPr>
          <p:nvPr>
            <p:ph type="body" idx="1"/>
          </p:nvPr>
        </p:nvSpPr>
        <p:spPr>
          <a:xfrm>
            <a:off x="457200" y="3925888"/>
            <a:ext cx="59436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769938" eaLnBrk="1" hangingPunct="1"/>
            <a:r>
              <a:rPr lang="en-US" altLang="en-US" b="1"/>
              <a:t>RIOT CONTROL AGENTS</a:t>
            </a:r>
            <a:endParaRPr lang="en-US" altLang="en-US"/>
          </a:p>
          <a:p>
            <a:pPr defTabSz="769938" eaLnBrk="1" hangingPunct="1"/>
            <a:r>
              <a:rPr lang="en-US" altLang="en-US"/>
              <a:t>Most people are familiar with riot control agents or “tear gas.”  These agents are used by the military for training, and by law enforcement agencies to subdue crowds or individuals.  Mace is sold for individual protection in small spray devices.  Pepper spray, derived from the </a:t>
            </a:r>
            <a:r>
              <a:rPr lang="en-US" altLang="en-US" i="1"/>
              <a:t>capsicum</a:t>
            </a:r>
            <a:r>
              <a:rPr lang="en-US" altLang="en-US"/>
              <a:t> family of peppers, is relatively new, and is used by the military, law enforcement, and for personal protection.  </a:t>
            </a:r>
          </a:p>
          <a:p>
            <a:pPr defTabSz="769938" eaLnBrk="1" hangingPunct="1"/>
            <a:r>
              <a:rPr lang="en-US" altLang="en-US"/>
              <a:t>These agents produce eye, nose, mouth, skin, and respiratory tract irritation.  This class of chemical agents causes involuntary eye closing due to irritation.  For police, this is an effective weapon as it can disable an assailant. The deleterious effect is usually transient (about 30 minutes after exposure).  Medical treatment for those exposed to riot control agents will have to deal with their effects on the eyes, respiratory tract, and skin.  </a:t>
            </a:r>
          </a:p>
          <a:p>
            <a:pPr defTabSz="769938" eaLnBrk="1" hangingPunct="1"/>
            <a:r>
              <a:rPr lang="en-US" altLang="en-US"/>
              <a:t>Eyes should be irrigated copiously with water or saline.  Remove contact lenses.  Utilize slit lamp exam to make certain that all solid particle foreign bodies are removed.  Follow-up with an ophthalmologist is recommended.  Treat wheezing with bronchodilators or steroids if standard bronchodilators fail.  Provide oxygen therapy if indicated.  Most symptoms should be maximal within 1 to 2 hours.  Most skin exposures require little more than reassurance.  With prolonged pain, decontaminate with soap and water or a solution containing a carbonate and/or a bicarbonate.  Do NOT use bleach.  Delayed onset dermatitis should be managed with frequent irrigation and soothing ointments or creams.</a:t>
            </a:r>
          </a:p>
        </p:txBody>
      </p:sp>
      <p:sp>
        <p:nvSpPr>
          <p:cNvPr id="87047" name="Rectangle 6">
            <a:extLst>
              <a:ext uri="{FF2B5EF4-FFF2-40B4-BE49-F238E27FC236}">
                <a16:creationId xmlns:a16="http://schemas.microsoft.com/office/drawing/2014/main" id="{2CB029F4-236A-3C3D-0A9A-518CB1FD6F33}"/>
              </a:ext>
            </a:extLst>
          </p:cNvPr>
          <p:cNvSpPr>
            <a:spLocks noChangeArrowheads="1"/>
          </p:cNvSpPr>
          <p:nvPr/>
        </p:nvSpPr>
        <p:spPr bwMode="auto">
          <a:xfrm>
            <a:off x="461963" y="8131175"/>
            <a:ext cx="5934075" cy="757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nSpc>
                <a:spcPct val="90000"/>
              </a:lnSpc>
              <a:spcBef>
                <a:spcPct val="50000"/>
              </a:spcBef>
            </a:pPr>
            <a:r>
              <a:rPr lang="en-US" altLang="en-US">
                <a:latin typeface="Arial" panose="020B0604020202020204" pitchFamily="34" charset="0"/>
              </a:rPr>
              <a:t>NOTE:  Though the signs and symptoms related to riot control agents are generally temporary, exposure to high levels of the chemicals can result in more serious illness.  This is especially true in the elderly, children, and individuals with underlying pulmonary disease such as asthma and COPD.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6065A65-04D7-D53F-B9B4-99ECD556A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862E4C-35F4-4AD1-8934-C98E79AC6F57}" type="slidenum">
              <a:rPr lang="en-US" altLang="en-US" smtClean="0"/>
              <a:pPr>
                <a:spcBef>
                  <a:spcPct val="0"/>
                </a:spcBef>
              </a:pPr>
              <a:t>11</a:t>
            </a:fld>
            <a:endParaRPr lang="en-US" altLang="en-US"/>
          </a:p>
        </p:txBody>
      </p:sp>
      <p:sp>
        <p:nvSpPr>
          <p:cNvPr id="15363" name="Rectangle 2">
            <a:extLst>
              <a:ext uri="{FF2B5EF4-FFF2-40B4-BE49-F238E27FC236}">
                <a16:creationId xmlns:a16="http://schemas.microsoft.com/office/drawing/2014/main" id="{C35B4DAF-2A3A-6BBC-E092-A92EC99594D5}"/>
              </a:ext>
            </a:extLst>
          </p:cNvPr>
          <p:cNvSpPr>
            <a:spLocks noChangeArrowheads="1" noTextEdit="1"/>
          </p:cNvSpPr>
          <p:nvPr>
            <p:ph type="sldImg"/>
          </p:nvPr>
        </p:nvSpPr>
        <p:spPr>
          <a:xfrm>
            <a:off x="1160463" y="698500"/>
            <a:ext cx="4537075" cy="3403600"/>
          </a:xfrm>
          <a:ln w="12700" cap="flat">
            <a:solidFill>
              <a:schemeClr val="tx1"/>
            </a:solidFill>
          </a:ln>
        </p:spPr>
      </p:sp>
      <p:sp>
        <p:nvSpPr>
          <p:cNvPr id="15364" name="Rectangle 3">
            <a:extLst>
              <a:ext uri="{FF2B5EF4-FFF2-40B4-BE49-F238E27FC236}">
                <a16:creationId xmlns:a16="http://schemas.microsoft.com/office/drawing/2014/main" id="{57FB2D32-1628-289C-4B18-162282D630E9}"/>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When a nerve impulse reaches the synapse, ACh is released from the nerve ending and diffuses across the synaptic cleft to combine with receptor sites on the next nerve, and the electrical message continues.</a:t>
            </a:r>
          </a:p>
          <a:p>
            <a:pPr defTabSz="933450" eaLnBrk="1" hangingPunct="1"/>
            <a:endParaRPr lang="en-US" altLang="en-US"/>
          </a:p>
          <a:p>
            <a:pPr defTabSz="933450" eaLnBrk="1" hangingPunct="1">
              <a:spcBef>
                <a:spcPct val="0"/>
              </a:spcBef>
            </a:pPr>
            <a:endParaRPr lang="en-US" altLang="en-US"/>
          </a:p>
        </p:txBody>
      </p:sp>
      <p:sp>
        <p:nvSpPr>
          <p:cNvPr id="15365" name="Rectangle 4">
            <a:extLst>
              <a:ext uri="{FF2B5EF4-FFF2-40B4-BE49-F238E27FC236}">
                <a16:creationId xmlns:a16="http://schemas.microsoft.com/office/drawing/2014/main" id="{DA282956-CE69-3DC6-754A-0B6A7C07CEA4}"/>
              </a:ext>
            </a:extLst>
          </p:cNvPr>
          <p:cNvSpPr>
            <a:spLocks noChangeArrowheads="1"/>
          </p:cNvSpPr>
          <p:nvPr/>
        </p:nvSpPr>
        <p:spPr bwMode="auto">
          <a:xfrm>
            <a:off x="461963" y="5287963"/>
            <a:ext cx="59340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NOTE:  Emphasize that the effect of unwanted electrical message propagation depends on the receiving end organ.  A gland will continue to secrete, a muscle will continue to contract, a nerve will continue to generate additional electrical impulses.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C82F164-0D89-09C3-4CB0-C2B91A84F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2D5FA2-7F2D-43D9-96C4-7DC45A8E136B}" type="slidenum">
              <a:rPr lang="en-US" altLang="en-US" smtClean="0"/>
              <a:pPr>
                <a:spcBef>
                  <a:spcPct val="0"/>
                </a:spcBef>
              </a:pPr>
              <a:t>12</a:t>
            </a:fld>
            <a:endParaRPr lang="en-US" altLang="en-US"/>
          </a:p>
        </p:txBody>
      </p:sp>
      <p:sp>
        <p:nvSpPr>
          <p:cNvPr id="17411" name="Rectangle 2">
            <a:extLst>
              <a:ext uri="{FF2B5EF4-FFF2-40B4-BE49-F238E27FC236}">
                <a16:creationId xmlns:a16="http://schemas.microsoft.com/office/drawing/2014/main" id="{AA0FE44B-963B-375D-431D-64D121EA96C0}"/>
              </a:ext>
            </a:extLst>
          </p:cNvPr>
          <p:cNvSpPr>
            <a:spLocks noChangeArrowheads="1" noTextEdit="1"/>
          </p:cNvSpPr>
          <p:nvPr>
            <p:ph type="sldImg"/>
          </p:nvPr>
        </p:nvSpPr>
        <p:spPr>
          <a:xfrm>
            <a:off x="1160463" y="698500"/>
            <a:ext cx="4537075" cy="3403600"/>
          </a:xfrm>
          <a:ln w="12700" cap="flat">
            <a:solidFill>
              <a:schemeClr val="tx1"/>
            </a:solidFill>
          </a:ln>
        </p:spPr>
      </p:sp>
      <p:sp>
        <p:nvSpPr>
          <p:cNvPr id="17412" name="Rectangle 3">
            <a:extLst>
              <a:ext uri="{FF2B5EF4-FFF2-40B4-BE49-F238E27FC236}">
                <a16:creationId xmlns:a16="http://schemas.microsoft.com/office/drawing/2014/main" id="{F0E8D474-A762-F6BA-6296-8461EDFB6B0B}"/>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To stop further stimulation of the nerve, ACh is rapidly broken down by acetylcholinesterase (AChE), producing choline, acetic acid, and the regenerated enzyme.  Thus, a “check and balance” system prevents the accumulation of ACh and the resultant over-stimulation of nerves, muscles, and glands.</a:t>
            </a:r>
          </a:p>
          <a:p>
            <a:pPr defTabSz="933450" eaLnBrk="1" hangingPunct="1"/>
            <a:endParaRPr lang="en-US" altLang="en-US"/>
          </a:p>
          <a:p>
            <a:pPr defTabSz="933450" eaLnBrk="1" hangingPunct="1"/>
            <a:endParaRPr lang="en-US" altLang="en-US"/>
          </a:p>
          <a:p>
            <a:pPr defTabSz="933450" eaLnBrk="1" hangingPunct="1">
              <a:spcBef>
                <a:spcPct val="0"/>
              </a:spcBef>
            </a:pPr>
            <a:endParaRPr lang="en-US" altLang="en-US"/>
          </a:p>
        </p:txBody>
      </p:sp>
      <p:sp>
        <p:nvSpPr>
          <p:cNvPr id="17413" name="Rectangle 4">
            <a:extLst>
              <a:ext uri="{FF2B5EF4-FFF2-40B4-BE49-F238E27FC236}">
                <a16:creationId xmlns:a16="http://schemas.microsoft.com/office/drawing/2014/main" id="{4A8293A1-1111-1770-CA56-35310B7DFA59}"/>
              </a:ext>
            </a:extLst>
          </p:cNvPr>
          <p:cNvSpPr>
            <a:spLocks noChangeArrowheads="1"/>
          </p:cNvSpPr>
          <p:nvPr/>
        </p:nvSpPr>
        <p:spPr bwMode="auto">
          <a:xfrm>
            <a:off x="461963" y="5487988"/>
            <a:ext cx="5934075" cy="173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NOTE:  This slide is an artist’s depiction of AChE metabolism of the neurotransmitter.  The actual location of AChE is on the post-synaptic membrane, not in the synaptic cleft.  Consider re-emphasizing that inhibition of the AChE allows accumulated ACh to continue stimulating muscle contraction, gland secretion, and nerve propagation of unwanted impulses.  This mechanism relates directly to the signs and symptoms resulting from nerve agent exposure, and relating this process of effects to patients with apparently bizarre and varied symptoms could be extremely important in making a correct diagnosis in the aftermath of a terrorist attack.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45BC9B9-6C56-87D8-8FC9-78CF75423B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37C70B-B6F3-4CC1-BE43-5990A2C80059}" type="slidenum">
              <a:rPr lang="en-US" altLang="en-US" smtClean="0"/>
              <a:pPr>
                <a:spcBef>
                  <a:spcPct val="0"/>
                </a:spcBef>
              </a:pPr>
              <a:t>13</a:t>
            </a:fld>
            <a:endParaRPr lang="en-US" altLang="en-US"/>
          </a:p>
        </p:txBody>
      </p:sp>
      <p:sp>
        <p:nvSpPr>
          <p:cNvPr id="19459" name="Rectangle 2">
            <a:extLst>
              <a:ext uri="{FF2B5EF4-FFF2-40B4-BE49-F238E27FC236}">
                <a16:creationId xmlns:a16="http://schemas.microsoft.com/office/drawing/2014/main" id="{3D2146BE-28E7-79EF-4576-FC04C709FFE6}"/>
              </a:ext>
            </a:extLst>
          </p:cNvPr>
          <p:cNvSpPr>
            <a:spLocks noChangeArrowheads="1" noTextEdit="1"/>
          </p:cNvSpPr>
          <p:nvPr>
            <p:ph type="sldImg"/>
          </p:nvPr>
        </p:nvSpPr>
        <p:spPr>
          <a:xfrm>
            <a:off x="1160463" y="698500"/>
            <a:ext cx="4537075" cy="3403600"/>
          </a:xfrm>
          <a:ln w="12700" cap="flat">
            <a:solidFill>
              <a:schemeClr val="tx1"/>
            </a:solidFill>
          </a:ln>
        </p:spPr>
      </p:sp>
      <p:sp>
        <p:nvSpPr>
          <p:cNvPr id="19460" name="Rectangle 3">
            <a:extLst>
              <a:ext uri="{FF2B5EF4-FFF2-40B4-BE49-F238E27FC236}">
                <a16:creationId xmlns:a16="http://schemas.microsoft.com/office/drawing/2014/main" id="{BE5C6B4E-2E9E-022D-DD2B-81B666C584A5}"/>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HOW NERVE AGENTS WORK</a:t>
            </a:r>
            <a:endParaRPr lang="en-US" altLang="en-US"/>
          </a:p>
          <a:p>
            <a:pPr defTabSz="933450" eaLnBrk="1" hangingPunct="1">
              <a:spcBef>
                <a:spcPct val="0"/>
              </a:spcBef>
            </a:pPr>
            <a:endParaRPr lang="en-US" altLang="en-US"/>
          </a:p>
          <a:p>
            <a:pPr defTabSz="933450" eaLnBrk="1" hangingPunct="1">
              <a:spcBef>
                <a:spcPct val="0"/>
              </a:spcBef>
            </a:pPr>
            <a:r>
              <a:rPr lang="en-US" altLang="en-US"/>
              <a:t>The term “nerve agents” refers to chemicals that produce biological effects by inhibiting the enzyme AChE, thus allowing the neurotransmitter ACh to accumulate.  Included among the “nerve agents” are some drugs (such as physostigmine and pyridostigmine) and some insecticides (Sevin®, malathion, and related insecticides).  These compounds cause the same biological effects as the nerve agents developed for military use, but the latter are more than a hundred-fold more potent.  As a result of inhibition of AChE, the neurotransmitter ACh accumulates to over-stimulate the organs it normally stimulates in the portion of the nervous system.  This causes hyperactivity in these organs.  These are all innervated by the cholinergic portion of the nervous system.</a:t>
            </a:r>
          </a:p>
          <a:p>
            <a:pPr defTabSz="933450"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160A3C1-F2A2-80E6-8FA9-596E2A3148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535857-98B8-4C4D-88AC-492A91906C44}" type="slidenum">
              <a:rPr lang="en-US" altLang="en-US" smtClean="0"/>
              <a:pPr>
                <a:spcBef>
                  <a:spcPct val="0"/>
                </a:spcBef>
              </a:pPr>
              <a:t>36</a:t>
            </a:fld>
            <a:endParaRPr lang="en-US" altLang="en-US"/>
          </a:p>
        </p:txBody>
      </p:sp>
      <p:sp>
        <p:nvSpPr>
          <p:cNvPr id="44035" name="Rectangle 2">
            <a:extLst>
              <a:ext uri="{FF2B5EF4-FFF2-40B4-BE49-F238E27FC236}">
                <a16:creationId xmlns:a16="http://schemas.microsoft.com/office/drawing/2014/main" id="{180C5222-DA0B-C005-1125-CC74FF8B9093}"/>
              </a:ext>
            </a:extLst>
          </p:cNvPr>
          <p:cNvSpPr>
            <a:spLocks noChangeArrowheads="1" noTextEdit="1"/>
          </p:cNvSpPr>
          <p:nvPr>
            <p:ph type="sldImg"/>
          </p:nvPr>
        </p:nvSpPr>
        <p:spPr>
          <a:xfrm>
            <a:off x="1160463" y="698500"/>
            <a:ext cx="4537075" cy="3403600"/>
          </a:xfrm>
          <a:ln w="12700" cap="flat">
            <a:solidFill>
              <a:schemeClr val="tx1"/>
            </a:solidFill>
          </a:ln>
        </p:spPr>
      </p:sp>
      <p:sp>
        <p:nvSpPr>
          <p:cNvPr id="44036" name="Rectangle 3">
            <a:extLst>
              <a:ext uri="{FF2B5EF4-FFF2-40B4-BE49-F238E27FC236}">
                <a16:creationId xmlns:a16="http://schemas.microsoft.com/office/drawing/2014/main" id="{274704CF-B1F4-EFCA-082B-C15F5B53A1D5}"/>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There is a spectrum of eye involvement.  The eye lesion, after a small exposure to mustard, may consist only of mild conjunctivitis.  A larger exposure will produce a more severe conjunctivitis, lid inflammation and edema, blepharospasm, and corneal roughening.  These casualties will be unable to open their eyes and will be temporarily without sight.  A larger exposure, particularly if by liquid, may produce corneal opacification, corneal ulceration, or corneal perforation.  Even with the potential for serious eye damage, the documentation for World War I mustard victims indicates that over 95 percent of those suffering eye injuries from the agent developed only mild to moderate conjunctivitis, and that less than one percent experienced permanent corneal injury.  </a:t>
            </a:r>
          </a:p>
          <a:p>
            <a:pPr defTabSz="933450" eaLnBrk="1" hangingPunct="1"/>
            <a:r>
              <a:rPr lang="en-US" altLang="en-US"/>
              <a:t>Miosis is sometimes observed after mustard exposure and is thought to be due to cholinergic effects.</a:t>
            </a:r>
          </a:p>
          <a:p>
            <a:pPr defTabSz="933450" eaLnBrk="1" hangingPunct="1"/>
            <a:endParaRPr lang="en-US" altLang="en-US"/>
          </a:p>
          <a:p>
            <a:pPr defTabSz="933450" eaLnBrk="1" hangingPunct="1"/>
            <a:r>
              <a:rPr lang="en-US" altLang="en-US"/>
              <a:t>This Iranian casualty has severe keratoconjunctivitis with corneal edema, lid edema, and pus at the corner of the eyes.</a:t>
            </a:r>
          </a:p>
          <a:p>
            <a:pPr defTabSz="933450" eaLnBrk="1" hangingPunct="1">
              <a:spcBef>
                <a:spcPct val="0"/>
              </a:spcBef>
            </a:pPr>
            <a:endParaRPr lang="en-US" altLang="en-US"/>
          </a:p>
        </p:txBody>
      </p:sp>
      <p:sp>
        <p:nvSpPr>
          <p:cNvPr id="44037" name="Rectangle 4">
            <a:extLst>
              <a:ext uri="{FF2B5EF4-FFF2-40B4-BE49-F238E27FC236}">
                <a16:creationId xmlns:a16="http://schemas.microsoft.com/office/drawing/2014/main" id="{D7FE927C-242E-4639-B532-1625CD54EFF3}"/>
              </a:ext>
            </a:extLst>
          </p:cNvPr>
          <p:cNvSpPr>
            <a:spLocks noChangeArrowheads="1"/>
          </p:cNvSpPr>
          <p:nvPr/>
        </p:nvSpPr>
        <p:spPr bwMode="auto">
          <a:xfrm>
            <a:off x="461963" y="5056188"/>
            <a:ext cx="5934075" cy="11890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NOTE:  This is the eye of a victim from the Iran/Iraq war, 7 days after exposure to mustard.  Using a pointer, emphasize the lid edema, the finger holding the eye open (suggesting blepharospasm which could render a victim functionally blind), conjunctival injection, subconjunctival hemorrhage, and corneal roughening.  The yellowish exudate could be pus, but is more likely the residue of medication previously introduced into the eye.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1605AAC-B422-D39A-0E58-29936444CE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C62285-9E51-4589-94FA-CF1D4EA02776}" type="slidenum">
              <a:rPr lang="en-US" altLang="en-US" smtClean="0"/>
              <a:pPr>
                <a:spcBef>
                  <a:spcPct val="0"/>
                </a:spcBef>
              </a:pPr>
              <a:t>39</a:t>
            </a:fld>
            <a:endParaRPr lang="en-US" altLang="en-US"/>
          </a:p>
        </p:txBody>
      </p:sp>
      <p:sp>
        <p:nvSpPr>
          <p:cNvPr id="48131" name="Rectangle 2">
            <a:extLst>
              <a:ext uri="{FF2B5EF4-FFF2-40B4-BE49-F238E27FC236}">
                <a16:creationId xmlns:a16="http://schemas.microsoft.com/office/drawing/2014/main" id="{8D7C2FDA-7996-0301-BDE5-DC4453503B4D}"/>
              </a:ext>
            </a:extLst>
          </p:cNvPr>
          <p:cNvSpPr>
            <a:spLocks noChangeArrowheads="1" noTextEdit="1"/>
          </p:cNvSpPr>
          <p:nvPr>
            <p:ph type="sldImg"/>
          </p:nvPr>
        </p:nvSpPr>
        <p:spPr>
          <a:xfrm>
            <a:off x="1160463" y="698500"/>
            <a:ext cx="4537075" cy="3403600"/>
          </a:xfrm>
          <a:ln w="12700" cap="flat">
            <a:solidFill>
              <a:schemeClr val="tx1"/>
            </a:solidFill>
          </a:ln>
        </p:spPr>
      </p:sp>
      <p:sp>
        <p:nvSpPr>
          <p:cNvPr id="48132" name="Rectangle 3">
            <a:extLst>
              <a:ext uri="{FF2B5EF4-FFF2-40B4-BE49-F238E27FC236}">
                <a16:creationId xmlns:a16="http://schemas.microsoft.com/office/drawing/2014/main" id="{41AB90B8-61BE-8545-6199-0604CF23C40B}"/>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MUSTARD EFFECTS - SKIN INJURY</a:t>
            </a:r>
            <a:endParaRPr lang="en-US" altLang="en-US"/>
          </a:p>
          <a:p>
            <a:pPr defTabSz="933450" eaLnBrk="1" hangingPunct="1">
              <a:lnSpc>
                <a:spcPct val="30000"/>
              </a:lnSpc>
            </a:pPr>
            <a:endParaRPr lang="en-US" altLang="en-US"/>
          </a:p>
          <a:p>
            <a:pPr defTabSz="933450" eaLnBrk="1" hangingPunct="1"/>
            <a:r>
              <a:rPr lang="en-US" altLang="en-US"/>
              <a:t>These begin hours after exposure with erythema as shown in this Iranian casualty (accompanied by burning and itching), followed later by the development of small vesicles; later, these small vesicles coalesce to form blisters.  The size and depth of the lesion depends on the amount of exposure and whether exposure was by vapor or liquid.  Coagulation necrosis extending into the dermis may develop under blisters caused by liquid, such as those blisters shown on this photograph of a worker’s hand several days after he was accidentally exposed to liquid mustard.</a:t>
            </a:r>
          </a:p>
          <a:p>
            <a:pPr defTabSz="933450" eaLnBrk="1" hangingPunct="1">
              <a:spcBef>
                <a:spcPct val="0"/>
              </a:spcBef>
            </a:pPr>
            <a:endParaRPr lang="en-US" altLang="en-US"/>
          </a:p>
        </p:txBody>
      </p:sp>
      <p:sp>
        <p:nvSpPr>
          <p:cNvPr id="48133" name="Rectangle 4">
            <a:extLst>
              <a:ext uri="{FF2B5EF4-FFF2-40B4-BE49-F238E27FC236}">
                <a16:creationId xmlns:a16="http://schemas.microsoft.com/office/drawing/2014/main" id="{134B34B9-0A01-79D6-753D-08335560B2D1}"/>
              </a:ext>
            </a:extLst>
          </p:cNvPr>
          <p:cNvSpPr>
            <a:spLocks noChangeArrowheads="1"/>
          </p:cNvSpPr>
          <p:nvPr/>
        </p:nvSpPr>
        <p:spPr bwMode="auto">
          <a:xfrm>
            <a:off x="461963" y="6456363"/>
            <a:ext cx="59340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NOTE:  The erythema evident on the Iranian mustard victim shown above probably developed within 24 hours of the time of his exposure; the photo was taken 5 days after exposure.  In addition to skin damage, this patient also suffered pulmonary injury (note the oxygen cannula.)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ECE87EC-D3E4-214D-9E00-3CA353594A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5D9A8E-A3C9-4179-BF6A-2D39884AFBB5}" type="slidenum">
              <a:rPr lang="en-US" altLang="en-US" smtClean="0"/>
              <a:pPr>
                <a:spcBef>
                  <a:spcPct val="0"/>
                </a:spcBef>
              </a:pPr>
              <a:t>43</a:t>
            </a:fld>
            <a:endParaRPr lang="en-US" altLang="en-US"/>
          </a:p>
        </p:txBody>
      </p:sp>
      <p:sp>
        <p:nvSpPr>
          <p:cNvPr id="53251" name="Rectangle 2">
            <a:extLst>
              <a:ext uri="{FF2B5EF4-FFF2-40B4-BE49-F238E27FC236}">
                <a16:creationId xmlns:a16="http://schemas.microsoft.com/office/drawing/2014/main" id="{775DFDCC-EF88-2CDA-EC0E-8DE0ADB479D4}"/>
              </a:ext>
            </a:extLst>
          </p:cNvPr>
          <p:cNvSpPr>
            <a:spLocks noChangeArrowheads="1" noTextEdit="1"/>
          </p:cNvSpPr>
          <p:nvPr>
            <p:ph type="sldImg"/>
          </p:nvPr>
        </p:nvSpPr>
        <p:spPr>
          <a:xfrm>
            <a:off x="1160463" y="698500"/>
            <a:ext cx="4537075" cy="3403600"/>
          </a:xfrm>
          <a:ln w="12700" cap="flat">
            <a:solidFill>
              <a:schemeClr val="tx1"/>
            </a:solidFill>
          </a:ln>
        </p:spPr>
      </p:sp>
      <p:sp>
        <p:nvSpPr>
          <p:cNvPr id="53252" name="Rectangle 3">
            <a:extLst>
              <a:ext uri="{FF2B5EF4-FFF2-40B4-BE49-F238E27FC236}">
                <a16:creationId xmlns:a16="http://schemas.microsoft.com/office/drawing/2014/main" id="{0183534C-D09A-E282-DB19-C1EA132F168F}"/>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MUSTARD EFFECTS - AIRWAY INJURY</a:t>
            </a:r>
            <a:endParaRPr lang="en-US" altLang="en-US"/>
          </a:p>
          <a:p>
            <a:pPr defTabSz="933450" eaLnBrk="1" hangingPunct="1">
              <a:lnSpc>
                <a:spcPct val="40000"/>
              </a:lnSpc>
            </a:pPr>
            <a:endParaRPr lang="en-US" altLang="en-US"/>
          </a:p>
          <a:p>
            <a:pPr defTabSz="933450" eaLnBrk="1" hangingPunct="1"/>
            <a:r>
              <a:rPr lang="en-US" altLang="en-US"/>
              <a:t>Mustard damages the mucosa or lining of the airways.  This damage begins in the upper airways and descends in a dose-dependent manner to the smallest bronchiole.  After a small exposure or initially after a large exposure, there may be epistaxis, sinus discomfort, and a mild to moderate pharyngitis with a hacking cough.  After a moderate exposure, or later after a large exposure, there may be laryngitis with voice loss and a productive cough.  If the exposure is large, the agent reaches the smallest airways to cause dyspnea and productive cough, as the mustard will damage not only the mucosa, but the underlying musculature as well.  At this stage, there may be hemorrhagic pulmonary edema around the bronchioles, as depicted above, but otherwise, pulmonary edema is rare.</a:t>
            </a:r>
          </a:p>
          <a:p>
            <a:pPr defTabSz="933450" eaLnBrk="1" hangingPunct="1"/>
            <a:r>
              <a:rPr lang="en-US" altLang="en-US"/>
              <a:t>This slide is a World War I drawing of a mustard-exposed dog lung showing extreme inflammation and a mid-tracheal “peeling” lesion (also called a “pseudomembrane”) that may fall into a more distal airway and obstruct.</a:t>
            </a:r>
          </a:p>
        </p:txBody>
      </p:sp>
      <p:sp>
        <p:nvSpPr>
          <p:cNvPr id="53253" name="Rectangle 4">
            <a:extLst>
              <a:ext uri="{FF2B5EF4-FFF2-40B4-BE49-F238E27FC236}">
                <a16:creationId xmlns:a16="http://schemas.microsoft.com/office/drawing/2014/main" id="{50CF5C05-B33F-468F-7846-8E6963D6B64D}"/>
              </a:ext>
            </a:extLst>
          </p:cNvPr>
          <p:cNvSpPr>
            <a:spLocks noChangeArrowheads="1"/>
          </p:cNvSpPr>
          <p:nvPr/>
        </p:nvSpPr>
        <p:spPr bwMode="auto">
          <a:xfrm>
            <a:off x="461963" y="6861175"/>
            <a:ext cx="58832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NOTE:  The above photo depicts a cross-section from the lung of a mustard vapor victim.  Using a pointer, emphasize the absence of mucosa, the absence of a muscular layer, the necrotic, inflammatory debris in the lumen, the slight hemorrhage around the bronchiole, and the relatively clear alveoli.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ECFA3CC-EDBF-9764-5C58-E9D778E7AD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5E84C7-D8C0-485E-B878-153C2F7A9E4F}" type="slidenum">
              <a:rPr lang="en-US" altLang="en-US" smtClean="0"/>
              <a:pPr>
                <a:spcBef>
                  <a:spcPct val="0"/>
                </a:spcBef>
              </a:pPr>
              <a:t>44</a:t>
            </a:fld>
            <a:endParaRPr lang="en-US" altLang="en-US"/>
          </a:p>
        </p:txBody>
      </p:sp>
      <p:sp>
        <p:nvSpPr>
          <p:cNvPr id="55299" name="Rectangle 2">
            <a:extLst>
              <a:ext uri="{FF2B5EF4-FFF2-40B4-BE49-F238E27FC236}">
                <a16:creationId xmlns:a16="http://schemas.microsoft.com/office/drawing/2014/main" id="{D324FEC6-4856-7164-4DB0-E90B2030B0BD}"/>
              </a:ext>
            </a:extLst>
          </p:cNvPr>
          <p:cNvSpPr>
            <a:spLocks noChangeArrowheads="1" noTextEdit="1"/>
          </p:cNvSpPr>
          <p:nvPr>
            <p:ph type="sldImg"/>
          </p:nvPr>
        </p:nvSpPr>
        <p:spPr>
          <a:xfrm>
            <a:off x="1160463" y="698500"/>
            <a:ext cx="4537075" cy="3403600"/>
          </a:xfrm>
          <a:ln w="12700" cap="flat">
            <a:solidFill>
              <a:schemeClr val="tx1"/>
            </a:solidFill>
          </a:ln>
        </p:spPr>
      </p:sp>
      <p:sp>
        <p:nvSpPr>
          <p:cNvPr id="55300" name="Rectangle 3">
            <a:extLst>
              <a:ext uri="{FF2B5EF4-FFF2-40B4-BE49-F238E27FC236}">
                <a16:creationId xmlns:a16="http://schemas.microsoft.com/office/drawing/2014/main" id="{A0E22B12-8740-23AF-DDD3-120519986F78}"/>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MUSTARD EFFECTS - GASTROINTESTINAL INJURY</a:t>
            </a:r>
            <a:endParaRPr lang="en-US" altLang="en-US"/>
          </a:p>
          <a:p>
            <a:pPr defTabSz="933450" eaLnBrk="1" hangingPunct="1">
              <a:spcBef>
                <a:spcPct val="0"/>
              </a:spcBef>
            </a:pPr>
            <a:endParaRPr lang="en-US" altLang="en-US"/>
          </a:p>
          <a:p>
            <a:pPr defTabSz="933450" eaLnBrk="1" hangingPunct="1">
              <a:spcBef>
                <a:spcPct val="0"/>
              </a:spcBef>
            </a:pPr>
            <a:r>
              <a:rPr lang="en-US" altLang="en-US"/>
              <a:t>Gastrointestinal effects within the first 24 hours following exposure include nausea and vomiting.  These effects are thought to be in part due to cholinergic stimulation.  There may be some added effects of mustard on the GI tract from the swallowed tracheal secretions.  The initial GI effects effects are are transient, and clear within 24 hours.</a:t>
            </a:r>
          </a:p>
          <a:p>
            <a:pPr defTabSz="933450" eaLnBrk="1" hangingPunct="1"/>
            <a:r>
              <a:rPr lang="en-US" altLang="en-US"/>
              <a:t>Gastrointestinal effects seen after 3 to 5 days are thought to be due to tissue destruction in the abdomen, and fluid and electrolyte loss.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16A685E-7F85-CA29-11D9-D715891E7B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4CAD15-54AC-4F1D-8B80-E50F287E7BE9}" type="slidenum">
              <a:rPr lang="en-US" altLang="en-US" smtClean="0"/>
              <a:pPr>
                <a:spcBef>
                  <a:spcPct val="0"/>
                </a:spcBef>
              </a:pPr>
              <a:t>46</a:t>
            </a:fld>
            <a:endParaRPr lang="en-US" altLang="en-US"/>
          </a:p>
        </p:txBody>
      </p:sp>
      <p:sp>
        <p:nvSpPr>
          <p:cNvPr id="58371" name="Rectangle 2">
            <a:extLst>
              <a:ext uri="{FF2B5EF4-FFF2-40B4-BE49-F238E27FC236}">
                <a16:creationId xmlns:a16="http://schemas.microsoft.com/office/drawing/2014/main" id="{5A093C4B-78DE-B103-044A-C21C1A8CF690}"/>
              </a:ext>
            </a:extLst>
          </p:cNvPr>
          <p:cNvSpPr>
            <a:spLocks noChangeArrowheads="1" noTextEdit="1"/>
          </p:cNvSpPr>
          <p:nvPr>
            <p:ph type="sldImg"/>
          </p:nvPr>
        </p:nvSpPr>
        <p:spPr>
          <a:xfrm>
            <a:off x="1160463" y="698500"/>
            <a:ext cx="4537075" cy="3403600"/>
          </a:xfrm>
          <a:ln w="12700" cap="flat">
            <a:solidFill>
              <a:schemeClr val="tx1"/>
            </a:solidFill>
          </a:ln>
        </p:spPr>
      </p:sp>
      <p:sp>
        <p:nvSpPr>
          <p:cNvPr id="58372" name="Rectangle 3">
            <a:extLst>
              <a:ext uri="{FF2B5EF4-FFF2-40B4-BE49-F238E27FC236}">
                <a16:creationId xmlns:a16="http://schemas.microsoft.com/office/drawing/2014/main" id="{D9B52679-76E2-8D37-C8E9-653406181A06}"/>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MUSTARD EFFECTS - BONE MARROW DAMAGE</a:t>
            </a:r>
            <a:endParaRPr lang="en-US" altLang="en-US"/>
          </a:p>
          <a:p>
            <a:pPr defTabSz="933450" eaLnBrk="1" hangingPunct="1">
              <a:spcBef>
                <a:spcPct val="0"/>
              </a:spcBef>
            </a:pPr>
            <a:endParaRPr lang="en-US" altLang="en-US"/>
          </a:p>
          <a:p>
            <a:pPr defTabSz="933450" eaLnBrk="1" hangingPunct="1">
              <a:spcBef>
                <a:spcPct val="0"/>
              </a:spcBef>
            </a:pPr>
            <a:r>
              <a:rPr lang="en-US" altLang="en-US"/>
              <a:t>Absorption of significant amounts of mustard produces damage to and death of the stem or precursor cells of the bone marrow.  If this occurs, the white blood cell count, after an initial increase because of the toxic exposure, starts decreasing on about the third or fourth day after exposure and continues downward until recovery begins.  If the amount of mustard absorbed is sufficient to cause leukopenia with a white cell count below 200 cells/mm</a:t>
            </a:r>
            <a:r>
              <a:rPr lang="en-US" altLang="en-US" baseline="30000"/>
              <a:t>3</a:t>
            </a:r>
            <a:r>
              <a:rPr lang="en-US" altLang="en-US"/>
              <a:t>, the prognosis is poor; the white blood count may in fact reach zero. Following the white blood cell decrease, the red blood cells and platelets also decline.  The relative deficiency of these cells increases susceptibility to infection and contributes to death.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9229413-6DD9-0083-ADCC-A4A4356523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D239B1-7CA3-6AF7-734A-64C3C410D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7FBF6D-4569-FA81-7AA4-4BF492B746C7}"/>
              </a:ext>
            </a:extLst>
          </p:cNvPr>
          <p:cNvSpPr>
            <a:spLocks noGrp="1" noChangeArrowheads="1"/>
          </p:cNvSpPr>
          <p:nvPr>
            <p:ph type="sldNum" sz="quarter" idx="12"/>
          </p:nvPr>
        </p:nvSpPr>
        <p:spPr>
          <a:ln/>
        </p:spPr>
        <p:txBody>
          <a:bodyPr/>
          <a:lstStyle>
            <a:lvl1pPr>
              <a:defRPr/>
            </a:lvl1pPr>
          </a:lstStyle>
          <a:p>
            <a:pPr>
              <a:defRPr/>
            </a:pPr>
            <a:fld id="{CA4420C2-30AB-43ED-9AB8-192ACF4D9C3B}" type="slidenum">
              <a:rPr lang="en-US" altLang="en-US"/>
              <a:pPr>
                <a:defRPr/>
              </a:pPr>
              <a:t>‹#›</a:t>
            </a:fld>
            <a:endParaRPr lang="en-US" altLang="en-US"/>
          </a:p>
        </p:txBody>
      </p:sp>
    </p:spTree>
    <p:extLst>
      <p:ext uri="{BB962C8B-B14F-4D97-AF65-F5344CB8AC3E}">
        <p14:creationId xmlns:p14="http://schemas.microsoft.com/office/powerpoint/2010/main" val="315435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4CD7F5-CFC4-E4DD-6D5D-2FAC867E75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8C824F-C3D4-0327-C3DE-C42360EE9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41E470-562F-1411-734A-50F0A975CBA4}"/>
              </a:ext>
            </a:extLst>
          </p:cNvPr>
          <p:cNvSpPr>
            <a:spLocks noGrp="1" noChangeArrowheads="1"/>
          </p:cNvSpPr>
          <p:nvPr>
            <p:ph type="sldNum" sz="quarter" idx="12"/>
          </p:nvPr>
        </p:nvSpPr>
        <p:spPr>
          <a:ln/>
        </p:spPr>
        <p:txBody>
          <a:bodyPr/>
          <a:lstStyle>
            <a:lvl1pPr>
              <a:defRPr/>
            </a:lvl1pPr>
          </a:lstStyle>
          <a:p>
            <a:pPr>
              <a:defRPr/>
            </a:pPr>
            <a:fld id="{EB5581FB-9112-475A-9F7B-79D9E6EDCFFE}" type="slidenum">
              <a:rPr lang="en-US" altLang="en-US"/>
              <a:pPr>
                <a:defRPr/>
              </a:pPr>
              <a:t>‹#›</a:t>
            </a:fld>
            <a:endParaRPr lang="en-US" altLang="en-US"/>
          </a:p>
        </p:txBody>
      </p:sp>
    </p:spTree>
    <p:extLst>
      <p:ext uri="{BB962C8B-B14F-4D97-AF65-F5344CB8AC3E}">
        <p14:creationId xmlns:p14="http://schemas.microsoft.com/office/powerpoint/2010/main" val="68804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7B7CFA-E8DA-1961-792B-998E2F69F2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263AEC-3B16-5FCE-8E35-DFB9F56172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9EE77E-62FF-F305-615E-AAFB8924EA0F}"/>
              </a:ext>
            </a:extLst>
          </p:cNvPr>
          <p:cNvSpPr>
            <a:spLocks noGrp="1" noChangeArrowheads="1"/>
          </p:cNvSpPr>
          <p:nvPr>
            <p:ph type="sldNum" sz="quarter" idx="12"/>
          </p:nvPr>
        </p:nvSpPr>
        <p:spPr>
          <a:ln/>
        </p:spPr>
        <p:txBody>
          <a:bodyPr/>
          <a:lstStyle>
            <a:lvl1pPr>
              <a:defRPr/>
            </a:lvl1pPr>
          </a:lstStyle>
          <a:p>
            <a:pPr>
              <a:defRPr/>
            </a:pPr>
            <a:fld id="{9894698E-BF7C-4FD1-99BF-9D6F087F4F18}" type="slidenum">
              <a:rPr lang="en-US" altLang="en-US"/>
              <a:pPr>
                <a:defRPr/>
              </a:pPr>
              <a:t>‹#›</a:t>
            </a:fld>
            <a:endParaRPr lang="en-US" altLang="en-US"/>
          </a:p>
        </p:txBody>
      </p:sp>
    </p:spTree>
    <p:extLst>
      <p:ext uri="{BB962C8B-B14F-4D97-AF65-F5344CB8AC3E}">
        <p14:creationId xmlns:p14="http://schemas.microsoft.com/office/powerpoint/2010/main" val="319635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B4DEC59C-3025-4CEB-5D21-D307CCE9C6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EE649E-909F-8F8D-98AD-B606C3C42E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E9DC94-F0FD-5A18-5F0B-6682BABED3B9}"/>
              </a:ext>
            </a:extLst>
          </p:cNvPr>
          <p:cNvSpPr>
            <a:spLocks noGrp="1" noChangeArrowheads="1"/>
          </p:cNvSpPr>
          <p:nvPr>
            <p:ph type="sldNum" sz="quarter" idx="12"/>
          </p:nvPr>
        </p:nvSpPr>
        <p:spPr>
          <a:ln/>
        </p:spPr>
        <p:txBody>
          <a:bodyPr/>
          <a:lstStyle>
            <a:lvl1pPr>
              <a:defRPr/>
            </a:lvl1pPr>
          </a:lstStyle>
          <a:p>
            <a:pPr>
              <a:defRPr/>
            </a:pPr>
            <a:fld id="{32E02151-41A9-4D77-B9B6-BC6BEFE6B917}" type="slidenum">
              <a:rPr lang="en-US" altLang="en-US"/>
              <a:pPr>
                <a:defRPr/>
              </a:pPr>
              <a:t>‹#›</a:t>
            </a:fld>
            <a:endParaRPr lang="en-US" altLang="en-US"/>
          </a:p>
        </p:txBody>
      </p:sp>
    </p:spTree>
    <p:extLst>
      <p:ext uri="{BB962C8B-B14F-4D97-AF65-F5344CB8AC3E}">
        <p14:creationId xmlns:p14="http://schemas.microsoft.com/office/powerpoint/2010/main" val="217801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09CF60-B8A1-2BCF-BC4F-61BD2E9761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8BA9E7-538C-8EB0-0FC0-AB327A6EB1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015BEF-FFE8-D703-08EF-D215535E877A}"/>
              </a:ext>
            </a:extLst>
          </p:cNvPr>
          <p:cNvSpPr>
            <a:spLocks noGrp="1" noChangeArrowheads="1"/>
          </p:cNvSpPr>
          <p:nvPr>
            <p:ph type="sldNum" sz="quarter" idx="12"/>
          </p:nvPr>
        </p:nvSpPr>
        <p:spPr>
          <a:ln/>
        </p:spPr>
        <p:txBody>
          <a:bodyPr/>
          <a:lstStyle>
            <a:lvl1pPr>
              <a:defRPr/>
            </a:lvl1pPr>
          </a:lstStyle>
          <a:p>
            <a:pPr>
              <a:defRPr/>
            </a:pPr>
            <a:fld id="{B17514D4-FEC7-4B43-AAD7-440EFB7C7B8D}" type="slidenum">
              <a:rPr lang="en-US" altLang="en-US"/>
              <a:pPr>
                <a:defRPr/>
              </a:pPr>
              <a:t>‹#›</a:t>
            </a:fld>
            <a:endParaRPr lang="en-US" altLang="en-US"/>
          </a:p>
        </p:txBody>
      </p:sp>
    </p:spTree>
    <p:extLst>
      <p:ext uri="{BB962C8B-B14F-4D97-AF65-F5344CB8AC3E}">
        <p14:creationId xmlns:p14="http://schemas.microsoft.com/office/powerpoint/2010/main" val="330817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4E40F0-6077-1C88-A3C3-88999D4A72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082DF3-6A5A-0691-EE03-2014146609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B640FE-DBD9-A226-CAE4-3823B0FE2BFE}"/>
              </a:ext>
            </a:extLst>
          </p:cNvPr>
          <p:cNvSpPr>
            <a:spLocks noGrp="1" noChangeArrowheads="1"/>
          </p:cNvSpPr>
          <p:nvPr>
            <p:ph type="sldNum" sz="quarter" idx="12"/>
          </p:nvPr>
        </p:nvSpPr>
        <p:spPr>
          <a:ln/>
        </p:spPr>
        <p:txBody>
          <a:bodyPr/>
          <a:lstStyle>
            <a:lvl1pPr>
              <a:defRPr/>
            </a:lvl1pPr>
          </a:lstStyle>
          <a:p>
            <a:pPr>
              <a:defRPr/>
            </a:pPr>
            <a:fld id="{E7D7C5FD-10A6-4F46-A216-22FB9AFBF7F3}" type="slidenum">
              <a:rPr lang="en-US" altLang="en-US"/>
              <a:pPr>
                <a:defRPr/>
              </a:pPr>
              <a:t>‹#›</a:t>
            </a:fld>
            <a:endParaRPr lang="en-US" altLang="en-US"/>
          </a:p>
        </p:txBody>
      </p:sp>
    </p:spTree>
    <p:extLst>
      <p:ext uri="{BB962C8B-B14F-4D97-AF65-F5344CB8AC3E}">
        <p14:creationId xmlns:p14="http://schemas.microsoft.com/office/powerpoint/2010/main" val="415070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57002AA-6437-CF57-B84C-0F73B6F996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BB01B8-EE7F-1C37-C48A-456D1D05AA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C53535-E6C7-7E53-1D61-6CC4D3B21173}"/>
              </a:ext>
            </a:extLst>
          </p:cNvPr>
          <p:cNvSpPr>
            <a:spLocks noGrp="1" noChangeArrowheads="1"/>
          </p:cNvSpPr>
          <p:nvPr>
            <p:ph type="sldNum" sz="quarter" idx="12"/>
          </p:nvPr>
        </p:nvSpPr>
        <p:spPr>
          <a:ln/>
        </p:spPr>
        <p:txBody>
          <a:bodyPr/>
          <a:lstStyle>
            <a:lvl1pPr>
              <a:defRPr/>
            </a:lvl1pPr>
          </a:lstStyle>
          <a:p>
            <a:pPr>
              <a:defRPr/>
            </a:pPr>
            <a:fld id="{C5CCDB3F-73EB-479F-AAB0-E515D462995F}" type="slidenum">
              <a:rPr lang="en-US" altLang="en-US"/>
              <a:pPr>
                <a:defRPr/>
              </a:pPr>
              <a:t>‹#›</a:t>
            </a:fld>
            <a:endParaRPr lang="en-US" altLang="en-US"/>
          </a:p>
        </p:txBody>
      </p:sp>
    </p:spTree>
    <p:extLst>
      <p:ext uri="{BB962C8B-B14F-4D97-AF65-F5344CB8AC3E}">
        <p14:creationId xmlns:p14="http://schemas.microsoft.com/office/powerpoint/2010/main" val="267790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1205EBD-FBD4-68BC-C963-E5F1FE8468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9FFBE1F-1514-D696-E2D0-B28DF93B0E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98A947B-F834-EE53-AFCD-0872BA6ECD0A}"/>
              </a:ext>
            </a:extLst>
          </p:cNvPr>
          <p:cNvSpPr>
            <a:spLocks noGrp="1" noChangeArrowheads="1"/>
          </p:cNvSpPr>
          <p:nvPr>
            <p:ph type="sldNum" sz="quarter" idx="12"/>
          </p:nvPr>
        </p:nvSpPr>
        <p:spPr>
          <a:ln/>
        </p:spPr>
        <p:txBody>
          <a:bodyPr/>
          <a:lstStyle>
            <a:lvl1pPr>
              <a:defRPr/>
            </a:lvl1pPr>
          </a:lstStyle>
          <a:p>
            <a:pPr>
              <a:defRPr/>
            </a:pPr>
            <a:fld id="{E39C0370-B6A4-4773-8F7D-9CE9CCCF54AF}" type="slidenum">
              <a:rPr lang="en-US" altLang="en-US"/>
              <a:pPr>
                <a:defRPr/>
              </a:pPr>
              <a:t>‹#›</a:t>
            </a:fld>
            <a:endParaRPr lang="en-US" altLang="en-US"/>
          </a:p>
        </p:txBody>
      </p:sp>
    </p:spTree>
    <p:extLst>
      <p:ext uri="{BB962C8B-B14F-4D97-AF65-F5344CB8AC3E}">
        <p14:creationId xmlns:p14="http://schemas.microsoft.com/office/powerpoint/2010/main" val="33625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8B1D1F6-6CBE-22A9-F436-4A0F160BF10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3EAE849-48A6-B683-FA11-7D53A2B754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6072A04-7F30-D1E1-CE53-5E55CDF6F70A}"/>
              </a:ext>
            </a:extLst>
          </p:cNvPr>
          <p:cNvSpPr>
            <a:spLocks noGrp="1" noChangeArrowheads="1"/>
          </p:cNvSpPr>
          <p:nvPr>
            <p:ph type="sldNum" sz="quarter" idx="12"/>
          </p:nvPr>
        </p:nvSpPr>
        <p:spPr>
          <a:ln/>
        </p:spPr>
        <p:txBody>
          <a:bodyPr/>
          <a:lstStyle>
            <a:lvl1pPr>
              <a:defRPr/>
            </a:lvl1pPr>
          </a:lstStyle>
          <a:p>
            <a:pPr>
              <a:defRPr/>
            </a:pPr>
            <a:fld id="{A18A1C7D-5E47-4EED-B7EC-E82920AC2558}" type="slidenum">
              <a:rPr lang="en-US" altLang="en-US"/>
              <a:pPr>
                <a:defRPr/>
              </a:pPr>
              <a:t>‹#›</a:t>
            </a:fld>
            <a:endParaRPr lang="en-US" altLang="en-US"/>
          </a:p>
        </p:txBody>
      </p:sp>
    </p:spTree>
    <p:extLst>
      <p:ext uri="{BB962C8B-B14F-4D97-AF65-F5344CB8AC3E}">
        <p14:creationId xmlns:p14="http://schemas.microsoft.com/office/powerpoint/2010/main" val="220413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3388B6-9EA1-F77F-BEAC-1D9CC077440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34A80FC-D144-807E-413E-CA0A65BF4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E91DDAB-57A7-EA42-4484-FC46C6D6DD79}"/>
              </a:ext>
            </a:extLst>
          </p:cNvPr>
          <p:cNvSpPr>
            <a:spLocks noGrp="1" noChangeArrowheads="1"/>
          </p:cNvSpPr>
          <p:nvPr>
            <p:ph type="sldNum" sz="quarter" idx="12"/>
          </p:nvPr>
        </p:nvSpPr>
        <p:spPr>
          <a:ln/>
        </p:spPr>
        <p:txBody>
          <a:bodyPr/>
          <a:lstStyle>
            <a:lvl1pPr>
              <a:defRPr/>
            </a:lvl1pPr>
          </a:lstStyle>
          <a:p>
            <a:pPr>
              <a:defRPr/>
            </a:pPr>
            <a:fld id="{27FBB42E-8FF0-48A3-88B9-2F11708FCC11}" type="slidenum">
              <a:rPr lang="en-US" altLang="en-US"/>
              <a:pPr>
                <a:defRPr/>
              </a:pPr>
              <a:t>‹#›</a:t>
            </a:fld>
            <a:endParaRPr lang="en-US" altLang="en-US"/>
          </a:p>
        </p:txBody>
      </p:sp>
    </p:spTree>
    <p:extLst>
      <p:ext uri="{BB962C8B-B14F-4D97-AF65-F5344CB8AC3E}">
        <p14:creationId xmlns:p14="http://schemas.microsoft.com/office/powerpoint/2010/main" val="396813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BD24D6-692A-3050-CDE7-8D7C637382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75EBED-5191-A99C-0901-C1095EEB5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B7CEFB-5531-F12B-1E9E-8F831E9755BF}"/>
              </a:ext>
            </a:extLst>
          </p:cNvPr>
          <p:cNvSpPr>
            <a:spLocks noGrp="1" noChangeArrowheads="1"/>
          </p:cNvSpPr>
          <p:nvPr>
            <p:ph type="sldNum" sz="quarter" idx="12"/>
          </p:nvPr>
        </p:nvSpPr>
        <p:spPr>
          <a:ln/>
        </p:spPr>
        <p:txBody>
          <a:bodyPr/>
          <a:lstStyle>
            <a:lvl1pPr>
              <a:defRPr/>
            </a:lvl1pPr>
          </a:lstStyle>
          <a:p>
            <a:pPr>
              <a:defRPr/>
            </a:pPr>
            <a:fld id="{6E79695E-0357-43C9-AD15-ECE8E2909B8E}" type="slidenum">
              <a:rPr lang="en-US" altLang="en-US"/>
              <a:pPr>
                <a:defRPr/>
              </a:pPr>
              <a:t>‹#›</a:t>
            </a:fld>
            <a:endParaRPr lang="en-US" altLang="en-US"/>
          </a:p>
        </p:txBody>
      </p:sp>
    </p:spTree>
    <p:extLst>
      <p:ext uri="{BB962C8B-B14F-4D97-AF65-F5344CB8AC3E}">
        <p14:creationId xmlns:p14="http://schemas.microsoft.com/office/powerpoint/2010/main" val="238720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0C5C58-C11D-530E-AFB8-9114D0D652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3BE3B1-0614-8423-221C-C19647BD6D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DB07967-C415-9BCB-BE76-82DB0C84FE57}"/>
              </a:ext>
            </a:extLst>
          </p:cNvPr>
          <p:cNvSpPr>
            <a:spLocks noGrp="1" noChangeArrowheads="1"/>
          </p:cNvSpPr>
          <p:nvPr>
            <p:ph type="sldNum" sz="quarter" idx="12"/>
          </p:nvPr>
        </p:nvSpPr>
        <p:spPr>
          <a:ln/>
        </p:spPr>
        <p:txBody>
          <a:bodyPr/>
          <a:lstStyle>
            <a:lvl1pPr>
              <a:defRPr/>
            </a:lvl1pPr>
          </a:lstStyle>
          <a:p>
            <a:pPr>
              <a:defRPr/>
            </a:pPr>
            <a:fld id="{AC3D7594-E645-4ADD-BEB1-723CE346F35B}" type="slidenum">
              <a:rPr lang="en-US" altLang="en-US"/>
              <a:pPr>
                <a:defRPr/>
              </a:pPr>
              <a:t>‹#›</a:t>
            </a:fld>
            <a:endParaRPr lang="en-US" altLang="en-US"/>
          </a:p>
        </p:txBody>
      </p:sp>
    </p:spTree>
    <p:extLst>
      <p:ext uri="{BB962C8B-B14F-4D97-AF65-F5344CB8AC3E}">
        <p14:creationId xmlns:p14="http://schemas.microsoft.com/office/powerpoint/2010/main" val="210661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76D6DF3-2012-E90F-30F5-625C33FB57C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D59E03-54E1-3D2B-DB17-7587A9F1CED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1485C08-BEC7-9ACA-4C22-1CD3C131BB1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a:defRPr/>
            </a:pPr>
            <a:endParaRPr lang="en-US"/>
          </a:p>
        </p:txBody>
      </p:sp>
      <p:sp>
        <p:nvSpPr>
          <p:cNvPr id="1029" name="Rectangle 5">
            <a:extLst>
              <a:ext uri="{FF2B5EF4-FFF2-40B4-BE49-F238E27FC236}">
                <a16:creationId xmlns:a16="http://schemas.microsoft.com/office/drawing/2014/main" id="{F23A8CD6-6A32-05B0-660B-6C6A2E793FD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defRPr>
            </a:lvl1pPr>
          </a:lstStyle>
          <a:p>
            <a:pPr>
              <a:defRPr/>
            </a:pPr>
            <a:endParaRPr lang="en-US"/>
          </a:p>
        </p:txBody>
      </p:sp>
      <p:sp>
        <p:nvSpPr>
          <p:cNvPr id="1030" name="Rectangle 6">
            <a:extLst>
              <a:ext uri="{FF2B5EF4-FFF2-40B4-BE49-F238E27FC236}">
                <a16:creationId xmlns:a16="http://schemas.microsoft.com/office/drawing/2014/main" id="{CA194FD9-3EB3-643E-043B-AF5A60044CF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a:defRPr/>
            </a:pPr>
            <a:fld id="{3B3FA64C-E524-4C9E-AFAC-B227427A0C1F}" type="slidenum">
              <a:rPr lang="en-US" altLang="en-US"/>
              <a:pPr>
                <a:defRPr/>
              </a:pPr>
              <a:t>‹#›</a:t>
            </a:fld>
            <a:endParaRPr lang="en-US" altLang="en-US"/>
          </a:p>
        </p:txBody>
      </p:sp>
      <p:pic>
        <p:nvPicPr>
          <p:cNvPr id="1031" name="Picture 2">
            <a:extLst>
              <a:ext uri="{FF2B5EF4-FFF2-40B4-BE49-F238E27FC236}">
                <a16:creationId xmlns:a16="http://schemas.microsoft.com/office/drawing/2014/main" id="{03B83D66-7E97-466E-270B-CD57FF4C70D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80338" y="22225"/>
            <a:ext cx="13589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40429CA0-BF2C-6C4B-2D43-0D49C5DE4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4" t="3226" r="12088" b="3226"/>
          <a:stretch>
            <a:fillRect/>
          </a:stretch>
        </p:blipFill>
        <p:spPr bwMode="auto">
          <a:xfrm>
            <a:off x="0" y="-90488"/>
            <a:ext cx="9144000" cy="694848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5" name="Rectangle 2">
            <a:extLst>
              <a:ext uri="{FF2B5EF4-FFF2-40B4-BE49-F238E27FC236}">
                <a16:creationId xmlns:a16="http://schemas.microsoft.com/office/drawing/2014/main" id="{1C64BDD9-A3DC-1BB5-43CE-CACC9276D05F}"/>
              </a:ext>
            </a:extLst>
          </p:cNvPr>
          <p:cNvSpPr>
            <a:spLocks noGrp="1" noChangeArrowheads="1"/>
          </p:cNvSpPr>
          <p:nvPr>
            <p:ph type="title"/>
          </p:nvPr>
        </p:nvSpPr>
        <p:spPr>
          <a:xfrm>
            <a:off x="674688" y="1447800"/>
            <a:ext cx="7391400" cy="4724400"/>
          </a:xfrm>
        </p:spPr>
        <p:txBody>
          <a:bodyPr/>
          <a:lstStyle/>
          <a:p>
            <a:pPr eaLnBrk="1" hangingPunct="1"/>
            <a:r>
              <a:rPr lang="en-US" altLang="en-US" sz="4800" b="1">
                <a:solidFill>
                  <a:schemeClr val="bg1"/>
                </a:solidFill>
                <a:latin typeface="Arial" panose="020B0604020202020204" pitchFamily="34" charset="0"/>
              </a:rPr>
              <a:t>MEDICAL PROTECTION FROM CHEMICAL WARFARE</a:t>
            </a:r>
          </a:p>
        </p:txBody>
      </p:sp>
      <p:sp>
        <p:nvSpPr>
          <p:cNvPr id="2" name="Title 1">
            <a:extLst>
              <a:ext uri="{FF2B5EF4-FFF2-40B4-BE49-F238E27FC236}">
                <a16:creationId xmlns:a16="http://schemas.microsoft.com/office/drawing/2014/main" id="{3BC90BD5-08C9-1984-ED82-EFD868CC1508}"/>
              </a:ext>
            </a:extLst>
          </p:cNvPr>
          <p:cNvSpPr>
            <a:spLocks noGrp="1"/>
          </p:cNvSpPr>
          <p:nvPr/>
        </p:nvSpPr>
        <p:spPr>
          <a:xfrm>
            <a:off x="685800" y="152400"/>
            <a:ext cx="4343400" cy="762000"/>
          </a:xfrm>
          <a:prstGeom prst="rect">
            <a:avLst/>
          </a:prstGeom>
        </p:spPr>
        <p:txBody>
          <a:bodyPr anchor="ctr">
            <a:normAutofit/>
          </a:bodyPr>
          <a:lstStyle/>
          <a:p>
            <a:pPr algn="ctr" eaLnBrk="1" hangingPunct="1">
              <a:lnSpc>
                <a:spcPct val="107000"/>
              </a:lnSpc>
              <a:spcAft>
                <a:spcPts val="800"/>
              </a:spcAft>
              <a:defRPr/>
            </a:pPr>
            <a:r>
              <a:rPr lang="en-US" sz="4000" dirty="0">
                <a:latin typeface="Arial" panose="020B0604020202020204" pitchFamily="34" charset="0"/>
                <a:ea typeface="Times New Roman" panose="02020603050405020304" pitchFamily="18" charset="0"/>
                <a:cs typeface="Times New Roman" panose="02020603050405020304" pitchFamily="18" charset="0"/>
              </a:rPr>
              <a:t>LESSON -36</a:t>
            </a:r>
            <a:endParaRPr lang="en-IN" sz="11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7" name="Picture 2">
            <a:extLst>
              <a:ext uri="{FF2B5EF4-FFF2-40B4-BE49-F238E27FC236}">
                <a16:creationId xmlns:a16="http://schemas.microsoft.com/office/drawing/2014/main" id="{3883E49B-7490-6D93-67C1-87DEC2854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90488"/>
            <a:ext cx="1247775"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itle 1">
            <a:extLst>
              <a:ext uri="{FF2B5EF4-FFF2-40B4-BE49-F238E27FC236}">
                <a16:creationId xmlns:a16="http://schemas.microsoft.com/office/drawing/2014/main" id="{D7405C73-842F-9B10-FD7E-9CC4322AA7AE}"/>
              </a:ext>
            </a:extLst>
          </p:cNvPr>
          <p:cNvSpPr txBox="1">
            <a:spLocks noChangeArrowheads="1"/>
          </p:cNvSpPr>
          <p:nvPr/>
        </p:nvSpPr>
        <p:spPr bwMode="auto">
          <a:xfrm>
            <a:off x="6535738" y="5629275"/>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B050"/>
                </a:solidFill>
                <a:latin typeface="Arial" panose="020B0604020202020204" pitchFamily="34" charset="0"/>
                <a:cs typeface="Arial" panose="020B0604020202020204" pitchFamily="34" charset="0"/>
              </a:rPr>
              <a:t>BY</a:t>
            </a:r>
          </a:p>
          <a:p>
            <a:pPr algn="ctr" eaLnBrk="1" hangingPunct="1">
              <a:spcBef>
                <a:spcPct val="0"/>
              </a:spcBef>
              <a:buFontTx/>
              <a:buNone/>
            </a:pPr>
            <a:r>
              <a:rPr lang="en-US" altLang="en-US" sz="1800">
                <a:solidFill>
                  <a:srgbClr val="00B050"/>
                </a:solidFill>
                <a:latin typeface="Arial" panose="020B0604020202020204" pitchFamily="34" charset="0"/>
                <a:cs typeface="Arial" panose="020B0604020202020204" pitchFamily="34" charset="0"/>
              </a:rPr>
              <a:t>PRAVIN DUDHE</a:t>
            </a:r>
          </a:p>
          <a:p>
            <a:pPr algn="ctr" eaLnBrk="1" hangingPunct="1">
              <a:spcBef>
                <a:spcPct val="0"/>
              </a:spcBef>
              <a:buFontTx/>
              <a:buNone/>
            </a:pPr>
            <a:r>
              <a:rPr lang="en-US" altLang="en-US" sz="1800">
                <a:solidFill>
                  <a:srgbClr val="00B050"/>
                </a:solidFill>
                <a:latin typeface="Arial" panose="020B0604020202020204" pitchFamily="34" charset="0"/>
                <a:cs typeface="Arial" panose="020B0604020202020204" pitchFamily="34" charset="0"/>
              </a:rPr>
              <a:t>               INSP/PH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49D10AB-49ED-2641-2F1E-333A54B2B574}"/>
              </a:ext>
            </a:extLst>
          </p:cNvPr>
          <p:cNvSpPr>
            <a:spLocks noGrp="1" noChangeArrowheads="1"/>
          </p:cNvSpPr>
          <p:nvPr>
            <p:ph type="title"/>
          </p:nvPr>
        </p:nvSpPr>
        <p:spPr>
          <a:noFill/>
        </p:spPr>
        <p:txBody>
          <a:bodyPr lIns="92075" tIns="46038" rIns="92075" bIns="46038"/>
          <a:lstStyle/>
          <a:p>
            <a:pPr eaLnBrk="1" hangingPunct="1"/>
            <a:r>
              <a:rPr lang="en-US" altLang="en-US" sz="3600" b="1">
                <a:latin typeface="Calibri" panose="020F0502020204030204" pitchFamily="34" charset="0"/>
                <a:cs typeface="Calibri" panose="020F0502020204030204" pitchFamily="34" charset="0"/>
              </a:rPr>
              <a:t>NORMAL NERVE FUNCTION</a:t>
            </a:r>
          </a:p>
        </p:txBody>
      </p:sp>
      <p:sp>
        <p:nvSpPr>
          <p:cNvPr id="12291" name="Rectangle 3">
            <a:extLst>
              <a:ext uri="{FF2B5EF4-FFF2-40B4-BE49-F238E27FC236}">
                <a16:creationId xmlns:a16="http://schemas.microsoft.com/office/drawing/2014/main" id="{42729C0F-4638-9175-4017-5FB9B10BD5D5}"/>
              </a:ext>
            </a:extLst>
          </p:cNvPr>
          <p:cNvSpPr>
            <a:spLocks noChangeArrowheads="1"/>
          </p:cNvSpPr>
          <p:nvPr/>
        </p:nvSpPr>
        <p:spPr bwMode="auto">
          <a:xfrm>
            <a:off x="592138" y="2073275"/>
            <a:ext cx="7942262" cy="3621088"/>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292" name="Rectangle 4">
            <a:extLst>
              <a:ext uri="{FF2B5EF4-FFF2-40B4-BE49-F238E27FC236}">
                <a16:creationId xmlns:a16="http://schemas.microsoft.com/office/drawing/2014/main" id="{7D8F6F33-55F0-8EF6-A9CB-AE86A741CA42}"/>
              </a:ext>
            </a:extLst>
          </p:cNvPr>
          <p:cNvSpPr>
            <a:spLocks noChangeArrowheads="1"/>
          </p:cNvSpPr>
          <p:nvPr/>
        </p:nvSpPr>
        <p:spPr bwMode="auto">
          <a:xfrm>
            <a:off x="5359400" y="3314700"/>
            <a:ext cx="1974850" cy="113982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293" name="Line 5">
            <a:extLst>
              <a:ext uri="{FF2B5EF4-FFF2-40B4-BE49-F238E27FC236}">
                <a16:creationId xmlns:a16="http://schemas.microsoft.com/office/drawing/2014/main" id="{64A9E5D9-DAC4-0B6D-1D41-4282BDDFBBD2}"/>
              </a:ext>
            </a:extLst>
          </p:cNvPr>
          <p:cNvSpPr>
            <a:spLocks noChangeShapeType="1"/>
          </p:cNvSpPr>
          <p:nvPr/>
        </p:nvSpPr>
        <p:spPr bwMode="auto">
          <a:xfrm flipH="1">
            <a:off x="5989638" y="3162300"/>
            <a:ext cx="253047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4" name="Line 6">
            <a:extLst>
              <a:ext uri="{FF2B5EF4-FFF2-40B4-BE49-F238E27FC236}">
                <a16:creationId xmlns:a16="http://schemas.microsoft.com/office/drawing/2014/main" id="{E07511F5-A5CB-7628-91FE-BD47AE67C985}"/>
              </a:ext>
            </a:extLst>
          </p:cNvPr>
          <p:cNvSpPr>
            <a:spLocks noChangeShapeType="1"/>
          </p:cNvSpPr>
          <p:nvPr/>
        </p:nvSpPr>
        <p:spPr bwMode="auto">
          <a:xfrm flipH="1">
            <a:off x="5988050" y="4603750"/>
            <a:ext cx="252571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5" name="Oval 7">
            <a:extLst>
              <a:ext uri="{FF2B5EF4-FFF2-40B4-BE49-F238E27FC236}">
                <a16:creationId xmlns:a16="http://schemas.microsoft.com/office/drawing/2014/main" id="{A6E0EA0D-ED5A-694A-7D5D-D9CFF4876377}"/>
              </a:ext>
            </a:extLst>
          </p:cNvPr>
          <p:cNvSpPr>
            <a:spLocks noChangeArrowheads="1"/>
          </p:cNvSpPr>
          <p:nvPr/>
        </p:nvSpPr>
        <p:spPr bwMode="auto">
          <a:xfrm>
            <a:off x="5416550" y="2232025"/>
            <a:ext cx="615950" cy="33051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296" name="Line 8">
            <a:extLst>
              <a:ext uri="{FF2B5EF4-FFF2-40B4-BE49-F238E27FC236}">
                <a16:creationId xmlns:a16="http://schemas.microsoft.com/office/drawing/2014/main" id="{7725DEB8-14AE-030B-1E19-0D5C90886832}"/>
              </a:ext>
            </a:extLst>
          </p:cNvPr>
          <p:cNvSpPr>
            <a:spLocks noChangeShapeType="1"/>
          </p:cNvSpPr>
          <p:nvPr/>
        </p:nvSpPr>
        <p:spPr bwMode="auto">
          <a:xfrm flipV="1">
            <a:off x="609600" y="3162300"/>
            <a:ext cx="2359025" cy="15875"/>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7" name="Line 9">
            <a:extLst>
              <a:ext uri="{FF2B5EF4-FFF2-40B4-BE49-F238E27FC236}">
                <a16:creationId xmlns:a16="http://schemas.microsoft.com/office/drawing/2014/main" id="{ECF6A849-1747-70C6-D58E-E8CEC77F80AE}"/>
              </a:ext>
            </a:extLst>
          </p:cNvPr>
          <p:cNvSpPr>
            <a:spLocks noChangeShapeType="1"/>
          </p:cNvSpPr>
          <p:nvPr/>
        </p:nvSpPr>
        <p:spPr bwMode="auto">
          <a:xfrm>
            <a:off x="623888" y="4603750"/>
            <a:ext cx="234632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8" name="Oval 10">
            <a:extLst>
              <a:ext uri="{FF2B5EF4-FFF2-40B4-BE49-F238E27FC236}">
                <a16:creationId xmlns:a16="http://schemas.microsoft.com/office/drawing/2014/main" id="{651B2945-7C46-D670-720E-DE52ECC4E450}"/>
              </a:ext>
            </a:extLst>
          </p:cNvPr>
          <p:cNvSpPr>
            <a:spLocks noChangeArrowheads="1"/>
          </p:cNvSpPr>
          <p:nvPr/>
        </p:nvSpPr>
        <p:spPr bwMode="auto">
          <a:xfrm>
            <a:off x="2976563" y="2232025"/>
            <a:ext cx="614362" cy="33051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299" name="Rectangle 11">
            <a:extLst>
              <a:ext uri="{FF2B5EF4-FFF2-40B4-BE49-F238E27FC236}">
                <a16:creationId xmlns:a16="http://schemas.microsoft.com/office/drawing/2014/main" id="{BCBA5805-2E61-E9E4-FC0A-62C2ED386C35}"/>
              </a:ext>
            </a:extLst>
          </p:cNvPr>
          <p:cNvSpPr>
            <a:spLocks noChangeArrowheads="1"/>
          </p:cNvSpPr>
          <p:nvPr/>
        </p:nvSpPr>
        <p:spPr bwMode="auto">
          <a:xfrm>
            <a:off x="5845175" y="3211513"/>
            <a:ext cx="447675" cy="136366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0" name="Rectangle 12">
            <a:extLst>
              <a:ext uri="{FF2B5EF4-FFF2-40B4-BE49-F238E27FC236}">
                <a16:creationId xmlns:a16="http://schemas.microsoft.com/office/drawing/2014/main" id="{4066ECE9-EC3D-F03B-49BB-2F7B26B5FBE7}"/>
              </a:ext>
            </a:extLst>
          </p:cNvPr>
          <p:cNvSpPr>
            <a:spLocks noChangeArrowheads="1"/>
          </p:cNvSpPr>
          <p:nvPr/>
        </p:nvSpPr>
        <p:spPr bwMode="auto">
          <a:xfrm>
            <a:off x="2709863" y="3221038"/>
            <a:ext cx="473075" cy="1354137"/>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1" name="Oval 13">
            <a:extLst>
              <a:ext uri="{FF2B5EF4-FFF2-40B4-BE49-F238E27FC236}">
                <a16:creationId xmlns:a16="http://schemas.microsoft.com/office/drawing/2014/main" id="{C50E1130-7861-5D36-A212-1F126AF34D90}"/>
              </a:ext>
            </a:extLst>
          </p:cNvPr>
          <p:cNvSpPr>
            <a:spLocks noChangeArrowheads="1"/>
          </p:cNvSpPr>
          <p:nvPr/>
        </p:nvSpPr>
        <p:spPr bwMode="auto">
          <a:xfrm>
            <a:off x="4003675" y="3392488"/>
            <a:ext cx="185738"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2" name="Oval 14">
            <a:extLst>
              <a:ext uri="{FF2B5EF4-FFF2-40B4-BE49-F238E27FC236}">
                <a16:creationId xmlns:a16="http://schemas.microsoft.com/office/drawing/2014/main" id="{69CEFEA3-1427-D420-B865-E7FAF391C3E1}"/>
              </a:ext>
            </a:extLst>
          </p:cNvPr>
          <p:cNvSpPr>
            <a:spLocks noChangeArrowheads="1"/>
          </p:cNvSpPr>
          <p:nvPr/>
        </p:nvSpPr>
        <p:spPr bwMode="auto">
          <a:xfrm>
            <a:off x="3959225" y="3709988"/>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3" name="Oval 15">
            <a:extLst>
              <a:ext uri="{FF2B5EF4-FFF2-40B4-BE49-F238E27FC236}">
                <a16:creationId xmlns:a16="http://schemas.microsoft.com/office/drawing/2014/main" id="{D311E67F-7CEA-66EC-0F10-5C14137CEBC2}"/>
              </a:ext>
            </a:extLst>
          </p:cNvPr>
          <p:cNvSpPr>
            <a:spLocks noChangeArrowheads="1"/>
          </p:cNvSpPr>
          <p:nvPr/>
        </p:nvSpPr>
        <p:spPr bwMode="auto">
          <a:xfrm>
            <a:off x="3892550" y="2876550"/>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4" name="Oval 16">
            <a:extLst>
              <a:ext uri="{FF2B5EF4-FFF2-40B4-BE49-F238E27FC236}">
                <a16:creationId xmlns:a16="http://schemas.microsoft.com/office/drawing/2014/main" id="{BAFB768D-478E-C990-0441-46917289639F}"/>
              </a:ext>
            </a:extLst>
          </p:cNvPr>
          <p:cNvSpPr>
            <a:spLocks noChangeArrowheads="1"/>
          </p:cNvSpPr>
          <p:nvPr/>
        </p:nvSpPr>
        <p:spPr bwMode="auto">
          <a:xfrm>
            <a:off x="3962400" y="3136900"/>
            <a:ext cx="304800"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5" name="Oval 17">
            <a:extLst>
              <a:ext uri="{FF2B5EF4-FFF2-40B4-BE49-F238E27FC236}">
                <a16:creationId xmlns:a16="http://schemas.microsoft.com/office/drawing/2014/main" id="{7370D9ED-9F0B-1F47-5171-C27159548B46}"/>
              </a:ext>
            </a:extLst>
          </p:cNvPr>
          <p:cNvSpPr>
            <a:spLocks noChangeArrowheads="1"/>
          </p:cNvSpPr>
          <p:nvPr/>
        </p:nvSpPr>
        <p:spPr bwMode="auto">
          <a:xfrm>
            <a:off x="3954463" y="3983038"/>
            <a:ext cx="188912" cy="217487"/>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6" name="Oval 18">
            <a:extLst>
              <a:ext uri="{FF2B5EF4-FFF2-40B4-BE49-F238E27FC236}">
                <a16:creationId xmlns:a16="http://schemas.microsoft.com/office/drawing/2014/main" id="{18D2F404-824E-06AB-8075-DC2FCE68B62C}"/>
              </a:ext>
            </a:extLst>
          </p:cNvPr>
          <p:cNvSpPr>
            <a:spLocks noChangeArrowheads="1"/>
          </p:cNvSpPr>
          <p:nvPr/>
        </p:nvSpPr>
        <p:spPr bwMode="auto">
          <a:xfrm>
            <a:off x="3930650" y="4294188"/>
            <a:ext cx="266700" cy="2540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7" name="Oval 19">
            <a:extLst>
              <a:ext uri="{FF2B5EF4-FFF2-40B4-BE49-F238E27FC236}">
                <a16:creationId xmlns:a16="http://schemas.microsoft.com/office/drawing/2014/main" id="{D5CC8C10-69BD-52DF-D6DE-2ECF08BC2240}"/>
              </a:ext>
            </a:extLst>
          </p:cNvPr>
          <p:cNvSpPr>
            <a:spLocks noChangeArrowheads="1"/>
          </p:cNvSpPr>
          <p:nvPr/>
        </p:nvSpPr>
        <p:spPr bwMode="auto">
          <a:xfrm>
            <a:off x="3794125" y="4559300"/>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8" name="Oval 20">
            <a:extLst>
              <a:ext uri="{FF2B5EF4-FFF2-40B4-BE49-F238E27FC236}">
                <a16:creationId xmlns:a16="http://schemas.microsoft.com/office/drawing/2014/main" id="{594C3C4E-3791-9209-6F81-1191977D4B97}"/>
              </a:ext>
            </a:extLst>
          </p:cNvPr>
          <p:cNvSpPr>
            <a:spLocks noChangeArrowheads="1"/>
          </p:cNvSpPr>
          <p:nvPr/>
        </p:nvSpPr>
        <p:spPr bwMode="auto">
          <a:xfrm>
            <a:off x="3878263" y="4845050"/>
            <a:ext cx="188912"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09" name="Oval 21">
            <a:extLst>
              <a:ext uri="{FF2B5EF4-FFF2-40B4-BE49-F238E27FC236}">
                <a16:creationId xmlns:a16="http://schemas.microsoft.com/office/drawing/2014/main" id="{A0003826-4C13-7EAB-726F-A59C4A3479EE}"/>
              </a:ext>
            </a:extLst>
          </p:cNvPr>
          <p:cNvSpPr>
            <a:spLocks noChangeArrowheads="1"/>
          </p:cNvSpPr>
          <p:nvPr/>
        </p:nvSpPr>
        <p:spPr bwMode="auto">
          <a:xfrm>
            <a:off x="3833813" y="2584450"/>
            <a:ext cx="195262" cy="2794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10" name="Oval 22">
            <a:extLst>
              <a:ext uri="{FF2B5EF4-FFF2-40B4-BE49-F238E27FC236}">
                <a16:creationId xmlns:a16="http://schemas.microsoft.com/office/drawing/2014/main" id="{8179A9E6-3F6E-C4C6-11E6-B4DF2E69373C}"/>
              </a:ext>
            </a:extLst>
          </p:cNvPr>
          <p:cNvSpPr>
            <a:spLocks noChangeArrowheads="1"/>
          </p:cNvSpPr>
          <p:nvPr/>
        </p:nvSpPr>
        <p:spPr bwMode="auto">
          <a:xfrm>
            <a:off x="3765550" y="3073400"/>
            <a:ext cx="192088"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11" name="Oval 23">
            <a:extLst>
              <a:ext uri="{FF2B5EF4-FFF2-40B4-BE49-F238E27FC236}">
                <a16:creationId xmlns:a16="http://schemas.microsoft.com/office/drawing/2014/main" id="{41CDCA8F-0F30-A90F-B8F8-C178C8E2B8E1}"/>
              </a:ext>
            </a:extLst>
          </p:cNvPr>
          <p:cNvSpPr>
            <a:spLocks noChangeArrowheads="1"/>
          </p:cNvSpPr>
          <p:nvPr/>
        </p:nvSpPr>
        <p:spPr bwMode="auto">
          <a:xfrm>
            <a:off x="3549650" y="3498850"/>
            <a:ext cx="384175"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12" name="Oval 24">
            <a:extLst>
              <a:ext uri="{FF2B5EF4-FFF2-40B4-BE49-F238E27FC236}">
                <a16:creationId xmlns:a16="http://schemas.microsoft.com/office/drawing/2014/main" id="{E55BBBED-81D4-8660-82D9-C868350D286B}"/>
              </a:ext>
            </a:extLst>
          </p:cNvPr>
          <p:cNvSpPr>
            <a:spLocks noChangeArrowheads="1"/>
          </p:cNvSpPr>
          <p:nvPr/>
        </p:nvSpPr>
        <p:spPr bwMode="auto">
          <a:xfrm>
            <a:off x="3611563" y="4008438"/>
            <a:ext cx="255587"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13" name="Oval 25">
            <a:extLst>
              <a:ext uri="{FF2B5EF4-FFF2-40B4-BE49-F238E27FC236}">
                <a16:creationId xmlns:a16="http://schemas.microsoft.com/office/drawing/2014/main" id="{5A0F3BD7-9B2B-FB07-3A57-A4C20F7BD209}"/>
              </a:ext>
            </a:extLst>
          </p:cNvPr>
          <p:cNvSpPr>
            <a:spLocks noChangeArrowheads="1"/>
          </p:cNvSpPr>
          <p:nvPr/>
        </p:nvSpPr>
        <p:spPr bwMode="auto">
          <a:xfrm>
            <a:off x="3638550" y="4351338"/>
            <a:ext cx="190500"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2314" name="Oval 26">
            <a:extLst>
              <a:ext uri="{FF2B5EF4-FFF2-40B4-BE49-F238E27FC236}">
                <a16:creationId xmlns:a16="http://schemas.microsoft.com/office/drawing/2014/main" id="{FB25F224-6853-FEF9-BCA5-BCB6FFE6EE79}"/>
              </a:ext>
            </a:extLst>
          </p:cNvPr>
          <p:cNvSpPr>
            <a:spLocks noChangeArrowheads="1"/>
          </p:cNvSpPr>
          <p:nvPr/>
        </p:nvSpPr>
        <p:spPr bwMode="auto">
          <a:xfrm>
            <a:off x="3763963" y="3765550"/>
            <a:ext cx="188912"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62491" name="Rectangle 27">
            <a:extLst>
              <a:ext uri="{FF2B5EF4-FFF2-40B4-BE49-F238E27FC236}">
                <a16:creationId xmlns:a16="http://schemas.microsoft.com/office/drawing/2014/main" id="{6D26DEA6-4682-1B9C-5480-648C39B61C3A}"/>
              </a:ext>
            </a:extLst>
          </p:cNvPr>
          <p:cNvSpPr>
            <a:spLocks noChangeArrowheads="1"/>
          </p:cNvSpPr>
          <p:nvPr/>
        </p:nvSpPr>
        <p:spPr bwMode="auto">
          <a:xfrm>
            <a:off x="3963988" y="5057775"/>
            <a:ext cx="1049337"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accent1"/>
                </a:solidFill>
                <a:effectLst>
                  <a:outerShdw blurRad="38100" dist="38100" dir="2700000" algn="tl">
                    <a:srgbClr val="000000"/>
                  </a:outerShdw>
                </a:effectLst>
                <a:latin typeface="Arial" charset="0"/>
              </a:rPr>
              <a:t>ACh</a:t>
            </a:r>
          </a:p>
        </p:txBody>
      </p:sp>
      <p:sp>
        <p:nvSpPr>
          <p:cNvPr id="12316" name="Freeform 28">
            <a:extLst>
              <a:ext uri="{FF2B5EF4-FFF2-40B4-BE49-F238E27FC236}">
                <a16:creationId xmlns:a16="http://schemas.microsoft.com/office/drawing/2014/main" id="{C6E70528-9EE0-DCA8-9947-1403A5532BFB}"/>
              </a:ext>
            </a:extLst>
          </p:cNvPr>
          <p:cNvSpPr>
            <a:spLocks/>
          </p:cNvSpPr>
          <p:nvPr/>
        </p:nvSpPr>
        <p:spPr bwMode="auto">
          <a:xfrm>
            <a:off x="1246188" y="3886200"/>
            <a:ext cx="2462212" cy="1588"/>
          </a:xfrm>
          <a:custGeom>
            <a:avLst/>
            <a:gdLst>
              <a:gd name="T0" fmla="*/ 0 w 1745"/>
              <a:gd name="T1" fmla="*/ 0 h 1"/>
              <a:gd name="T2" fmla="*/ 2147483646 w 1745"/>
              <a:gd name="T3" fmla="*/ 0 h 1"/>
              <a:gd name="T4" fmla="*/ 0 60000 65536"/>
              <a:gd name="T5" fmla="*/ 0 60000 65536"/>
              <a:gd name="T6" fmla="*/ 0 w 1745"/>
              <a:gd name="T7" fmla="*/ 0 h 1"/>
              <a:gd name="T8" fmla="*/ 1745 w 1745"/>
              <a:gd name="T9" fmla="*/ 1 h 1"/>
            </a:gdLst>
            <a:ahLst/>
            <a:cxnLst>
              <a:cxn ang="T4">
                <a:pos x="T0" y="T1"/>
              </a:cxn>
              <a:cxn ang="T5">
                <a:pos x="T2" y="T3"/>
              </a:cxn>
            </a:cxnLst>
            <a:rect l="T6" t="T7" r="T8" b="T9"/>
            <a:pathLst>
              <a:path w="1745" h="1">
                <a:moveTo>
                  <a:pt x="0" y="0"/>
                </a:moveTo>
                <a:lnTo>
                  <a:pt x="1744"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7" name="Freeform 29">
            <a:extLst>
              <a:ext uri="{FF2B5EF4-FFF2-40B4-BE49-F238E27FC236}">
                <a16:creationId xmlns:a16="http://schemas.microsoft.com/office/drawing/2014/main" id="{0898D233-B058-F22C-2640-B0E297F0BB53}"/>
              </a:ext>
            </a:extLst>
          </p:cNvPr>
          <p:cNvSpPr>
            <a:spLocks/>
          </p:cNvSpPr>
          <p:nvPr/>
        </p:nvSpPr>
        <p:spPr bwMode="auto">
          <a:xfrm>
            <a:off x="1292225" y="3621088"/>
            <a:ext cx="2000250" cy="558800"/>
          </a:xfrm>
          <a:custGeom>
            <a:avLst/>
            <a:gdLst>
              <a:gd name="T0" fmla="*/ 0 w 1417"/>
              <a:gd name="T1" fmla="*/ 2147483646 h 352"/>
              <a:gd name="T2" fmla="*/ 2147483646 w 1417"/>
              <a:gd name="T3" fmla="*/ 2147483646 h 352"/>
              <a:gd name="T4" fmla="*/ 2147483646 w 1417"/>
              <a:gd name="T5" fmla="*/ 2147483646 h 352"/>
              <a:gd name="T6" fmla="*/ 2147483646 w 1417"/>
              <a:gd name="T7" fmla="*/ 2147483646 h 352"/>
              <a:gd name="T8" fmla="*/ 2147483646 w 1417"/>
              <a:gd name="T9" fmla="*/ 2147483646 h 352"/>
              <a:gd name="T10" fmla="*/ 2147483646 w 1417"/>
              <a:gd name="T11" fmla="*/ 0 h 352"/>
              <a:gd name="T12" fmla="*/ 2147483646 w 1417"/>
              <a:gd name="T13" fmla="*/ 2147483646 h 352"/>
              <a:gd name="T14" fmla="*/ 2147483646 w 1417"/>
              <a:gd name="T15" fmla="*/ 2147483646 h 352"/>
              <a:gd name="T16" fmla="*/ 2147483646 w 1417"/>
              <a:gd name="T17" fmla="*/ 2147483646 h 352"/>
              <a:gd name="T18" fmla="*/ 2147483646 w 1417"/>
              <a:gd name="T19" fmla="*/ 2147483646 h 352"/>
              <a:gd name="T20" fmla="*/ 2147483646 w 1417"/>
              <a:gd name="T21" fmla="*/ 2147483646 h 352"/>
              <a:gd name="T22" fmla="*/ 2147483646 w 1417"/>
              <a:gd name="T23" fmla="*/ 2147483646 h 352"/>
              <a:gd name="T24" fmla="*/ 2147483646 w 1417"/>
              <a:gd name="T25" fmla="*/ 2147483646 h 352"/>
              <a:gd name="T26" fmla="*/ 2147483646 w 1417"/>
              <a:gd name="T27" fmla="*/ 2147483646 h 352"/>
              <a:gd name="T28" fmla="*/ 0 w 1417"/>
              <a:gd name="T29" fmla="*/ 2147483646 h 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7"/>
              <a:gd name="T46" fmla="*/ 0 h 352"/>
              <a:gd name="T47" fmla="*/ 1417 w 1417"/>
              <a:gd name="T48" fmla="*/ 352 h 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7" h="352">
                <a:moveTo>
                  <a:pt x="0" y="254"/>
                </a:moveTo>
                <a:lnTo>
                  <a:pt x="354" y="48"/>
                </a:lnTo>
                <a:lnTo>
                  <a:pt x="286" y="206"/>
                </a:lnTo>
                <a:lnTo>
                  <a:pt x="694" y="48"/>
                </a:lnTo>
                <a:lnTo>
                  <a:pt x="558" y="242"/>
                </a:lnTo>
                <a:lnTo>
                  <a:pt x="1048" y="0"/>
                </a:lnTo>
                <a:lnTo>
                  <a:pt x="926" y="206"/>
                </a:lnTo>
                <a:lnTo>
                  <a:pt x="1416" y="37"/>
                </a:lnTo>
                <a:lnTo>
                  <a:pt x="789" y="338"/>
                </a:lnTo>
                <a:lnTo>
                  <a:pt x="845" y="182"/>
                </a:lnTo>
                <a:lnTo>
                  <a:pt x="435" y="351"/>
                </a:lnTo>
                <a:lnTo>
                  <a:pt x="490" y="206"/>
                </a:lnTo>
                <a:lnTo>
                  <a:pt x="190" y="290"/>
                </a:lnTo>
                <a:lnTo>
                  <a:pt x="245" y="193"/>
                </a:lnTo>
                <a:lnTo>
                  <a:pt x="0" y="254"/>
                </a:lnTo>
              </a:path>
            </a:pathLst>
          </a:custGeom>
          <a:solidFill>
            <a:srgbClr val="FBA04D"/>
          </a:solidFill>
          <a:ln w="12700" cap="rnd">
            <a:solidFill>
              <a:schemeClr val="tx1"/>
            </a:solidFill>
            <a:round/>
            <a:headEnd/>
            <a:tailEnd/>
          </a:ln>
        </p:spPr>
        <p:txBody>
          <a:bodyPr/>
          <a:lstStyle/>
          <a:p>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7">
            <a:extLst>
              <a:ext uri="{FF2B5EF4-FFF2-40B4-BE49-F238E27FC236}">
                <a16:creationId xmlns:a16="http://schemas.microsoft.com/office/drawing/2014/main" id="{88F85511-1C13-B5BE-03A4-B4055AFF61CB}"/>
              </a:ext>
            </a:extLst>
          </p:cNvPr>
          <p:cNvSpPr>
            <a:spLocks noChangeArrowheads="1"/>
          </p:cNvSpPr>
          <p:nvPr/>
        </p:nvSpPr>
        <p:spPr bwMode="auto">
          <a:xfrm>
            <a:off x="701675" y="2271713"/>
            <a:ext cx="7826375" cy="311626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39" name="Rectangle 1028">
            <a:extLst>
              <a:ext uri="{FF2B5EF4-FFF2-40B4-BE49-F238E27FC236}">
                <a16:creationId xmlns:a16="http://schemas.microsoft.com/office/drawing/2014/main" id="{6C968B35-4DB5-2FBF-B618-AA27FCB568FF}"/>
              </a:ext>
            </a:extLst>
          </p:cNvPr>
          <p:cNvSpPr>
            <a:spLocks noChangeArrowheads="1"/>
          </p:cNvSpPr>
          <p:nvPr/>
        </p:nvSpPr>
        <p:spPr bwMode="auto">
          <a:xfrm>
            <a:off x="5824538" y="3340100"/>
            <a:ext cx="1966912" cy="9810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40" name="Line 1029">
            <a:extLst>
              <a:ext uri="{FF2B5EF4-FFF2-40B4-BE49-F238E27FC236}">
                <a16:creationId xmlns:a16="http://schemas.microsoft.com/office/drawing/2014/main" id="{4FED9D52-3DFC-2E7D-1B9A-1E41F2D35994}"/>
              </a:ext>
            </a:extLst>
          </p:cNvPr>
          <p:cNvSpPr>
            <a:spLocks noChangeShapeType="1"/>
          </p:cNvSpPr>
          <p:nvPr/>
        </p:nvSpPr>
        <p:spPr bwMode="auto">
          <a:xfrm flipH="1">
            <a:off x="6000750" y="3198813"/>
            <a:ext cx="25320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1" name="Line 1030">
            <a:extLst>
              <a:ext uri="{FF2B5EF4-FFF2-40B4-BE49-F238E27FC236}">
                <a16:creationId xmlns:a16="http://schemas.microsoft.com/office/drawing/2014/main" id="{DA8D4420-A060-CAFD-7B94-2CBDEAA6AFEA}"/>
              </a:ext>
            </a:extLst>
          </p:cNvPr>
          <p:cNvSpPr>
            <a:spLocks noChangeShapeType="1"/>
          </p:cNvSpPr>
          <p:nvPr/>
        </p:nvSpPr>
        <p:spPr bwMode="auto">
          <a:xfrm flipH="1">
            <a:off x="5999163" y="4457700"/>
            <a:ext cx="2527300"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2" name="Oval 1031">
            <a:extLst>
              <a:ext uri="{FF2B5EF4-FFF2-40B4-BE49-F238E27FC236}">
                <a16:creationId xmlns:a16="http://schemas.microsoft.com/office/drawing/2014/main" id="{7ECFB3DD-FC2D-9D62-0772-D2CDA9F6F7C2}"/>
              </a:ext>
            </a:extLst>
          </p:cNvPr>
          <p:cNvSpPr>
            <a:spLocks noChangeArrowheads="1"/>
          </p:cNvSpPr>
          <p:nvPr/>
        </p:nvSpPr>
        <p:spPr bwMode="auto">
          <a:xfrm>
            <a:off x="5424488" y="2413000"/>
            <a:ext cx="615950" cy="28352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43" name="Line 1032">
            <a:extLst>
              <a:ext uri="{FF2B5EF4-FFF2-40B4-BE49-F238E27FC236}">
                <a16:creationId xmlns:a16="http://schemas.microsoft.com/office/drawing/2014/main" id="{F7E36DD5-D658-7C64-8A3B-DACE7E06465C}"/>
              </a:ext>
            </a:extLst>
          </p:cNvPr>
          <p:cNvSpPr>
            <a:spLocks noChangeShapeType="1"/>
          </p:cNvSpPr>
          <p:nvPr/>
        </p:nvSpPr>
        <p:spPr bwMode="auto">
          <a:xfrm>
            <a:off x="709613" y="3198813"/>
            <a:ext cx="2281237"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4" name="Line 1033">
            <a:extLst>
              <a:ext uri="{FF2B5EF4-FFF2-40B4-BE49-F238E27FC236}">
                <a16:creationId xmlns:a16="http://schemas.microsoft.com/office/drawing/2014/main" id="{3F5F7EC4-3EE9-1F2C-1AC7-95BB9A5CBEAE}"/>
              </a:ext>
            </a:extLst>
          </p:cNvPr>
          <p:cNvSpPr>
            <a:spLocks noChangeShapeType="1"/>
          </p:cNvSpPr>
          <p:nvPr/>
        </p:nvSpPr>
        <p:spPr bwMode="auto">
          <a:xfrm>
            <a:off x="717550" y="4471988"/>
            <a:ext cx="2273300"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5" name="Oval 1034">
            <a:extLst>
              <a:ext uri="{FF2B5EF4-FFF2-40B4-BE49-F238E27FC236}">
                <a16:creationId xmlns:a16="http://schemas.microsoft.com/office/drawing/2014/main" id="{C805FD7D-87D4-FC05-A05A-D0ECEED78CE5}"/>
              </a:ext>
            </a:extLst>
          </p:cNvPr>
          <p:cNvSpPr>
            <a:spLocks noChangeArrowheads="1"/>
          </p:cNvSpPr>
          <p:nvPr/>
        </p:nvSpPr>
        <p:spPr bwMode="auto">
          <a:xfrm>
            <a:off x="2978150" y="2413000"/>
            <a:ext cx="620713" cy="28352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46" name="Rectangle 1035">
            <a:extLst>
              <a:ext uri="{FF2B5EF4-FFF2-40B4-BE49-F238E27FC236}">
                <a16:creationId xmlns:a16="http://schemas.microsoft.com/office/drawing/2014/main" id="{977AC0F1-4F96-6D45-14BA-D89AA6404EBA}"/>
              </a:ext>
            </a:extLst>
          </p:cNvPr>
          <p:cNvSpPr>
            <a:spLocks noChangeArrowheads="1"/>
          </p:cNvSpPr>
          <p:nvPr/>
        </p:nvSpPr>
        <p:spPr bwMode="auto">
          <a:xfrm>
            <a:off x="5745163" y="3251200"/>
            <a:ext cx="714375" cy="1171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47" name="Rectangle 1036">
            <a:extLst>
              <a:ext uri="{FF2B5EF4-FFF2-40B4-BE49-F238E27FC236}">
                <a16:creationId xmlns:a16="http://schemas.microsoft.com/office/drawing/2014/main" id="{CC88BA4C-E27F-AEEB-2543-619ABFEF747C}"/>
              </a:ext>
            </a:extLst>
          </p:cNvPr>
          <p:cNvSpPr>
            <a:spLocks noChangeArrowheads="1"/>
          </p:cNvSpPr>
          <p:nvPr/>
        </p:nvSpPr>
        <p:spPr bwMode="auto">
          <a:xfrm>
            <a:off x="2719388" y="3227388"/>
            <a:ext cx="457200" cy="1208087"/>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65549" name="Rectangle 1037">
            <a:extLst>
              <a:ext uri="{FF2B5EF4-FFF2-40B4-BE49-F238E27FC236}">
                <a16:creationId xmlns:a16="http://schemas.microsoft.com/office/drawing/2014/main" id="{D69E11EC-2060-5335-CB02-B9DF57103FA2}"/>
              </a:ext>
            </a:extLst>
          </p:cNvPr>
          <p:cNvSpPr>
            <a:spLocks noChangeArrowheads="1"/>
          </p:cNvSpPr>
          <p:nvPr/>
        </p:nvSpPr>
        <p:spPr bwMode="auto">
          <a:xfrm>
            <a:off x="3829050" y="3124200"/>
            <a:ext cx="1079500" cy="6842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700">
                <a:solidFill>
                  <a:schemeClr val="accent1"/>
                </a:solidFill>
                <a:effectLst>
                  <a:outerShdw blurRad="38100" dist="38100" dir="2700000" algn="tl">
                    <a:srgbClr val="000000"/>
                  </a:outerShdw>
                </a:effectLst>
                <a:latin typeface="Arial" charset="0"/>
              </a:rPr>
              <a:t>ACh</a:t>
            </a:r>
          </a:p>
        </p:txBody>
      </p:sp>
      <p:sp>
        <p:nvSpPr>
          <p:cNvPr id="14349" name="Freeform 1038">
            <a:extLst>
              <a:ext uri="{FF2B5EF4-FFF2-40B4-BE49-F238E27FC236}">
                <a16:creationId xmlns:a16="http://schemas.microsoft.com/office/drawing/2014/main" id="{DC0F2E7F-7C26-5772-2A00-4D28F4EC0560}"/>
              </a:ext>
            </a:extLst>
          </p:cNvPr>
          <p:cNvSpPr>
            <a:spLocks/>
          </p:cNvSpPr>
          <p:nvPr/>
        </p:nvSpPr>
        <p:spPr bwMode="auto">
          <a:xfrm>
            <a:off x="5997575" y="3830638"/>
            <a:ext cx="2454275" cy="1587"/>
          </a:xfrm>
          <a:custGeom>
            <a:avLst/>
            <a:gdLst>
              <a:gd name="T0" fmla="*/ 0 w 1739"/>
              <a:gd name="T1" fmla="*/ 0 h 1"/>
              <a:gd name="T2" fmla="*/ 2147483646 w 1739"/>
              <a:gd name="T3" fmla="*/ 0 h 1"/>
              <a:gd name="T4" fmla="*/ 0 60000 65536"/>
              <a:gd name="T5" fmla="*/ 0 60000 65536"/>
              <a:gd name="T6" fmla="*/ 0 w 1739"/>
              <a:gd name="T7" fmla="*/ 0 h 1"/>
              <a:gd name="T8" fmla="*/ 1739 w 1739"/>
              <a:gd name="T9" fmla="*/ 1 h 1"/>
            </a:gdLst>
            <a:ahLst/>
            <a:cxnLst>
              <a:cxn ang="T4">
                <a:pos x="T0" y="T1"/>
              </a:cxn>
              <a:cxn ang="T5">
                <a:pos x="T2" y="T3"/>
              </a:cxn>
            </a:cxnLst>
            <a:rect l="T6" t="T7" r="T8" b="T9"/>
            <a:pathLst>
              <a:path w="1739" h="1">
                <a:moveTo>
                  <a:pt x="0" y="0"/>
                </a:moveTo>
                <a:lnTo>
                  <a:pt x="1738"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Freeform 1039">
            <a:extLst>
              <a:ext uri="{FF2B5EF4-FFF2-40B4-BE49-F238E27FC236}">
                <a16:creationId xmlns:a16="http://schemas.microsoft.com/office/drawing/2014/main" id="{361EB4EB-6929-F969-979C-23DD037BD4BC}"/>
              </a:ext>
            </a:extLst>
          </p:cNvPr>
          <p:cNvSpPr>
            <a:spLocks/>
          </p:cNvSpPr>
          <p:nvPr/>
        </p:nvSpPr>
        <p:spPr bwMode="auto">
          <a:xfrm>
            <a:off x="6084888" y="3638550"/>
            <a:ext cx="1995487" cy="482600"/>
          </a:xfrm>
          <a:custGeom>
            <a:avLst/>
            <a:gdLst>
              <a:gd name="T0" fmla="*/ 0 w 1414"/>
              <a:gd name="T1" fmla="*/ 2147483646 h 304"/>
              <a:gd name="T2" fmla="*/ 2147483646 w 1414"/>
              <a:gd name="T3" fmla="*/ 2147483646 h 304"/>
              <a:gd name="T4" fmla="*/ 2147483646 w 1414"/>
              <a:gd name="T5" fmla="*/ 2147483646 h 304"/>
              <a:gd name="T6" fmla="*/ 2147483646 w 1414"/>
              <a:gd name="T7" fmla="*/ 2147483646 h 304"/>
              <a:gd name="T8" fmla="*/ 2147483646 w 1414"/>
              <a:gd name="T9" fmla="*/ 2147483646 h 304"/>
              <a:gd name="T10" fmla="*/ 2147483646 w 1414"/>
              <a:gd name="T11" fmla="*/ 0 h 304"/>
              <a:gd name="T12" fmla="*/ 2147483646 w 1414"/>
              <a:gd name="T13" fmla="*/ 2147483646 h 304"/>
              <a:gd name="T14" fmla="*/ 2147483646 w 1414"/>
              <a:gd name="T15" fmla="*/ 2147483646 h 304"/>
              <a:gd name="T16" fmla="*/ 2147483646 w 1414"/>
              <a:gd name="T17" fmla="*/ 2147483646 h 304"/>
              <a:gd name="T18" fmla="*/ 2147483646 w 1414"/>
              <a:gd name="T19" fmla="*/ 2147483646 h 304"/>
              <a:gd name="T20" fmla="*/ 2147483646 w 1414"/>
              <a:gd name="T21" fmla="*/ 2147483646 h 304"/>
              <a:gd name="T22" fmla="*/ 2147483646 w 1414"/>
              <a:gd name="T23" fmla="*/ 2147483646 h 304"/>
              <a:gd name="T24" fmla="*/ 2147483646 w 1414"/>
              <a:gd name="T25" fmla="*/ 2147483646 h 304"/>
              <a:gd name="T26" fmla="*/ 2147483646 w 1414"/>
              <a:gd name="T27" fmla="*/ 2147483646 h 304"/>
              <a:gd name="T28" fmla="*/ 0 w 1414"/>
              <a:gd name="T29" fmla="*/ 2147483646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4"/>
              <a:gd name="T46" fmla="*/ 0 h 304"/>
              <a:gd name="T47" fmla="*/ 1414 w 1414"/>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4" h="304">
                <a:moveTo>
                  <a:pt x="0" y="219"/>
                </a:moveTo>
                <a:lnTo>
                  <a:pt x="353" y="41"/>
                </a:lnTo>
                <a:lnTo>
                  <a:pt x="285" y="178"/>
                </a:lnTo>
                <a:lnTo>
                  <a:pt x="693" y="41"/>
                </a:lnTo>
                <a:lnTo>
                  <a:pt x="558" y="209"/>
                </a:lnTo>
                <a:lnTo>
                  <a:pt x="1046" y="0"/>
                </a:lnTo>
                <a:lnTo>
                  <a:pt x="924" y="178"/>
                </a:lnTo>
                <a:lnTo>
                  <a:pt x="1413" y="32"/>
                </a:lnTo>
                <a:lnTo>
                  <a:pt x="788" y="292"/>
                </a:lnTo>
                <a:lnTo>
                  <a:pt x="842" y="157"/>
                </a:lnTo>
                <a:lnTo>
                  <a:pt x="434" y="303"/>
                </a:lnTo>
                <a:lnTo>
                  <a:pt x="489" y="178"/>
                </a:lnTo>
                <a:lnTo>
                  <a:pt x="189" y="251"/>
                </a:lnTo>
                <a:lnTo>
                  <a:pt x="244" y="166"/>
                </a:lnTo>
                <a:lnTo>
                  <a:pt x="0" y="219"/>
                </a:lnTo>
              </a:path>
            </a:pathLst>
          </a:custGeom>
          <a:solidFill>
            <a:srgbClr val="FBA04D"/>
          </a:solidFill>
          <a:ln w="12700" cap="rnd">
            <a:solidFill>
              <a:schemeClr val="tx1"/>
            </a:solidFill>
            <a:round/>
            <a:headEnd/>
            <a:tailEnd/>
          </a:ln>
        </p:spPr>
        <p:txBody>
          <a:bodyPr/>
          <a:lstStyle/>
          <a:p>
            <a:endParaRPr lang="en-US"/>
          </a:p>
        </p:txBody>
      </p:sp>
      <p:sp>
        <p:nvSpPr>
          <p:cNvPr id="14351" name="Freeform 1040">
            <a:extLst>
              <a:ext uri="{FF2B5EF4-FFF2-40B4-BE49-F238E27FC236}">
                <a16:creationId xmlns:a16="http://schemas.microsoft.com/office/drawing/2014/main" id="{667CD71E-E57A-F913-0A8A-D4E0A814417F}"/>
              </a:ext>
            </a:extLst>
          </p:cNvPr>
          <p:cNvSpPr>
            <a:spLocks/>
          </p:cNvSpPr>
          <p:nvPr/>
        </p:nvSpPr>
        <p:spPr bwMode="auto">
          <a:xfrm>
            <a:off x="2438400" y="3798888"/>
            <a:ext cx="2455863" cy="1587"/>
          </a:xfrm>
          <a:custGeom>
            <a:avLst/>
            <a:gdLst>
              <a:gd name="T0" fmla="*/ 0 w 1740"/>
              <a:gd name="T1" fmla="*/ 0 h 1"/>
              <a:gd name="T2" fmla="*/ 2147483646 w 1740"/>
              <a:gd name="T3" fmla="*/ 0 h 1"/>
              <a:gd name="T4" fmla="*/ 0 60000 65536"/>
              <a:gd name="T5" fmla="*/ 0 60000 65536"/>
              <a:gd name="T6" fmla="*/ 0 w 1740"/>
              <a:gd name="T7" fmla="*/ 0 h 1"/>
              <a:gd name="T8" fmla="*/ 1740 w 1740"/>
              <a:gd name="T9" fmla="*/ 1 h 1"/>
            </a:gdLst>
            <a:ahLst/>
            <a:cxnLst>
              <a:cxn ang="T4">
                <a:pos x="T0" y="T1"/>
              </a:cxn>
              <a:cxn ang="T5">
                <a:pos x="T2" y="T3"/>
              </a:cxn>
            </a:cxnLst>
            <a:rect l="T6" t="T7" r="T8" b="T9"/>
            <a:pathLst>
              <a:path w="1740" h="1">
                <a:moveTo>
                  <a:pt x="0" y="0"/>
                </a:moveTo>
                <a:lnTo>
                  <a:pt x="1739"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Oval 1041">
            <a:extLst>
              <a:ext uri="{FF2B5EF4-FFF2-40B4-BE49-F238E27FC236}">
                <a16:creationId xmlns:a16="http://schemas.microsoft.com/office/drawing/2014/main" id="{98A62B70-7B31-9FE7-9A54-073E3B6A1236}"/>
              </a:ext>
            </a:extLst>
          </p:cNvPr>
          <p:cNvSpPr>
            <a:spLocks noChangeArrowheads="1"/>
          </p:cNvSpPr>
          <p:nvPr/>
        </p:nvSpPr>
        <p:spPr bwMode="auto">
          <a:xfrm>
            <a:off x="5319713" y="3430588"/>
            <a:ext cx="149225"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53" name="Oval 1042">
            <a:extLst>
              <a:ext uri="{FF2B5EF4-FFF2-40B4-BE49-F238E27FC236}">
                <a16:creationId xmlns:a16="http://schemas.microsoft.com/office/drawing/2014/main" id="{ECD60246-3BDA-EC30-21FF-5BF42CAC586F}"/>
              </a:ext>
            </a:extLst>
          </p:cNvPr>
          <p:cNvSpPr>
            <a:spLocks noChangeArrowheads="1"/>
          </p:cNvSpPr>
          <p:nvPr/>
        </p:nvSpPr>
        <p:spPr bwMode="auto">
          <a:xfrm>
            <a:off x="5276850" y="3702050"/>
            <a:ext cx="150813"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54" name="Oval 1043">
            <a:extLst>
              <a:ext uri="{FF2B5EF4-FFF2-40B4-BE49-F238E27FC236}">
                <a16:creationId xmlns:a16="http://schemas.microsoft.com/office/drawing/2014/main" id="{5CE096D1-A253-9B3F-9CF5-A7DD51357ECD}"/>
              </a:ext>
            </a:extLst>
          </p:cNvPr>
          <p:cNvSpPr>
            <a:spLocks noChangeArrowheads="1"/>
          </p:cNvSpPr>
          <p:nvPr/>
        </p:nvSpPr>
        <p:spPr bwMode="auto">
          <a:xfrm>
            <a:off x="5413375" y="2908300"/>
            <a:ext cx="149225"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55" name="Oval 1044">
            <a:extLst>
              <a:ext uri="{FF2B5EF4-FFF2-40B4-BE49-F238E27FC236}">
                <a16:creationId xmlns:a16="http://schemas.microsoft.com/office/drawing/2014/main" id="{407EBD81-9657-7BD0-77EF-891CD829C054}"/>
              </a:ext>
            </a:extLst>
          </p:cNvPr>
          <p:cNvSpPr>
            <a:spLocks noChangeArrowheads="1"/>
          </p:cNvSpPr>
          <p:nvPr/>
        </p:nvSpPr>
        <p:spPr bwMode="auto">
          <a:xfrm>
            <a:off x="5289550" y="3208338"/>
            <a:ext cx="254000"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56" name="Oval 1045">
            <a:extLst>
              <a:ext uri="{FF2B5EF4-FFF2-40B4-BE49-F238E27FC236}">
                <a16:creationId xmlns:a16="http://schemas.microsoft.com/office/drawing/2014/main" id="{AEE0EC6A-0682-FFE0-7C74-D07F22F29217}"/>
              </a:ext>
            </a:extLst>
          </p:cNvPr>
          <p:cNvSpPr>
            <a:spLocks noChangeArrowheads="1"/>
          </p:cNvSpPr>
          <p:nvPr/>
        </p:nvSpPr>
        <p:spPr bwMode="auto">
          <a:xfrm>
            <a:off x="5272088" y="3937000"/>
            <a:ext cx="152400"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57" name="Oval 1046">
            <a:extLst>
              <a:ext uri="{FF2B5EF4-FFF2-40B4-BE49-F238E27FC236}">
                <a16:creationId xmlns:a16="http://schemas.microsoft.com/office/drawing/2014/main" id="{1A887249-41B0-9781-B367-3657EE05251D}"/>
              </a:ext>
            </a:extLst>
          </p:cNvPr>
          <p:cNvSpPr>
            <a:spLocks noChangeArrowheads="1"/>
          </p:cNvSpPr>
          <p:nvPr/>
        </p:nvSpPr>
        <p:spPr bwMode="auto">
          <a:xfrm>
            <a:off x="5391150" y="4264025"/>
            <a:ext cx="79375" cy="8890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58" name="Oval 1047">
            <a:extLst>
              <a:ext uri="{FF2B5EF4-FFF2-40B4-BE49-F238E27FC236}">
                <a16:creationId xmlns:a16="http://schemas.microsoft.com/office/drawing/2014/main" id="{9BB6F3B6-B23A-20A8-E16F-CAF3AE4B9E3D}"/>
              </a:ext>
            </a:extLst>
          </p:cNvPr>
          <p:cNvSpPr>
            <a:spLocks noChangeArrowheads="1"/>
          </p:cNvSpPr>
          <p:nvPr/>
        </p:nvSpPr>
        <p:spPr bwMode="auto">
          <a:xfrm>
            <a:off x="5249863" y="4430713"/>
            <a:ext cx="150812" cy="147637"/>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59" name="Oval 1048">
            <a:extLst>
              <a:ext uri="{FF2B5EF4-FFF2-40B4-BE49-F238E27FC236}">
                <a16:creationId xmlns:a16="http://schemas.microsoft.com/office/drawing/2014/main" id="{280C35F3-AF22-3EDC-8962-A79E124271B2}"/>
              </a:ext>
            </a:extLst>
          </p:cNvPr>
          <p:cNvSpPr>
            <a:spLocks noChangeArrowheads="1"/>
          </p:cNvSpPr>
          <p:nvPr/>
        </p:nvSpPr>
        <p:spPr bwMode="auto">
          <a:xfrm>
            <a:off x="5297488" y="4754563"/>
            <a:ext cx="254000"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0" name="Oval 1049">
            <a:extLst>
              <a:ext uri="{FF2B5EF4-FFF2-40B4-BE49-F238E27FC236}">
                <a16:creationId xmlns:a16="http://schemas.microsoft.com/office/drawing/2014/main" id="{7C5B9827-A3B2-25B2-3FC0-9F4497E916D9}"/>
              </a:ext>
            </a:extLst>
          </p:cNvPr>
          <p:cNvSpPr>
            <a:spLocks noChangeArrowheads="1"/>
          </p:cNvSpPr>
          <p:nvPr/>
        </p:nvSpPr>
        <p:spPr bwMode="auto">
          <a:xfrm>
            <a:off x="5170488" y="2786063"/>
            <a:ext cx="149225" cy="109537"/>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1" name="Oval 1050">
            <a:extLst>
              <a:ext uri="{FF2B5EF4-FFF2-40B4-BE49-F238E27FC236}">
                <a16:creationId xmlns:a16="http://schemas.microsoft.com/office/drawing/2014/main" id="{32727DC2-457D-5AEE-C57B-C14BEDB9B1EA}"/>
              </a:ext>
            </a:extLst>
          </p:cNvPr>
          <p:cNvSpPr>
            <a:spLocks noChangeArrowheads="1"/>
          </p:cNvSpPr>
          <p:nvPr/>
        </p:nvSpPr>
        <p:spPr bwMode="auto">
          <a:xfrm>
            <a:off x="5086350" y="3154363"/>
            <a:ext cx="150813"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2" name="Oval 1051">
            <a:extLst>
              <a:ext uri="{FF2B5EF4-FFF2-40B4-BE49-F238E27FC236}">
                <a16:creationId xmlns:a16="http://schemas.microsoft.com/office/drawing/2014/main" id="{157E22FF-6ADA-0243-E90E-36B8E0F7A9C2}"/>
              </a:ext>
            </a:extLst>
          </p:cNvPr>
          <p:cNvSpPr>
            <a:spLocks noChangeArrowheads="1"/>
          </p:cNvSpPr>
          <p:nvPr/>
        </p:nvSpPr>
        <p:spPr bwMode="auto">
          <a:xfrm>
            <a:off x="5043488" y="3519488"/>
            <a:ext cx="125412" cy="1174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3" name="Oval 1052">
            <a:extLst>
              <a:ext uri="{FF2B5EF4-FFF2-40B4-BE49-F238E27FC236}">
                <a16:creationId xmlns:a16="http://schemas.microsoft.com/office/drawing/2014/main" id="{F13C6BAC-6C9E-77E0-3CDC-FB649F33AAB2}"/>
              </a:ext>
            </a:extLst>
          </p:cNvPr>
          <p:cNvSpPr>
            <a:spLocks noChangeArrowheads="1"/>
          </p:cNvSpPr>
          <p:nvPr/>
        </p:nvSpPr>
        <p:spPr bwMode="auto">
          <a:xfrm>
            <a:off x="5002213" y="3887788"/>
            <a:ext cx="147637"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4" name="Oval 1053">
            <a:extLst>
              <a:ext uri="{FF2B5EF4-FFF2-40B4-BE49-F238E27FC236}">
                <a16:creationId xmlns:a16="http://schemas.microsoft.com/office/drawing/2014/main" id="{5317A73B-1E9B-790F-791E-C4444957756C}"/>
              </a:ext>
            </a:extLst>
          </p:cNvPr>
          <p:cNvSpPr>
            <a:spLocks noChangeArrowheads="1"/>
          </p:cNvSpPr>
          <p:nvPr/>
        </p:nvSpPr>
        <p:spPr bwMode="auto">
          <a:xfrm>
            <a:off x="4976813" y="4252913"/>
            <a:ext cx="133350" cy="1238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5" name="Oval 1054">
            <a:extLst>
              <a:ext uri="{FF2B5EF4-FFF2-40B4-BE49-F238E27FC236}">
                <a16:creationId xmlns:a16="http://schemas.microsoft.com/office/drawing/2014/main" id="{75D04CDB-0796-506B-91C5-7C69F25AA7C3}"/>
              </a:ext>
            </a:extLst>
          </p:cNvPr>
          <p:cNvSpPr>
            <a:spLocks noChangeArrowheads="1"/>
          </p:cNvSpPr>
          <p:nvPr/>
        </p:nvSpPr>
        <p:spPr bwMode="auto">
          <a:xfrm>
            <a:off x="5083175" y="3749675"/>
            <a:ext cx="150813"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6" name="Oval 1055">
            <a:extLst>
              <a:ext uri="{FF2B5EF4-FFF2-40B4-BE49-F238E27FC236}">
                <a16:creationId xmlns:a16="http://schemas.microsoft.com/office/drawing/2014/main" id="{874C5EDA-C078-7E5A-CEC3-21B260C04A7D}"/>
              </a:ext>
            </a:extLst>
          </p:cNvPr>
          <p:cNvSpPr>
            <a:spLocks noChangeArrowheads="1"/>
          </p:cNvSpPr>
          <p:nvPr/>
        </p:nvSpPr>
        <p:spPr bwMode="auto">
          <a:xfrm>
            <a:off x="5154613" y="4121150"/>
            <a:ext cx="133350" cy="125413"/>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7" name="Oval 1056">
            <a:extLst>
              <a:ext uri="{FF2B5EF4-FFF2-40B4-BE49-F238E27FC236}">
                <a16:creationId xmlns:a16="http://schemas.microsoft.com/office/drawing/2014/main" id="{8F1B1E93-3991-4B17-CD8B-F801D0899EBD}"/>
              </a:ext>
            </a:extLst>
          </p:cNvPr>
          <p:cNvSpPr>
            <a:spLocks noChangeArrowheads="1"/>
          </p:cNvSpPr>
          <p:nvPr/>
        </p:nvSpPr>
        <p:spPr bwMode="auto">
          <a:xfrm>
            <a:off x="4891088" y="3354388"/>
            <a:ext cx="101600" cy="920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4368" name="Rectangle 2">
            <a:extLst>
              <a:ext uri="{FF2B5EF4-FFF2-40B4-BE49-F238E27FC236}">
                <a16:creationId xmlns:a16="http://schemas.microsoft.com/office/drawing/2014/main" id="{E814F04E-40BA-8B44-176C-770EF2C973EF}"/>
              </a:ext>
            </a:extLst>
          </p:cNvPr>
          <p:cNvSpPr txBox="1">
            <a:spLocks noChangeArrowheads="1"/>
          </p:cNvSpPr>
          <p:nvPr/>
        </p:nvSpPr>
        <p:spPr bwMode="auto">
          <a:xfrm>
            <a:off x="8382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chemeClr val="tx2"/>
                </a:solidFill>
                <a:latin typeface="Calibri" panose="020F0502020204030204" pitchFamily="34" charset="0"/>
                <a:cs typeface="Calibri" panose="020F0502020204030204" pitchFamily="34" charset="0"/>
              </a:rPr>
              <a:t>NORMAL NERVE FUNCTION</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1">
            <a:extLst>
              <a:ext uri="{FF2B5EF4-FFF2-40B4-BE49-F238E27FC236}">
                <a16:creationId xmlns:a16="http://schemas.microsoft.com/office/drawing/2014/main" id="{4FADF909-EFBA-65D5-C88F-0ED72243A8D0}"/>
              </a:ext>
            </a:extLst>
          </p:cNvPr>
          <p:cNvSpPr>
            <a:spLocks noChangeArrowheads="1"/>
          </p:cNvSpPr>
          <p:nvPr/>
        </p:nvSpPr>
        <p:spPr bwMode="auto">
          <a:xfrm>
            <a:off x="677863" y="2057400"/>
            <a:ext cx="7856537" cy="34290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387" name="Rectangle 2052">
            <a:extLst>
              <a:ext uri="{FF2B5EF4-FFF2-40B4-BE49-F238E27FC236}">
                <a16:creationId xmlns:a16="http://schemas.microsoft.com/office/drawing/2014/main" id="{C7A1FFAF-E49F-20E8-3791-883E7F1A6C1A}"/>
              </a:ext>
            </a:extLst>
          </p:cNvPr>
          <p:cNvSpPr>
            <a:spLocks noChangeArrowheads="1"/>
          </p:cNvSpPr>
          <p:nvPr/>
        </p:nvSpPr>
        <p:spPr bwMode="auto">
          <a:xfrm>
            <a:off x="5810250" y="3328988"/>
            <a:ext cx="1974850" cy="98425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388" name="Line 2053">
            <a:extLst>
              <a:ext uri="{FF2B5EF4-FFF2-40B4-BE49-F238E27FC236}">
                <a16:creationId xmlns:a16="http://schemas.microsoft.com/office/drawing/2014/main" id="{03C24526-4083-875F-C6BA-C4D90D27890E}"/>
              </a:ext>
            </a:extLst>
          </p:cNvPr>
          <p:cNvSpPr>
            <a:spLocks noChangeShapeType="1"/>
          </p:cNvSpPr>
          <p:nvPr/>
        </p:nvSpPr>
        <p:spPr bwMode="auto">
          <a:xfrm flipH="1">
            <a:off x="5978525" y="3184525"/>
            <a:ext cx="253841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89" name="Line 2054">
            <a:extLst>
              <a:ext uri="{FF2B5EF4-FFF2-40B4-BE49-F238E27FC236}">
                <a16:creationId xmlns:a16="http://schemas.microsoft.com/office/drawing/2014/main" id="{FF3CA2B4-0FDC-29F8-B173-932C5E5C8A51}"/>
              </a:ext>
            </a:extLst>
          </p:cNvPr>
          <p:cNvSpPr>
            <a:spLocks noChangeShapeType="1"/>
          </p:cNvSpPr>
          <p:nvPr/>
        </p:nvSpPr>
        <p:spPr bwMode="auto">
          <a:xfrm flipH="1">
            <a:off x="5978525" y="4462463"/>
            <a:ext cx="25320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0" name="Oval 2055">
            <a:extLst>
              <a:ext uri="{FF2B5EF4-FFF2-40B4-BE49-F238E27FC236}">
                <a16:creationId xmlns:a16="http://schemas.microsoft.com/office/drawing/2014/main" id="{893A8228-406B-2C7D-79B5-2DA283BE6D20}"/>
              </a:ext>
            </a:extLst>
          </p:cNvPr>
          <p:cNvSpPr>
            <a:spLocks noChangeArrowheads="1"/>
          </p:cNvSpPr>
          <p:nvPr/>
        </p:nvSpPr>
        <p:spPr bwMode="auto">
          <a:xfrm>
            <a:off x="5399088" y="2400300"/>
            <a:ext cx="615950" cy="284003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391" name="Rectangle 2056">
            <a:extLst>
              <a:ext uri="{FF2B5EF4-FFF2-40B4-BE49-F238E27FC236}">
                <a16:creationId xmlns:a16="http://schemas.microsoft.com/office/drawing/2014/main" id="{7A5E3279-9303-9AC7-5AED-7EB86F645262}"/>
              </a:ext>
            </a:extLst>
          </p:cNvPr>
          <p:cNvSpPr>
            <a:spLocks noChangeArrowheads="1"/>
          </p:cNvSpPr>
          <p:nvPr/>
        </p:nvSpPr>
        <p:spPr bwMode="auto">
          <a:xfrm>
            <a:off x="5830888" y="3222625"/>
            <a:ext cx="450850" cy="1214438"/>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392" name="Line 2057">
            <a:extLst>
              <a:ext uri="{FF2B5EF4-FFF2-40B4-BE49-F238E27FC236}">
                <a16:creationId xmlns:a16="http://schemas.microsoft.com/office/drawing/2014/main" id="{6502B79E-FCD3-B8A3-5A15-9F5A18657A31}"/>
              </a:ext>
            </a:extLst>
          </p:cNvPr>
          <p:cNvSpPr>
            <a:spLocks noChangeShapeType="1"/>
          </p:cNvSpPr>
          <p:nvPr/>
        </p:nvSpPr>
        <p:spPr bwMode="auto">
          <a:xfrm>
            <a:off x="679450" y="3200400"/>
            <a:ext cx="23288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3" name="Line 2058">
            <a:extLst>
              <a:ext uri="{FF2B5EF4-FFF2-40B4-BE49-F238E27FC236}">
                <a16:creationId xmlns:a16="http://schemas.microsoft.com/office/drawing/2014/main" id="{9B432637-812B-19AD-D711-F7E62BAA25DD}"/>
              </a:ext>
            </a:extLst>
          </p:cNvPr>
          <p:cNvSpPr>
            <a:spLocks noChangeShapeType="1"/>
          </p:cNvSpPr>
          <p:nvPr/>
        </p:nvSpPr>
        <p:spPr bwMode="auto">
          <a:xfrm>
            <a:off x="687388" y="4448175"/>
            <a:ext cx="232092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4" name="Oval 2059">
            <a:extLst>
              <a:ext uri="{FF2B5EF4-FFF2-40B4-BE49-F238E27FC236}">
                <a16:creationId xmlns:a16="http://schemas.microsoft.com/office/drawing/2014/main" id="{65D4E3AC-0C47-6E37-3811-03889D2800EE}"/>
              </a:ext>
            </a:extLst>
          </p:cNvPr>
          <p:cNvSpPr>
            <a:spLocks noChangeArrowheads="1"/>
          </p:cNvSpPr>
          <p:nvPr/>
        </p:nvSpPr>
        <p:spPr bwMode="auto">
          <a:xfrm>
            <a:off x="3006725" y="2400300"/>
            <a:ext cx="625475" cy="284003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395" name="Rectangle 2060">
            <a:extLst>
              <a:ext uri="{FF2B5EF4-FFF2-40B4-BE49-F238E27FC236}">
                <a16:creationId xmlns:a16="http://schemas.microsoft.com/office/drawing/2014/main" id="{5D25A96A-003A-369F-4CE4-7BC521C88277}"/>
              </a:ext>
            </a:extLst>
          </p:cNvPr>
          <p:cNvSpPr>
            <a:spLocks noChangeArrowheads="1"/>
          </p:cNvSpPr>
          <p:nvPr/>
        </p:nvSpPr>
        <p:spPr bwMode="auto">
          <a:xfrm>
            <a:off x="2735263" y="3246438"/>
            <a:ext cx="484187" cy="1171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396" name="Oval 2061">
            <a:extLst>
              <a:ext uri="{FF2B5EF4-FFF2-40B4-BE49-F238E27FC236}">
                <a16:creationId xmlns:a16="http://schemas.microsoft.com/office/drawing/2014/main" id="{7D890EFA-5CD0-0362-B551-F039E50FC13E}"/>
              </a:ext>
            </a:extLst>
          </p:cNvPr>
          <p:cNvSpPr>
            <a:spLocks noChangeArrowheads="1"/>
          </p:cNvSpPr>
          <p:nvPr/>
        </p:nvSpPr>
        <p:spPr bwMode="auto">
          <a:xfrm>
            <a:off x="4613275" y="3017838"/>
            <a:ext cx="287338" cy="18891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397" name="Oval 2062">
            <a:extLst>
              <a:ext uri="{FF2B5EF4-FFF2-40B4-BE49-F238E27FC236}">
                <a16:creationId xmlns:a16="http://schemas.microsoft.com/office/drawing/2014/main" id="{07BF0544-5EC4-31EF-3ECD-80848FD5AD8E}"/>
              </a:ext>
            </a:extLst>
          </p:cNvPr>
          <p:cNvSpPr>
            <a:spLocks noChangeArrowheads="1"/>
          </p:cNvSpPr>
          <p:nvPr/>
        </p:nvSpPr>
        <p:spPr bwMode="auto">
          <a:xfrm>
            <a:off x="4657725" y="3667125"/>
            <a:ext cx="211138"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398" name="Oval 2063">
            <a:extLst>
              <a:ext uri="{FF2B5EF4-FFF2-40B4-BE49-F238E27FC236}">
                <a16:creationId xmlns:a16="http://schemas.microsoft.com/office/drawing/2014/main" id="{24BAC811-4F70-6DC8-7C1B-917CF38BC9DA}"/>
              </a:ext>
            </a:extLst>
          </p:cNvPr>
          <p:cNvSpPr>
            <a:spLocks noChangeArrowheads="1"/>
          </p:cNvSpPr>
          <p:nvPr/>
        </p:nvSpPr>
        <p:spPr bwMode="auto">
          <a:xfrm>
            <a:off x="4506913" y="4879975"/>
            <a:ext cx="196850" cy="1873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67600" name="Rectangle 2064">
            <a:extLst>
              <a:ext uri="{FF2B5EF4-FFF2-40B4-BE49-F238E27FC236}">
                <a16:creationId xmlns:a16="http://schemas.microsoft.com/office/drawing/2014/main" id="{5B42D270-639F-FCF4-5122-9E7407B0855C}"/>
              </a:ext>
            </a:extLst>
          </p:cNvPr>
          <p:cNvSpPr>
            <a:spLocks noChangeArrowheads="1"/>
          </p:cNvSpPr>
          <p:nvPr/>
        </p:nvSpPr>
        <p:spPr bwMode="auto">
          <a:xfrm>
            <a:off x="3568700" y="4870450"/>
            <a:ext cx="962025" cy="6080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200">
                <a:solidFill>
                  <a:schemeClr val="accent1"/>
                </a:solidFill>
                <a:effectLst>
                  <a:outerShdw blurRad="38100" dist="38100" dir="2700000" algn="tl">
                    <a:srgbClr val="000000"/>
                  </a:outerShdw>
                </a:effectLst>
                <a:latin typeface="Arial" charset="0"/>
              </a:rPr>
              <a:t>ACh</a:t>
            </a:r>
          </a:p>
        </p:txBody>
      </p:sp>
      <p:sp>
        <p:nvSpPr>
          <p:cNvPr id="67601" name="Rectangle 2065">
            <a:extLst>
              <a:ext uri="{FF2B5EF4-FFF2-40B4-BE49-F238E27FC236}">
                <a16:creationId xmlns:a16="http://schemas.microsoft.com/office/drawing/2014/main" id="{BF3E85C1-736B-C7E7-A6CC-EA002EFC5EB1}"/>
              </a:ext>
            </a:extLst>
          </p:cNvPr>
          <p:cNvSpPr>
            <a:spLocks noChangeArrowheads="1"/>
          </p:cNvSpPr>
          <p:nvPr/>
        </p:nvSpPr>
        <p:spPr bwMode="auto">
          <a:xfrm>
            <a:off x="6211888" y="2228850"/>
            <a:ext cx="1203325" cy="6080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200">
                <a:solidFill>
                  <a:schemeClr val="hlink"/>
                </a:solidFill>
                <a:effectLst>
                  <a:outerShdw blurRad="38100" dist="38100" dir="2700000" algn="tl">
                    <a:srgbClr val="000000"/>
                  </a:outerShdw>
                </a:effectLst>
                <a:latin typeface="Arial" charset="0"/>
              </a:rPr>
              <a:t>AChE</a:t>
            </a:r>
          </a:p>
        </p:txBody>
      </p:sp>
      <p:sp>
        <p:nvSpPr>
          <p:cNvPr id="16401" name="Oval 2066">
            <a:extLst>
              <a:ext uri="{FF2B5EF4-FFF2-40B4-BE49-F238E27FC236}">
                <a16:creationId xmlns:a16="http://schemas.microsoft.com/office/drawing/2014/main" id="{A228152C-AF45-1C80-E020-4951D04B2E7C}"/>
              </a:ext>
            </a:extLst>
          </p:cNvPr>
          <p:cNvSpPr>
            <a:spLocks noChangeArrowheads="1"/>
          </p:cNvSpPr>
          <p:nvPr/>
        </p:nvSpPr>
        <p:spPr bwMode="auto">
          <a:xfrm>
            <a:off x="4872038" y="4306888"/>
            <a:ext cx="195262" cy="18891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02" name="Oval 2067">
            <a:extLst>
              <a:ext uri="{FF2B5EF4-FFF2-40B4-BE49-F238E27FC236}">
                <a16:creationId xmlns:a16="http://schemas.microsoft.com/office/drawing/2014/main" id="{B6F9C6E7-1DBB-1265-5F83-471E5454EBD7}"/>
              </a:ext>
            </a:extLst>
          </p:cNvPr>
          <p:cNvSpPr>
            <a:spLocks noChangeArrowheads="1"/>
          </p:cNvSpPr>
          <p:nvPr/>
        </p:nvSpPr>
        <p:spPr bwMode="auto">
          <a:xfrm>
            <a:off x="4184650" y="27527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03" name="Oval 2068">
            <a:extLst>
              <a:ext uri="{FF2B5EF4-FFF2-40B4-BE49-F238E27FC236}">
                <a16:creationId xmlns:a16="http://schemas.microsoft.com/office/drawing/2014/main" id="{D2A78C90-ED3B-2FCD-8D02-6975FD813D9D}"/>
              </a:ext>
            </a:extLst>
          </p:cNvPr>
          <p:cNvSpPr>
            <a:spLocks noChangeArrowheads="1"/>
          </p:cNvSpPr>
          <p:nvPr/>
        </p:nvSpPr>
        <p:spPr bwMode="auto">
          <a:xfrm>
            <a:off x="4522788" y="44291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04" name="Oval 2069">
            <a:extLst>
              <a:ext uri="{FF2B5EF4-FFF2-40B4-BE49-F238E27FC236}">
                <a16:creationId xmlns:a16="http://schemas.microsoft.com/office/drawing/2014/main" id="{99C3ED59-50EE-E5E3-006A-413F884528BD}"/>
              </a:ext>
            </a:extLst>
          </p:cNvPr>
          <p:cNvSpPr>
            <a:spLocks noChangeArrowheads="1"/>
          </p:cNvSpPr>
          <p:nvPr/>
        </p:nvSpPr>
        <p:spPr bwMode="auto">
          <a:xfrm>
            <a:off x="3913188" y="32099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05" name="Oval 2070">
            <a:extLst>
              <a:ext uri="{FF2B5EF4-FFF2-40B4-BE49-F238E27FC236}">
                <a16:creationId xmlns:a16="http://schemas.microsoft.com/office/drawing/2014/main" id="{7C9EC14C-3E98-FD7D-3137-EF21C50D271E}"/>
              </a:ext>
            </a:extLst>
          </p:cNvPr>
          <p:cNvSpPr>
            <a:spLocks noChangeArrowheads="1"/>
          </p:cNvSpPr>
          <p:nvPr/>
        </p:nvSpPr>
        <p:spPr bwMode="auto">
          <a:xfrm>
            <a:off x="3981450" y="41243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06" name="Oval 2071">
            <a:extLst>
              <a:ext uri="{FF2B5EF4-FFF2-40B4-BE49-F238E27FC236}">
                <a16:creationId xmlns:a16="http://schemas.microsoft.com/office/drawing/2014/main" id="{1D850821-6711-2D5F-7980-6DCDF7FE6226}"/>
              </a:ext>
            </a:extLst>
          </p:cNvPr>
          <p:cNvSpPr>
            <a:spLocks noChangeArrowheads="1"/>
          </p:cNvSpPr>
          <p:nvPr/>
        </p:nvSpPr>
        <p:spPr bwMode="auto">
          <a:xfrm>
            <a:off x="4319588" y="38195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nvGrpSpPr>
          <p:cNvPr id="16407" name="Group 2072">
            <a:extLst>
              <a:ext uri="{FF2B5EF4-FFF2-40B4-BE49-F238E27FC236}">
                <a16:creationId xmlns:a16="http://schemas.microsoft.com/office/drawing/2014/main" id="{65570D75-BF11-DDBD-6688-B46892022094}"/>
              </a:ext>
            </a:extLst>
          </p:cNvPr>
          <p:cNvGrpSpPr>
            <a:grpSpLocks/>
          </p:cNvGrpSpPr>
          <p:nvPr/>
        </p:nvGrpSpPr>
        <p:grpSpPr bwMode="auto">
          <a:xfrm>
            <a:off x="5249863" y="2520950"/>
            <a:ext cx="427037" cy="323850"/>
            <a:chOff x="3720" y="1588"/>
            <a:chExt cx="303" cy="204"/>
          </a:xfrm>
        </p:grpSpPr>
        <p:sp>
          <p:nvSpPr>
            <p:cNvPr id="16433" name="Oval 2073">
              <a:extLst>
                <a:ext uri="{FF2B5EF4-FFF2-40B4-BE49-F238E27FC236}">
                  <a16:creationId xmlns:a16="http://schemas.microsoft.com/office/drawing/2014/main" id="{FA6F32AA-DF92-1A1F-9903-B9C985C3CF4A}"/>
                </a:ext>
              </a:extLst>
            </p:cNvPr>
            <p:cNvSpPr>
              <a:spLocks noChangeArrowheads="1"/>
            </p:cNvSpPr>
            <p:nvPr/>
          </p:nvSpPr>
          <p:spPr bwMode="auto">
            <a:xfrm rot="10800000" flipH="1">
              <a:off x="3797" y="1588"/>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34" name="AutoShape 2074">
              <a:extLst>
                <a:ext uri="{FF2B5EF4-FFF2-40B4-BE49-F238E27FC236}">
                  <a16:creationId xmlns:a16="http://schemas.microsoft.com/office/drawing/2014/main" id="{0EB2552C-BAC4-4F3D-6F46-1A78CFF3E763}"/>
                </a:ext>
              </a:extLst>
            </p:cNvPr>
            <p:cNvSpPr>
              <a:spLocks noChangeArrowheads="1"/>
            </p:cNvSpPr>
            <p:nvPr/>
          </p:nvSpPr>
          <p:spPr bwMode="auto">
            <a:xfrm>
              <a:off x="3720" y="1622"/>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16435" name="Oval 2075">
              <a:extLst>
                <a:ext uri="{FF2B5EF4-FFF2-40B4-BE49-F238E27FC236}">
                  <a16:creationId xmlns:a16="http://schemas.microsoft.com/office/drawing/2014/main" id="{D17D5664-B8CC-E9C7-3078-4310156837A6}"/>
                </a:ext>
              </a:extLst>
            </p:cNvPr>
            <p:cNvSpPr>
              <a:spLocks noChangeArrowheads="1"/>
            </p:cNvSpPr>
            <p:nvPr/>
          </p:nvSpPr>
          <p:spPr bwMode="auto">
            <a:xfrm flipH="1">
              <a:off x="3783" y="1654"/>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6408" name="Group 2076">
            <a:extLst>
              <a:ext uri="{FF2B5EF4-FFF2-40B4-BE49-F238E27FC236}">
                <a16:creationId xmlns:a16="http://schemas.microsoft.com/office/drawing/2014/main" id="{3629BA6A-B6CB-425D-509A-C6C1E862907B}"/>
              </a:ext>
            </a:extLst>
          </p:cNvPr>
          <p:cNvGrpSpPr>
            <a:grpSpLocks/>
          </p:cNvGrpSpPr>
          <p:nvPr/>
        </p:nvGrpSpPr>
        <p:grpSpPr bwMode="auto">
          <a:xfrm>
            <a:off x="5249863" y="4502150"/>
            <a:ext cx="427037" cy="323850"/>
            <a:chOff x="3720" y="2836"/>
            <a:chExt cx="303" cy="204"/>
          </a:xfrm>
        </p:grpSpPr>
        <p:sp>
          <p:nvSpPr>
            <p:cNvPr id="16430" name="Oval 2077">
              <a:extLst>
                <a:ext uri="{FF2B5EF4-FFF2-40B4-BE49-F238E27FC236}">
                  <a16:creationId xmlns:a16="http://schemas.microsoft.com/office/drawing/2014/main" id="{A894C6CE-44FA-E679-A66F-64E3565F1976}"/>
                </a:ext>
              </a:extLst>
            </p:cNvPr>
            <p:cNvSpPr>
              <a:spLocks noChangeArrowheads="1"/>
            </p:cNvSpPr>
            <p:nvPr/>
          </p:nvSpPr>
          <p:spPr bwMode="auto">
            <a:xfrm rot="10800000" flipH="1">
              <a:off x="3797" y="283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31" name="AutoShape 2078">
              <a:extLst>
                <a:ext uri="{FF2B5EF4-FFF2-40B4-BE49-F238E27FC236}">
                  <a16:creationId xmlns:a16="http://schemas.microsoft.com/office/drawing/2014/main" id="{88BD9AA9-CBE2-C50B-AB0E-894FD9FC491A}"/>
                </a:ext>
              </a:extLst>
            </p:cNvPr>
            <p:cNvSpPr>
              <a:spLocks noChangeArrowheads="1"/>
            </p:cNvSpPr>
            <p:nvPr/>
          </p:nvSpPr>
          <p:spPr bwMode="auto">
            <a:xfrm>
              <a:off x="3720" y="287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16432" name="Oval 2079">
              <a:extLst>
                <a:ext uri="{FF2B5EF4-FFF2-40B4-BE49-F238E27FC236}">
                  <a16:creationId xmlns:a16="http://schemas.microsoft.com/office/drawing/2014/main" id="{AC090F75-BF94-C866-D291-303281F8B380}"/>
                </a:ext>
              </a:extLst>
            </p:cNvPr>
            <p:cNvSpPr>
              <a:spLocks noChangeArrowheads="1"/>
            </p:cNvSpPr>
            <p:nvPr/>
          </p:nvSpPr>
          <p:spPr bwMode="auto">
            <a:xfrm flipH="1">
              <a:off x="3783" y="290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6409" name="Group 2080">
            <a:extLst>
              <a:ext uri="{FF2B5EF4-FFF2-40B4-BE49-F238E27FC236}">
                <a16:creationId xmlns:a16="http://schemas.microsoft.com/office/drawing/2014/main" id="{501F8FB7-30D3-2B98-6659-308EFA9724EE}"/>
              </a:ext>
            </a:extLst>
          </p:cNvPr>
          <p:cNvGrpSpPr>
            <a:grpSpLocks/>
          </p:cNvGrpSpPr>
          <p:nvPr/>
        </p:nvGrpSpPr>
        <p:grpSpPr bwMode="auto">
          <a:xfrm>
            <a:off x="5113338" y="4121150"/>
            <a:ext cx="428625" cy="323850"/>
            <a:chOff x="3624" y="2596"/>
            <a:chExt cx="303" cy="204"/>
          </a:xfrm>
        </p:grpSpPr>
        <p:sp>
          <p:nvSpPr>
            <p:cNvPr id="16427" name="Oval 2081">
              <a:extLst>
                <a:ext uri="{FF2B5EF4-FFF2-40B4-BE49-F238E27FC236}">
                  <a16:creationId xmlns:a16="http://schemas.microsoft.com/office/drawing/2014/main" id="{47BB736F-EAA0-4B0B-E539-26D86371FDCC}"/>
                </a:ext>
              </a:extLst>
            </p:cNvPr>
            <p:cNvSpPr>
              <a:spLocks noChangeArrowheads="1"/>
            </p:cNvSpPr>
            <p:nvPr/>
          </p:nvSpPr>
          <p:spPr bwMode="auto">
            <a:xfrm rot="10800000" flipH="1">
              <a:off x="3701" y="259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28" name="AutoShape 2082">
              <a:extLst>
                <a:ext uri="{FF2B5EF4-FFF2-40B4-BE49-F238E27FC236}">
                  <a16:creationId xmlns:a16="http://schemas.microsoft.com/office/drawing/2014/main" id="{BC8C0A40-F3C2-3743-A229-691C2A7E4F40}"/>
                </a:ext>
              </a:extLst>
            </p:cNvPr>
            <p:cNvSpPr>
              <a:spLocks noChangeArrowheads="1"/>
            </p:cNvSpPr>
            <p:nvPr/>
          </p:nvSpPr>
          <p:spPr bwMode="auto">
            <a:xfrm>
              <a:off x="3624" y="263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16429" name="Oval 2083">
              <a:extLst>
                <a:ext uri="{FF2B5EF4-FFF2-40B4-BE49-F238E27FC236}">
                  <a16:creationId xmlns:a16="http://schemas.microsoft.com/office/drawing/2014/main" id="{D0FBD20F-F373-7ED7-DD3C-1E2908679228}"/>
                </a:ext>
              </a:extLst>
            </p:cNvPr>
            <p:cNvSpPr>
              <a:spLocks noChangeArrowheads="1"/>
            </p:cNvSpPr>
            <p:nvPr/>
          </p:nvSpPr>
          <p:spPr bwMode="auto">
            <a:xfrm flipH="1">
              <a:off x="3687" y="266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6410" name="Group 2084">
            <a:extLst>
              <a:ext uri="{FF2B5EF4-FFF2-40B4-BE49-F238E27FC236}">
                <a16:creationId xmlns:a16="http://schemas.microsoft.com/office/drawing/2014/main" id="{F79FDFFE-4641-DA57-4B39-223CF846F24E}"/>
              </a:ext>
            </a:extLst>
          </p:cNvPr>
          <p:cNvGrpSpPr>
            <a:grpSpLocks/>
          </p:cNvGrpSpPr>
          <p:nvPr/>
        </p:nvGrpSpPr>
        <p:grpSpPr bwMode="auto">
          <a:xfrm>
            <a:off x="5181600" y="3359150"/>
            <a:ext cx="427038" cy="323850"/>
            <a:chOff x="3672" y="2116"/>
            <a:chExt cx="303" cy="204"/>
          </a:xfrm>
        </p:grpSpPr>
        <p:sp>
          <p:nvSpPr>
            <p:cNvPr id="16424" name="Oval 2085">
              <a:extLst>
                <a:ext uri="{FF2B5EF4-FFF2-40B4-BE49-F238E27FC236}">
                  <a16:creationId xmlns:a16="http://schemas.microsoft.com/office/drawing/2014/main" id="{D67EBAC0-FEC0-EB4D-ED74-8C7B82DBFF7B}"/>
                </a:ext>
              </a:extLst>
            </p:cNvPr>
            <p:cNvSpPr>
              <a:spLocks noChangeArrowheads="1"/>
            </p:cNvSpPr>
            <p:nvPr/>
          </p:nvSpPr>
          <p:spPr bwMode="auto">
            <a:xfrm rot="10800000" flipH="1">
              <a:off x="3749" y="211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25" name="AutoShape 2086">
              <a:extLst>
                <a:ext uri="{FF2B5EF4-FFF2-40B4-BE49-F238E27FC236}">
                  <a16:creationId xmlns:a16="http://schemas.microsoft.com/office/drawing/2014/main" id="{B1EC9198-1DFC-A5BA-782D-D695E1F8A930}"/>
                </a:ext>
              </a:extLst>
            </p:cNvPr>
            <p:cNvSpPr>
              <a:spLocks noChangeArrowheads="1"/>
            </p:cNvSpPr>
            <p:nvPr/>
          </p:nvSpPr>
          <p:spPr bwMode="auto">
            <a:xfrm>
              <a:off x="3672" y="215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16426" name="Oval 2087">
              <a:extLst>
                <a:ext uri="{FF2B5EF4-FFF2-40B4-BE49-F238E27FC236}">
                  <a16:creationId xmlns:a16="http://schemas.microsoft.com/office/drawing/2014/main" id="{56893469-2332-F34A-7BCA-E715B13CBD46}"/>
                </a:ext>
              </a:extLst>
            </p:cNvPr>
            <p:cNvSpPr>
              <a:spLocks noChangeArrowheads="1"/>
            </p:cNvSpPr>
            <p:nvPr/>
          </p:nvSpPr>
          <p:spPr bwMode="auto">
            <a:xfrm flipH="1">
              <a:off x="3735" y="218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6411" name="Group 2088">
            <a:extLst>
              <a:ext uri="{FF2B5EF4-FFF2-40B4-BE49-F238E27FC236}">
                <a16:creationId xmlns:a16="http://schemas.microsoft.com/office/drawing/2014/main" id="{6419535A-AF66-9CB3-CD45-54C7DD02D282}"/>
              </a:ext>
            </a:extLst>
          </p:cNvPr>
          <p:cNvGrpSpPr>
            <a:grpSpLocks/>
          </p:cNvGrpSpPr>
          <p:nvPr/>
        </p:nvGrpSpPr>
        <p:grpSpPr bwMode="auto">
          <a:xfrm>
            <a:off x="5249863" y="3740150"/>
            <a:ext cx="427037" cy="323850"/>
            <a:chOff x="3720" y="2356"/>
            <a:chExt cx="303" cy="204"/>
          </a:xfrm>
        </p:grpSpPr>
        <p:sp>
          <p:nvSpPr>
            <p:cNvPr id="16421" name="Oval 2089">
              <a:extLst>
                <a:ext uri="{FF2B5EF4-FFF2-40B4-BE49-F238E27FC236}">
                  <a16:creationId xmlns:a16="http://schemas.microsoft.com/office/drawing/2014/main" id="{65F01DC0-A557-F293-08BB-A3B38C5C8AF9}"/>
                </a:ext>
              </a:extLst>
            </p:cNvPr>
            <p:cNvSpPr>
              <a:spLocks noChangeArrowheads="1"/>
            </p:cNvSpPr>
            <p:nvPr/>
          </p:nvSpPr>
          <p:spPr bwMode="auto">
            <a:xfrm rot="10800000" flipH="1">
              <a:off x="3797" y="235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22" name="AutoShape 2090">
              <a:extLst>
                <a:ext uri="{FF2B5EF4-FFF2-40B4-BE49-F238E27FC236}">
                  <a16:creationId xmlns:a16="http://schemas.microsoft.com/office/drawing/2014/main" id="{A8281142-DE48-5CF9-5FF0-83441B88C9A2}"/>
                </a:ext>
              </a:extLst>
            </p:cNvPr>
            <p:cNvSpPr>
              <a:spLocks noChangeArrowheads="1"/>
            </p:cNvSpPr>
            <p:nvPr/>
          </p:nvSpPr>
          <p:spPr bwMode="auto">
            <a:xfrm>
              <a:off x="3720" y="239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16423" name="Oval 2091">
              <a:extLst>
                <a:ext uri="{FF2B5EF4-FFF2-40B4-BE49-F238E27FC236}">
                  <a16:creationId xmlns:a16="http://schemas.microsoft.com/office/drawing/2014/main" id="{D05BDF14-1D25-57B5-EE55-95A4F9F5F6D1}"/>
                </a:ext>
              </a:extLst>
            </p:cNvPr>
            <p:cNvSpPr>
              <a:spLocks noChangeArrowheads="1"/>
            </p:cNvSpPr>
            <p:nvPr/>
          </p:nvSpPr>
          <p:spPr bwMode="auto">
            <a:xfrm flipH="1">
              <a:off x="3783" y="242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6412" name="Group 2092">
            <a:extLst>
              <a:ext uri="{FF2B5EF4-FFF2-40B4-BE49-F238E27FC236}">
                <a16:creationId xmlns:a16="http://schemas.microsoft.com/office/drawing/2014/main" id="{AACBE1B1-9DA3-41B3-1589-334289202CB0}"/>
              </a:ext>
            </a:extLst>
          </p:cNvPr>
          <p:cNvGrpSpPr>
            <a:grpSpLocks/>
          </p:cNvGrpSpPr>
          <p:nvPr/>
        </p:nvGrpSpPr>
        <p:grpSpPr bwMode="auto">
          <a:xfrm>
            <a:off x="5316538" y="4883150"/>
            <a:ext cx="428625" cy="323850"/>
            <a:chOff x="3768" y="3076"/>
            <a:chExt cx="303" cy="204"/>
          </a:xfrm>
        </p:grpSpPr>
        <p:sp>
          <p:nvSpPr>
            <p:cNvPr id="16418" name="Oval 2093">
              <a:extLst>
                <a:ext uri="{FF2B5EF4-FFF2-40B4-BE49-F238E27FC236}">
                  <a16:creationId xmlns:a16="http://schemas.microsoft.com/office/drawing/2014/main" id="{52AAE3C4-6B09-9573-BA8F-22D7F03E83D4}"/>
                </a:ext>
              </a:extLst>
            </p:cNvPr>
            <p:cNvSpPr>
              <a:spLocks noChangeArrowheads="1"/>
            </p:cNvSpPr>
            <p:nvPr/>
          </p:nvSpPr>
          <p:spPr bwMode="auto">
            <a:xfrm rot="10800000" flipH="1">
              <a:off x="3845" y="307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19" name="AutoShape 2094">
              <a:extLst>
                <a:ext uri="{FF2B5EF4-FFF2-40B4-BE49-F238E27FC236}">
                  <a16:creationId xmlns:a16="http://schemas.microsoft.com/office/drawing/2014/main" id="{EB9EEE5A-3190-E4DC-C324-D6500E6261A3}"/>
                </a:ext>
              </a:extLst>
            </p:cNvPr>
            <p:cNvSpPr>
              <a:spLocks noChangeArrowheads="1"/>
            </p:cNvSpPr>
            <p:nvPr/>
          </p:nvSpPr>
          <p:spPr bwMode="auto">
            <a:xfrm>
              <a:off x="3768" y="311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16420" name="Oval 2095">
              <a:extLst>
                <a:ext uri="{FF2B5EF4-FFF2-40B4-BE49-F238E27FC236}">
                  <a16:creationId xmlns:a16="http://schemas.microsoft.com/office/drawing/2014/main" id="{38F54677-8223-8D52-B66B-4107039FDE43}"/>
                </a:ext>
              </a:extLst>
            </p:cNvPr>
            <p:cNvSpPr>
              <a:spLocks noChangeArrowheads="1"/>
            </p:cNvSpPr>
            <p:nvPr/>
          </p:nvSpPr>
          <p:spPr bwMode="auto">
            <a:xfrm flipH="1">
              <a:off x="3831" y="314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6413" name="Group 2096">
            <a:extLst>
              <a:ext uri="{FF2B5EF4-FFF2-40B4-BE49-F238E27FC236}">
                <a16:creationId xmlns:a16="http://schemas.microsoft.com/office/drawing/2014/main" id="{09421D64-E6D5-A0E4-8C60-0768D793FDF0}"/>
              </a:ext>
            </a:extLst>
          </p:cNvPr>
          <p:cNvGrpSpPr>
            <a:grpSpLocks/>
          </p:cNvGrpSpPr>
          <p:nvPr/>
        </p:nvGrpSpPr>
        <p:grpSpPr bwMode="auto">
          <a:xfrm>
            <a:off x="5249863" y="2901950"/>
            <a:ext cx="427037" cy="323850"/>
            <a:chOff x="3720" y="1828"/>
            <a:chExt cx="303" cy="204"/>
          </a:xfrm>
        </p:grpSpPr>
        <p:sp>
          <p:nvSpPr>
            <p:cNvPr id="16415" name="Oval 2097">
              <a:extLst>
                <a:ext uri="{FF2B5EF4-FFF2-40B4-BE49-F238E27FC236}">
                  <a16:creationId xmlns:a16="http://schemas.microsoft.com/office/drawing/2014/main" id="{36CC718A-F7CA-4E69-489E-99F873BCB5BB}"/>
                </a:ext>
              </a:extLst>
            </p:cNvPr>
            <p:cNvSpPr>
              <a:spLocks noChangeArrowheads="1"/>
            </p:cNvSpPr>
            <p:nvPr/>
          </p:nvSpPr>
          <p:spPr bwMode="auto">
            <a:xfrm rot="10800000" flipH="1">
              <a:off x="3797" y="1828"/>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6416" name="AutoShape 2098">
              <a:extLst>
                <a:ext uri="{FF2B5EF4-FFF2-40B4-BE49-F238E27FC236}">
                  <a16:creationId xmlns:a16="http://schemas.microsoft.com/office/drawing/2014/main" id="{CB17C5DA-6613-87A6-7A72-E19D0D2BEA33}"/>
                </a:ext>
              </a:extLst>
            </p:cNvPr>
            <p:cNvSpPr>
              <a:spLocks noChangeArrowheads="1"/>
            </p:cNvSpPr>
            <p:nvPr/>
          </p:nvSpPr>
          <p:spPr bwMode="auto">
            <a:xfrm>
              <a:off x="3720" y="1862"/>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16417" name="Oval 2099">
              <a:extLst>
                <a:ext uri="{FF2B5EF4-FFF2-40B4-BE49-F238E27FC236}">
                  <a16:creationId xmlns:a16="http://schemas.microsoft.com/office/drawing/2014/main" id="{8F1B8D53-6A65-1B9C-6F5C-715CD1996F6A}"/>
                </a:ext>
              </a:extLst>
            </p:cNvPr>
            <p:cNvSpPr>
              <a:spLocks noChangeArrowheads="1"/>
            </p:cNvSpPr>
            <p:nvPr/>
          </p:nvSpPr>
          <p:spPr bwMode="auto">
            <a:xfrm flipH="1">
              <a:off x="3783" y="1894"/>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sp>
        <p:nvSpPr>
          <p:cNvPr id="16414" name="Rectangle 2">
            <a:extLst>
              <a:ext uri="{FF2B5EF4-FFF2-40B4-BE49-F238E27FC236}">
                <a16:creationId xmlns:a16="http://schemas.microsoft.com/office/drawing/2014/main" id="{8FAA3FAD-DE36-2A33-E0B2-1A0DE6C5CD67}"/>
              </a:ext>
            </a:extLst>
          </p:cNvPr>
          <p:cNvSpPr txBox="1">
            <a:spLocks noChangeArrowheads="1"/>
          </p:cNvSpPr>
          <p:nvPr/>
        </p:nvSpPr>
        <p:spPr bwMode="auto">
          <a:xfrm>
            <a:off x="8382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chemeClr val="tx2"/>
                </a:solidFill>
                <a:latin typeface="Calibri" panose="020F0502020204030204" pitchFamily="34" charset="0"/>
                <a:cs typeface="Calibri" panose="020F0502020204030204" pitchFamily="34" charset="0"/>
              </a:rPr>
              <a:t>NORMAL NERVE FUNCTION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8DC0C6AB-248E-53D4-D572-07AE8787C44B}"/>
              </a:ext>
            </a:extLst>
          </p:cNvPr>
          <p:cNvSpPr>
            <a:spLocks noGrp="1" noChangeArrowheads="1"/>
          </p:cNvSpPr>
          <p:nvPr>
            <p:ph type="title"/>
          </p:nvPr>
        </p:nvSpPr>
        <p:spPr>
          <a:noFill/>
        </p:spPr>
        <p:txBody>
          <a:bodyPr lIns="92075" tIns="46038" rIns="92075" bIns="46038"/>
          <a:lstStyle/>
          <a:p>
            <a:pPr eaLnBrk="1" hangingPunct="1"/>
            <a:r>
              <a:rPr lang="en-US" altLang="en-US" sz="3600" b="1">
                <a:latin typeface="Calibri" panose="020F0502020204030204" pitchFamily="34" charset="0"/>
                <a:cs typeface="Calibri" panose="020F0502020204030204" pitchFamily="34" charset="0"/>
              </a:rPr>
              <a:t>HOW NERVE AGENTS WORK</a:t>
            </a:r>
          </a:p>
        </p:txBody>
      </p:sp>
      <p:sp>
        <p:nvSpPr>
          <p:cNvPr id="18435" name="Rectangle 1027">
            <a:extLst>
              <a:ext uri="{FF2B5EF4-FFF2-40B4-BE49-F238E27FC236}">
                <a16:creationId xmlns:a16="http://schemas.microsoft.com/office/drawing/2014/main" id="{E0D6581F-8286-330A-9481-60807A984551}"/>
              </a:ext>
            </a:extLst>
          </p:cNvPr>
          <p:cNvSpPr>
            <a:spLocks noChangeArrowheads="1"/>
          </p:cNvSpPr>
          <p:nvPr/>
        </p:nvSpPr>
        <p:spPr bwMode="auto">
          <a:xfrm>
            <a:off x="615950" y="1905000"/>
            <a:ext cx="7918450" cy="38100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36" name="Rectangle 1028">
            <a:extLst>
              <a:ext uri="{FF2B5EF4-FFF2-40B4-BE49-F238E27FC236}">
                <a16:creationId xmlns:a16="http://schemas.microsoft.com/office/drawing/2014/main" id="{F68AF885-A74A-57DA-4FC9-59D71E53ACF7}"/>
              </a:ext>
            </a:extLst>
          </p:cNvPr>
          <p:cNvSpPr>
            <a:spLocks noChangeArrowheads="1"/>
          </p:cNvSpPr>
          <p:nvPr/>
        </p:nvSpPr>
        <p:spPr bwMode="auto">
          <a:xfrm>
            <a:off x="5815013" y="3252788"/>
            <a:ext cx="1997075" cy="115411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37" name="Line 1029">
            <a:extLst>
              <a:ext uri="{FF2B5EF4-FFF2-40B4-BE49-F238E27FC236}">
                <a16:creationId xmlns:a16="http://schemas.microsoft.com/office/drawing/2014/main" id="{7886AD32-80DE-C124-C048-705C35209D75}"/>
              </a:ext>
            </a:extLst>
          </p:cNvPr>
          <p:cNvSpPr>
            <a:spLocks noChangeShapeType="1"/>
          </p:cNvSpPr>
          <p:nvPr/>
        </p:nvSpPr>
        <p:spPr bwMode="auto">
          <a:xfrm flipH="1" flipV="1">
            <a:off x="5959475" y="3057525"/>
            <a:ext cx="2549525" cy="1905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8" name="Line 1030">
            <a:extLst>
              <a:ext uri="{FF2B5EF4-FFF2-40B4-BE49-F238E27FC236}">
                <a16:creationId xmlns:a16="http://schemas.microsoft.com/office/drawing/2014/main" id="{882D3B17-5034-326E-B3CF-1B77FFC9F8C9}"/>
              </a:ext>
            </a:extLst>
          </p:cNvPr>
          <p:cNvSpPr>
            <a:spLocks noChangeShapeType="1"/>
          </p:cNvSpPr>
          <p:nvPr/>
        </p:nvSpPr>
        <p:spPr bwMode="auto">
          <a:xfrm flipH="1">
            <a:off x="5967413" y="4581525"/>
            <a:ext cx="2541587"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9" name="Oval 1031">
            <a:extLst>
              <a:ext uri="{FF2B5EF4-FFF2-40B4-BE49-F238E27FC236}">
                <a16:creationId xmlns:a16="http://schemas.microsoft.com/office/drawing/2014/main" id="{A96D5F6F-8EA0-874C-91D6-DED651BFF27B}"/>
              </a:ext>
            </a:extLst>
          </p:cNvPr>
          <p:cNvSpPr>
            <a:spLocks noChangeArrowheads="1"/>
          </p:cNvSpPr>
          <p:nvPr/>
        </p:nvSpPr>
        <p:spPr bwMode="auto">
          <a:xfrm>
            <a:off x="5392738" y="2159000"/>
            <a:ext cx="628650" cy="334168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40" name="Rectangle 1032">
            <a:extLst>
              <a:ext uri="{FF2B5EF4-FFF2-40B4-BE49-F238E27FC236}">
                <a16:creationId xmlns:a16="http://schemas.microsoft.com/office/drawing/2014/main" id="{A3DD5D0E-41CB-9187-13D1-1BE889D986C2}"/>
              </a:ext>
            </a:extLst>
          </p:cNvPr>
          <p:cNvSpPr>
            <a:spLocks noChangeArrowheads="1"/>
          </p:cNvSpPr>
          <p:nvPr/>
        </p:nvSpPr>
        <p:spPr bwMode="auto">
          <a:xfrm>
            <a:off x="5829300" y="3128963"/>
            <a:ext cx="458788" cy="1425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41" name="Line 1033">
            <a:extLst>
              <a:ext uri="{FF2B5EF4-FFF2-40B4-BE49-F238E27FC236}">
                <a16:creationId xmlns:a16="http://schemas.microsoft.com/office/drawing/2014/main" id="{6AB884C8-381E-B911-7F2D-0C534BC0361C}"/>
              </a:ext>
            </a:extLst>
          </p:cNvPr>
          <p:cNvSpPr>
            <a:spLocks noChangeShapeType="1"/>
          </p:cNvSpPr>
          <p:nvPr/>
        </p:nvSpPr>
        <p:spPr bwMode="auto">
          <a:xfrm>
            <a:off x="615950" y="3073400"/>
            <a:ext cx="2370138"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42" name="Line 1034">
            <a:extLst>
              <a:ext uri="{FF2B5EF4-FFF2-40B4-BE49-F238E27FC236}">
                <a16:creationId xmlns:a16="http://schemas.microsoft.com/office/drawing/2014/main" id="{90A0254A-6220-A846-E82D-395983C26AB0}"/>
              </a:ext>
            </a:extLst>
          </p:cNvPr>
          <p:cNvSpPr>
            <a:spLocks noChangeShapeType="1"/>
          </p:cNvSpPr>
          <p:nvPr/>
        </p:nvSpPr>
        <p:spPr bwMode="auto">
          <a:xfrm>
            <a:off x="619125" y="4570413"/>
            <a:ext cx="23669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43" name="Oval 1035">
            <a:extLst>
              <a:ext uri="{FF2B5EF4-FFF2-40B4-BE49-F238E27FC236}">
                <a16:creationId xmlns:a16="http://schemas.microsoft.com/office/drawing/2014/main" id="{D90677C8-A5AE-CF32-11DF-C18E9C007BBB}"/>
              </a:ext>
            </a:extLst>
          </p:cNvPr>
          <p:cNvSpPr>
            <a:spLocks noChangeArrowheads="1"/>
          </p:cNvSpPr>
          <p:nvPr/>
        </p:nvSpPr>
        <p:spPr bwMode="auto">
          <a:xfrm>
            <a:off x="2965450" y="2159000"/>
            <a:ext cx="644525" cy="334168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44" name="Rectangle 1036">
            <a:extLst>
              <a:ext uri="{FF2B5EF4-FFF2-40B4-BE49-F238E27FC236}">
                <a16:creationId xmlns:a16="http://schemas.microsoft.com/office/drawing/2014/main" id="{AE8AC7E0-A151-C4F4-D72A-EDDCFD81DF7D}"/>
              </a:ext>
            </a:extLst>
          </p:cNvPr>
          <p:cNvSpPr>
            <a:spLocks noChangeArrowheads="1"/>
          </p:cNvSpPr>
          <p:nvPr/>
        </p:nvSpPr>
        <p:spPr bwMode="auto">
          <a:xfrm>
            <a:off x="2693988" y="3128963"/>
            <a:ext cx="490537" cy="1425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45" name="Oval 1037">
            <a:extLst>
              <a:ext uri="{FF2B5EF4-FFF2-40B4-BE49-F238E27FC236}">
                <a16:creationId xmlns:a16="http://schemas.microsoft.com/office/drawing/2014/main" id="{49C2B49D-F299-6F46-82F1-41DCA8C04D3B}"/>
              </a:ext>
            </a:extLst>
          </p:cNvPr>
          <p:cNvSpPr>
            <a:spLocks noChangeArrowheads="1"/>
          </p:cNvSpPr>
          <p:nvPr/>
        </p:nvSpPr>
        <p:spPr bwMode="auto">
          <a:xfrm>
            <a:off x="3668713" y="5016500"/>
            <a:ext cx="325437"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46" name="Oval 1038">
            <a:extLst>
              <a:ext uri="{FF2B5EF4-FFF2-40B4-BE49-F238E27FC236}">
                <a16:creationId xmlns:a16="http://schemas.microsoft.com/office/drawing/2014/main" id="{228A90C1-3412-A4DE-73F8-8F491A317DAE}"/>
              </a:ext>
            </a:extLst>
          </p:cNvPr>
          <p:cNvSpPr>
            <a:spLocks noChangeArrowheads="1"/>
          </p:cNvSpPr>
          <p:nvPr/>
        </p:nvSpPr>
        <p:spPr bwMode="auto">
          <a:xfrm>
            <a:off x="4243388" y="2157413"/>
            <a:ext cx="207962" cy="236537"/>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47" name="Oval 1039">
            <a:extLst>
              <a:ext uri="{FF2B5EF4-FFF2-40B4-BE49-F238E27FC236}">
                <a16:creationId xmlns:a16="http://schemas.microsoft.com/office/drawing/2014/main" id="{A9465895-DC8F-31F4-C285-626B53053391}"/>
              </a:ext>
            </a:extLst>
          </p:cNvPr>
          <p:cNvSpPr>
            <a:spLocks noChangeArrowheads="1"/>
          </p:cNvSpPr>
          <p:nvPr/>
        </p:nvSpPr>
        <p:spPr bwMode="auto">
          <a:xfrm>
            <a:off x="4476750" y="3446463"/>
            <a:ext cx="207963"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48" name="Oval 1040">
            <a:extLst>
              <a:ext uri="{FF2B5EF4-FFF2-40B4-BE49-F238E27FC236}">
                <a16:creationId xmlns:a16="http://schemas.microsoft.com/office/drawing/2014/main" id="{22958EA7-DB5E-94E5-9517-B7D2B94EFAA5}"/>
              </a:ext>
            </a:extLst>
          </p:cNvPr>
          <p:cNvSpPr>
            <a:spLocks noChangeArrowheads="1"/>
          </p:cNvSpPr>
          <p:nvPr/>
        </p:nvSpPr>
        <p:spPr bwMode="auto">
          <a:xfrm>
            <a:off x="5356225" y="4425950"/>
            <a:ext cx="158750" cy="1428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69649" name="Rectangle 1041">
            <a:extLst>
              <a:ext uri="{FF2B5EF4-FFF2-40B4-BE49-F238E27FC236}">
                <a16:creationId xmlns:a16="http://schemas.microsoft.com/office/drawing/2014/main" id="{408A859E-4E3E-3132-B260-31FF6C625A13}"/>
              </a:ext>
            </a:extLst>
          </p:cNvPr>
          <p:cNvSpPr>
            <a:spLocks noChangeArrowheads="1"/>
          </p:cNvSpPr>
          <p:nvPr/>
        </p:nvSpPr>
        <p:spPr bwMode="auto">
          <a:xfrm>
            <a:off x="6081713" y="2022475"/>
            <a:ext cx="1320800"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hlink"/>
                </a:solidFill>
                <a:effectLst>
                  <a:outerShdw blurRad="38100" dist="38100" dir="2700000" algn="tl">
                    <a:srgbClr val="000000"/>
                  </a:outerShdw>
                </a:effectLst>
                <a:latin typeface="Arial" charset="0"/>
              </a:rPr>
              <a:t>AChE</a:t>
            </a:r>
          </a:p>
        </p:txBody>
      </p:sp>
      <p:sp>
        <p:nvSpPr>
          <p:cNvPr id="18450" name="Oval 1042">
            <a:extLst>
              <a:ext uri="{FF2B5EF4-FFF2-40B4-BE49-F238E27FC236}">
                <a16:creationId xmlns:a16="http://schemas.microsoft.com/office/drawing/2014/main" id="{EDC1740C-56E5-F398-E727-34B0CC4BA00C}"/>
              </a:ext>
            </a:extLst>
          </p:cNvPr>
          <p:cNvSpPr>
            <a:spLocks noChangeArrowheads="1"/>
          </p:cNvSpPr>
          <p:nvPr/>
        </p:nvSpPr>
        <p:spPr bwMode="auto">
          <a:xfrm>
            <a:off x="5368925" y="2670175"/>
            <a:ext cx="207963"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51" name="Oval 1043">
            <a:extLst>
              <a:ext uri="{FF2B5EF4-FFF2-40B4-BE49-F238E27FC236}">
                <a16:creationId xmlns:a16="http://schemas.microsoft.com/office/drawing/2014/main" id="{12607AE4-47F6-5B73-86F6-7AD5CB184AFA}"/>
              </a:ext>
            </a:extLst>
          </p:cNvPr>
          <p:cNvSpPr>
            <a:spLocks noChangeArrowheads="1"/>
          </p:cNvSpPr>
          <p:nvPr/>
        </p:nvSpPr>
        <p:spPr bwMode="auto">
          <a:xfrm>
            <a:off x="4394200" y="3952875"/>
            <a:ext cx="209550"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52" name="Oval 1044">
            <a:extLst>
              <a:ext uri="{FF2B5EF4-FFF2-40B4-BE49-F238E27FC236}">
                <a16:creationId xmlns:a16="http://schemas.microsoft.com/office/drawing/2014/main" id="{E5C705A4-63F8-878B-904F-5C1EC5BC98BE}"/>
              </a:ext>
            </a:extLst>
          </p:cNvPr>
          <p:cNvSpPr>
            <a:spLocks noChangeArrowheads="1"/>
          </p:cNvSpPr>
          <p:nvPr/>
        </p:nvSpPr>
        <p:spPr bwMode="auto">
          <a:xfrm>
            <a:off x="5257800" y="3833813"/>
            <a:ext cx="201613" cy="1492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53" name="Oval 1045">
            <a:extLst>
              <a:ext uri="{FF2B5EF4-FFF2-40B4-BE49-F238E27FC236}">
                <a16:creationId xmlns:a16="http://schemas.microsoft.com/office/drawing/2014/main" id="{3DE635D7-135F-F9E7-AD16-CB3D9B094D8E}"/>
              </a:ext>
            </a:extLst>
          </p:cNvPr>
          <p:cNvSpPr>
            <a:spLocks noChangeArrowheads="1"/>
          </p:cNvSpPr>
          <p:nvPr/>
        </p:nvSpPr>
        <p:spPr bwMode="auto">
          <a:xfrm>
            <a:off x="4211638" y="5273675"/>
            <a:ext cx="207962"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54" name="Oval 1046">
            <a:extLst>
              <a:ext uri="{FF2B5EF4-FFF2-40B4-BE49-F238E27FC236}">
                <a16:creationId xmlns:a16="http://schemas.microsoft.com/office/drawing/2014/main" id="{958560A4-2880-DE9B-A6C7-D5871C32324B}"/>
              </a:ext>
            </a:extLst>
          </p:cNvPr>
          <p:cNvSpPr>
            <a:spLocks noChangeArrowheads="1"/>
          </p:cNvSpPr>
          <p:nvPr/>
        </p:nvSpPr>
        <p:spPr bwMode="auto">
          <a:xfrm>
            <a:off x="4713288" y="4732338"/>
            <a:ext cx="211137"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55" name="Oval 1047">
            <a:extLst>
              <a:ext uri="{FF2B5EF4-FFF2-40B4-BE49-F238E27FC236}">
                <a16:creationId xmlns:a16="http://schemas.microsoft.com/office/drawing/2014/main" id="{D95DD06D-4831-DF22-13BC-45E648E369DB}"/>
              </a:ext>
            </a:extLst>
          </p:cNvPr>
          <p:cNvSpPr>
            <a:spLocks noChangeArrowheads="1"/>
          </p:cNvSpPr>
          <p:nvPr/>
        </p:nvSpPr>
        <p:spPr bwMode="auto">
          <a:xfrm>
            <a:off x="4945063" y="3263900"/>
            <a:ext cx="207962"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56" name="Oval 1048">
            <a:extLst>
              <a:ext uri="{FF2B5EF4-FFF2-40B4-BE49-F238E27FC236}">
                <a16:creationId xmlns:a16="http://schemas.microsoft.com/office/drawing/2014/main" id="{3301ED45-D0F2-7F07-C9E0-14905EC14F13}"/>
              </a:ext>
            </a:extLst>
          </p:cNvPr>
          <p:cNvSpPr>
            <a:spLocks noChangeArrowheads="1"/>
          </p:cNvSpPr>
          <p:nvPr/>
        </p:nvSpPr>
        <p:spPr bwMode="auto">
          <a:xfrm>
            <a:off x="3689350" y="2441575"/>
            <a:ext cx="293688"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69657" name="Rectangle 1049">
            <a:extLst>
              <a:ext uri="{FF2B5EF4-FFF2-40B4-BE49-F238E27FC236}">
                <a16:creationId xmlns:a16="http://schemas.microsoft.com/office/drawing/2014/main" id="{08B9787E-2435-E68B-F445-8D2CE205AA39}"/>
              </a:ext>
            </a:extLst>
          </p:cNvPr>
          <p:cNvSpPr>
            <a:spLocks noChangeArrowheads="1"/>
          </p:cNvSpPr>
          <p:nvPr/>
        </p:nvSpPr>
        <p:spPr bwMode="auto">
          <a:xfrm>
            <a:off x="1838325" y="4932363"/>
            <a:ext cx="1050925"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accent1"/>
                </a:solidFill>
                <a:effectLst>
                  <a:outerShdw blurRad="38100" dist="38100" dir="2700000" algn="tl">
                    <a:srgbClr val="000000"/>
                  </a:outerShdw>
                </a:effectLst>
                <a:latin typeface="Arial" charset="0"/>
              </a:rPr>
              <a:t>ACh</a:t>
            </a:r>
          </a:p>
        </p:txBody>
      </p:sp>
      <p:sp>
        <p:nvSpPr>
          <p:cNvPr id="69658" name="Rectangle 1050">
            <a:extLst>
              <a:ext uri="{FF2B5EF4-FFF2-40B4-BE49-F238E27FC236}">
                <a16:creationId xmlns:a16="http://schemas.microsoft.com/office/drawing/2014/main" id="{38EC3A0A-B427-96C6-D69F-1FF3EE232842}"/>
              </a:ext>
            </a:extLst>
          </p:cNvPr>
          <p:cNvSpPr>
            <a:spLocks noChangeArrowheads="1"/>
          </p:cNvSpPr>
          <p:nvPr/>
        </p:nvSpPr>
        <p:spPr bwMode="auto">
          <a:xfrm>
            <a:off x="6115050" y="4892675"/>
            <a:ext cx="825500"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tx1"/>
                </a:solidFill>
                <a:effectLst>
                  <a:outerShdw blurRad="38100" dist="38100" dir="2700000" algn="tl">
                    <a:srgbClr val="FFFFFF"/>
                  </a:outerShdw>
                </a:effectLst>
                <a:latin typeface="Arial" charset="0"/>
              </a:rPr>
              <a:t>GB</a:t>
            </a:r>
          </a:p>
        </p:txBody>
      </p:sp>
      <p:sp>
        <p:nvSpPr>
          <p:cNvPr id="18459" name="Freeform 1051">
            <a:extLst>
              <a:ext uri="{FF2B5EF4-FFF2-40B4-BE49-F238E27FC236}">
                <a16:creationId xmlns:a16="http://schemas.microsoft.com/office/drawing/2014/main" id="{109E285A-B231-3E92-3341-773A02094743}"/>
              </a:ext>
            </a:extLst>
          </p:cNvPr>
          <p:cNvSpPr>
            <a:spLocks/>
          </p:cNvSpPr>
          <p:nvPr/>
        </p:nvSpPr>
        <p:spPr bwMode="auto">
          <a:xfrm>
            <a:off x="5981700" y="3438525"/>
            <a:ext cx="1993900" cy="1588"/>
          </a:xfrm>
          <a:custGeom>
            <a:avLst/>
            <a:gdLst>
              <a:gd name="T0" fmla="*/ 0 w 1413"/>
              <a:gd name="T1" fmla="*/ 0 h 1"/>
              <a:gd name="T2" fmla="*/ 2147483646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0" name="Freeform 1052">
            <a:extLst>
              <a:ext uri="{FF2B5EF4-FFF2-40B4-BE49-F238E27FC236}">
                <a16:creationId xmlns:a16="http://schemas.microsoft.com/office/drawing/2014/main" id="{D7A3BF43-BBA3-50E2-29AD-D35B2472A19A}"/>
              </a:ext>
            </a:extLst>
          </p:cNvPr>
          <p:cNvSpPr>
            <a:spLocks/>
          </p:cNvSpPr>
          <p:nvPr/>
        </p:nvSpPr>
        <p:spPr bwMode="auto">
          <a:xfrm>
            <a:off x="6003925" y="3159125"/>
            <a:ext cx="1620838" cy="452438"/>
          </a:xfrm>
          <a:custGeom>
            <a:avLst/>
            <a:gdLst>
              <a:gd name="T0" fmla="*/ 0 w 1148"/>
              <a:gd name="T1" fmla="*/ 2147483646 h 285"/>
              <a:gd name="T2" fmla="*/ 2147483646 w 1148"/>
              <a:gd name="T3" fmla="*/ 2147483646 h 285"/>
              <a:gd name="T4" fmla="*/ 2147483646 w 1148"/>
              <a:gd name="T5" fmla="*/ 2147483646 h 285"/>
              <a:gd name="T6" fmla="*/ 2147483646 w 1148"/>
              <a:gd name="T7" fmla="*/ 2147483646 h 285"/>
              <a:gd name="T8" fmla="*/ 2147483646 w 1148"/>
              <a:gd name="T9" fmla="*/ 2147483646 h 285"/>
              <a:gd name="T10" fmla="*/ 2147483646 w 1148"/>
              <a:gd name="T11" fmla="*/ 0 h 285"/>
              <a:gd name="T12" fmla="*/ 2147483646 w 1148"/>
              <a:gd name="T13" fmla="*/ 2147483646 h 285"/>
              <a:gd name="T14" fmla="*/ 2147483646 w 1148"/>
              <a:gd name="T15" fmla="*/ 2147483646 h 285"/>
              <a:gd name="T16" fmla="*/ 2147483646 w 1148"/>
              <a:gd name="T17" fmla="*/ 2147483646 h 285"/>
              <a:gd name="T18" fmla="*/ 2147483646 w 1148"/>
              <a:gd name="T19" fmla="*/ 2147483646 h 285"/>
              <a:gd name="T20" fmla="*/ 2147483646 w 1148"/>
              <a:gd name="T21" fmla="*/ 2147483646 h 285"/>
              <a:gd name="T22" fmla="*/ 2147483646 w 1148"/>
              <a:gd name="T23" fmla="*/ 2147483646 h 285"/>
              <a:gd name="T24" fmla="*/ 2147483646 w 1148"/>
              <a:gd name="T25" fmla="*/ 2147483646 h 285"/>
              <a:gd name="T26" fmla="*/ 2147483646 w 1148"/>
              <a:gd name="T27" fmla="*/ 2147483646 h 285"/>
              <a:gd name="T28" fmla="*/ 0 w 1148"/>
              <a:gd name="T29" fmla="*/ 2147483646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5"/>
              <a:gd name="T47" fmla="*/ 1148 w 1148"/>
              <a:gd name="T48" fmla="*/ 285 h 2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5">
                <a:moveTo>
                  <a:pt x="0" y="206"/>
                </a:moveTo>
                <a:lnTo>
                  <a:pt x="287" y="38"/>
                </a:lnTo>
                <a:lnTo>
                  <a:pt x="231" y="166"/>
                </a:lnTo>
                <a:lnTo>
                  <a:pt x="563" y="38"/>
                </a:lnTo>
                <a:lnTo>
                  <a:pt x="452" y="196"/>
                </a:lnTo>
                <a:lnTo>
                  <a:pt x="849" y="0"/>
                </a:lnTo>
                <a:lnTo>
                  <a:pt x="750" y="166"/>
                </a:lnTo>
                <a:lnTo>
                  <a:pt x="1147" y="29"/>
                </a:lnTo>
                <a:lnTo>
                  <a:pt x="640" y="274"/>
                </a:lnTo>
                <a:lnTo>
                  <a:pt x="684" y="147"/>
                </a:lnTo>
                <a:lnTo>
                  <a:pt x="353" y="284"/>
                </a:lnTo>
                <a:lnTo>
                  <a:pt x="397" y="166"/>
                </a:lnTo>
                <a:lnTo>
                  <a:pt x="154" y="235"/>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grpSp>
        <p:nvGrpSpPr>
          <p:cNvPr id="18461" name="Group 1053">
            <a:extLst>
              <a:ext uri="{FF2B5EF4-FFF2-40B4-BE49-F238E27FC236}">
                <a16:creationId xmlns:a16="http://schemas.microsoft.com/office/drawing/2014/main" id="{CD0C5B1E-B71B-4B90-5C67-2520DA32EB68}"/>
              </a:ext>
            </a:extLst>
          </p:cNvPr>
          <p:cNvGrpSpPr>
            <a:grpSpLocks/>
          </p:cNvGrpSpPr>
          <p:nvPr/>
        </p:nvGrpSpPr>
        <p:grpSpPr bwMode="auto">
          <a:xfrm>
            <a:off x="5264150" y="3983038"/>
            <a:ext cx="454025" cy="366712"/>
            <a:chOff x="3730" y="2509"/>
            <a:chExt cx="322" cy="231"/>
          </a:xfrm>
        </p:grpSpPr>
        <p:sp>
          <p:nvSpPr>
            <p:cNvPr id="18496" name="Oval 1054">
              <a:extLst>
                <a:ext uri="{FF2B5EF4-FFF2-40B4-BE49-F238E27FC236}">
                  <a16:creationId xmlns:a16="http://schemas.microsoft.com/office/drawing/2014/main" id="{564C34A4-ABB2-D2CB-5ED0-33BAF053AE55}"/>
                </a:ext>
              </a:extLst>
            </p:cNvPr>
            <p:cNvSpPr>
              <a:spLocks noChangeArrowheads="1"/>
            </p:cNvSpPr>
            <p:nvPr/>
          </p:nvSpPr>
          <p:spPr bwMode="auto">
            <a:xfrm flipH="1">
              <a:off x="3802" y="2509"/>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97" name="AutoShape 1055">
              <a:extLst>
                <a:ext uri="{FF2B5EF4-FFF2-40B4-BE49-F238E27FC236}">
                  <a16:creationId xmlns:a16="http://schemas.microsoft.com/office/drawing/2014/main" id="{A36E148B-BB29-B07F-F4FC-18C741EDD531}"/>
                </a:ext>
              </a:extLst>
            </p:cNvPr>
            <p:cNvSpPr>
              <a:spLocks noChangeArrowheads="1"/>
            </p:cNvSpPr>
            <p:nvPr/>
          </p:nvSpPr>
          <p:spPr bwMode="auto">
            <a:xfrm flipH="1">
              <a:off x="3730" y="2572"/>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sp>
        <p:nvSpPr>
          <p:cNvPr id="18462" name="Freeform 1056">
            <a:extLst>
              <a:ext uri="{FF2B5EF4-FFF2-40B4-BE49-F238E27FC236}">
                <a16:creationId xmlns:a16="http://schemas.microsoft.com/office/drawing/2014/main" id="{0A608D0B-F418-DE46-7602-5DD4F39E0E49}"/>
              </a:ext>
            </a:extLst>
          </p:cNvPr>
          <p:cNvSpPr>
            <a:spLocks/>
          </p:cNvSpPr>
          <p:nvPr/>
        </p:nvSpPr>
        <p:spPr bwMode="auto">
          <a:xfrm>
            <a:off x="6356350" y="3905250"/>
            <a:ext cx="1993900" cy="1588"/>
          </a:xfrm>
          <a:custGeom>
            <a:avLst/>
            <a:gdLst>
              <a:gd name="T0" fmla="*/ 0 w 1413"/>
              <a:gd name="T1" fmla="*/ 0 h 1"/>
              <a:gd name="T2" fmla="*/ 2147483646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3" name="Freeform 1057">
            <a:extLst>
              <a:ext uri="{FF2B5EF4-FFF2-40B4-BE49-F238E27FC236}">
                <a16:creationId xmlns:a16="http://schemas.microsoft.com/office/drawing/2014/main" id="{658F92B7-249D-308A-CE4F-60E7EBE0417A}"/>
              </a:ext>
            </a:extLst>
          </p:cNvPr>
          <p:cNvSpPr>
            <a:spLocks/>
          </p:cNvSpPr>
          <p:nvPr/>
        </p:nvSpPr>
        <p:spPr bwMode="auto">
          <a:xfrm>
            <a:off x="6402388" y="3673475"/>
            <a:ext cx="1619250" cy="452438"/>
          </a:xfrm>
          <a:custGeom>
            <a:avLst/>
            <a:gdLst>
              <a:gd name="T0" fmla="*/ 0 w 1148"/>
              <a:gd name="T1" fmla="*/ 2147483646 h 285"/>
              <a:gd name="T2" fmla="*/ 2147483646 w 1148"/>
              <a:gd name="T3" fmla="*/ 2147483646 h 285"/>
              <a:gd name="T4" fmla="*/ 2147483646 w 1148"/>
              <a:gd name="T5" fmla="*/ 2147483646 h 285"/>
              <a:gd name="T6" fmla="*/ 2147483646 w 1148"/>
              <a:gd name="T7" fmla="*/ 2147483646 h 285"/>
              <a:gd name="T8" fmla="*/ 2147483646 w 1148"/>
              <a:gd name="T9" fmla="*/ 2147483646 h 285"/>
              <a:gd name="T10" fmla="*/ 2147483646 w 1148"/>
              <a:gd name="T11" fmla="*/ 0 h 285"/>
              <a:gd name="T12" fmla="*/ 2147483646 w 1148"/>
              <a:gd name="T13" fmla="*/ 2147483646 h 285"/>
              <a:gd name="T14" fmla="*/ 2147483646 w 1148"/>
              <a:gd name="T15" fmla="*/ 2147483646 h 285"/>
              <a:gd name="T16" fmla="*/ 2147483646 w 1148"/>
              <a:gd name="T17" fmla="*/ 2147483646 h 285"/>
              <a:gd name="T18" fmla="*/ 2147483646 w 1148"/>
              <a:gd name="T19" fmla="*/ 2147483646 h 285"/>
              <a:gd name="T20" fmla="*/ 2147483646 w 1148"/>
              <a:gd name="T21" fmla="*/ 2147483646 h 285"/>
              <a:gd name="T22" fmla="*/ 2147483646 w 1148"/>
              <a:gd name="T23" fmla="*/ 2147483646 h 285"/>
              <a:gd name="T24" fmla="*/ 2147483646 w 1148"/>
              <a:gd name="T25" fmla="*/ 2147483646 h 285"/>
              <a:gd name="T26" fmla="*/ 2147483646 w 1148"/>
              <a:gd name="T27" fmla="*/ 2147483646 h 285"/>
              <a:gd name="T28" fmla="*/ 0 w 1148"/>
              <a:gd name="T29" fmla="*/ 2147483646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5"/>
              <a:gd name="T47" fmla="*/ 1148 w 1148"/>
              <a:gd name="T48" fmla="*/ 285 h 2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5">
                <a:moveTo>
                  <a:pt x="0" y="206"/>
                </a:moveTo>
                <a:lnTo>
                  <a:pt x="287" y="38"/>
                </a:lnTo>
                <a:lnTo>
                  <a:pt x="231" y="166"/>
                </a:lnTo>
                <a:lnTo>
                  <a:pt x="563" y="38"/>
                </a:lnTo>
                <a:lnTo>
                  <a:pt x="452" y="196"/>
                </a:lnTo>
                <a:lnTo>
                  <a:pt x="849" y="0"/>
                </a:lnTo>
                <a:lnTo>
                  <a:pt x="750" y="166"/>
                </a:lnTo>
                <a:lnTo>
                  <a:pt x="1147" y="29"/>
                </a:lnTo>
                <a:lnTo>
                  <a:pt x="640" y="274"/>
                </a:lnTo>
                <a:lnTo>
                  <a:pt x="684" y="147"/>
                </a:lnTo>
                <a:lnTo>
                  <a:pt x="353" y="284"/>
                </a:lnTo>
                <a:lnTo>
                  <a:pt x="397" y="166"/>
                </a:lnTo>
                <a:lnTo>
                  <a:pt x="154" y="235"/>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sp>
        <p:nvSpPr>
          <p:cNvPr id="18464" name="Freeform 1058">
            <a:extLst>
              <a:ext uri="{FF2B5EF4-FFF2-40B4-BE49-F238E27FC236}">
                <a16:creationId xmlns:a16="http://schemas.microsoft.com/office/drawing/2014/main" id="{24C2E4F4-3C97-2970-C51B-52983C250CA7}"/>
              </a:ext>
            </a:extLst>
          </p:cNvPr>
          <p:cNvSpPr>
            <a:spLocks/>
          </p:cNvSpPr>
          <p:nvPr/>
        </p:nvSpPr>
        <p:spPr bwMode="auto">
          <a:xfrm>
            <a:off x="5981700" y="4278313"/>
            <a:ext cx="1993900" cy="1587"/>
          </a:xfrm>
          <a:custGeom>
            <a:avLst/>
            <a:gdLst>
              <a:gd name="T0" fmla="*/ 0 w 1413"/>
              <a:gd name="T1" fmla="*/ 0 h 1"/>
              <a:gd name="T2" fmla="*/ 2147483646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5" name="Freeform 1059">
            <a:extLst>
              <a:ext uri="{FF2B5EF4-FFF2-40B4-BE49-F238E27FC236}">
                <a16:creationId xmlns:a16="http://schemas.microsoft.com/office/drawing/2014/main" id="{920803F0-060B-3D48-BE5F-253F134D0F3D}"/>
              </a:ext>
            </a:extLst>
          </p:cNvPr>
          <p:cNvSpPr>
            <a:spLocks/>
          </p:cNvSpPr>
          <p:nvPr/>
        </p:nvSpPr>
        <p:spPr bwMode="auto">
          <a:xfrm>
            <a:off x="6075363" y="4092575"/>
            <a:ext cx="1619250" cy="454025"/>
          </a:xfrm>
          <a:custGeom>
            <a:avLst/>
            <a:gdLst>
              <a:gd name="T0" fmla="*/ 0 w 1148"/>
              <a:gd name="T1" fmla="*/ 2147483646 h 286"/>
              <a:gd name="T2" fmla="*/ 2147483646 w 1148"/>
              <a:gd name="T3" fmla="*/ 2147483646 h 286"/>
              <a:gd name="T4" fmla="*/ 2147483646 w 1148"/>
              <a:gd name="T5" fmla="*/ 2147483646 h 286"/>
              <a:gd name="T6" fmla="*/ 2147483646 w 1148"/>
              <a:gd name="T7" fmla="*/ 2147483646 h 286"/>
              <a:gd name="T8" fmla="*/ 2147483646 w 1148"/>
              <a:gd name="T9" fmla="*/ 2147483646 h 286"/>
              <a:gd name="T10" fmla="*/ 2147483646 w 1148"/>
              <a:gd name="T11" fmla="*/ 0 h 286"/>
              <a:gd name="T12" fmla="*/ 2147483646 w 1148"/>
              <a:gd name="T13" fmla="*/ 2147483646 h 286"/>
              <a:gd name="T14" fmla="*/ 2147483646 w 1148"/>
              <a:gd name="T15" fmla="*/ 2147483646 h 286"/>
              <a:gd name="T16" fmla="*/ 2147483646 w 1148"/>
              <a:gd name="T17" fmla="*/ 2147483646 h 286"/>
              <a:gd name="T18" fmla="*/ 2147483646 w 1148"/>
              <a:gd name="T19" fmla="*/ 2147483646 h 286"/>
              <a:gd name="T20" fmla="*/ 2147483646 w 1148"/>
              <a:gd name="T21" fmla="*/ 2147483646 h 286"/>
              <a:gd name="T22" fmla="*/ 2147483646 w 1148"/>
              <a:gd name="T23" fmla="*/ 2147483646 h 286"/>
              <a:gd name="T24" fmla="*/ 2147483646 w 1148"/>
              <a:gd name="T25" fmla="*/ 2147483646 h 286"/>
              <a:gd name="T26" fmla="*/ 2147483646 w 1148"/>
              <a:gd name="T27" fmla="*/ 2147483646 h 286"/>
              <a:gd name="T28" fmla="*/ 0 w 1148"/>
              <a:gd name="T29" fmla="*/ 2147483646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6"/>
              <a:gd name="T47" fmla="*/ 1148 w 1148"/>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6">
                <a:moveTo>
                  <a:pt x="0" y="206"/>
                </a:moveTo>
                <a:lnTo>
                  <a:pt x="287" y="38"/>
                </a:lnTo>
                <a:lnTo>
                  <a:pt x="231" y="167"/>
                </a:lnTo>
                <a:lnTo>
                  <a:pt x="563" y="38"/>
                </a:lnTo>
                <a:lnTo>
                  <a:pt x="452" y="197"/>
                </a:lnTo>
                <a:lnTo>
                  <a:pt x="849" y="0"/>
                </a:lnTo>
                <a:lnTo>
                  <a:pt x="750" y="167"/>
                </a:lnTo>
                <a:lnTo>
                  <a:pt x="1147" y="29"/>
                </a:lnTo>
                <a:lnTo>
                  <a:pt x="640" y="275"/>
                </a:lnTo>
                <a:lnTo>
                  <a:pt x="684" y="147"/>
                </a:lnTo>
                <a:lnTo>
                  <a:pt x="353" y="285"/>
                </a:lnTo>
                <a:lnTo>
                  <a:pt x="397" y="167"/>
                </a:lnTo>
                <a:lnTo>
                  <a:pt x="154" y="236"/>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sp>
        <p:nvSpPr>
          <p:cNvPr id="18466" name="Oval 1060">
            <a:extLst>
              <a:ext uri="{FF2B5EF4-FFF2-40B4-BE49-F238E27FC236}">
                <a16:creationId xmlns:a16="http://schemas.microsoft.com/office/drawing/2014/main" id="{22854292-B5A6-6191-5C78-6AD63BB8B173}"/>
              </a:ext>
            </a:extLst>
          </p:cNvPr>
          <p:cNvSpPr>
            <a:spLocks noChangeArrowheads="1"/>
          </p:cNvSpPr>
          <p:nvPr/>
        </p:nvSpPr>
        <p:spPr bwMode="auto">
          <a:xfrm>
            <a:off x="4713288" y="5284788"/>
            <a:ext cx="317500" cy="141287"/>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67" name="Oval 1061">
            <a:extLst>
              <a:ext uri="{FF2B5EF4-FFF2-40B4-BE49-F238E27FC236}">
                <a16:creationId xmlns:a16="http://schemas.microsoft.com/office/drawing/2014/main" id="{692DAFF2-B74B-AA1C-4BF2-70E93631F60B}"/>
              </a:ext>
            </a:extLst>
          </p:cNvPr>
          <p:cNvSpPr>
            <a:spLocks noChangeArrowheads="1"/>
          </p:cNvSpPr>
          <p:nvPr/>
        </p:nvSpPr>
        <p:spPr bwMode="auto">
          <a:xfrm>
            <a:off x="4275138" y="2682875"/>
            <a:ext cx="209550"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68" name="Oval 1062">
            <a:extLst>
              <a:ext uri="{FF2B5EF4-FFF2-40B4-BE49-F238E27FC236}">
                <a16:creationId xmlns:a16="http://schemas.microsoft.com/office/drawing/2014/main" id="{82711AD4-882B-7FC4-184A-CB8AA4F7FD3F}"/>
              </a:ext>
            </a:extLst>
          </p:cNvPr>
          <p:cNvSpPr>
            <a:spLocks noChangeArrowheads="1"/>
          </p:cNvSpPr>
          <p:nvPr/>
        </p:nvSpPr>
        <p:spPr bwMode="auto">
          <a:xfrm>
            <a:off x="4872038" y="2103438"/>
            <a:ext cx="209550" cy="236537"/>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69" name="Oval 1063">
            <a:extLst>
              <a:ext uri="{FF2B5EF4-FFF2-40B4-BE49-F238E27FC236}">
                <a16:creationId xmlns:a16="http://schemas.microsoft.com/office/drawing/2014/main" id="{ABEFA8BA-A0D9-9329-8950-AF2FF059C3C7}"/>
              </a:ext>
            </a:extLst>
          </p:cNvPr>
          <p:cNvSpPr>
            <a:spLocks noChangeArrowheads="1"/>
          </p:cNvSpPr>
          <p:nvPr/>
        </p:nvSpPr>
        <p:spPr bwMode="auto">
          <a:xfrm>
            <a:off x="3848100" y="4384675"/>
            <a:ext cx="209550"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70" name="Oval 1064">
            <a:extLst>
              <a:ext uri="{FF2B5EF4-FFF2-40B4-BE49-F238E27FC236}">
                <a16:creationId xmlns:a16="http://schemas.microsoft.com/office/drawing/2014/main" id="{E64EE5E6-328A-E86A-A949-49B121D6EBC7}"/>
              </a:ext>
            </a:extLst>
          </p:cNvPr>
          <p:cNvSpPr>
            <a:spLocks noChangeArrowheads="1"/>
          </p:cNvSpPr>
          <p:nvPr/>
        </p:nvSpPr>
        <p:spPr bwMode="auto">
          <a:xfrm>
            <a:off x="3981450" y="3343275"/>
            <a:ext cx="209550" cy="234950"/>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71" name="Oval 1065">
            <a:extLst>
              <a:ext uri="{FF2B5EF4-FFF2-40B4-BE49-F238E27FC236}">
                <a16:creationId xmlns:a16="http://schemas.microsoft.com/office/drawing/2014/main" id="{EFFD489B-C7F9-C3A7-5F85-22269A6E7F81}"/>
              </a:ext>
            </a:extLst>
          </p:cNvPr>
          <p:cNvSpPr>
            <a:spLocks noChangeArrowheads="1"/>
          </p:cNvSpPr>
          <p:nvPr/>
        </p:nvSpPr>
        <p:spPr bwMode="auto">
          <a:xfrm>
            <a:off x="4249738" y="4329113"/>
            <a:ext cx="212725"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nvGrpSpPr>
          <p:cNvPr id="18472" name="Group 1066">
            <a:extLst>
              <a:ext uri="{FF2B5EF4-FFF2-40B4-BE49-F238E27FC236}">
                <a16:creationId xmlns:a16="http://schemas.microsoft.com/office/drawing/2014/main" id="{A46B8C03-4C27-C451-C5BB-BEF8881F269E}"/>
              </a:ext>
            </a:extLst>
          </p:cNvPr>
          <p:cNvGrpSpPr>
            <a:grpSpLocks/>
          </p:cNvGrpSpPr>
          <p:nvPr/>
        </p:nvGrpSpPr>
        <p:grpSpPr bwMode="auto">
          <a:xfrm>
            <a:off x="5264150" y="4592638"/>
            <a:ext cx="454025" cy="366712"/>
            <a:chOff x="3730" y="2893"/>
            <a:chExt cx="322" cy="231"/>
          </a:xfrm>
        </p:grpSpPr>
        <p:sp>
          <p:nvSpPr>
            <p:cNvPr id="18494" name="Oval 1067">
              <a:extLst>
                <a:ext uri="{FF2B5EF4-FFF2-40B4-BE49-F238E27FC236}">
                  <a16:creationId xmlns:a16="http://schemas.microsoft.com/office/drawing/2014/main" id="{41ACFE88-A672-FF97-7312-278DCB257CE9}"/>
                </a:ext>
              </a:extLst>
            </p:cNvPr>
            <p:cNvSpPr>
              <a:spLocks noChangeArrowheads="1"/>
            </p:cNvSpPr>
            <p:nvPr/>
          </p:nvSpPr>
          <p:spPr bwMode="auto">
            <a:xfrm flipH="1">
              <a:off x="3802" y="289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95" name="AutoShape 1068">
              <a:extLst>
                <a:ext uri="{FF2B5EF4-FFF2-40B4-BE49-F238E27FC236}">
                  <a16:creationId xmlns:a16="http://schemas.microsoft.com/office/drawing/2014/main" id="{BDFD480C-C6AF-2017-7266-12467BB40C78}"/>
                </a:ext>
              </a:extLst>
            </p:cNvPr>
            <p:cNvSpPr>
              <a:spLocks noChangeArrowheads="1"/>
            </p:cNvSpPr>
            <p:nvPr/>
          </p:nvSpPr>
          <p:spPr bwMode="auto">
            <a:xfrm flipH="1">
              <a:off x="3730" y="295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8473" name="Group 1069">
            <a:extLst>
              <a:ext uri="{FF2B5EF4-FFF2-40B4-BE49-F238E27FC236}">
                <a16:creationId xmlns:a16="http://schemas.microsoft.com/office/drawing/2014/main" id="{9304EE3A-B9CA-3F50-143D-D15078F0A6E3}"/>
              </a:ext>
            </a:extLst>
          </p:cNvPr>
          <p:cNvGrpSpPr>
            <a:grpSpLocks/>
          </p:cNvGrpSpPr>
          <p:nvPr/>
        </p:nvGrpSpPr>
        <p:grpSpPr bwMode="auto">
          <a:xfrm>
            <a:off x="5264150" y="2306638"/>
            <a:ext cx="454025" cy="366712"/>
            <a:chOff x="3730" y="1453"/>
            <a:chExt cx="322" cy="231"/>
          </a:xfrm>
        </p:grpSpPr>
        <p:sp>
          <p:nvSpPr>
            <p:cNvPr id="18492" name="Oval 1070">
              <a:extLst>
                <a:ext uri="{FF2B5EF4-FFF2-40B4-BE49-F238E27FC236}">
                  <a16:creationId xmlns:a16="http://schemas.microsoft.com/office/drawing/2014/main" id="{8686AAEB-A985-896C-EB9B-D50B5ADC0F4C}"/>
                </a:ext>
              </a:extLst>
            </p:cNvPr>
            <p:cNvSpPr>
              <a:spLocks noChangeArrowheads="1"/>
            </p:cNvSpPr>
            <p:nvPr/>
          </p:nvSpPr>
          <p:spPr bwMode="auto">
            <a:xfrm flipH="1">
              <a:off x="3802" y="145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93" name="AutoShape 1071">
              <a:extLst>
                <a:ext uri="{FF2B5EF4-FFF2-40B4-BE49-F238E27FC236}">
                  <a16:creationId xmlns:a16="http://schemas.microsoft.com/office/drawing/2014/main" id="{64042178-CA80-2B4A-FE99-D86163673020}"/>
                </a:ext>
              </a:extLst>
            </p:cNvPr>
            <p:cNvSpPr>
              <a:spLocks noChangeArrowheads="1"/>
            </p:cNvSpPr>
            <p:nvPr/>
          </p:nvSpPr>
          <p:spPr bwMode="auto">
            <a:xfrm flipH="1">
              <a:off x="3730" y="151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8474" name="Group 1072">
            <a:extLst>
              <a:ext uri="{FF2B5EF4-FFF2-40B4-BE49-F238E27FC236}">
                <a16:creationId xmlns:a16="http://schemas.microsoft.com/office/drawing/2014/main" id="{F20ADC2C-6D03-B090-2919-DA2861598B2B}"/>
              </a:ext>
            </a:extLst>
          </p:cNvPr>
          <p:cNvGrpSpPr>
            <a:grpSpLocks/>
          </p:cNvGrpSpPr>
          <p:nvPr/>
        </p:nvGrpSpPr>
        <p:grpSpPr bwMode="auto">
          <a:xfrm>
            <a:off x="5264150" y="2992438"/>
            <a:ext cx="454025" cy="366712"/>
            <a:chOff x="3730" y="1885"/>
            <a:chExt cx="322" cy="231"/>
          </a:xfrm>
        </p:grpSpPr>
        <p:sp>
          <p:nvSpPr>
            <p:cNvPr id="18490" name="Oval 1073">
              <a:extLst>
                <a:ext uri="{FF2B5EF4-FFF2-40B4-BE49-F238E27FC236}">
                  <a16:creationId xmlns:a16="http://schemas.microsoft.com/office/drawing/2014/main" id="{354B5986-0FDD-AFC5-72A7-B9D743036C07}"/>
                </a:ext>
              </a:extLst>
            </p:cNvPr>
            <p:cNvSpPr>
              <a:spLocks noChangeArrowheads="1"/>
            </p:cNvSpPr>
            <p:nvPr/>
          </p:nvSpPr>
          <p:spPr bwMode="auto">
            <a:xfrm flipH="1">
              <a:off x="3802" y="1885"/>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91" name="AutoShape 1074">
              <a:extLst>
                <a:ext uri="{FF2B5EF4-FFF2-40B4-BE49-F238E27FC236}">
                  <a16:creationId xmlns:a16="http://schemas.microsoft.com/office/drawing/2014/main" id="{70CFFAF3-1C26-65CF-4487-1FE3541C51E5}"/>
                </a:ext>
              </a:extLst>
            </p:cNvPr>
            <p:cNvSpPr>
              <a:spLocks noChangeArrowheads="1"/>
            </p:cNvSpPr>
            <p:nvPr/>
          </p:nvSpPr>
          <p:spPr bwMode="auto">
            <a:xfrm flipH="1">
              <a:off x="3730" y="1948"/>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8475" name="Group 1075">
            <a:extLst>
              <a:ext uri="{FF2B5EF4-FFF2-40B4-BE49-F238E27FC236}">
                <a16:creationId xmlns:a16="http://schemas.microsoft.com/office/drawing/2014/main" id="{9A15A485-A24E-40F7-7271-5C28E081A8CC}"/>
              </a:ext>
            </a:extLst>
          </p:cNvPr>
          <p:cNvGrpSpPr>
            <a:grpSpLocks/>
          </p:cNvGrpSpPr>
          <p:nvPr/>
        </p:nvGrpSpPr>
        <p:grpSpPr bwMode="auto">
          <a:xfrm>
            <a:off x="5195888" y="3449638"/>
            <a:ext cx="454025" cy="366712"/>
            <a:chOff x="3682" y="2173"/>
            <a:chExt cx="322" cy="231"/>
          </a:xfrm>
        </p:grpSpPr>
        <p:sp>
          <p:nvSpPr>
            <p:cNvPr id="18488" name="Oval 1076">
              <a:extLst>
                <a:ext uri="{FF2B5EF4-FFF2-40B4-BE49-F238E27FC236}">
                  <a16:creationId xmlns:a16="http://schemas.microsoft.com/office/drawing/2014/main" id="{604E2BEA-EB24-535A-081C-2E1B08AD7C77}"/>
                </a:ext>
              </a:extLst>
            </p:cNvPr>
            <p:cNvSpPr>
              <a:spLocks noChangeArrowheads="1"/>
            </p:cNvSpPr>
            <p:nvPr/>
          </p:nvSpPr>
          <p:spPr bwMode="auto">
            <a:xfrm flipH="1">
              <a:off x="3754" y="217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89" name="AutoShape 1077">
              <a:extLst>
                <a:ext uri="{FF2B5EF4-FFF2-40B4-BE49-F238E27FC236}">
                  <a16:creationId xmlns:a16="http://schemas.microsoft.com/office/drawing/2014/main" id="{6124AB11-574E-4E3D-0BC2-BDCD1F70A840}"/>
                </a:ext>
              </a:extLst>
            </p:cNvPr>
            <p:cNvSpPr>
              <a:spLocks noChangeArrowheads="1"/>
            </p:cNvSpPr>
            <p:nvPr/>
          </p:nvSpPr>
          <p:spPr bwMode="auto">
            <a:xfrm flipH="1">
              <a:off x="3682" y="223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grpSp>
        <p:nvGrpSpPr>
          <p:cNvPr id="18476" name="Group 1078">
            <a:extLst>
              <a:ext uri="{FF2B5EF4-FFF2-40B4-BE49-F238E27FC236}">
                <a16:creationId xmlns:a16="http://schemas.microsoft.com/office/drawing/2014/main" id="{25C787C4-CFD6-FB75-1943-173483E9BC77}"/>
              </a:ext>
            </a:extLst>
          </p:cNvPr>
          <p:cNvGrpSpPr>
            <a:grpSpLocks/>
          </p:cNvGrpSpPr>
          <p:nvPr/>
        </p:nvGrpSpPr>
        <p:grpSpPr bwMode="auto">
          <a:xfrm>
            <a:off x="5330825" y="5126038"/>
            <a:ext cx="454025" cy="366712"/>
            <a:chOff x="3778" y="3229"/>
            <a:chExt cx="322" cy="231"/>
          </a:xfrm>
        </p:grpSpPr>
        <p:sp>
          <p:nvSpPr>
            <p:cNvPr id="18486" name="Oval 1079">
              <a:extLst>
                <a:ext uri="{FF2B5EF4-FFF2-40B4-BE49-F238E27FC236}">
                  <a16:creationId xmlns:a16="http://schemas.microsoft.com/office/drawing/2014/main" id="{DA43EE04-7288-BA21-0EEB-CAFB02E8685D}"/>
                </a:ext>
              </a:extLst>
            </p:cNvPr>
            <p:cNvSpPr>
              <a:spLocks noChangeArrowheads="1"/>
            </p:cNvSpPr>
            <p:nvPr/>
          </p:nvSpPr>
          <p:spPr bwMode="auto">
            <a:xfrm flipH="1">
              <a:off x="3850" y="3229"/>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87" name="AutoShape 1080">
              <a:extLst>
                <a:ext uri="{FF2B5EF4-FFF2-40B4-BE49-F238E27FC236}">
                  <a16:creationId xmlns:a16="http://schemas.microsoft.com/office/drawing/2014/main" id="{CB668210-1526-9B55-32A6-217D5D42F30E}"/>
                </a:ext>
              </a:extLst>
            </p:cNvPr>
            <p:cNvSpPr>
              <a:spLocks noChangeArrowheads="1"/>
            </p:cNvSpPr>
            <p:nvPr/>
          </p:nvSpPr>
          <p:spPr bwMode="auto">
            <a:xfrm flipH="1">
              <a:off x="3778" y="3292"/>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grpSp>
      <p:sp>
        <p:nvSpPr>
          <p:cNvPr id="18477" name="Oval 1081">
            <a:extLst>
              <a:ext uri="{FF2B5EF4-FFF2-40B4-BE49-F238E27FC236}">
                <a16:creationId xmlns:a16="http://schemas.microsoft.com/office/drawing/2014/main" id="{BBF3FCC4-A09F-BF96-AA8E-E94EF7886ADA}"/>
              </a:ext>
            </a:extLst>
          </p:cNvPr>
          <p:cNvSpPr>
            <a:spLocks noChangeArrowheads="1"/>
          </p:cNvSpPr>
          <p:nvPr/>
        </p:nvSpPr>
        <p:spPr bwMode="auto">
          <a:xfrm>
            <a:off x="5424488" y="4959350"/>
            <a:ext cx="157162" cy="142875"/>
          </a:xfrm>
          <a:prstGeom prst="ellipse">
            <a:avLst/>
          </a:prstGeom>
          <a:solidFill>
            <a:schemeClr val="accent1"/>
          </a:solidFill>
          <a:ln w="12700">
            <a:solidFill>
              <a:schemeClr val="tx1"/>
            </a:solidFill>
            <a:round/>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78" name="AutoShape 1082">
            <a:extLst>
              <a:ext uri="{FF2B5EF4-FFF2-40B4-BE49-F238E27FC236}">
                <a16:creationId xmlns:a16="http://schemas.microsoft.com/office/drawing/2014/main" id="{B6B7D5D0-54F0-9947-6622-85AAAA051341}"/>
              </a:ext>
            </a:extLst>
          </p:cNvPr>
          <p:cNvSpPr>
            <a:spLocks noChangeArrowheads="1"/>
          </p:cNvSpPr>
          <p:nvPr/>
        </p:nvSpPr>
        <p:spPr bwMode="auto">
          <a:xfrm flipH="1">
            <a:off x="3976688" y="3930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79" name="AutoShape 1083">
            <a:extLst>
              <a:ext uri="{FF2B5EF4-FFF2-40B4-BE49-F238E27FC236}">
                <a16:creationId xmlns:a16="http://schemas.microsoft.com/office/drawing/2014/main" id="{278D8357-99B8-D77E-8550-5BFE75DA3557}"/>
              </a:ext>
            </a:extLst>
          </p:cNvPr>
          <p:cNvSpPr>
            <a:spLocks noChangeArrowheads="1"/>
          </p:cNvSpPr>
          <p:nvPr/>
        </p:nvSpPr>
        <p:spPr bwMode="auto">
          <a:xfrm flipH="1">
            <a:off x="4111625" y="3092450"/>
            <a:ext cx="242888"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80" name="AutoShape 1084">
            <a:extLst>
              <a:ext uri="{FF2B5EF4-FFF2-40B4-BE49-F238E27FC236}">
                <a16:creationId xmlns:a16="http://schemas.microsoft.com/office/drawing/2014/main" id="{B3E13BF2-51C4-8644-3CAB-F90B2E8E6398}"/>
              </a:ext>
            </a:extLst>
          </p:cNvPr>
          <p:cNvSpPr>
            <a:spLocks noChangeArrowheads="1"/>
          </p:cNvSpPr>
          <p:nvPr/>
        </p:nvSpPr>
        <p:spPr bwMode="auto">
          <a:xfrm flipH="1">
            <a:off x="4586288" y="2406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81" name="AutoShape 1085">
            <a:extLst>
              <a:ext uri="{FF2B5EF4-FFF2-40B4-BE49-F238E27FC236}">
                <a16:creationId xmlns:a16="http://schemas.microsoft.com/office/drawing/2014/main" id="{D7B8220A-9E28-8C50-DE01-E40B0F825E21}"/>
              </a:ext>
            </a:extLst>
          </p:cNvPr>
          <p:cNvSpPr>
            <a:spLocks noChangeArrowheads="1"/>
          </p:cNvSpPr>
          <p:nvPr/>
        </p:nvSpPr>
        <p:spPr bwMode="auto">
          <a:xfrm flipH="1">
            <a:off x="4654550" y="3778250"/>
            <a:ext cx="241300"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82" name="AutoShape 1086">
            <a:extLst>
              <a:ext uri="{FF2B5EF4-FFF2-40B4-BE49-F238E27FC236}">
                <a16:creationId xmlns:a16="http://schemas.microsoft.com/office/drawing/2014/main" id="{68297260-8864-732A-318A-DBE4C4B3B727}"/>
              </a:ext>
            </a:extLst>
          </p:cNvPr>
          <p:cNvSpPr>
            <a:spLocks noChangeArrowheads="1"/>
          </p:cNvSpPr>
          <p:nvPr/>
        </p:nvSpPr>
        <p:spPr bwMode="auto">
          <a:xfrm flipH="1">
            <a:off x="4111625" y="4845050"/>
            <a:ext cx="242888"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83" name="AutoShape 1087">
            <a:extLst>
              <a:ext uri="{FF2B5EF4-FFF2-40B4-BE49-F238E27FC236}">
                <a16:creationId xmlns:a16="http://schemas.microsoft.com/office/drawing/2014/main" id="{4BE71A0E-080D-DE2A-2D1B-30EDB22F4602}"/>
              </a:ext>
            </a:extLst>
          </p:cNvPr>
          <p:cNvSpPr>
            <a:spLocks noChangeArrowheads="1"/>
          </p:cNvSpPr>
          <p:nvPr/>
        </p:nvSpPr>
        <p:spPr bwMode="auto">
          <a:xfrm flipH="1">
            <a:off x="4992688" y="28638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84" name="AutoShape 1088">
            <a:extLst>
              <a:ext uri="{FF2B5EF4-FFF2-40B4-BE49-F238E27FC236}">
                <a16:creationId xmlns:a16="http://schemas.microsoft.com/office/drawing/2014/main" id="{3FF0E7D1-4318-1265-3EF1-65D818F98372}"/>
              </a:ext>
            </a:extLst>
          </p:cNvPr>
          <p:cNvSpPr>
            <a:spLocks noChangeArrowheads="1"/>
          </p:cNvSpPr>
          <p:nvPr/>
        </p:nvSpPr>
        <p:spPr bwMode="auto">
          <a:xfrm flipH="1">
            <a:off x="4789488" y="4311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
        <p:nvSpPr>
          <p:cNvPr id="18485" name="AutoShape 1089">
            <a:extLst>
              <a:ext uri="{FF2B5EF4-FFF2-40B4-BE49-F238E27FC236}">
                <a16:creationId xmlns:a16="http://schemas.microsoft.com/office/drawing/2014/main" id="{DDE9D033-3942-A0EF-1BE8-4400AA5D9561}"/>
              </a:ext>
            </a:extLst>
          </p:cNvPr>
          <p:cNvSpPr>
            <a:spLocks noChangeArrowheads="1"/>
          </p:cNvSpPr>
          <p:nvPr/>
        </p:nvSpPr>
        <p:spPr bwMode="auto">
          <a:xfrm flipH="1">
            <a:off x="4992688" y="49974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AAE2C795-D13E-CBE3-2590-9FD0B11608F3}"/>
              </a:ext>
            </a:extLst>
          </p:cNvPr>
          <p:cNvSpPr>
            <a:spLocks noGrp="1" noChangeArrowheads="1"/>
          </p:cNvSpPr>
          <p:nvPr>
            <p:ph type="title"/>
          </p:nvPr>
        </p:nvSpPr>
        <p:spPr/>
        <p:txBody>
          <a:bodyPr/>
          <a:lstStyle/>
          <a:p>
            <a:pPr eaLnBrk="1" hangingPunct="1"/>
            <a:endParaRPr lang="en-US" altLang="en-US"/>
          </a:p>
        </p:txBody>
      </p:sp>
      <p:sp>
        <p:nvSpPr>
          <p:cNvPr id="20483" name="Rectangle 1027">
            <a:extLst>
              <a:ext uri="{FF2B5EF4-FFF2-40B4-BE49-F238E27FC236}">
                <a16:creationId xmlns:a16="http://schemas.microsoft.com/office/drawing/2014/main" id="{EA740A0B-1DAE-FC70-EA6F-B32100AE21AA}"/>
              </a:ext>
            </a:extLst>
          </p:cNvPr>
          <p:cNvSpPr>
            <a:spLocks noGrp="1" noChangeArrowheads="1"/>
          </p:cNvSpPr>
          <p:nvPr>
            <p:ph type="body" idx="1"/>
          </p:nvPr>
        </p:nvSpPr>
        <p:spPr/>
        <p:txBody>
          <a:bodyPr/>
          <a:lstStyle/>
          <a:p>
            <a:pPr eaLnBrk="1" hangingPunct="1"/>
            <a:endParaRPr lang="en-US" altLang="en-US"/>
          </a:p>
        </p:txBody>
      </p:sp>
      <p:pic>
        <p:nvPicPr>
          <p:cNvPr id="20484" name="Picture 1028" descr="msotw9_temp0">
            <a:extLst>
              <a:ext uri="{FF2B5EF4-FFF2-40B4-BE49-F238E27FC236}">
                <a16:creationId xmlns:a16="http://schemas.microsoft.com/office/drawing/2014/main" id="{979CAA35-AEDF-4A9F-8CD5-BF4A375A6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029">
            <a:extLst>
              <a:ext uri="{FF2B5EF4-FFF2-40B4-BE49-F238E27FC236}">
                <a16:creationId xmlns:a16="http://schemas.microsoft.com/office/drawing/2014/main" id="{31A2381C-6994-C2F0-CA0C-F31DAEF8B65B}"/>
              </a:ext>
            </a:extLst>
          </p:cNvPr>
          <p:cNvSpPr>
            <a:spLocks noChangeArrowheads="1"/>
          </p:cNvSpPr>
          <p:nvPr/>
        </p:nvSpPr>
        <p:spPr bwMode="auto">
          <a:xfrm>
            <a:off x="6858000" y="2590800"/>
            <a:ext cx="1905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0486" name="Rectangle 1030">
            <a:extLst>
              <a:ext uri="{FF2B5EF4-FFF2-40B4-BE49-F238E27FC236}">
                <a16:creationId xmlns:a16="http://schemas.microsoft.com/office/drawing/2014/main" id="{09B887B9-B049-752E-9F21-A046E84A1DDA}"/>
              </a:ext>
            </a:extLst>
          </p:cNvPr>
          <p:cNvSpPr>
            <a:spLocks noChangeArrowheads="1"/>
          </p:cNvSpPr>
          <p:nvPr/>
        </p:nvSpPr>
        <p:spPr bwMode="auto">
          <a:xfrm>
            <a:off x="228600" y="381000"/>
            <a:ext cx="2743200" cy="601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b="0"/>
          </a:p>
        </p:txBody>
      </p:sp>
      <p:sp>
        <p:nvSpPr>
          <p:cNvPr id="20487" name="Rectangle 1032">
            <a:extLst>
              <a:ext uri="{FF2B5EF4-FFF2-40B4-BE49-F238E27FC236}">
                <a16:creationId xmlns:a16="http://schemas.microsoft.com/office/drawing/2014/main" id="{194DC037-5A6B-83F0-6EB3-9E248AE31909}"/>
              </a:ext>
            </a:extLst>
          </p:cNvPr>
          <p:cNvSpPr>
            <a:spLocks noChangeArrowheads="1"/>
          </p:cNvSpPr>
          <p:nvPr/>
        </p:nvSpPr>
        <p:spPr bwMode="auto">
          <a:xfrm>
            <a:off x="2971800" y="2133600"/>
            <a:ext cx="1143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0488" name="Rectangle 1033">
            <a:extLst>
              <a:ext uri="{FF2B5EF4-FFF2-40B4-BE49-F238E27FC236}">
                <a16:creationId xmlns:a16="http://schemas.microsoft.com/office/drawing/2014/main" id="{7D2CB4F2-DD22-096A-DC04-5AB0FA19026F}"/>
              </a:ext>
            </a:extLst>
          </p:cNvPr>
          <p:cNvSpPr>
            <a:spLocks noChangeArrowheads="1"/>
          </p:cNvSpPr>
          <p:nvPr/>
        </p:nvSpPr>
        <p:spPr bwMode="auto">
          <a:xfrm>
            <a:off x="2971800" y="3352800"/>
            <a:ext cx="7620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0489" name="Rectangle 1034">
            <a:extLst>
              <a:ext uri="{FF2B5EF4-FFF2-40B4-BE49-F238E27FC236}">
                <a16:creationId xmlns:a16="http://schemas.microsoft.com/office/drawing/2014/main" id="{C927792F-1482-DB64-73CE-DE1DFB317AC2}"/>
              </a:ext>
            </a:extLst>
          </p:cNvPr>
          <p:cNvSpPr>
            <a:spLocks noChangeArrowheads="1"/>
          </p:cNvSpPr>
          <p:nvPr/>
        </p:nvSpPr>
        <p:spPr bwMode="auto">
          <a:xfrm>
            <a:off x="4038600" y="2971800"/>
            <a:ext cx="304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0490" name="Rectangle 1035">
            <a:extLst>
              <a:ext uri="{FF2B5EF4-FFF2-40B4-BE49-F238E27FC236}">
                <a16:creationId xmlns:a16="http://schemas.microsoft.com/office/drawing/2014/main" id="{64B1C07C-1D1D-71A5-116D-1E328213CF97}"/>
              </a:ext>
            </a:extLst>
          </p:cNvPr>
          <p:cNvSpPr>
            <a:spLocks noChangeArrowheads="1"/>
          </p:cNvSpPr>
          <p:nvPr/>
        </p:nvSpPr>
        <p:spPr bwMode="auto">
          <a:xfrm>
            <a:off x="4114800" y="2743200"/>
            <a:ext cx="19050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0491" name="Rectangle 1036">
            <a:extLst>
              <a:ext uri="{FF2B5EF4-FFF2-40B4-BE49-F238E27FC236}">
                <a16:creationId xmlns:a16="http://schemas.microsoft.com/office/drawing/2014/main" id="{17113282-4A8F-7F3C-6BB2-270EF62FC510}"/>
              </a:ext>
            </a:extLst>
          </p:cNvPr>
          <p:cNvSpPr>
            <a:spLocks noChangeArrowheads="1"/>
          </p:cNvSpPr>
          <p:nvPr/>
        </p:nvSpPr>
        <p:spPr bwMode="auto">
          <a:xfrm>
            <a:off x="6477000" y="2743200"/>
            <a:ext cx="4572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0492" name="Text Box 1038">
            <a:extLst>
              <a:ext uri="{FF2B5EF4-FFF2-40B4-BE49-F238E27FC236}">
                <a16:creationId xmlns:a16="http://schemas.microsoft.com/office/drawing/2014/main" id="{BDE8C0E8-67CE-87FB-88D2-6010BFF8ECE0}"/>
              </a:ext>
            </a:extLst>
          </p:cNvPr>
          <p:cNvSpPr txBox="1">
            <a:spLocks noChangeArrowheads="1"/>
          </p:cNvSpPr>
          <p:nvPr/>
        </p:nvSpPr>
        <p:spPr bwMode="auto">
          <a:xfrm>
            <a:off x="914400" y="487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0"/>
          </a:p>
        </p:txBody>
      </p:sp>
      <p:sp>
        <p:nvSpPr>
          <p:cNvPr id="20493" name="Text Box 1039">
            <a:extLst>
              <a:ext uri="{FF2B5EF4-FFF2-40B4-BE49-F238E27FC236}">
                <a16:creationId xmlns:a16="http://schemas.microsoft.com/office/drawing/2014/main" id="{28E2C59C-317A-374B-1EF9-CFAF44735DB9}"/>
              </a:ext>
            </a:extLst>
          </p:cNvPr>
          <p:cNvSpPr txBox="1">
            <a:spLocks noChangeArrowheads="1"/>
          </p:cNvSpPr>
          <p:nvPr/>
        </p:nvSpPr>
        <p:spPr bwMode="auto">
          <a:xfrm>
            <a:off x="898525" y="4891088"/>
            <a:ext cx="2370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t>ACETYLCHOLINE </a:t>
            </a:r>
          </a:p>
          <a:p>
            <a:pPr eaLnBrk="1" hangingPunct="1">
              <a:spcBef>
                <a:spcPct val="0"/>
              </a:spcBef>
              <a:buFontTx/>
              <a:buNone/>
            </a:pPr>
            <a:r>
              <a:rPr lang="en-US" altLang="en-US" sz="2000" b="0"/>
              <a:t>RELEASED HERE</a:t>
            </a:r>
          </a:p>
        </p:txBody>
      </p:sp>
      <p:sp>
        <p:nvSpPr>
          <p:cNvPr id="20494" name="Text Box 1040">
            <a:extLst>
              <a:ext uri="{FF2B5EF4-FFF2-40B4-BE49-F238E27FC236}">
                <a16:creationId xmlns:a16="http://schemas.microsoft.com/office/drawing/2014/main" id="{8A0C0691-CBEF-2C96-18E4-1E51DFB2F8BC}"/>
              </a:ext>
            </a:extLst>
          </p:cNvPr>
          <p:cNvSpPr txBox="1">
            <a:spLocks noChangeArrowheads="1"/>
          </p:cNvSpPr>
          <p:nvPr/>
        </p:nvSpPr>
        <p:spPr bwMode="auto">
          <a:xfrm>
            <a:off x="1371600" y="11430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b="0"/>
              <a:t>     NEURON</a:t>
            </a:r>
          </a:p>
        </p:txBody>
      </p:sp>
      <p:pic>
        <p:nvPicPr>
          <p:cNvPr id="20495" name="Picture 1">
            <a:extLst>
              <a:ext uri="{FF2B5EF4-FFF2-40B4-BE49-F238E27FC236}">
                <a16:creationId xmlns:a16="http://schemas.microsoft.com/office/drawing/2014/main" id="{32768E70-ACD0-D0E9-C6F9-8E208B012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285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B3522945-F35F-FC54-2EBE-EAC37D576852}"/>
              </a:ext>
            </a:extLst>
          </p:cNvPr>
          <p:cNvSpPr>
            <a:spLocks noGrp="1" noChangeArrowheads="1"/>
          </p:cNvSpPr>
          <p:nvPr>
            <p:ph type="title"/>
          </p:nvPr>
        </p:nvSpPr>
        <p:spPr/>
        <p:txBody>
          <a:bodyPr/>
          <a:lstStyle/>
          <a:p>
            <a:pPr eaLnBrk="1" hangingPunct="1"/>
            <a:endParaRPr lang="en-US" altLang="en-US"/>
          </a:p>
        </p:txBody>
      </p:sp>
      <p:sp>
        <p:nvSpPr>
          <p:cNvPr id="21507" name="Rectangle 1027">
            <a:extLst>
              <a:ext uri="{FF2B5EF4-FFF2-40B4-BE49-F238E27FC236}">
                <a16:creationId xmlns:a16="http://schemas.microsoft.com/office/drawing/2014/main" id="{D9974F6D-EC90-1C8F-0F46-F101F0B107EF}"/>
              </a:ext>
            </a:extLst>
          </p:cNvPr>
          <p:cNvSpPr>
            <a:spLocks noGrp="1" noChangeArrowheads="1"/>
          </p:cNvSpPr>
          <p:nvPr>
            <p:ph type="body" idx="1"/>
          </p:nvPr>
        </p:nvSpPr>
        <p:spPr/>
        <p:txBody>
          <a:bodyPr/>
          <a:lstStyle/>
          <a:p>
            <a:pPr eaLnBrk="1" hangingPunct="1"/>
            <a:endParaRPr lang="en-US" altLang="en-US"/>
          </a:p>
        </p:txBody>
      </p:sp>
      <p:pic>
        <p:nvPicPr>
          <p:cNvPr id="21508" name="Picture 1028" descr="msotw9_temp0">
            <a:extLst>
              <a:ext uri="{FF2B5EF4-FFF2-40B4-BE49-F238E27FC236}">
                <a16:creationId xmlns:a16="http://schemas.microsoft.com/office/drawing/2014/main" id="{98DEF012-6DC4-F5E5-877D-7A04E0CA4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9" name="Rectangle 1029">
            <a:extLst>
              <a:ext uri="{FF2B5EF4-FFF2-40B4-BE49-F238E27FC236}">
                <a16:creationId xmlns:a16="http://schemas.microsoft.com/office/drawing/2014/main" id="{C3F7BC9A-129C-0C08-8359-1CB33D793A77}"/>
              </a:ext>
            </a:extLst>
          </p:cNvPr>
          <p:cNvSpPr>
            <a:spLocks noChangeArrowheads="1"/>
          </p:cNvSpPr>
          <p:nvPr/>
        </p:nvSpPr>
        <p:spPr bwMode="auto">
          <a:xfrm>
            <a:off x="228600" y="2057400"/>
            <a:ext cx="1371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1510" name="Rectangle 1030">
            <a:extLst>
              <a:ext uri="{FF2B5EF4-FFF2-40B4-BE49-F238E27FC236}">
                <a16:creationId xmlns:a16="http://schemas.microsoft.com/office/drawing/2014/main" id="{66F9A95E-F623-A3C7-B305-107F5A8D0820}"/>
              </a:ext>
            </a:extLst>
          </p:cNvPr>
          <p:cNvSpPr>
            <a:spLocks noChangeArrowheads="1"/>
          </p:cNvSpPr>
          <p:nvPr/>
        </p:nvSpPr>
        <p:spPr bwMode="auto">
          <a:xfrm>
            <a:off x="304800" y="4114800"/>
            <a:ext cx="3276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1511" name="Rectangle 1031">
            <a:extLst>
              <a:ext uri="{FF2B5EF4-FFF2-40B4-BE49-F238E27FC236}">
                <a16:creationId xmlns:a16="http://schemas.microsoft.com/office/drawing/2014/main" id="{8285E1A4-A456-789E-01C0-68EB401EFBEE}"/>
              </a:ext>
            </a:extLst>
          </p:cNvPr>
          <p:cNvSpPr>
            <a:spLocks noChangeArrowheads="1"/>
          </p:cNvSpPr>
          <p:nvPr/>
        </p:nvSpPr>
        <p:spPr bwMode="auto">
          <a:xfrm>
            <a:off x="0" y="3048000"/>
            <a:ext cx="4572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1512" name="Rectangle 1032">
            <a:extLst>
              <a:ext uri="{FF2B5EF4-FFF2-40B4-BE49-F238E27FC236}">
                <a16:creationId xmlns:a16="http://schemas.microsoft.com/office/drawing/2014/main" id="{27783C21-CB9B-47DA-FC06-4529D6B7E4FB}"/>
              </a:ext>
            </a:extLst>
          </p:cNvPr>
          <p:cNvSpPr>
            <a:spLocks noChangeArrowheads="1"/>
          </p:cNvSpPr>
          <p:nvPr/>
        </p:nvSpPr>
        <p:spPr bwMode="auto">
          <a:xfrm>
            <a:off x="3124200" y="2286000"/>
            <a:ext cx="2667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1513" name="Rectangle 1033">
            <a:extLst>
              <a:ext uri="{FF2B5EF4-FFF2-40B4-BE49-F238E27FC236}">
                <a16:creationId xmlns:a16="http://schemas.microsoft.com/office/drawing/2014/main" id="{D706ACF6-8159-EF94-0E8C-F3A6D59BB341}"/>
              </a:ext>
            </a:extLst>
          </p:cNvPr>
          <p:cNvSpPr>
            <a:spLocks noChangeArrowheads="1"/>
          </p:cNvSpPr>
          <p:nvPr/>
        </p:nvSpPr>
        <p:spPr bwMode="auto">
          <a:xfrm>
            <a:off x="6553200" y="2133600"/>
            <a:ext cx="2590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1514" name="Rectangle 1034">
            <a:extLst>
              <a:ext uri="{FF2B5EF4-FFF2-40B4-BE49-F238E27FC236}">
                <a16:creationId xmlns:a16="http://schemas.microsoft.com/office/drawing/2014/main" id="{D8D1303C-A859-5194-3998-1504D6924B8B}"/>
              </a:ext>
            </a:extLst>
          </p:cNvPr>
          <p:cNvSpPr>
            <a:spLocks noChangeArrowheads="1"/>
          </p:cNvSpPr>
          <p:nvPr/>
        </p:nvSpPr>
        <p:spPr bwMode="auto">
          <a:xfrm>
            <a:off x="2057400" y="3124200"/>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1515" name="Rectangle 1035">
            <a:extLst>
              <a:ext uri="{FF2B5EF4-FFF2-40B4-BE49-F238E27FC236}">
                <a16:creationId xmlns:a16="http://schemas.microsoft.com/office/drawing/2014/main" id="{5827F910-3E40-8004-0AA5-7E44210315FE}"/>
              </a:ext>
            </a:extLst>
          </p:cNvPr>
          <p:cNvSpPr>
            <a:spLocks noChangeArrowheads="1"/>
          </p:cNvSpPr>
          <p:nvPr/>
        </p:nvSpPr>
        <p:spPr bwMode="auto">
          <a:xfrm>
            <a:off x="1600200" y="2057400"/>
            <a:ext cx="3048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1516" name="Rectangle 1036">
            <a:extLst>
              <a:ext uri="{FF2B5EF4-FFF2-40B4-BE49-F238E27FC236}">
                <a16:creationId xmlns:a16="http://schemas.microsoft.com/office/drawing/2014/main" id="{3F7F5C23-E2AF-6205-363C-977C263AED85}"/>
              </a:ext>
            </a:extLst>
          </p:cNvPr>
          <p:cNvSpPr>
            <a:spLocks noChangeArrowheads="1"/>
          </p:cNvSpPr>
          <p:nvPr/>
        </p:nvSpPr>
        <p:spPr bwMode="auto">
          <a:xfrm>
            <a:off x="5791200" y="22860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pic>
        <p:nvPicPr>
          <p:cNvPr id="21517" name="Picture 1">
            <a:extLst>
              <a:ext uri="{FF2B5EF4-FFF2-40B4-BE49-F238E27FC236}">
                <a16:creationId xmlns:a16="http://schemas.microsoft.com/office/drawing/2014/main" id="{DDD085AA-788C-FF5E-CE08-82F6ECA43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68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5E708BF-DD70-1FDC-6E25-22337037152E}"/>
              </a:ext>
            </a:extLst>
          </p:cNvPr>
          <p:cNvSpPr>
            <a:spLocks noGrp="1" noChangeArrowheads="1"/>
          </p:cNvSpPr>
          <p:nvPr>
            <p:ph type="title"/>
          </p:nvPr>
        </p:nvSpPr>
        <p:spPr/>
        <p:txBody>
          <a:bodyPr/>
          <a:lstStyle/>
          <a:p>
            <a:pPr eaLnBrk="1" hangingPunct="1"/>
            <a:endParaRPr lang="en-US" altLang="en-US"/>
          </a:p>
        </p:txBody>
      </p:sp>
      <p:sp>
        <p:nvSpPr>
          <p:cNvPr id="22531" name="Rectangle 3">
            <a:extLst>
              <a:ext uri="{FF2B5EF4-FFF2-40B4-BE49-F238E27FC236}">
                <a16:creationId xmlns:a16="http://schemas.microsoft.com/office/drawing/2014/main" id="{B692BDEA-1DBD-874E-A4AA-C3959FFDDB4D}"/>
              </a:ext>
            </a:extLst>
          </p:cNvPr>
          <p:cNvSpPr>
            <a:spLocks noGrp="1" noChangeArrowheads="1"/>
          </p:cNvSpPr>
          <p:nvPr>
            <p:ph type="body" idx="1"/>
          </p:nvPr>
        </p:nvSpPr>
        <p:spPr/>
        <p:txBody>
          <a:bodyPr/>
          <a:lstStyle/>
          <a:p>
            <a:pPr eaLnBrk="1" hangingPunct="1"/>
            <a:endParaRPr lang="en-US" altLang="en-US"/>
          </a:p>
        </p:txBody>
      </p:sp>
      <p:pic>
        <p:nvPicPr>
          <p:cNvPr id="22532" name="Picture 4" descr="msotw9_temp0">
            <a:extLst>
              <a:ext uri="{FF2B5EF4-FFF2-40B4-BE49-F238E27FC236}">
                <a16:creationId xmlns:a16="http://schemas.microsoft.com/office/drawing/2014/main" id="{EBAED017-C145-AC66-9724-E4F83E2F2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3" name="Rectangle 5">
            <a:extLst>
              <a:ext uri="{FF2B5EF4-FFF2-40B4-BE49-F238E27FC236}">
                <a16:creationId xmlns:a16="http://schemas.microsoft.com/office/drawing/2014/main" id="{B93B41C7-CA03-FE03-8BD1-DD98AAF52C41}"/>
              </a:ext>
            </a:extLst>
          </p:cNvPr>
          <p:cNvSpPr>
            <a:spLocks noChangeArrowheads="1"/>
          </p:cNvSpPr>
          <p:nvPr/>
        </p:nvSpPr>
        <p:spPr bwMode="auto">
          <a:xfrm>
            <a:off x="0" y="2133600"/>
            <a:ext cx="1752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2534" name="Rectangle 6">
            <a:extLst>
              <a:ext uri="{FF2B5EF4-FFF2-40B4-BE49-F238E27FC236}">
                <a16:creationId xmlns:a16="http://schemas.microsoft.com/office/drawing/2014/main" id="{115277D9-0DE2-CE0A-AD03-676E178E1343}"/>
              </a:ext>
            </a:extLst>
          </p:cNvPr>
          <p:cNvSpPr>
            <a:spLocks noChangeArrowheads="1"/>
          </p:cNvSpPr>
          <p:nvPr/>
        </p:nvSpPr>
        <p:spPr bwMode="auto">
          <a:xfrm>
            <a:off x="304800" y="4114800"/>
            <a:ext cx="3276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2535" name="Rectangle 7">
            <a:extLst>
              <a:ext uri="{FF2B5EF4-FFF2-40B4-BE49-F238E27FC236}">
                <a16:creationId xmlns:a16="http://schemas.microsoft.com/office/drawing/2014/main" id="{2C5BA762-C1A2-FF69-3C92-DA975F56F3A7}"/>
              </a:ext>
            </a:extLst>
          </p:cNvPr>
          <p:cNvSpPr>
            <a:spLocks noChangeArrowheads="1"/>
          </p:cNvSpPr>
          <p:nvPr/>
        </p:nvSpPr>
        <p:spPr bwMode="auto">
          <a:xfrm>
            <a:off x="0" y="3048000"/>
            <a:ext cx="4572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2536" name="Rectangle 8">
            <a:extLst>
              <a:ext uri="{FF2B5EF4-FFF2-40B4-BE49-F238E27FC236}">
                <a16:creationId xmlns:a16="http://schemas.microsoft.com/office/drawing/2014/main" id="{C6E2656B-44A9-112D-918F-DA8B993FD958}"/>
              </a:ext>
            </a:extLst>
          </p:cNvPr>
          <p:cNvSpPr>
            <a:spLocks noChangeArrowheads="1"/>
          </p:cNvSpPr>
          <p:nvPr/>
        </p:nvSpPr>
        <p:spPr bwMode="auto">
          <a:xfrm>
            <a:off x="3124200" y="2286000"/>
            <a:ext cx="2667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2537" name="Rectangle 9">
            <a:extLst>
              <a:ext uri="{FF2B5EF4-FFF2-40B4-BE49-F238E27FC236}">
                <a16:creationId xmlns:a16="http://schemas.microsoft.com/office/drawing/2014/main" id="{C472939F-CA8C-6A27-B4A7-AFBF463557EB}"/>
              </a:ext>
            </a:extLst>
          </p:cNvPr>
          <p:cNvSpPr>
            <a:spLocks noChangeArrowheads="1"/>
          </p:cNvSpPr>
          <p:nvPr/>
        </p:nvSpPr>
        <p:spPr bwMode="auto">
          <a:xfrm>
            <a:off x="6553200" y="2209800"/>
            <a:ext cx="2590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2538" name="Rectangle 10">
            <a:extLst>
              <a:ext uri="{FF2B5EF4-FFF2-40B4-BE49-F238E27FC236}">
                <a16:creationId xmlns:a16="http://schemas.microsoft.com/office/drawing/2014/main" id="{FA840BFA-3027-C0EF-6CCF-4F7BBF54D77E}"/>
              </a:ext>
            </a:extLst>
          </p:cNvPr>
          <p:cNvSpPr>
            <a:spLocks noChangeArrowheads="1"/>
          </p:cNvSpPr>
          <p:nvPr/>
        </p:nvSpPr>
        <p:spPr bwMode="auto">
          <a:xfrm>
            <a:off x="2057400" y="304800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t>(ACHE)</a:t>
            </a:r>
          </a:p>
        </p:txBody>
      </p:sp>
      <p:sp>
        <p:nvSpPr>
          <p:cNvPr id="22539" name="Rectangle 11">
            <a:extLst>
              <a:ext uri="{FF2B5EF4-FFF2-40B4-BE49-F238E27FC236}">
                <a16:creationId xmlns:a16="http://schemas.microsoft.com/office/drawing/2014/main" id="{CBFD8F2C-5C52-8FCC-ABD4-7F282D790657}"/>
              </a:ext>
            </a:extLst>
          </p:cNvPr>
          <p:cNvSpPr>
            <a:spLocks noChangeArrowheads="1"/>
          </p:cNvSpPr>
          <p:nvPr/>
        </p:nvSpPr>
        <p:spPr bwMode="auto">
          <a:xfrm>
            <a:off x="1600200" y="2057400"/>
            <a:ext cx="3048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2540" name="Rectangle 12">
            <a:extLst>
              <a:ext uri="{FF2B5EF4-FFF2-40B4-BE49-F238E27FC236}">
                <a16:creationId xmlns:a16="http://schemas.microsoft.com/office/drawing/2014/main" id="{E0B732B9-AC38-0BA0-D61F-1A3A04B5F679}"/>
              </a:ext>
            </a:extLst>
          </p:cNvPr>
          <p:cNvSpPr>
            <a:spLocks noChangeArrowheads="1"/>
          </p:cNvSpPr>
          <p:nvPr/>
        </p:nvSpPr>
        <p:spPr bwMode="auto">
          <a:xfrm>
            <a:off x="5791200" y="22860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sp>
        <p:nvSpPr>
          <p:cNvPr id="22541" name="Text Box 13">
            <a:extLst>
              <a:ext uri="{FF2B5EF4-FFF2-40B4-BE49-F238E27FC236}">
                <a16:creationId xmlns:a16="http://schemas.microsoft.com/office/drawing/2014/main" id="{6D22DF9C-9FDD-967F-A67A-9E681A2FE260}"/>
              </a:ext>
            </a:extLst>
          </p:cNvPr>
          <p:cNvSpPr txBox="1">
            <a:spLocks noChangeArrowheads="1"/>
          </p:cNvSpPr>
          <p:nvPr/>
        </p:nvSpPr>
        <p:spPr bwMode="auto">
          <a:xfrm>
            <a:off x="6553200" y="2286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b="0"/>
              <a:t>NERVE AGENT INHIBITS ACHE</a:t>
            </a:r>
          </a:p>
        </p:txBody>
      </p:sp>
      <p:sp>
        <p:nvSpPr>
          <p:cNvPr id="22542" name="AutoShape 14">
            <a:extLst>
              <a:ext uri="{FF2B5EF4-FFF2-40B4-BE49-F238E27FC236}">
                <a16:creationId xmlns:a16="http://schemas.microsoft.com/office/drawing/2014/main" id="{6A074E13-92E9-153B-4920-4BFC38E9D8EC}"/>
              </a:ext>
            </a:extLst>
          </p:cNvPr>
          <p:cNvSpPr>
            <a:spLocks noChangeArrowheads="1"/>
          </p:cNvSpPr>
          <p:nvPr/>
        </p:nvSpPr>
        <p:spPr bwMode="auto">
          <a:xfrm>
            <a:off x="2743200" y="2590800"/>
            <a:ext cx="4114800" cy="76200"/>
          </a:xfrm>
          <a:prstGeom prst="leftArrow">
            <a:avLst>
              <a:gd name="adj1" fmla="val 50000"/>
              <a:gd name="adj2" fmla="val 13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pic>
        <p:nvPicPr>
          <p:cNvPr id="22543" name="Picture 1">
            <a:extLst>
              <a:ext uri="{FF2B5EF4-FFF2-40B4-BE49-F238E27FC236}">
                <a16:creationId xmlns:a16="http://schemas.microsoft.com/office/drawing/2014/main" id="{3101AF8B-E9A2-F54A-1701-419580D82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713" y="-1460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475E8BB-10AD-88D4-373F-FD3EF9A13C2A}"/>
              </a:ext>
            </a:extLst>
          </p:cNvPr>
          <p:cNvSpPr>
            <a:spLocks noGrp="1" noChangeArrowheads="1"/>
          </p:cNvSpPr>
          <p:nvPr>
            <p:ph type="title"/>
          </p:nvPr>
        </p:nvSpPr>
        <p:spPr>
          <a:xfrm>
            <a:off x="685800" y="76200"/>
            <a:ext cx="7772400" cy="1143000"/>
          </a:xfrm>
        </p:spPr>
        <p:txBody>
          <a:bodyPr/>
          <a:lstStyle/>
          <a:p>
            <a:pPr eaLnBrk="1" hangingPunct="1"/>
            <a:r>
              <a:rPr lang="en-US" altLang="en-US" sz="3600" b="1" u="sng">
                <a:solidFill>
                  <a:srgbClr val="C00000"/>
                </a:solidFill>
                <a:latin typeface="Calibri" panose="020F0502020204030204" pitchFamily="34" charset="0"/>
                <a:cs typeface="Calibri" panose="020F0502020204030204" pitchFamily="34" charset="0"/>
              </a:rPr>
              <a:t>MECHANISM OF ACTION BY NERVE AGENTS</a:t>
            </a:r>
          </a:p>
        </p:txBody>
      </p:sp>
      <p:sp>
        <p:nvSpPr>
          <p:cNvPr id="23555" name="Rectangle 3">
            <a:extLst>
              <a:ext uri="{FF2B5EF4-FFF2-40B4-BE49-F238E27FC236}">
                <a16:creationId xmlns:a16="http://schemas.microsoft.com/office/drawing/2014/main" id="{530BB2F9-B250-B9F6-01E6-72C4FD6EADF0}"/>
              </a:ext>
            </a:extLst>
          </p:cNvPr>
          <p:cNvSpPr>
            <a:spLocks noGrp="1" noChangeArrowheads="1"/>
          </p:cNvSpPr>
          <p:nvPr>
            <p:ph type="body" idx="1"/>
          </p:nvPr>
        </p:nvSpPr>
        <p:spPr>
          <a:xfrm>
            <a:off x="228600" y="1295400"/>
            <a:ext cx="8915400" cy="5562600"/>
          </a:xfrm>
        </p:spPr>
        <p:txBody>
          <a:bodyPr/>
          <a:lstStyle/>
          <a:p>
            <a:pPr eaLnBrk="1" hangingPunct="1">
              <a:buFontTx/>
              <a:buNone/>
            </a:pPr>
            <a:r>
              <a:rPr lang="en-US" altLang="en-US" sz="2000" b="1">
                <a:latin typeface="Arial" panose="020B0604020202020204" pitchFamily="34" charset="0"/>
              </a:rPr>
              <a:t>CHOLINERGIC SYNAPSES</a:t>
            </a:r>
          </a:p>
          <a:p>
            <a:pPr eaLnBrk="1" hangingPunct="1">
              <a:buFontTx/>
              <a:buNone/>
            </a:pPr>
            <a:r>
              <a:rPr lang="en-US" altLang="en-US" sz="2000" b="1">
                <a:latin typeface="Arial" panose="020B0604020202020204" pitchFamily="34" charset="0"/>
              </a:rPr>
              <a:t>(CNS, HEART, NEUROMUSCULAR END PLATES)</a:t>
            </a:r>
          </a:p>
          <a:p>
            <a:pPr eaLnBrk="1" hangingPunct="1">
              <a:buFontTx/>
              <a:buNone/>
            </a:pPr>
            <a:r>
              <a:rPr lang="en-US" altLang="en-US" sz="2000" b="1">
                <a:latin typeface="Arial" panose="020B0604020202020204" pitchFamily="34" charset="0"/>
              </a:rPr>
              <a:t>			TRANSMISSION OF NERVE IMPULSE</a:t>
            </a:r>
          </a:p>
          <a:p>
            <a:pPr eaLnBrk="1" hangingPunct="1">
              <a:buFontTx/>
              <a:buNone/>
            </a:pPr>
            <a:endParaRPr lang="en-US"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ACETYL CHOLINE</a:t>
            </a:r>
          </a:p>
          <a:p>
            <a:pPr eaLnBrk="1" hangingPunct="1">
              <a:buFontTx/>
              <a:buNone/>
            </a:pPr>
            <a:r>
              <a:rPr lang="en-US" altLang="en-US" sz="2000" b="1">
                <a:latin typeface="Arial" panose="020B0604020202020204" pitchFamily="34" charset="0"/>
              </a:rPr>
              <a:t>		ACTION AT NM JUNXN</a:t>
            </a:r>
          </a:p>
          <a:p>
            <a:pPr eaLnBrk="1" hangingPunct="1">
              <a:buFontTx/>
              <a:buNone/>
            </a:pPr>
            <a:r>
              <a:rPr lang="en-US" altLang="en-US" sz="2000" b="1">
                <a:latin typeface="Arial" panose="020B0604020202020204" pitchFamily="34" charset="0"/>
              </a:rPr>
              <a:t>IRIS, BRONCHIAL TREE, GASTROINTESTINAL TRACT, BLADDER, BLOOD VESSELS, GLANDS.</a:t>
            </a:r>
          </a:p>
          <a:p>
            <a:pPr eaLnBrk="1" hangingPunct="1">
              <a:buFontTx/>
              <a:buNone/>
            </a:pPr>
            <a:r>
              <a:rPr lang="en-US" altLang="en-US" sz="2000" b="1">
                <a:latin typeface="Arial" panose="020B0604020202020204" pitchFamily="34" charset="0"/>
              </a:rPr>
              <a:t>		HYDROLYSIS OF ACETYL CHOLINE BY CHOLINESTERASES</a:t>
            </a:r>
          </a:p>
          <a:p>
            <a:pPr eaLnBrk="1" hangingPunct="1">
              <a:buFontTx/>
              <a:buNone/>
            </a:pPr>
            <a:r>
              <a:rPr lang="en-US" altLang="en-US" sz="2000" b="1">
                <a:latin typeface="Arial" panose="020B0604020202020204" pitchFamily="34" charset="0"/>
              </a:rPr>
              <a:t>CHOLINE + ACETIC ACID </a:t>
            </a:r>
          </a:p>
          <a:p>
            <a:pPr eaLnBrk="1" hangingPunct="1">
              <a:buFontTx/>
              <a:buNone/>
            </a:pPr>
            <a:r>
              <a:rPr lang="en-US" altLang="en-US" sz="2000" b="1">
                <a:latin typeface="Arial" panose="020B0604020202020204" pitchFamily="34" charset="0"/>
              </a:rPr>
              <a:t>		NERVE AGENT</a:t>
            </a:r>
          </a:p>
          <a:p>
            <a:pPr eaLnBrk="1" hangingPunct="1">
              <a:buFontTx/>
              <a:buNone/>
            </a:pPr>
            <a:r>
              <a:rPr lang="en-US" altLang="en-US" sz="2000" b="1">
                <a:latin typeface="Arial" panose="020B0604020202020204" pitchFamily="34" charset="0"/>
              </a:rPr>
              <a:t>INHIBITION OF CHOLINESTERASES.</a:t>
            </a:r>
          </a:p>
          <a:p>
            <a:pPr eaLnBrk="1" hangingPunct="1">
              <a:buFontTx/>
              <a:buNone/>
            </a:pPr>
            <a:endParaRPr lang="en-US"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IRREVERSIBLE REACTION</a:t>
            </a:r>
          </a:p>
        </p:txBody>
      </p:sp>
      <p:sp>
        <p:nvSpPr>
          <p:cNvPr id="23556" name="Line 4">
            <a:extLst>
              <a:ext uri="{FF2B5EF4-FFF2-40B4-BE49-F238E27FC236}">
                <a16:creationId xmlns:a16="http://schemas.microsoft.com/office/drawing/2014/main" id="{C7D1D600-9C90-7917-B6B3-3546DF90A3AF}"/>
              </a:ext>
            </a:extLst>
          </p:cNvPr>
          <p:cNvSpPr>
            <a:spLocks noChangeShapeType="1"/>
          </p:cNvSpPr>
          <p:nvPr/>
        </p:nvSpPr>
        <p:spPr bwMode="auto">
          <a:xfrm>
            <a:off x="838200" y="2133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7" name="Line 5">
            <a:extLst>
              <a:ext uri="{FF2B5EF4-FFF2-40B4-BE49-F238E27FC236}">
                <a16:creationId xmlns:a16="http://schemas.microsoft.com/office/drawing/2014/main" id="{6701AB47-9EDB-2435-A691-EA2CD5FA4013}"/>
              </a:ext>
            </a:extLst>
          </p:cNvPr>
          <p:cNvSpPr>
            <a:spLocks noChangeShapeType="1"/>
          </p:cNvSpPr>
          <p:nvPr/>
        </p:nvSpPr>
        <p:spPr bwMode="auto">
          <a:xfrm>
            <a:off x="838200" y="32004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Line 7">
            <a:extLst>
              <a:ext uri="{FF2B5EF4-FFF2-40B4-BE49-F238E27FC236}">
                <a16:creationId xmlns:a16="http://schemas.microsoft.com/office/drawing/2014/main" id="{5718D52A-A7E0-7FC0-DFB8-8652A9EA4A24}"/>
              </a:ext>
            </a:extLst>
          </p:cNvPr>
          <p:cNvSpPr>
            <a:spLocks noChangeShapeType="1"/>
          </p:cNvSpPr>
          <p:nvPr/>
        </p:nvSpPr>
        <p:spPr bwMode="auto">
          <a:xfrm>
            <a:off x="838200" y="4191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Line 8">
            <a:extLst>
              <a:ext uri="{FF2B5EF4-FFF2-40B4-BE49-F238E27FC236}">
                <a16:creationId xmlns:a16="http://schemas.microsoft.com/office/drawing/2014/main" id="{2C6B4D7C-912A-96EF-0470-46329015075E}"/>
              </a:ext>
            </a:extLst>
          </p:cNvPr>
          <p:cNvSpPr>
            <a:spLocks noChangeShapeType="1"/>
          </p:cNvSpPr>
          <p:nvPr/>
        </p:nvSpPr>
        <p:spPr bwMode="auto">
          <a:xfrm>
            <a:off x="838200" y="4953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9">
            <a:extLst>
              <a:ext uri="{FF2B5EF4-FFF2-40B4-BE49-F238E27FC236}">
                <a16:creationId xmlns:a16="http://schemas.microsoft.com/office/drawing/2014/main" id="{BB3F919E-0AEB-2B5A-09B6-024563DB0D7F}"/>
              </a:ext>
            </a:extLst>
          </p:cNvPr>
          <p:cNvSpPr>
            <a:spLocks noChangeShapeType="1"/>
          </p:cNvSpPr>
          <p:nvPr/>
        </p:nvSpPr>
        <p:spPr bwMode="auto">
          <a:xfrm>
            <a:off x="838200" y="56388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3B21D3E-BB76-5767-2E1A-5D0204106E16}"/>
              </a:ext>
            </a:extLst>
          </p:cNvPr>
          <p:cNvSpPr>
            <a:spLocks noGrp="1" noChangeArrowheads="1"/>
          </p:cNvSpPr>
          <p:nvPr>
            <p:ph type="title"/>
          </p:nvPr>
        </p:nvSpPr>
        <p:spPr>
          <a:xfrm>
            <a:off x="685800" y="304800"/>
            <a:ext cx="7772400" cy="1143000"/>
          </a:xfrm>
        </p:spPr>
        <p:txBody>
          <a:bodyPr/>
          <a:lstStyle/>
          <a:p>
            <a:pPr eaLnBrk="1" hangingPunct="1"/>
            <a:r>
              <a:rPr lang="en-US" altLang="en-US" sz="3600" b="1" u="sng">
                <a:solidFill>
                  <a:srgbClr val="C00000"/>
                </a:solidFill>
                <a:latin typeface="Arial" panose="020B0604020202020204" pitchFamily="34" charset="0"/>
              </a:rPr>
              <a:t>SIGNS OF EXCESSIVE CHOLINERGIC STIMULATION </a:t>
            </a:r>
          </a:p>
        </p:txBody>
      </p:sp>
      <p:sp>
        <p:nvSpPr>
          <p:cNvPr id="24579" name="Rectangle 3">
            <a:extLst>
              <a:ext uri="{FF2B5EF4-FFF2-40B4-BE49-F238E27FC236}">
                <a16:creationId xmlns:a16="http://schemas.microsoft.com/office/drawing/2014/main" id="{19D7F678-0112-3469-C9AF-AC5FEA5F58B4}"/>
              </a:ext>
            </a:extLst>
          </p:cNvPr>
          <p:cNvSpPr>
            <a:spLocks noGrp="1" noChangeArrowheads="1"/>
          </p:cNvSpPr>
          <p:nvPr>
            <p:ph type="body" idx="1"/>
          </p:nvPr>
        </p:nvSpPr>
        <p:spPr/>
        <p:txBody>
          <a:bodyPr/>
          <a:lstStyle/>
          <a:p>
            <a:pPr eaLnBrk="1" hangingPunct="1">
              <a:buFontTx/>
              <a:buNone/>
            </a:pPr>
            <a:r>
              <a:rPr lang="en-US" altLang="en-US" sz="2800" b="1" u="sng">
                <a:latin typeface="Arial" panose="020B0604020202020204" pitchFamily="34" charset="0"/>
              </a:rPr>
              <a:t>MUSCARINIC</a:t>
            </a:r>
            <a:r>
              <a:rPr lang="en-US" altLang="en-US" sz="2800" b="1">
                <a:latin typeface="Arial" panose="020B0604020202020204" pitchFamily="34" charset="0"/>
              </a:rPr>
              <a:t>.</a:t>
            </a:r>
          </a:p>
          <a:p>
            <a:pPr eaLnBrk="1" hangingPunct="1"/>
            <a:r>
              <a:rPr lang="en-US" altLang="en-US" sz="2800" b="1">
                <a:solidFill>
                  <a:srgbClr val="3333FF"/>
                </a:solidFill>
                <a:latin typeface="Arial" panose="020B0604020202020204" pitchFamily="34" charset="0"/>
              </a:rPr>
              <a:t>INCREASED BRONCHIAL, SALIVARY, OCULAR AND INTESTINAL SECRETIONS</a:t>
            </a:r>
            <a:r>
              <a:rPr lang="en-US" altLang="en-US" sz="2800" b="1">
                <a:latin typeface="Arial" panose="020B0604020202020204" pitchFamily="34" charset="0"/>
              </a:rPr>
              <a:t>.</a:t>
            </a:r>
          </a:p>
          <a:p>
            <a:pPr eaLnBrk="1" hangingPunct="1"/>
            <a:r>
              <a:rPr lang="en-US" altLang="en-US" sz="2800" b="1">
                <a:latin typeface="Arial" panose="020B0604020202020204" pitchFamily="34" charset="0"/>
              </a:rPr>
              <a:t>SWEATING.</a:t>
            </a:r>
          </a:p>
          <a:p>
            <a:pPr eaLnBrk="1" hangingPunct="1"/>
            <a:r>
              <a:rPr lang="en-US" altLang="en-US" sz="2800" b="1">
                <a:solidFill>
                  <a:srgbClr val="FF3300"/>
                </a:solidFill>
                <a:latin typeface="Arial" panose="020B0604020202020204" pitchFamily="34" charset="0"/>
              </a:rPr>
              <a:t>MIOSIS</a:t>
            </a:r>
            <a:r>
              <a:rPr lang="en-US" altLang="en-US" sz="2800" b="1">
                <a:latin typeface="Arial" panose="020B0604020202020204" pitchFamily="34" charset="0"/>
              </a:rPr>
              <a:t>.</a:t>
            </a:r>
          </a:p>
          <a:p>
            <a:pPr eaLnBrk="1" hangingPunct="1"/>
            <a:r>
              <a:rPr lang="en-US" altLang="en-US" sz="2800" b="1">
                <a:latin typeface="Arial" panose="020B0604020202020204" pitchFamily="34" charset="0"/>
              </a:rPr>
              <a:t>BRONCHOSPASM.</a:t>
            </a:r>
          </a:p>
          <a:p>
            <a:pPr eaLnBrk="1" hangingPunct="1"/>
            <a:r>
              <a:rPr lang="en-US" altLang="en-US" sz="2800" b="1">
                <a:solidFill>
                  <a:srgbClr val="3333FF"/>
                </a:solidFill>
                <a:latin typeface="Arial" panose="020B0604020202020204" pitchFamily="34" charset="0"/>
              </a:rPr>
              <a:t>INTESTINAL HYPER MOTILITY</a:t>
            </a:r>
            <a:r>
              <a:rPr lang="en-US" altLang="en-US" sz="2800" b="1">
                <a:latin typeface="Arial" panose="020B0604020202020204" pitchFamily="34" charset="0"/>
              </a:rPr>
              <a:t>.</a:t>
            </a:r>
          </a:p>
          <a:p>
            <a:pPr eaLnBrk="1" hangingPunct="1"/>
            <a:r>
              <a:rPr lang="en-US" altLang="en-US" sz="2800" b="1">
                <a:latin typeface="Arial" panose="020B0604020202020204" pitchFamily="34" charset="0"/>
              </a:rPr>
              <a:t>BRADYCARDIA.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7">
            <a:extLst>
              <a:ext uri="{FF2B5EF4-FFF2-40B4-BE49-F238E27FC236}">
                <a16:creationId xmlns:a16="http://schemas.microsoft.com/office/drawing/2014/main" id="{748B2AB6-D5EE-8BFC-3F11-67BC6EE3BE74}"/>
              </a:ext>
            </a:extLst>
          </p:cNvPr>
          <p:cNvGrpSpPr>
            <a:grpSpLocks/>
          </p:cNvGrpSpPr>
          <p:nvPr/>
        </p:nvGrpSpPr>
        <p:grpSpPr bwMode="auto">
          <a:xfrm>
            <a:off x="0" y="0"/>
            <a:ext cx="9120188" cy="6858000"/>
            <a:chOff x="0" y="0"/>
            <a:chExt cx="5745" cy="4320"/>
          </a:xfrm>
        </p:grpSpPr>
        <p:pic>
          <p:nvPicPr>
            <p:cNvPr id="25605" name="Picture 5">
              <a:extLst>
                <a:ext uri="{FF2B5EF4-FFF2-40B4-BE49-F238E27FC236}">
                  <a16:creationId xmlns:a16="http://schemas.microsoft.com/office/drawing/2014/main" id="{4A6B4975-DFCD-54F5-7717-1EF31D494F31}"/>
                </a:ext>
              </a:extLst>
            </p:cNvPr>
            <p:cNvPicPr>
              <a:picLocks noChangeAspect="1" noChangeArrowheads="1"/>
            </p:cNvPicPr>
            <p:nvPr/>
          </p:nvPicPr>
          <p:blipFill>
            <a:blip r:embed="rId2">
              <a:lum bright="58000" contrast="-52000"/>
              <a:grayscl/>
              <a:extLst>
                <a:ext uri="{28A0092B-C50C-407E-A947-70E740481C1C}">
                  <a14:useLocalDpi xmlns:a14="http://schemas.microsoft.com/office/drawing/2010/main" val="0"/>
                </a:ext>
              </a:extLst>
            </a:blip>
            <a:srcRect r="7227"/>
            <a:stretch>
              <a:fillRect/>
            </a:stretch>
          </p:blipFill>
          <p:spPr bwMode="auto">
            <a:xfrm>
              <a:off x="0" y="0"/>
              <a:ext cx="5745" cy="4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useBgFill="1">
          <p:nvSpPr>
            <p:cNvPr id="25606" name="Oval 6">
              <a:extLst>
                <a:ext uri="{FF2B5EF4-FFF2-40B4-BE49-F238E27FC236}">
                  <a16:creationId xmlns:a16="http://schemas.microsoft.com/office/drawing/2014/main" id="{853D9561-BBD9-40F9-53F0-9E47FC043D1A}"/>
                </a:ext>
              </a:extLst>
            </p:cNvPr>
            <p:cNvSpPr>
              <a:spLocks noChangeArrowheads="1"/>
            </p:cNvSpPr>
            <p:nvPr/>
          </p:nvSpPr>
          <p:spPr bwMode="auto">
            <a:xfrm>
              <a:off x="4080" y="576"/>
              <a:ext cx="288" cy="240"/>
            </a:xfrm>
            <a:prstGeom prst="ellipse">
              <a:avLst/>
            </a:prstGeom>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rgbClr val="FF0000"/>
                  </a:solidFill>
                  <a:latin typeface="Arial Black" panose="020B0A04020102020204" pitchFamily="34" charset="0"/>
                </a:rPr>
                <a:t> +</a:t>
              </a:r>
              <a:r>
                <a:rPr lang="en-US" altLang="en-US" sz="2800">
                  <a:solidFill>
                    <a:srgbClr val="FF0000"/>
                  </a:solidFill>
                </a:rPr>
                <a:t> </a:t>
              </a:r>
            </a:p>
          </p:txBody>
        </p:sp>
      </p:grpSp>
      <p:sp>
        <p:nvSpPr>
          <p:cNvPr id="25603" name="Rectangle 3">
            <a:extLst>
              <a:ext uri="{FF2B5EF4-FFF2-40B4-BE49-F238E27FC236}">
                <a16:creationId xmlns:a16="http://schemas.microsoft.com/office/drawing/2014/main" id="{2E8251D3-E353-F10C-B231-5607D682CC9A}"/>
              </a:ext>
            </a:extLst>
          </p:cNvPr>
          <p:cNvSpPr>
            <a:spLocks noGrp="1" noChangeArrowheads="1"/>
          </p:cNvSpPr>
          <p:nvPr>
            <p:ph type="body" idx="1"/>
          </p:nvPr>
        </p:nvSpPr>
        <p:spPr>
          <a:xfrm>
            <a:off x="685800" y="533400"/>
            <a:ext cx="7772400" cy="5562600"/>
          </a:xfrm>
        </p:spPr>
        <p:txBody>
          <a:bodyPr/>
          <a:lstStyle/>
          <a:p>
            <a:pPr eaLnBrk="1" hangingPunct="1">
              <a:buFontTx/>
              <a:buNone/>
            </a:pPr>
            <a:r>
              <a:rPr lang="en-US" altLang="en-US" sz="2800" b="1" u="sng">
                <a:solidFill>
                  <a:srgbClr val="3333FF"/>
                </a:solidFill>
                <a:latin typeface="Arial" panose="020B0604020202020204" pitchFamily="34" charset="0"/>
              </a:rPr>
              <a:t>NICOTINIC</a:t>
            </a:r>
            <a:r>
              <a:rPr lang="en-US" altLang="en-US" sz="2800" b="1">
                <a:latin typeface="Arial" panose="020B0604020202020204" pitchFamily="34" charset="0"/>
              </a:rPr>
              <a:t>.</a:t>
            </a:r>
          </a:p>
          <a:p>
            <a:pPr eaLnBrk="1" hangingPunct="1"/>
            <a:r>
              <a:rPr lang="en-US" altLang="en-US" sz="2800" b="1">
                <a:latin typeface="Arial" panose="020B0604020202020204" pitchFamily="34" charset="0"/>
              </a:rPr>
              <a:t>MUSCLE TWITCHING.</a:t>
            </a:r>
          </a:p>
          <a:p>
            <a:pPr eaLnBrk="1" hangingPunct="1"/>
            <a:r>
              <a:rPr lang="en-US" altLang="en-US" sz="2800" b="1">
                <a:solidFill>
                  <a:srgbClr val="FF3300"/>
                </a:solidFill>
                <a:latin typeface="Arial" panose="020B0604020202020204" pitchFamily="34" charset="0"/>
              </a:rPr>
              <a:t>WEAKNESS</a:t>
            </a:r>
            <a:r>
              <a:rPr lang="en-US" altLang="en-US" sz="2800" b="1">
                <a:latin typeface="Arial" panose="020B0604020202020204" pitchFamily="34" charset="0"/>
              </a:rPr>
              <a:t>.</a:t>
            </a:r>
          </a:p>
          <a:p>
            <a:pPr eaLnBrk="1" hangingPunct="1"/>
            <a:r>
              <a:rPr lang="en-US" altLang="en-US" sz="2800" b="1">
                <a:latin typeface="Arial" panose="020B0604020202020204" pitchFamily="34" charset="0"/>
              </a:rPr>
              <a:t>PARALYSIS.</a:t>
            </a:r>
          </a:p>
          <a:p>
            <a:pPr eaLnBrk="1" hangingPunct="1">
              <a:buFontTx/>
              <a:buNone/>
            </a:pPr>
            <a:endParaRPr lang="en-US" altLang="en-US" sz="2800" b="1">
              <a:latin typeface="Arial" panose="020B0604020202020204" pitchFamily="34" charset="0"/>
            </a:endParaRPr>
          </a:p>
          <a:p>
            <a:pPr eaLnBrk="1" hangingPunct="1">
              <a:buFontTx/>
              <a:buNone/>
            </a:pPr>
            <a:r>
              <a:rPr lang="en-US" altLang="en-US" sz="2800" b="1" u="sng">
                <a:solidFill>
                  <a:srgbClr val="3333FF"/>
                </a:solidFill>
                <a:latin typeface="Arial" panose="020B0604020202020204" pitchFamily="34" charset="0"/>
              </a:rPr>
              <a:t>CNS</a:t>
            </a:r>
            <a:r>
              <a:rPr lang="en-US" altLang="en-US" sz="2800" b="1">
                <a:latin typeface="Arial" panose="020B0604020202020204" pitchFamily="34" charset="0"/>
              </a:rPr>
              <a:t>.</a:t>
            </a:r>
          </a:p>
          <a:p>
            <a:pPr eaLnBrk="1" hangingPunct="1"/>
            <a:r>
              <a:rPr lang="en-US" altLang="en-US" sz="2800" b="1">
                <a:latin typeface="Arial" panose="020B0604020202020204" pitchFamily="34" charset="0"/>
              </a:rPr>
              <a:t>LOSS OF CONSCIOUSNESS.</a:t>
            </a:r>
          </a:p>
          <a:p>
            <a:pPr eaLnBrk="1" hangingPunct="1"/>
            <a:r>
              <a:rPr lang="en-US" altLang="en-US" sz="2800" b="1">
                <a:solidFill>
                  <a:srgbClr val="FF3300"/>
                </a:solidFill>
                <a:latin typeface="Arial" panose="020B0604020202020204" pitchFamily="34" charset="0"/>
              </a:rPr>
              <a:t>CONVULSIONS.</a:t>
            </a:r>
          </a:p>
          <a:p>
            <a:pPr eaLnBrk="1" hangingPunct="1"/>
            <a:r>
              <a:rPr lang="en-US" altLang="en-US" sz="2800" b="1">
                <a:latin typeface="Arial" panose="020B0604020202020204" pitchFamily="34" charset="0"/>
              </a:rPr>
              <a:t>RESPIRATORY DEPRESSION.</a:t>
            </a:r>
          </a:p>
        </p:txBody>
      </p:sp>
      <p:pic>
        <p:nvPicPr>
          <p:cNvPr id="25604" name="Picture 1">
            <a:extLst>
              <a:ext uri="{FF2B5EF4-FFF2-40B4-BE49-F238E27FC236}">
                <a16:creationId xmlns:a16="http://schemas.microsoft.com/office/drawing/2014/main" id="{ADD7D771-B025-EDCA-4928-32EAE4D28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63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1819D9D-4907-710B-2407-885CD46865FB}"/>
              </a:ext>
            </a:extLst>
          </p:cNvPr>
          <p:cNvPicPr>
            <a:picLocks noChangeAspect="1" noChangeArrowheads="1"/>
          </p:cNvPicPr>
          <p:nvPr/>
        </p:nvPicPr>
        <p:blipFill>
          <a:blip r:embed="rId2">
            <a:lum bright="46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130051" name="Text Box 3">
            <a:extLst>
              <a:ext uri="{FF2B5EF4-FFF2-40B4-BE49-F238E27FC236}">
                <a16:creationId xmlns:a16="http://schemas.microsoft.com/office/drawing/2014/main" id="{B06FE962-033C-4BEF-2358-3913A8859947}"/>
              </a:ext>
            </a:extLst>
          </p:cNvPr>
          <p:cNvSpPr txBox="1">
            <a:spLocks noChangeArrowheads="1"/>
          </p:cNvSpPr>
          <p:nvPr/>
        </p:nvSpPr>
        <p:spPr bwMode="auto">
          <a:xfrm>
            <a:off x="228600" y="4257675"/>
            <a:ext cx="9026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0">
                <a:solidFill>
                  <a:srgbClr val="FF0000"/>
                </a:solidFill>
                <a:latin typeface="Arial Black" panose="020B0A04020102020204" pitchFamily="34" charset="0"/>
              </a:rPr>
              <a:t>“Medical officers frankly admitted that they were</a:t>
            </a:r>
          </a:p>
          <a:p>
            <a:pPr eaLnBrk="1" hangingPunct="1">
              <a:spcBef>
                <a:spcPct val="0"/>
              </a:spcBef>
              <a:buFontTx/>
              <a:buNone/>
            </a:pPr>
            <a:r>
              <a:rPr lang="en-US" altLang="en-US" sz="1800" b="0">
                <a:solidFill>
                  <a:srgbClr val="FF0000"/>
                </a:solidFill>
                <a:latin typeface="Arial Black" panose="020B0A04020102020204" pitchFamily="34" charset="0"/>
              </a:rPr>
              <a:t> so handicapped by their lack of experience of cases of gas poisoning</a:t>
            </a:r>
          </a:p>
          <a:p>
            <a:pPr eaLnBrk="1" hangingPunct="1">
              <a:spcBef>
                <a:spcPct val="0"/>
              </a:spcBef>
              <a:buFontTx/>
              <a:buNone/>
            </a:pPr>
            <a:r>
              <a:rPr lang="en-US" altLang="en-US" sz="1800" b="0">
                <a:solidFill>
                  <a:srgbClr val="FF0000"/>
                </a:solidFill>
                <a:latin typeface="Arial Black" panose="020B0A04020102020204" pitchFamily="34" charset="0"/>
              </a:rPr>
              <a:t>that they were often in doubt, whether they were dealing with men</a:t>
            </a:r>
          </a:p>
          <a:p>
            <a:pPr eaLnBrk="1" hangingPunct="1">
              <a:spcBef>
                <a:spcPct val="0"/>
              </a:spcBef>
              <a:buFontTx/>
              <a:buNone/>
            </a:pPr>
            <a:r>
              <a:rPr lang="en-US" altLang="en-US" sz="1800" b="0">
                <a:solidFill>
                  <a:srgbClr val="FF0000"/>
                </a:solidFill>
                <a:latin typeface="Arial Black" panose="020B0A04020102020204" pitchFamily="34" charset="0"/>
              </a:rPr>
              <a:t> suffering from gas poisoning or not.”</a:t>
            </a:r>
          </a:p>
          <a:p>
            <a:pPr eaLnBrk="1" hangingPunct="1">
              <a:spcBef>
                <a:spcPct val="0"/>
              </a:spcBef>
              <a:buFontTx/>
              <a:buNone/>
            </a:pPr>
            <a:r>
              <a:rPr lang="en-US" altLang="en-US" sz="1800" b="0">
                <a:solidFill>
                  <a:srgbClr val="FF0000"/>
                </a:solidFill>
                <a:latin typeface="Arial Black" panose="020B0A04020102020204" pitchFamily="34" charset="0"/>
              </a:rPr>
              <a:t>				Official History of medical Services-</a:t>
            </a:r>
          </a:p>
          <a:p>
            <a:pPr eaLnBrk="1" hangingPunct="1">
              <a:spcBef>
                <a:spcPct val="0"/>
              </a:spcBef>
              <a:buFontTx/>
              <a:buNone/>
            </a:pPr>
            <a:r>
              <a:rPr lang="en-US" altLang="en-US" sz="1800" b="0">
                <a:solidFill>
                  <a:srgbClr val="FF0000"/>
                </a:solidFill>
                <a:latin typeface="Arial Black" panose="020B0A04020102020204" pitchFamily="34" charset="0"/>
              </a:rPr>
              <a:t>				Diseases of war,</a:t>
            </a:r>
          </a:p>
          <a:p>
            <a:pPr eaLnBrk="1" hangingPunct="1">
              <a:spcBef>
                <a:spcPct val="0"/>
              </a:spcBef>
              <a:buFontTx/>
              <a:buNone/>
            </a:pPr>
            <a:r>
              <a:rPr lang="en-US" altLang="en-US" sz="1800" b="0">
                <a:solidFill>
                  <a:srgbClr val="FF0000"/>
                </a:solidFill>
                <a:latin typeface="Arial Black" panose="020B0A04020102020204" pitchFamily="34" charset="0"/>
              </a:rPr>
              <a:t>				Vol 31,1923,British Army.</a:t>
            </a:r>
          </a:p>
        </p:txBody>
      </p:sp>
      <p:sp>
        <p:nvSpPr>
          <p:cNvPr id="130052" name="Text Box 4">
            <a:extLst>
              <a:ext uri="{FF2B5EF4-FFF2-40B4-BE49-F238E27FC236}">
                <a16:creationId xmlns:a16="http://schemas.microsoft.com/office/drawing/2014/main" id="{283E4065-4FB9-4C1C-12B3-6456539BFA85}"/>
              </a:ext>
            </a:extLst>
          </p:cNvPr>
          <p:cNvSpPr txBox="1">
            <a:spLocks noChangeArrowheads="1"/>
          </p:cNvSpPr>
          <p:nvPr/>
        </p:nvSpPr>
        <p:spPr bwMode="auto">
          <a:xfrm>
            <a:off x="2879725" y="6518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a:t>..</a:t>
            </a:r>
          </a:p>
        </p:txBody>
      </p:sp>
      <p:pic>
        <p:nvPicPr>
          <p:cNvPr id="4101" name="Picture 5">
            <a:extLst>
              <a:ext uri="{FF2B5EF4-FFF2-40B4-BE49-F238E27FC236}">
                <a16:creationId xmlns:a16="http://schemas.microsoft.com/office/drawing/2014/main" id="{7B663202-394C-BD0C-33F7-3BB32795B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400800" cy="3352800"/>
          </a:xfrm>
          <a:prstGeom prst="rect">
            <a:avLst/>
          </a:prstGeom>
          <a:noFill/>
          <a:ln w="76200">
            <a:solidFill>
              <a:srgbClr val="FFFF66"/>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4102" name="Picture 1">
            <a:extLst>
              <a:ext uri="{FF2B5EF4-FFF2-40B4-BE49-F238E27FC236}">
                <a16:creationId xmlns:a16="http://schemas.microsoft.com/office/drawing/2014/main" id="{79AED069-7034-4CF5-E294-33FDB5B0A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300"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dissolve">
                                      <p:cBhvr>
                                        <p:cTn id="7" dur="500"/>
                                        <p:tgtEl>
                                          <p:spTgt spid="130051"/>
                                        </p:tgtEl>
                                      </p:cBhvr>
                                    </p:animEffect>
                                  </p:childTnLst>
                                  <p:subTnLst>
                                    <p:animClr clrSpc="rgb" dir="cw">
                                      <p:cBhvr override="childStyle">
                                        <p:cTn dur="1" fill="hold" display="0" masterRel="nextClick" afterEffect="1"/>
                                        <p:tgtEl>
                                          <p:spTgt spid="130051"/>
                                        </p:tgtEl>
                                        <p:attrNameLst>
                                          <p:attrName>ppt_c</p:attrName>
                                        </p:attrNameLst>
                                      </p:cBhvr>
                                      <p:to>
                                        <a:srgbClr val="FFFF66"/>
                                      </p:to>
                                    </p:animClr>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0052"/>
                                        </p:tgtEl>
                                        <p:attrNameLst>
                                          <p:attrName>style.visibility</p:attrName>
                                        </p:attrNameLst>
                                      </p:cBhvr>
                                      <p:to>
                                        <p:strVal val="visible"/>
                                      </p:to>
                                    </p:set>
                                    <p:anim calcmode="lin" valueType="num">
                                      <p:cBhvr additive="base">
                                        <p:cTn id="11" dur="500" fill="hold"/>
                                        <p:tgtEl>
                                          <p:spTgt spid="130052"/>
                                        </p:tgtEl>
                                        <p:attrNameLst>
                                          <p:attrName>ppt_x</p:attrName>
                                        </p:attrNameLst>
                                      </p:cBhvr>
                                      <p:tavLst>
                                        <p:tav tm="0">
                                          <p:val>
                                            <p:strVal val="0-#ppt_w/2"/>
                                          </p:val>
                                        </p:tav>
                                        <p:tav tm="100000">
                                          <p:val>
                                            <p:strVal val="#ppt_x"/>
                                          </p:val>
                                        </p:tav>
                                      </p:tavLst>
                                    </p:anim>
                                    <p:anim calcmode="lin" valueType="num">
                                      <p:cBhvr additive="base">
                                        <p:cTn id="12"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utoUpdateAnimBg="0"/>
      <p:bldP spid="13005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9779D4BF-CF99-F337-C4FB-2F42B5CA627D}"/>
              </a:ext>
            </a:extLst>
          </p:cNvPr>
          <p:cNvPicPr>
            <a:picLocks noChangeAspect="1" noChangeArrowheads="1"/>
          </p:cNvPicPr>
          <p:nvPr/>
        </p:nvPicPr>
        <p:blipFill>
          <a:blip r:embed="rId2">
            <a:lum bright="48000" contrast="12000"/>
            <a:extLst>
              <a:ext uri="{28A0092B-C50C-407E-A947-70E740481C1C}">
                <a14:useLocalDpi xmlns:a14="http://schemas.microsoft.com/office/drawing/2010/main" val="0"/>
              </a:ext>
            </a:extLst>
          </a:blip>
          <a:srcRect r="5376"/>
          <a:stretch>
            <a:fillRect/>
          </a:stretch>
        </p:blipFill>
        <p:spPr bwMode="auto">
          <a:xfrm>
            <a:off x="0" y="-55563"/>
            <a:ext cx="9144000" cy="6969126"/>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6627" name="Rectangle 2">
            <a:extLst>
              <a:ext uri="{FF2B5EF4-FFF2-40B4-BE49-F238E27FC236}">
                <a16:creationId xmlns:a16="http://schemas.microsoft.com/office/drawing/2014/main" id="{45E585FC-66A4-CC21-D4F5-44F3FB06C8A1}"/>
              </a:ext>
            </a:extLst>
          </p:cNvPr>
          <p:cNvSpPr>
            <a:spLocks noGrp="1" noChangeArrowheads="1"/>
          </p:cNvSpPr>
          <p:nvPr>
            <p:ph type="title"/>
          </p:nvPr>
        </p:nvSpPr>
        <p:spPr>
          <a:xfrm>
            <a:off x="404813" y="228600"/>
            <a:ext cx="7772400" cy="1143000"/>
          </a:xfrm>
        </p:spPr>
        <p:txBody>
          <a:bodyPr/>
          <a:lstStyle/>
          <a:p>
            <a:pPr eaLnBrk="1" hangingPunct="1"/>
            <a:r>
              <a:rPr lang="en-US" altLang="en-US" sz="3600" b="1" u="sng">
                <a:solidFill>
                  <a:srgbClr val="FF3300"/>
                </a:solidFill>
                <a:latin typeface="Arial" panose="020B0604020202020204" pitchFamily="34" charset="0"/>
              </a:rPr>
              <a:t>SUSPICION OF NERVE AGENT POISONING</a:t>
            </a:r>
          </a:p>
        </p:txBody>
      </p:sp>
      <p:sp>
        <p:nvSpPr>
          <p:cNvPr id="26628" name="Rectangle 3">
            <a:extLst>
              <a:ext uri="{FF2B5EF4-FFF2-40B4-BE49-F238E27FC236}">
                <a16:creationId xmlns:a16="http://schemas.microsoft.com/office/drawing/2014/main" id="{DD90E341-C329-AAD3-BFE8-092DB1FFCEF1}"/>
              </a:ext>
            </a:extLst>
          </p:cNvPr>
          <p:cNvSpPr>
            <a:spLocks noGrp="1" noChangeArrowheads="1"/>
          </p:cNvSpPr>
          <p:nvPr>
            <p:ph type="body" idx="1"/>
          </p:nvPr>
        </p:nvSpPr>
        <p:spPr>
          <a:xfrm>
            <a:off x="381000" y="1676400"/>
            <a:ext cx="8763000" cy="4953000"/>
          </a:xfrm>
        </p:spPr>
        <p:txBody>
          <a:bodyPr/>
          <a:lstStyle/>
          <a:p>
            <a:pPr eaLnBrk="1" hangingPunct="1">
              <a:buFontTx/>
              <a:buNone/>
            </a:pPr>
            <a:r>
              <a:rPr lang="en-US" altLang="en-US" sz="2800" b="1">
                <a:solidFill>
                  <a:schemeClr val="accent2"/>
                </a:solidFill>
                <a:latin typeface="Arial" panose="020B0604020202020204" pitchFamily="34" charset="0"/>
              </a:rPr>
              <a:t>OBSERVE CHARACTERISTIC SIGNS AND SYMPTOMS</a:t>
            </a:r>
            <a:endParaRPr lang="en-US" altLang="en-US" sz="2800" b="1">
              <a:latin typeface="Arial" panose="020B0604020202020204" pitchFamily="34" charset="0"/>
            </a:endParaRPr>
          </a:p>
          <a:p>
            <a:pPr eaLnBrk="1" hangingPunct="1"/>
            <a:r>
              <a:rPr lang="en-US" altLang="en-US" sz="2800" b="1" u="sng">
                <a:solidFill>
                  <a:srgbClr val="FF3300"/>
                </a:solidFill>
                <a:latin typeface="Arial" panose="020B0604020202020204" pitchFamily="34" charset="0"/>
              </a:rPr>
              <a:t>EARLY</a:t>
            </a:r>
            <a:r>
              <a:rPr lang="en-US" altLang="en-US" sz="2800" b="1">
                <a:latin typeface="Arial" panose="020B0604020202020204" pitchFamily="34" charset="0"/>
              </a:rPr>
              <a:t>:	RUNNING NOSE, INCREASED SALIVATION, TIGHTNESS IN THE CHEST, DIMMED VISION, DIFFICULTY IN BREATHING</a:t>
            </a:r>
          </a:p>
          <a:p>
            <a:pPr eaLnBrk="1" hangingPunct="1"/>
            <a:r>
              <a:rPr lang="en-US" altLang="en-US" sz="2800" b="1" u="sng">
                <a:solidFill>
                  <a:srgbClr val="FF3300"/>
                </a:solidFill>
                <a:latin typeface="Arial" panose="020B0604020202020204" pitchFamily="34" charset="0"/>
              </a:rPr>
              <a:t>LATE</a:t>
            </a:r>
            <a:r>
              <a:rPr lang="en-US" altLang="en-US" sz="2800" b="1">
                <a:latin typeface="Arial" panose="020B0604020202020204" pitchFamily="34" charset="0"/>
              </a:rPr>
              <a:t>: HEADACHE, VOMITING, EXCESSIVE SWEATING, DROOLING</a:t>
            </a:r>
          </a:p>
          <a:p>
            <a:pPr eaLnBrk="1" hangingPunct="1"/>
            <a:r>
              <a:rPr lang="en-US" altLang="en-US" sz="2800" b="1" u="sng">
                <a:solidFill>
                  <a:srgbClr val="FF3300"/>
                </a:solidFill>
                <a:latin typeface="Arial" panose="020B0604020202020204" pitchFamily="34" charset="0"/>
              </a:rPr>
              <a:t>DANGER</a:t>
            </a:r>
            <a:r>
              <a:rPr lang="en-US" altLang="en-US" sz="2800" b="1">
                <a:latin typeface="Arial" panose="020B0604020202020204" pitchFamily="34" charset="0"/>
              </a:rPr>
              <a:t>:  INVOLUNTARY MICTURITION AND DEFECATION,  TWITCHING AND JERKING OF MUSCLES</a:t>
            </a:r>
          </a:p>
        </p:txBody>
      </p:sp>
      <p:pic>
        <p:nvPicPr>
          <p:cNvPr id="26629" name="Picture 1">
            <a:extLst>
              <a:ext uri="{FF2B5EF4-FFF2-40B4-BE49-F238E27FC236}">
                <a16:creationId xmlns:a16="http://schemas.microsoft.com/office/drawing/2014/main" id="{3F8ADBAF-1EFC-FCE6-54EB-64C297495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1113"/>
            <a:ext cx="1247775"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arin-c">
            <a:extLst>
              <a:ext uri="{FF2B5EF4-FFF2-40B4-BE49-F238E27FC236}">
                <a16:creationId xmlns:a16="http://schemas.microsoft.com/office/drawing/2014/main" id="{E33E9375-64D3-EB38-6A58-F191E4EF5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7696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a:extLst>
              <a:ext uri="{FF2B5EF4-FFF2-40B4-BE49-F238E27FC236}">
                <a16:creationId xmlns:a16="http://schemas.microsoft.com/office/drawing/2014/main" id="{C496638D-60AA-5709-C62D-1555BE2BF6EE}"/>
              </a:ext>
            </a:extLst>
          </p:cNvPr>
          <p:cNvSpPr txBox="1">
            <a:spLocks noChangeArrowheads="1"/>
          </p:cNvSpPr>
          <p:nvPr/>
        </p:nvSpPr>
        <p:spPr bwMode="auto">
          <a:xfrm>
            <a:off x="1447800" y="25400"/>
            <a:ext cx="478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u="sng"/>
              <a:t>SARIN GAS VICTIMS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4E0987F3-002F-F218-0D74-AA42891D51E0}"/>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0" y="106363"/>
            <a:ext cx="9144000" cy="6670675"/>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8675" name="Rectangle 2">
            <a:extLst>
              <a:ext uri="{FF2B5EF4-FFF2-40B4-BE49-F238E27FC236}">
                <a16:creationId xmlns:a16="http://schemas.microsoft.com/office/drawing/2014/main" id="{2FF80FEF-6E78-F713-BDBB-4E9ACC758ED6}"/>
              </a:ext>
            </a:extLst>
          </p:cNvPr>
          <p:cNvSpPr>
            <a:spLocks noGrp="1" noChangeArrowheads="1"/>
          </p:cNvSpPr>
          <p:nvPr>
            <p:ph type="title"/>
          </p:nvPr>
        </p:nvSpPr>
        <p:spPr>
          <a:xfrm>
            <a:off x="136525" y="-74613"/>
            <a:ext cx="7772400" cy="1143001"/>
          </a:xfrm>
        </p:spPr>
        <p:txBody>
          <a:bodyPr/>
          <a:lstStyle/>
          <a:p>
            <a:pPr eaLnBrk="1" hangingPunct="1"/>
            <a:r>
              <a:rPr lang="en-US" altLang="en-US" sz="4000" b="1" u="sng">
                <a:solidFill>
                  <a:srgbClr val="FF3300"/>
                </a:solidFill>
                <a:latin typeface="Arial" panose="020B0604020202020204" pitchFamily="34" charset="0"/>
              </a:rPr>
              <a:t>PRINCIPLES OF TREATMENT</a:t>
            </a:r>
          </a:p>
        </p:txBody>
      </p:sp>
      <p:sp>
        <p:nvSpPr>
          <p:cNvPr id="28676" name="Rectangle 3">
            <a:extLst>
              <a:ext uri="{FF2B5EF4-FFF2-40B4-BE49-F238E27FC236}">
                <a16:creationId xmlns:a16="http://schemas.microsoft.com/office/drawing/2014/main" id="{7C5635B7-AE53-A733-DED7-B6677D5D623D}"/>
              </a:ext>
            </a:extLst>
          </p:cNvPr>
          <p:cNvSpPr>
            <a:spLocks noGrp="1" noChangeArrowheads="1"/>
          </p:cNvSpPr>
          <p:nvPr>
            <p:ph type="body" idx="1"/>
          </p:nvPr>
        </p:nvSpPr>
        <p:spPr>
          <a:xfrm>
            <a:off x="0" y="914400"/>
            <a:ext cx="9144000" cy="5715000"/>
          </a:xfrm>
        </p:spPr>
        <p:txBody>
          <a:bodyPr/>
          <a:lstStyle/>
          <a:p>
            <a:pPr eaLnBrk="1" hangingPunct="1">
              <a:lnSpc>
                <a:spcPct val="90000"/>
              </a:lnSpc>
            </a:pPr>
            <a:r>
              <a:rPr lang="en-US" altLang="en-US" sz="3600" b="1">
                <a:latin typeface="Arial" panose="020B0604020202020204" pitchFamily="34" charset="0"/>
              </a:rPr>
              <a:t>TERMINATION OF EXPOSURE</a:t>
            </a:r>
          </a:p>
          <a:p>
            <a:pPr eaLnBrk="1" hangingPunct="1">
              <a:lnSpc>
                <a:spcPct val="90000"/>
              </a:lnSpc>
            </a:pPr>
            <a:r>
              <a:rPr lang="en-US" altLang="en-US" sz="3600" b="1">
                <a:solidFill>
                  <a:srgbClr val="CC3300"/>
                </a:solidFill>
                <a:latin typeface="Arial" panose="020B0604020202020204" pitchFamily="34" charset="0"/>
              </a:rPr>
              <a:t>OXYGENATION</a:t>
            </a:r>
          </a:p>
          <a:p>
            <a:pPr eaLnBrk="1" hangingPunct="1">
              <a:lnSpc>
                <a:spcPct val="90000"/>
              </a:lnSpc>
            </a:pPr>
            <a:r>
              <a:rPr lang="en-US" altLang="en-US" sz="3600" b="1">
                <a:solidFill>
                  <a:srgbClr val="0033CC"/>
                </a:solidFill>
                <a:latin typeface="Arial" panose="020B0604020202020204" pitchFamily="34" charset="0"/>
              </a:rPr>
              <a:t>A CHOLINOLYTIC e.g. ATROPINE TO TREAT THE EFFECTS OF EXCESS ACETYLCHOLINE</a:t>
            </a:r>
          </a:p>
          <a:p>
            <a:pPr eaLnBrk="1" hangingPunct="1">
              <a:lnSpc>
                <a:spcPct val="90000"/>
              </a:lnSpc>
            </a:pPr>
            <a:r>
              <a:rPr lang="en-US" altLang="en-US" sz="3600" b="1">
                <a:solidFill>
                  <a:srgbClr val="CC3300"/>
                </a:solidFill>
                <a:latin typeface="Arial" panose="020B0604020202020204" pitchFamily="34" charset="0"/>
              </a:rPr>
              <a:t>TO REACTIVATE THE INHIBITED ACETYL CHOLINESTRASE ENZYME BY AN OXIME</a:t>
            </a:r>
          </a:p>
          <a:p>
            <a:pPr eaLnBrk="1" hangingPunct="1">
              <a:lnSpc>
                <a:spcPct val="90000"/>
              </a:lnSpc>
            </a:pPr>
            <a:r>
              <a:rPr lang="en-US" altLang="en-US" sz="3600" b="1">
                <a:latin typeface="Arial" panose="020B0604020202020204" pitchFamily="34" charset="0"/>
              </a:rPr>
              <a:t>SYMPTOMATIC AND SUPPORTIVE TREATMENT</a:t>
            </a:r>
          </a:p>
        </p:txBody>
      </p:sp>
      <p:pic>
        <p:nvPicPr>
          <p:cNvPr id="28677" name="Picture 1">
            <a:extLst>
              <a:ext uri="{FF2B5EF4-FFF2-40B4-BE49-F238E27FC236}">
                <a16:creationId xmlns:a16="http://schemas.microsoft.com/office/drawing/2014/main" id="{5360F2F7-477A-613E-8507-C9F5AFF34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738" y="476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EADF8C4-F61B-D6FF-433E-64B5333E2BD9}"/>
              </a:ext>
            </a:extLst>
          </p:cNvPr>
          <p:cNvSpPr>
            <a:spLocks noGrp="1" noChangeArrowheads="1"/>
          </p:cNvSpPr>
          <p:nvPr>
            <p:ph type="title"/>
          </p:nvPr>
        </p:nvSpPr>
        <p:spPr>
          <a:xfrm>
            <a:off x="685800" y="-76200"/>
            <a:ext cx="7772400" cy="1143000"/>
          </a:xfrm>
        </p:spPr>
        <p:txBody>
          <a:bodyPr/>
          <a:lstStyle/>
          <a:p>
            <a:pPr eaLnBrk="1" hangingPunct="1"/>
            <a:r>
              <a:rPr lang="en-US" altLang="en-US" sz="3600" b="1" u="sng">
                <a:solidFill>
                  <a:srgbClr val="C00000"/>
                </a:solidFill>
                <a:latin typeface="Arial" panose="020B0604020202020204" pitchFamily="34" charset="0"/>
              </a:rPr>
              <a:t>OXYGENATION</a:t>
            </a:r>
          </a:p>
        </p:txBody>
      </p:sp>
      <p:sp>
        <p:nvSpPr>
          <p:cNvPr id="29699" name="Rectangle 3">
            <a:extLst>
              <a:ext uri="{FF2B5EF4-FFF2-40B4-BE49-F238E27FC236}">
                <a16:creationId xmlns:a16="http://schemas.microsoft.com/office/drawing/2014/main" id="{38BBE8FA-3D14-F02B-4D1D-6F04156344BF}"/>
              </a:ext>
            </a:extLst>
          </p:cNvPr>
          <p:cNvSpPr>
            <a:spLocks noGrp="1" noChangeArrowheads="1"/>
          </p:cNvSpPr>
          <p:nvPr>
            <p:ph type="body" idx="1"/>
          </p:nvPr>
        </p:nvSpPr>
        <p:spPr>
          <a:xfrm>
            <a:off x="0" y="1143000"/>
            <a:ext cx="9144000" cy="5715000"/>
          </a:xfrm>
        </p:spPr>
        <p:txBody>
          <a:bodyPr/>
          <a:lstStyle/>
          <a:p>
            <a:pPr algn="ctr" eaLnBrk="1" hangingPunct="1">
              <a:buFontTx/>
              <a:buNone/>
            </a:pPr>
            <a:r>
              <a:rPr lang="en-US" altLang="en-US" sz="2800" b="1">
                <a:solidFill>
                  <a:srgbClr val="FF3300"/>
                </a:solidFill>
                <a:latin typeface="Arial" panose="020B0604020202020204" pitchFamily="34" charset="0"/>
              </a:rPr>
              <a:t>WHY?</a:t>
            </a:r>
          </a:p>
          <a:p>
            <a:pPr eaLnBrk="1" hangingPunct="1"/>
            <a:r>
              <a:rPr lang="en-US" altLang="en-US" sz="2800" b="1">
                <a:solidFill>
                  <a:srgbClr val="FF3300"/>
                </a:solidFill>
                <a:latin typeface="Arial" panose="020B0604020202020204" pitchFamily="34" charset="0"/>
              </a:rPr>
              <a:t>NERVE AGENTS CAUSE DYSFUNCTION OF RESPIRATORY SYSTEM BY ADVERSELY AFFECTING RESPIRATORY MUSCULATURE AND CENTRES </a:t>
            </a:r>
          </a:p>
          <a:p>
            <a:pPr eaLnBrk="1" hangingPunct="1"/>
            <a:r>
              <a:rPr lang="en-US" altLang="en-US" sz="2800" b="1">
                <a:solidFill>
                  <a:srgbClr val="0033CC"/>
                </a:solidFill>
                <a:latin typeface="Arial" panose="020B0604020202020204" pitchFamily="34" charset="0"/>
              </a:rPr>
              <a:t>INADEQUATE VENTILATION EITHER DUE TO INTOXICATION OR MECHANICAL OBSTRUCTION FROM MUCOUS, VOMITUS, RETRO VERSION OF TONGUE ETC</a:t>
            </a:r>
          </a:p>
          <a:p>
            <a:pPr algn="ctr" eaLnBrk="1" hangingPunct="1">
              <a:buFontTx/>
              <a:buNone/>
            </a:pPr>
            <a:r>
              <a:rPr lang="en-US" altLang="en-US" sz="2800" b="1">
                <a:latin typeface="Arial" panose="020B0604020202020204" pitchFamily="34" charset="0"/>
              </a:rPr>
              <a:t>HOW?</a:t>
            </a:r>
          </a:p>
          <a:p>
            <a:pPr eaLnBrk="1" hangingPunct="1"/>
            <a:r>
              <a:rPr lang="en-US" altLang="en-US" sz="2800" b="1">
                <a:solidFill>
                  <a:srgbClr val="FF3300"/>
                </a:solidFill>
                <a:latin typeface="Arial" panose="020B0604020202020204" pitchFamily="34" charset="0"/>
              </a:rPr>
              <a:t>MAINTAIN AIRWAY BY CLEARING OBSTRUCTION</a:t>
            </a:r>
          </a:p>
          <a:p>
            <a:pPr eaLnBrk="1" hangingPunct="1"/>
            <a:r>
              <a:rPr lang="en-US" altLang="en-US" sz="2800" b="1">
                <a:solidFill>
                  <a:srgbClr val="0033CC"/>
                </a:solidFill>
                <a:latin typeface="Arial" panose="020B0604020202020204" pitchFamily="34" charset="0"/>
              </a:rPr>
              <a:t>INSTITUTE ARTIFICIAL VENTILATION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4754F356-08A4-0FFF-EAE8-29CC5C7AB9D6}"/>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28600" y="106363"/>
            <a:ext cx="7467600" cy="6670675"/>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30723" name="Rectangle 2">
            <a:extLst>
              <a:ext uri="{FF2B5EF4-FFF2-40B4-BE49-F238E27FC236}">
                <a16:creationId xmlns:a16="http://schemas.microsoft.com/office/drawing/2014/main" id="{10DE67A5-A1DF-EF68-B216-32136A7EE520}"/>
              </a:ext>
            </a:extLst>
          </p:cNvPr>
          <p:cNvSpPr>
            <a:spLocks noGrp="1" noChangeArrowheads="1"/>
          </p:cNvSpPr>
          <p:nvPr>
            <p:ph type="title"/>
          </p:nvPr>
        </p:nvSpPr>
        <p:spPr>
          <a:xfrm>
            <a:off x="76200" y="80963"/>
            <a:ext cx="7772400" cy="1143000"/>
          </a:xfrm>
        </p:spPr>
        <p:txBody>
          <a:bodyPr/>
          <a:lstStyle/>
          <a:p>
            <a:pPr eaLnBrk="1" hangingPunct="1"/>
            <a:r>
              <a:rPr lang="en-US" altLang="en-US" sz="3600" b="1" u="sng">
                <a:solidFill>
                  <a:srgbClr val="FF3300"/>
                </a:solidFill>
                <a:latin typeface="Arial" panose="020B0604020202020204" pitchFamily="34" charset="0"/>
              </a:rPr>
              <a:t>FIRST AID – NERVE AGENTS</a:t>
            </a:r>
          </a:p>
        </p:txBody>
      </p:sp>
      <p:sp>
        <p:nvSpPr>
          <p:cNvPr id="30724" name="Rectangle 3">
            <a:extLst>
              <a:ext uri="{FF2B5EF4-FFF2-40B4-BE49-F238E27FC236}">
                <a16:creationId xmlns:a16="http://schemas.microsoft.com/office/drawing/2014/main" id="{A9B7870D-5431-48DC-5D7E-DCC865907F5B}"/>
              </a:ext>
            </a:extLst>
          </p:cNvPr>
          <p:cNvSpPr>
            <a:spLocks noGrp="1" noChangeArrowheads="1"/>
          </p:cNvSpPr>
          <p:nvPr>
            <p:ph type="body" idx="1"/>
          </p:nvPr>
        </p:nvSpPr>
        <p:spPr>
          <a:xfrm>
            <a:off x="685800" y="1371600"/>
            <a:ext cx="7239000" cy="4724400"/>
          </a:xfrm>
        </p:spPr>
        <p:txBody>
          <a:bodyPr/>
          <a:lstStyle/>
          <a:p>
            <a:pPr eaLnBrk="1" hangingPunct="1"/>
            <a:r>
              <a:rPr lang="en-US" altLang="en-US" sz="2800" b="1">
                <a:solidFill>
                  <a:srgbClr val="3333FF"/>
                </a:solidFill>
                <a:latin typeface="Arial" panose="020B0604020202020204" pitchFamily="34" charset="0"/>
              </a:rPr>
              <a:t>PRE TREATMENT-	NAPS TABLETS (PROTECTION OF AVAILABLE ACH E)</a:t>
            </a:r>
          </a:p>
          <a:p>
            <a:pPr eaLnBrk="1" hangingPunct="1"/>
            <a:r>
              <a:rPr lang="en-US" altLang="en-US" sz="2800" b="1">
                <a:solidFill>
                  <a:srgbClr val="CC3300"/>
                </a:solidFill>
                <a:latin typeface="Arial" panose="020B0604020202020204" pitchFamily="34" charset="0"/>
              </a:rPr>
              <a:t>SELF AID-ATROPINE &amp; PAM INJECTION</a:t>
            </a:r>
          </a:p>
          <a:p>
            <a:pPr eaLnBrk="1" hangingPunct="1"/>
            <a:r>
              <a:rPr lang="en-US" altLang="en-US" sz="2800" b="1">
                <a:latin typeface="Arial" panose="020B0604020202020204" pitchFamily="34" charset="0"/>
              </a:rPr>
              <a:t>FIRST AID-ARTIFICIAL RESPIRATION, ATROPINE INJECTIONS </a:t>
            </a:r>
            <a:r>
              <a:rPr lang="en-US" altLang="en-US" sz="2800" b="1">
                <a:solidFill>
                  <a:srgbClr val="CC3300"/>
                </a:solidFill>
                <a:latin typeface="Arial" panose="020B0604020202020204" pitchFamily="34" charset="0"/>
              </a:rPr>
              <a:t>(BLOCKING THE ACH RECEPTORS)</a:t>
            </a:r>
            <a:r>
              <a:rPr lang="en-US" altLang="en-US" sz="2800" b="1">
                <a:latin typeface="Arial" panose="020B0604020202020204" pitchFamily="34" charset="0"/>
              </a:rPr>
              <a:t>, USE OF PAM (REGENERATING ACH E)</a:t>
            </a:r>
          </a:p>
          <a:p>
            <a:pPr eaLnBrk="1" hangingPunct="1"/>
            <a:r>
              <a:rPr lang="en-US" altLang="en-US" sz="2800" b="1">
                <a:latin typeface="Arial" panose="020B0604020202020204" pitchFamily="34" charset="0"/>
              </a:rPr>
              <a:t>USE OF ATROPINE NASAL SPRAY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082B888C-97BC-FCFC-1667-BCD6B818232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6E1450DC-0DD1-9C97-2CD8-99F51D89DE47}"/>
              </a:ext>
            </a:extLst>
          </p:cNvPr>
          <p:cNvSpPr txBox="1">
            <a:spLocks noChangeArrowheads="1"/>
          </p:cNvSpPr>
          <p:nvPr/>
        </p:nvSpPr>
        <p:spPr bwMode="auto">
          <a:xfrm>
            <a:off x="152400" y="-3175"/>
            <a:ext cx="3660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u="sng">
                <a:latin typeface="Stencil" panose="040409050D0802020404" pitchFamily="82" charset="0"/>
              </a:rPr>
              <a:t>MANAGEMENT</a:t>
            </a:r>
          </a:p>
        </p:txBody>
      </p:sp>
      <p:sp>
        <p:nvSpPr>
          <p:cNvPr id="31748" name="Text Box 4">
            <a:extLst>
              <a:ext uri="{FF2B5EF4-FFF2-40B4-BE49-F238E27FC236}">
                <a16:creationId xmlns:a16="http://schemas.microsoft.com/office/drawing/2014/main" id="{3284F36C-8739-E912-39E4-14B7B1CFF253}"/>
              </a:ext>
            </a:extLst>
          </p:cNvPr>
          <p:cNvSpPr txBox="1">
            <a:spLocks noChangeArrowheads="1"/>
          </p:cNvSpPr>
          <p:nvPr/>
        </p:nvSpPr>
        <p:spPr bwMode="auto">
          <a:xfrm>
            <a:off x="2438400" y="5213350"/>
            <a:ext cx="528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u="sng">
                <a:solidFill>
                  <a:schemeClr val="accent2"/>
                </a:solidFill>
                <a:latin typeface="Stencil" panose="040409050D0802020404" pitchFamily="82" charset="0"/>
              </a:rPr>
              <a:t>PRE-TREATMENT</a:t>
            </a:r>
          </a:p>
          <a:p>
            <a:pPr eaLnBrk="1" hangingPunct="1">
              <a:spcBef>
                <a:spcPct val="0"/>
              </a:spcBef>
              <a:buFontTx/>
              <a:buNone/>
            </a:pPr>
            <a:r>
              <a:rPr lang="en-US" altLang="en-US" sz="2400" b="0">
                <a:solidFill>
                  <a:srgbClr val="FF3300"/>
                </a:solidFill>
              </a:rPr>
              <a:t>	</a:t>
            </a:r>
            <a:r>
              <a:rPr lang="en-US" altLang="en-US" sz="2800">
                <a:solidFill>
                  <a:schemeClr val="tx2"/>
                </a:solidFill>
              </a:rPr>
              <a:t>NAPS-7 days supply of</a:t>
            </a:r>
          </a:p>
          <a:p>
            <a:pPr eaLnBrk="1" hangingPunct="1">
              <a:spcBef>
                <a:spcPct val="0"/>
              </a:spcBef>
              <a:buFontTx/>
              <a:buNone/>
            </a:pPr>
            <a:r>
              <a:rPr lang="en-US" altLang="en-US" sz="2800">
                <a:solidFill>
                  <a:schemeClr val="tx2"/>
                </a:solidFill>
              </a:rPr>
              <a:t> Pyridostigmine-30 mgm 8 hourly</a:t>
            </a:r>
          </a:p>
        </p:txBody>
      </p:sp>
      <p:pic>
        <p:nvPicPr>
          <p:cNvPr id="31749" name="Picture 5">
            <a:extLst>
              <a:ext uri="{FF2B5EF4-FFF2-40B4-BE49-F238E27FC236}">
                <a16:creationId xmlns:a16="http://schemas.microsoft.com/office/drawing/2014/main" id="{44A366BE-BDE0-E5CC-ED81-2D616436D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70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AutoShape 6">
            <a:hlinkClick r:id="" action="ppaction://hlinkshowjump?jump=previousslide" highlightClick="1"/>
            <a:extLst>
              <a:ext uri="{FF2B5EF4-FFF2-40B4-BE49-F238E27FC236}">
                <a16:creationId xmlns:a16="http://schemas.microsoft.com/office/drawing/2014/main" id="{25276279-5F74-CA92-54C6-866F63454162}"/>
              </a:ext>
            </a:extLst>
          </p:cNvPr>
          <p:cNvSpPr>
            <a:spLocks noChangeArrowheads="1"/>
          </p:cNvSpPr>
          <p:nvPr/>
        </p:nvSpPr>
        <p:spPr bwMode="auto">
          <a:xfrm>
            <a:off x="8305800" y="5181600"/>
            <a:ext cx="457200" cy="381000"/>
          </a:xfrm>
          <a:prstGeom prst="actionButtonHome">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solidFill>
                <a:srgbClr val="FF0000"/>
              </a:solidFill>
            </a:endParaRPr>
          </a:p>
        </p:txBody>
      </p:sp>
      <p:pic>
        <p:nvPicPr>
          <p:cNvPr id="31751" name="Picture 1">
            <a:extLst>
              <a:ext uri="{FF2B5EF4-FFF2-40B4-BE49-F238E27FC236}">
                <a16:creationId xmlns:a16="http://schemas.microsoft.com/office/drawing/2014/main" id="{615CE3FC-19EF-8BBC-6090-2F5AEB701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175" y="1588"/>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3163708-3481-C543-0320-3E58F3FF69E9}"/>
              </a:ext>
            </a:extLst>
          </p:cNvPr>
          <p:cNvSpPr>
            <a:spLocks noGrp="1" noChangeArrowheads="1"/>
          </p:cNvSpPr>
          <p:nvPr>
            <p:ph type="title"/>
          </p:nvPr>
        </p:nvSpPr>
        <p:spPr>
          <a:xfrm>
            <a:off x="685800" y="-76200"/>
            <a:ext cx="7772400" cy="1143000"/>
          </a:xfrm>
        </p:spPr>
        <p:txBody>
          <a:bodyPr/>
          <a:lstStyle/>
          <a:p>
            <a:pPr eaLnBrk="1" hangingPunct="1"/>
            <a:r>
              <a:rPr lang="en-US" altLang="en-US" sz="4000" b="1" u="sng">
                <a:solidFill>
                  <a:srgbClr val="0033CC"/>
                </a:solidFill>
                <a:latin typeface="Arial" panose="020B0604020202020204" pitchFamily="34" charset="0"/>
              </a:rPr>
              <a:t>NERVE AGENT TREATMENT</a:t>
            </a:r>
          </a:p>
        </p:txBody>
      </p:sp>
      <p:graphicFrame>
        <p:nvGraphicFramePr>
          <p:cNvPr id="16437" name="Group 53">
            <a:extLst>
              <a:ext uri="{FF2B5EF4-FFF2-40B4-BE49-F238E27FC236}">
                <a16:creationId xmlns:a16="http://schemas.microsoft.com/office/drawing/2014/main" id="{63C804D1-19B4-1279-8053-C30AB694A851}"/>
              </a:ext>
            </a:extLst>
          </p:cNvPr>
          <p:cNvGraphicFramePr>
            <a:graphicFrameLocks noGrp="1"/>
          </p:cNvGraphicFramePr>
          <p:nvPr>
            <p:ph type="tbl" idx="1"/>
          </p:nvPr>
        </p:nvGraphicFramePr>
        <p:xfrm>
          <a:off x="381000" y="1066800"/>
          <a:ext cx="8458200" cy="5791200"/>
        </p:xfrm>
        <a:graphic>
          <a:graphicData uri="http://schemas.openxmlformats.org/drawingml/2006/table">
            <a:tbl>
              <a:tblPr/>
              <a:tblGrid>
                <a:gridCol w="9128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DRUG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SCHEDULE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5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PYRIDOSTIGMINE (NAPS)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30 MG (ORALLY)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I TDS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PRESERVE 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6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ATROPINE SULPHATE (COMBOPEN)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 MG (I/M)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EVERY 15 MIN (UPTO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TO NEUTRALIZE EFFECT OF 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5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(a)PAM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(b)OBIDOXIME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600MG (I/M)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220MG (I/M)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 DO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REACTIVATION OF 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DIAZEPAM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5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ANTICONVULSANT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02E88542-69A6-4885-138B-35178D62378A}"/>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pic>
        <p:nvPicPr>
          <p:cNvPr id="33795" name="Picture 4">
            <a:extLst>
              <a:ext uri="{FF2B5EF4-FFF2-40B4-BE49-F238E27FC236}">
                <a16:creationId xmlns:a16="http://schemas.microsoft.com/office/drawing/2014/main" id="{DFC9DC78-9429-4315-9A2F-E2580450C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2590800" cy="238125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33796" name="Picture 5">
            <a:extLst>
              <a:ext uri="{FF2B5EF4-FFF2-40B4-BE49-F238E27FC236}">
                <a16:creationId xmlns:a16="http://schemas.microsoft.com/office/drawing/2014/main" id="{19534BA4-B769-CB44-FEA0-EC8DA64EF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09800" cy="24384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33797" name="Picture 6">
            <a:extLst>
              <a:ext uri="{FF2B5EF4-FFF2-40B4-BE49-F238E27FC236}">
                <a16:creationId xmlns:a16="http://schemas.microsoft.com/office/drawing/2014/main" id="{B28D7B86-F06A-C35E-ACB4-8F22F89D4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3500"/>
            <a:ext cx="2362200" cy="24384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33798" name="Picture 7">
            <a:extLst>
              <a:ext uri="{FF2B5EF4-FFF2-40B4-BE49-F238E27FC236}">
                <a16:creationId xmlns:a16="http://schemas.microsoft.com/office/drawing/2014/main" id="{962802BD-6466-B862-E1DD-6C11FB034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495800"/>
            <a:ext cx="2895600" cy="21336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33799" name="Rectangle 8">
            <a:extLst>
              <a:ext uri="{FF2B5EF4-FFF2-40B4-BE49-F238E27FC236}">
                <a16:creationId xmlns:a16="http://schemas.microsoft.com/office/drawing/2014/main" id="{25372D78-A948-7729-499C-E4A1ABC434BD}"/>
              </a:ext>
            </a:extLst>
          </p:cNvPr>
          <p:cNvSpPr>
            <a:spLocks noChangeArrowheads="1"/>
          </p:cNvSpPr>
          <p:nvPr/>
        </p:nvSpPr>
        <p:spPr bwMode="auto">
          <a:xfrm>
            <a:off x="304800" y="2438400"/>
            <a:ext cx="883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US" altLang="en-US" sz="2400">
                <a:solidFill>
                  <a:srgbClr val="FF3300"/>
                </a:solidFill>
                <a:latin typeface="Arial" panose="020B0604020202020204" pitchFamily="34" charset="0"/>
              </a:rPr>
              <a:t>ATROPINE WITHOUT ARTIFICIAL RESPIRATION WILL SAVE FEW.</a:t>
            </a:r>
          </a:p>
          <a:p>
            <a:pPr eaLnBrk="1" hangingPunct="1"/>
            <a:r>
              <a:rPr lang="en-US" altLang="en-US" sz="2400">
                <a:latin typeface="Arial" panose="020B0604020202020204" pitchFamily="34" charset="0"/>
              </a:rPr>
              <a:t>ARTIFICIAL RESPIRATION WITHOUT ATROPINE WILL SAVE MANY.</a:t>
            </a:r>
          </a:p>
          <a:p>
            <a:pPr eaLnBrk="1" hangingPunct="1"/>
            <a:r>
              <a:rPr lang="en-US" altLang="en-US" sz="2400">
                <a:solidFill>
                  <a:srgbClr val="3333FF"/>
                </a:solidFill>
                <a:latin typeface="Arial" panose="020B0604020202020204" pitchFamily="34" charset="0"/>
              </a:rPr>
              <a:t>ARTIFICIAL RESPIRATION WITH ATROPINE WILL SAVE MOST.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E551E57-FEAD-E153-ACBD-9ACE5D13827A}"/>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34819" name="Rectangle 2">
            <a:extLst>
              <a:ext uri="{FF2B5EF4-FFF2-40B4-BE49-F238E27FC236}">
                <a16:creationId xmlns:a16="http://schemas.microsoft.com/office/drawing/2014/main" id="{7371C689-C336-523D-93C8-49649A8747B7}"/>
              </a:ext>
            </a:extLst>
          </p:cNvPr>
          <p:cNvSpPr>
            <a:spLocks noGrp="1" noChangeArrowheads="1"/>
          </p:cNvSpPr>
          <p:nvPr>
            <p:ph type="title"/>
          </p:nvPr>
        </p:nvSpPr>
        <p:spPr>
          <a:xfrm>
            <a:off x="685800" y="-76200"/>
            <a:ext cx="7772400" cy="1143000"/>
          </a:xfrm>
        </p:spPr>
        <p:txBody>
          <a:bodyPr/>
          <a:lstStyle/>
          <a:p>
            <a:pPr eaLnBrk="1" hangingPunct="1"/>
            <a:r>
              <a:rPr lang="en-US" altLang="en-US" sz="3600" b="1" u="sng">
                <a:solidFill>
                  <a:srgbClr val="C00000"/>
                </a:solidFill>
                <a:latin typeface="Arial" panose="020B0604020202020204" pitchFamily="34" charset="0"/>
              </a:rPr>
              <a:t>ATROPINE POISONING</a:t>
            </a:r>
          </a:p>
        </p:txBody>
      </p:sp>
      <p:sp>
        <p:nvSpPr>
          <p:cNvPr id="34820" name="Rectangle 3">
            <a:extLst>
              <a:ext uri="{FF2B5EF4-FFF2-40B4-BE49-F238E27FC236}">
                <a16:creationId xmlns:a16="http://schemas.microsoft.com/office/drawing/2014/main" id="{FDA660D1-ADBA-DA13-075B-21ADD956C906}"/>
              </a:ext>
            </a:extLst>
          </p:cNvPr>
          <p:cNvSpPr>
            <a:spLocks noGrp="1" noChangeArrowheads="1"/>
          </p:cNvSpPr>
          <p:nvPr>
            <p:ph type="body" idx="1"/>
          </p:nvPr>
        </p:nvSpPr>
        <p:spPr>
          <a:xfrm>
            <a:off x="381000" y="1219200"/>
            <a:ext cx="8458200" cy="4114800"/>
          </a:xfrm>
        </p:spPr>
        <p:txBody>
          <a:bodyPr/>
          <a:lstStyle/>
          <a:p>
            <a:pPr eaLnBrk="1" hangingPunct="1">
              <a:lnSpc>
                <a:spcPct val="90000"/>
              </a:lnSpc>
              <a:buFontTx/>
              <a:buNone/>
            </a:pPr>
            <a:r>
              <a:rPr lang="en-US" altLang="en-US" sz="2800" b="1" u="sng">
                <a:solidFill>
                  <a:srgbClr val="CC3300"/>
                </a:solidFill>
                <a:latin typeface="Arial" panose="020B0604020202020204" pitchFamily="34" charset="0"/>
              </a:rPr>
              <a:t>SIGNS</a:t>
            </a:r>
            <a:endParaRPr lang="en-US" altLang="en-US" sz="2800" b="1">
              <a:latin typeface="Arial" panose="020B0604020202020204" pitchFamily="34" charset="0"/>
            </a:endParaRPr>
          </a:p>
          <a:p>
            <a:pPr eaLnBrk="1" hangingPunct="1">
              <a:lnSpc>
                <a:spcPct val="90000"/>
              </a:lnSpc>
            </a:pPr>
            <a:r>
              <a:rPr lang="en-US" altLang="en-US" sz="2800" b="1">
                <a:latin typeface="Arial" panose="020B0604020202020204" pitchFamily="34" charset="0"/>
              </a:rPr>
              <a:t>PHOTOPHOBIA AND VISUAL DISTURBANCE</a:t>
            </a:r>
          </a:p>
          <a:p>
            <a:pPr eaLnBrk="1" hangingPunct="1">
              <a:lnSpc>
                <a:spcPct val="90000"/>
              </a:lnSpc>
            </a:pPr>
            <a:r>
              <a:rPr lang="en-US" altLang="en-US" sz="2800" b="1">
                <a:solidFill>
                  <a:srgbClr val="3333FF"/>
                </a:solidFill>
                <a:latin typeface="Arial" panose="020B0604020202020204" pitchFamily="34" charset="0"/>
              </a:rPr>
              <a:t>DRYNESS OF MOUTH AND INTENSE THIRST</a:t>
            </a:r>
          </a:p>
          <a:p>
            <a:pPr eaLnBrk="1" hangingPunct="1">
              <a:lnSpc>
                <a:spcPct val="90000"/>
              </a:lnSpc>
            </a:pPr>
            <a:r>
              <a:rPr lang="en-US" altLang="en-US" sz="2800" b="1">
                <a:solidFill>
                  <a:srgbClr val="CC3300"/>
                </a:solidFill>
                <a:latin typeface="Arial" panose="020B0604020202020204" pitchFamily="34" charset="0"/>
              </a:rPr>
              <a:t>HOT DRY FLUSHED SKIN, SOMETIMES ERYTHEMATOUS RASH</a:t>
            </a:r>
          </a:p>
          <a:p>
            <a:pPr eaLnBrk="1" hangingPunct="1">
              <a:lnSpc>
                <a:spcPct val="90000"/>
              </a:lnSpc>
            </a:pPr>
            <a:r>
              <a:rPr lang="en-US" altLang="en-US" sz="2800" b="1">
                <a:latin typeface="Arial" panose="020B0604020202020204" pitchFamily="34" charset="0"/>
              </a:rPr>
              <a:t>TACHYCARDIA (INCREASED HEART RATE)</a:t>
            </a:r>
          </a:p>
          <a:p>
            <a:pPr eaLnBrk="1" hangingPunct="1">
              <a:lnSpc>
                <a:spcPct val="90000"/>
              </a:lnSpc>
            </a:pPr>
            <a:r>
              <a:rPr lang="en-US" altLang="en-US" sz="2800" b="1">
                <a:solidFill>
                  <a:srgbClr val="0033CC"/>
                </a:solidFill>
                <a:latin typeface="Arial" panose="020B0604020202020204" pitchFamily="34" charset="0"/>
              </a:rPr>
              <a:t>HEADACHE</a:t>
            </a:r>
            <a:endParaRPr lang="en-US" altLang="en-US" sz="2800" b="1">
              <a:latin typeface="Arial" panose="020B0604020202020204" pitchFamily="34" charset="0"/>
            </a:endParaRPr>
          </a:p>
          <a:p>
            <a:pPr eaLnBrk="1" hangingPunct="1">
              <a:lnSpc>
                <a:spcPct val="90000"/>
              </a:lnSpc>
            </a:pPr>
            <a:r>
              <a:rPr lang="en-US" altLang="en-US" sz="2800" b="1">
                <a:solidFill>
                  <a:srgbClr val="FF3300"/>
                </a:solidFill>
                <a:latin typeface="Arial" panose="020B0604020202020204" pitchFamily="34" charset="0"/>
              </a:rPr>
              <a:t>CONFUSION</a:t>
            </a:r>
            <a:endParaRPr lang="en-US" altLang="en-US" sz="2800" b="1">
              <a:latin typeface="Arial" panose="020B0604020202020204" pitchFamily="34" charset="0"/>
            </a:endParaRPr>
          </a:p>
          <a:p>
            <a:pPr eaLnBrk="1" hangingPunct="1">
              <a:lnSpc>
                <a:spcPct val="90000"/>
              </a:lnSpc>
            </a:pPr>
            <a:r>
              <a:rPr lang="en-US" altLang="en-US" sz="2800" b="1">
                <a:solidFill>
                  <a:srgbClr val="0033CC"/>
                </a:solidFill>
                <a:latin typeface="Arial" panose="020B0604020202020204" pitchFamily="34" charset="0"/>
              </a:rPr>
              <a:t>HALLUCINATION</a:t>
            </a:r>
            <a:endParaRPr lang="en-US" altLang="en-US" sz="2800" b="1">
              <a:latin typeface="Arial" panose="020B0604020202020204" pitchFamily="34" charset="0"/>
            </a:endParaRPr>
          </a:p>
          <a:p>
            <a:pPr eaLnBrk="1" hangingPunct="1">
              <a:lnSpc>
                <a:spcPct val="90000"/>
              </a:lnSpc>
            </a:pPr>
            <a:r>
              <a:rPr lang="en-US" altLang="en-US" sz="2800" b="1">
                <a:latin typeface="Arial" panose="020B0604020202020204" pitchFamily="34" charset="0"/>
              </a:rPr>
              <a:t>CONSTIPATION</a:t>
            </a:r>
          </a:p>
          <a:p>
            <a:pPr eaLnBrk="1" hangingPunct="1">
              <a:lnSpc>
                <a:spcPct val="90000"/>
              </a:lnSpc>
            </a:pPr>
            <a:endParaRPr lang="en-US" altLang="en-US" sz="2800" b="1">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29">
            <a:extLst>
              <a:ext uri="{FF2B5EF4-FFF2-40B4-BE49-F238E27FC236}">
                <a16:creationId xmlns:a16="http://schemas.microsoft.com/office/drawing/2014/main" id="{91AE0456-7A09-3184-3CE4-92155CFF492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7724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35843" name="Rectangle 1026">
            <a:extLst>
              <a:ext uri="{FF2B5EF4-FFF2-40B4-BE49-F238E27FC236}">
                <a16:creationId xmlns:a16="http://schemas.microsoft.com/office/drawing/2014/main" id="{89566E47-B0C1-CF52-712E-EAFFBD23109E}"/>
              </a:ext>
            </a:extLst>
          </p:cNvPr>
          <p:cNvSpPr>
            <a:spLocks noGrp="1" noChangeArrowheads="1"/>
          </p:cNvSpPr>
          <p:nvPr>
            <p:ph type="title"/>
          </p:nvPr>
        </p:nvSpPr>
        <p:spPr>
          <a:xfrm>
            <a:off x="304800" y="609600"/>
            <a:ext cx="7772400" cy="1143000"/>
          </a:xfrm>
        </p:spPr>
        <p:txBody>
          <a:bodyPr/>
          <a:lstStyle/>
          <a:p>
            <a:pPr eaLnBrk="1" hangingPunct="1"/>
            <a:r>
              <a:rPr lang="en-US" altLang="en-US" b="1" u="sng">
                <a:solidFill>
                  <a:srgbClr val="3333FF"/>
                </a:solidFill>
              </a:rPr>
              <a:t>ATROPINE EFFECTS ON PUPIL</a:t>
            </a:r>
          </a:p>
        </p:txBody>
      </p:sp>
      <p:pic>
        <p:nvPicPr>
          <p:cNvPr id="35844" name="Picture 1028">
            <a:extLst>
              <a:ext uri="{FF2B5EF4-FFF2-40B4-BE49-F238E27FC236}">
                <a16:creationId xmlns:a16="http://schemas.microsoft.com/office/drawing/2014/main" id="{F1AA6F9B-C5ED-B251-F76A-C636D585084E}"/>
              </a:ext>
            </a:extLst>
          </p:cNvPr>
          <p:cNvPicPr>
            <a:picLocks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81200" y="1828800"/>
            <a:ext cx="4048125" cy="45720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5E781218-2EE0-5FA4-24BE-CF26B1C5A916}"/>
              </a:ext>
            </a:extLst>
          </p:cNvPr>
          <p:cNvSpPr>
            <a:spLocks noChangeArrowheads="1"/>
          </p:cNvSpPr>
          <p:nvPr/>
        </p:nvSpPr>
        <p:spPr bwMode="auto">
          <a:xfrm>
            <a:off x="0" y="16764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tabLst>
                <a:tab pos="914400" algn="l"/>
              </a:tabLst>
              <a:defRPr sz="3200">
                <a:solidFill>
                  <a:schemeClr val="tx1"/>
                </a:solidFill>
                <a:latin typeface="Times New Roman" panose="02020603050405020304" pitchFamily="18" charset="0"/>
              </a:defRPr>
            </a:lvl1pPr>
            <a:lvl2pPr marL="742950" indent="-285750">
              <a:spcBef>
                <a:spcPct val="20000"/>
              </a:spcBef>
              <a:buChar char="–"/>
              <a:tabLst>
                <a:tab pos="914400" algn="l"/>
              </a:tabLst>
              <a:defRPr sz="2800">
                <a:solidFill>
                  <a:schemeClr val="tx1"/>
                </a:solidFill>
                <a:latin typeface="Times New Roman" panose="02020603050405020304" pitchFamily="18" charset="0"/>
              </a:defRPr>
            </a:lvl2pPr>
            <a:lvl3pPr marL="1143000" indent="-228600">
              <a:spcBef>
                <a:spcPct val="20000"/>
              </a:spcBef>
              <a:buChar char="•"/>
              <a:tabLst>
                <a:tab pos="914400" algn="l"/>
              </a:tabLst>
              <a:defRPr sz="2400">
                <a:solidFill>
                  <a:schemeClr val="tx1"/>
                </a:solidFill>
                <a:latin typeface="Times New Roman" panose="02020603050405020304" pitchFamily="18" charset="0"/>
              </a:defRPr>
            </a:lvl3pPr>
            <a:lvl4pPr marL="1600200" indent="-228600">
              <a:spcBef>
                <a:spcPct val="20000"/>
              </a:spcBef>
              <a:buChar char="–"/>
              <a:tabLst>
                <a:tab pos="914400" algn="l"/>
              </a:tabLst>
              <a:defRPr sz="2000">
                <a:solidFill>
                  <a:schemeClr val="tx1"/>
                </a:solidFill>
                <a:latin typeface="Times New Roman" panose="02020603050405020304" pitchFamily="18" charset="0"/>
              </a:defRPr>
            </a:lvl4pPr>
            <a:lvl5pPr marL="2057400" indent="-228600">
              <a:spcBef>
                <a:spcPct val="20000"/>
              </a:spcBef>
              <a:buChar char="»"/>
              <a:tabLst>
                <a:tab pos="914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914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914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914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914400" algn="l"/>
              </a:tabLst>
              <a:defRPr sz="2000">
                <a:solidFill>
                  <a:schemeClr val="tx1"/>
                </a:solidFill>
                <a:latin typeface="Times New Roman" panose="02020603050405020304" pitchFamily="18" charset="0"/>
              </a:defRPr>
            </a:lvl9pPr>
          </a:lstStyle>
          <a:p>
            <a:pPr>
              <a:spcBef>
                <a:spcPct val="0"/>
              </a:spcBef>
            </a:pPr>
            <a:r>
              <a:rPr lang="en-US" altLang="en-US" sz="1200">
                <a:solidFill>
                  <a:srgbClr val="FF0000"/>
                </a:solidFill>
                <a:cs typeface="Times New Roman" panose="02020603050405020304" pitchFamily="18" charset="0"/>
              </a:rPr>
              <a:t>.</a:t>
            </a:r>
            <a:endParaRPr lang="en-US" altLang="en-US" sz="2800">
              <a:solidFill>
                <a:srgbClr val="FF0000"/>
              </a:solidFill>
            </a:endParaRPr>
          </a:p>
        </p:txBody>
      </p:sp>
      <p:sp>
        <p:nvSpPr>
          <p:cNvPr id="5123" name="Title 5">
            <a:extLst>
              <a:ext uri="{FF2B5EF4-FFF2-40B4-BE49-F238E27FC236}">
                <a16:creationId xmlns:a16="http://schemas.microsoft.com/office/drawing/2014/main" id="{727A9D0B-B7F2-6300-29F2-6ADDEEDAA3B2}"/>
              </a:ext>
            </a:extLst>
          </p:cNvPr>
          <p:cNvSpPr>
            <a:spLocks noGrp="1" noChangeArrowheads="1"/>
          </p:cNvSpPr>
          <p:nvPr>
            <p:ph type="title"/>
          </p:nvPr>
        </p:nvSpPr>
        <p:spPr>
          <a:xfrm>
            <a:off x="-604838" y="381000"/>
            <a:ext cx="9144001" cy="1143000"/>
          </a:xfrm>
        </p:spPr>
        <p:txBody>
          <a:bodyPr/>
          <a:lstStyle/>
          <a:p>
            <a:r>
              <a:rPr lang="en-US" altLang="en-US" sz="3600" b="1" u="sng">
                <a:solidFill>
                  <a:srgbClr val="FF0000"/>
                </a:solidFill>
                <a:cs typeface="Times New Roman" panose="02020603050405020304" pitchFamily="18" charset="0"/>
              </a:rPr>
              <a:t>DOSE RESPONSE RELATIONSHIP</a:t>
            </a:r>
            <a:br>
              <a:rPr lang="en-US" altLang="en-US" sz="4000" b="1" u="sng">
                <a:solidFill>
                  <a:srgbClr val="FF0000"/>
                </a:solidFill>
                <a:latin typeface="Arial" panose="020B0604020202020204" pitchFamily="34" charset="0"/>
                <a:cs typeface="Times New Roman" panose="02020603050405020304" pitchFamily="18" charset="0"/>
              </a:rPr>
            </a:br>
            <a:endParaRPr lang="en-US" altLang="en-US" sz="4000"/>
          </a:p>
        </p:txBody>
      </p:sp>
      <p:sp>
        <p:nvSpPr>
          <p:cNvPr id="5124" name="Content Placeholder 6">
            <a:extLst>
              <a:ext uri="{FF2B5EF4-FFF2-40B4-BE49-F238E27FC236}">
                <a16:creationId xmlns:a16="http://schemas.microsoft.com/office/drawing/2014/main" id="{894DAA13-A087-35DD-E1EA-63C3A0071D0A}"/>
              </a:ext>
            </a:extLst>
          </p:cNvPr>
          <p:cNvSpPr>
            <a:spLocks noGrp="1" noChangeArrowheads="1"/>
          </p:cNvSpPr>
          <p:nvPr>
            <p:ph idx="1"/>
          </p:nvPr>
        </p:nvSpPr>
        <p:spPr>
          <a:xfrm>
            <a:off x="609600" y="1371600"/>
            <a:ext cx="8229600" cy="4343400"/>
          </a:xfrm>
        </p:spPr>
        <p:txBody>
          <a:bodyPr/>
          <a:lstStyle/>
          <a:p>
            <a:pPr marL="0" indent="0">
              <a:spcBef>
                <a:spcPct val="0"/>
              </a:spcBef>
              <a:tabLst>
                <a:tab pos="914400" algn="l"/>
              </a:tabLst>
            </a:pPr>
            <a:r>
              <a:rPr lang="en-US" altLang="en-US" sz="2800" b="1" u="sng">
                <a:solidFill>
                  <a:srgbClr val="FF0000"/>
                </a:solidFill>
                <a:cs typeface="Times New Roman" panose="02020603050405020304" pitchFamily="18" charset="0"/>
              </a:rPr>
              <a:t>RESPONSE:</a:t>
            </a:r>
            <a:endParaRPr lang="en-US" altLang="en-US" sz="2800" b="1">
              <a:solidFill>
                <a:srgbClr val="FF0000"/>
              </a:solidFill>
            </a:endParaRPr>
          </a:p>
          <a:p>
            <a:pPr marL="0" indent="0">
              <a:spcBef>
                <a:spcPct val="0"/>
              </a:spcBef>
              <a:buFontTx/>
              <a:buNone/>
              <a:tabLst>
                <a:tab pos="914400" algn="l"/>
              </a:tabLst>
            </a:pPr>
            <a:r>
              <a:rPr lang="en-US" altLang="en-US" sz="2800" b="1">
                <a:solidFill>
                  <a:srgbClr val="002060"/>
                </a:solidFill>
                <a:cs typeface="Times New Roman" panose="02020603050405020304" pitchFamily="18" charset="0"/>
              </a:rPr>
              <a:t>1) Every cell of the body functions in an organized manner. </a:t>
            </a:r>
            <a:endParaRPr lang="en-US" altLang="en-US" sz="2800" b="1">
              <a:solidFill>
                <a:srgbClr val="002060"/>
              </a:solidFill>
            </a:endParaRPr>
          </a:p>
          <a:p>
            <a:pPr marL="0" indent="0">
              <a:spcBef>
                <a:spcPct val="0"/>
              </a:spcBef>
              <a:buFontTx/>
              <a:buNone/>
              <a:tabLst>
                <a:tab pos="914400" algn="l"/>
              </a:tabLst>
            </a:pPr>
            <a:r>
              <a:rPr lang="en-US" altLang="en-US" sz="2800" b="1">
                <a:solidFill>
                  <a:srgbClr val="002060"/>
                </a:solidFill>
                <a:cs typeface="Times New Roman" panose="02020603050405020304" pitchFamily="18" charset="0"/>
              </a:rPr>
              <a:t>2) Chemicals alter their function by interacting with the cells. This alteration of function is called response of the cell.</a:t>
            </a:r>
            <a:endParaRPr lang="en-US" altLang="en-US" sz="2800" b="1">
              <a:solidFill>
                <a:srgbClr val="002060"/>
              </a:solidFill>
            </a:endParaRPr>
          </a:p>
          <a:p>
            <a:pPr marL="0" indent="0">
              <a:spcBef>
                <a:spcPct val="0"/>
              </a:spcBef>
              <a:buFontTx/>
              <a:buNone/>
              <a:tabLst>
                <a:tab pos="914400" algn="l"/>
              </a:tabLst>
            </a:pPr>
            <a:r>
              <a:rPr lang="en-US" altLang="en-US" sz="2800" b="1">
                <a:solidFill>
                  <a:srgbClr val="002060"/>
                </a:solidFill>
                <a:cs typeface="Times New Roman" panose="02020603050405020304" pitchFamily="18" charset="0"/>
              </a:rPr>
              <a:t>3) The dose and the response can be measured and the magnitude of the response is related to the dose.</a:t>
            </a:r>
            <a:endParaRPr lang="en-US" altLang="en-US" sz="2800" b="1">
              <a:solidFill>
                <a:srgbClr val="002060"/>
              </a:solidFill>
            </a:endParaRPr>
          </a:p>
          <a:p>
            <a:pPr marL="0" indent="0">
              <a:spcBef>
                <a:spcPct val="0"/>
              </a:spcBef>
              <a:buFontTx/>
              <a:buNone/>
              <a:tabLst>
                <a:tab pos="914400" algn="l"/>
              </a:tabLst>
            </a:pPr>
            <a:r>
              <a:rPr lang="en-US" altLang="en-US" sz="2800" b="1">
                <a:solidFill>
                  <a:srgbClr val="002060"/>
                </a:solidFill>
                <a:cs typeface="Times New Roman" panose="02020603050405020304" pitchFamily="18" charset="0"/>
              </a:rPr>
              <a:t> 4)  Response increases with the increase in the dose.</a:t>
            </a:r>
          </a:p>
          <a:p>
            <a:pPr marL="0" indent="0">
              <a:spcBef>
                <a:spcPct val="0"/>
              </a:spcBef>
              <a:buFontTx/>
              <a:buNone/>
              <a:tabLst>
                <a:tab pos="914400" algn="l"/>
              </a:tabLst>
            </a:pPr>
            <a:endParaRPr lang="en-US" altLang="en-US" sz="2800" b="1">
              <a:solidFill>
                <a:srgbClr val="002060"/>
              </a:solidFill>
            </a:endParaRPr>
          </a:p>
          <a:p>
            <a:pPr marL="0" indent="0">
              <a:spcBef>
                <a:spcPct val="0"/>
              </a:spcBef>
              <a:buFontTx/>
              <a:buNone/>
              <a:tabLst>
                <a:tab pos="914400" algn="l"/>
              </a:tabLst>
            </a:pPr>
            <a:endParaRPr lang="en-US" altLang="en-US" sz="2800" b="1">
              <a:solidFill>
                <a:srgbClr val="FF0000"/>
              </a:solidFill>
            </a:endParaRPr>
          </a:p>
          <a:p>
            <a:pPr marL="0" indent="0">
              <a:spcBef>
                <a:spcPct val="0"/>
              </a:spcBef>
              <a:tabLst>
                <a:tab pos="914400" algn="l"/>
              </a:tabLst>
            </a:pPr>
            <a:endParaRPr lang="en-US" altLang="en-US" sz="2800" b="1">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a:extLst>
              <a:ext uri="{FF2B5EF4-FFF2-40B4-BE49-F238E27FC236}">
                <a16:creationId xmlns:a16="http://schemas.microsoft.com/office/drawing/2014/main" id="{091CA394-6E97-845B-2738-0D62A690A651}"/>
              </a:ext>
            </a:extLst>
          </p:cNvPr>
          <p:cNvPicPr>
            <a:picLocks noChangeAspect="1" noChangeArrowheads="1"/>
          </p:cNvPicPr>
          <p:nvPr/>
        </p:nvPicPr>
        <p:blipFill>
          <a:blip r:embed="rId2">
            <a:lum bright="34000" contrast="-10000"/>
            <a:extLst>
              <a:ext uri="{28A0092B-C50C-407E-A947-70E740481C1C}">
                <a14:useLocalDpi xmlns:a14="http://schemas.microsoft.com/office/drawing/2010/main" val="0"/>
              </a:ext>
            </a:extLst>
          </a:blip>
          <a:srcRect/>
          <a:stretch>
            <a:fillRect/>
          </a:stretch>
        </p:blipFill>
        <p:spPr bwMode="auto">
          <a:xfrm>
            <a:off x="0" y="-34925"/>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a16="http://schemas.microsoft.com/office/drawing/2014/main" id="{F1E3E992-E25A-3169-3EDD-4FE0DFEA2EB2}"/>
              </a:ext>
            </a:extLst>
          </p:cNvPr>
          <p:cNvSpPr>
            <a:spLocks noGrp="1" noChangeArrowheads="1"/>
          </p:cNvSpPr>
          <p:nvPr>
            <p:ph type="title"/>
          </p:nvPr>
        </p:nvSpPr>
        <p:spPr>
          <a:xfrm>
            <a:off x="0" y="390525"/>
            <a:ext cx="7772400" cy="1143000"/>
          </a:xfrm>
        </p:spPr>
        <p:txBody>
          <a:bodyPr/>
          <a:lstStyle/>
          <a:p>
            <a:pPr eaLnBrk="1" hangingPunct="1"/>
            <a:r>
              <a:rPr lang="en-US" altLang="en-US" sz="3600" b="1" u="sng">
                <a:solidFill>
                  <a:srgbClr val="CC3300"/>
                </a:solidFill>
                <a:latin typeface="Arial" panose="020B0604020202020204" pitchFamily="34" charset="0"/>
              </a:rPr>
              <a:t>BLISTER AGENTS</a:t>
            </a:r>
          </a:p>
        </p:txBody>
      </p:sp>
      <p:sp>
        <p:nvSpPr>
          <p:cNvPr id="36868" name="Rectangle 3">
            <a:extLst>
              <a:ext uri="{FF2B5EF4-FFF2-40B4-BE49-F238E27FC236}">
                <a16:creationId xmlns:a16="http://schemas.microsoft.com/office/drawing/2014/main" id="{4CD6AD55-43C2-8ABB-4CE7-56B21598DBCD}"/>
              </a:ext>
            </a:extLst>
          </p:cNvPr>
          <p:cNvSpPr>
            <a:spLocks noGrp="1" noChangeArrowheads="1"/>
          </p:cNvSpPr>
          <p:nvPr>
            <p:ph type="body" idx="1"/>
          </p:nvPr>
        </p:nvSpPr>
        <p:spPr/>
        <p:txBody>
          <a:bodyPr/>
          <a:lstStyle/>
          <a:p>
            <a:pPr eaLnBrk="1" hangingPunct="1"/>
            <a:r>
              <a:rPr lang="en-US" altLang="en-US" sz="3600" b="1">
                <a:latin typeface="Arial" panose="020B0604020202020204" pitchFamily="34" charset="0"/>
              </a:rPr>
              <a:t>MECHANISM OF ACTION</a:t>
            </a:r>
          </a:p>
          <a:p>
            <a:pPr eaLnBrk="1" hangingPunct="1"/>
            <a:r>
              <a:rPr lang="en-US" altLang="en-US" sz="3600" b="1">
                <a:solidFill>
                  <a:srgbClr val="3333FF"/>
                </a:solidFill>
                <a:latin typeface="Arial" panose="020B0604020202020204" pitchFamily="34" charset="0"/>
              </a:rPr>
              <a:t>SYMPTOMS</a:t>
            </a:r>
          </a:p>
          <a:p>
            <a:pPr eaLnBrk="1" hangingPunct="1"/>
            <a:r>
              <a:rPr lang="en-US" altLang="en-US" sz="3600" b="1">
                <a:solidFill>
                  <a:srgbClr val="FF3300"/>
                </a:solidFill>
                <a:latin typeface="Arial" panose="020B0604020202020204" pitchFamily="34" charset="0"/>
              </a:rPr>
              <a:t>TREATMENT</a:t>
            </a:r>
            <a:endParaRPr lang="en-US" altLang="en-US" sz="3600" b="1">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84A250FE-A8CE-3AA3-2F3A-B3E1D0B75070}"/>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id="{B8BEBEBE-89C5-72FE-26DF-9A8BD7390666}"/>
              </a:ext>
            </a:extLst>
          </p:cNvPr>
          <p:cNvSpPr>
            <a:spLocks noGrp="1" noChangeArrowheads="1"/>
          </p:cNvSpPr>
          <p:nvPr>
            <p:ph type="title"/>
          </p:nvPr>
        </p:nvSpPr>
        <p:spPr>
          <a:xfrm>
            <a:off x="685800" y="0"/>
            <a:ext cx="7772400" cy="990600"/>
          </a:xfrm>
        </p:spPr>
        <p:txBody>
          <a:bodyPr/>
          <a:lstStyle/>
          <a:p>
            <a:pPr eaLnBrk="1" hangingPunct="1"/>
            <a:r>
              <a:rPr lang="en-US" altLang="en-US" b="1" u="sng">
                <a:solidFill>
                  <a:srgbClr val="FF3300"/>
                </a:solidFill>
                <a:latin typeface="Arial" panose="020B0604020202020204" pitchFamily="34" charset="0"/>
              </a:rPr>
              <a:t>MECHANISM OF ACTION OF BLISTER AGENTS</a:t>
            </a:r>
          </a:p>
        </p:txBody>
      </p:sp>
      <p:sp>
        <p:nvSpPr>
          <p:cNvPr id="37892" name="Rectangle 3">
            <a:extLst>
              <a:ext uri="{FF2B5EF4-FFF2-40B4-BE49-F238E27FC236}">
                <a16:creationId xmlns:a16="http://schemas.microsoft.com/office/drawing/2014/main" id="{4FACA012-50F8-CF37-23F1-B57E940098FC}"/>
              </a:ext>
            </a:extLst>
          </p:cNvPr>
          <p:cNvSpPr>
            <a:spLocks noGrp="1" noChangeArrowheads="1"/>
          </p:cNvSpPr>
          <p:nvPr>
            <p:ph type="body" idx="1"/>
          </p:nvPr>
        </p:nvSpPr>
        <p:spPr>
          <a:xfrm>
            <a:off x="228600" y="1981200"/>
            <a:ext cx="8229600" cy="4114800"/>
          </a:xfrm>
        </p:spPr>
        <p:txBody>
          <a:bodyPr/>
          <a:lstStyle/>
          <a:p>
            <a:pPr eaLnBrk="1" hangingPunct="1"/>
            <a:r>
              <a:rPr lang="en-US" altLang="en-US" b="1">
                <a:solidFill>
                  <a:schemeClr val="bg1"/>
                </a:solidFill>
                <a:latin typeface="Arial" panose="020B0604020202020204" pitchFamily="34" charset="0"/>
              </a:rPr>
              <a:t>CYTOSTATIC</a:t>
            </a:r>
          </a:p>
          <a:p>
            <a:pPr eaLnBrk="1" hangingPunct="1"/>
            <a:r>
              <a:rPr lang="en-US" altLang="en-US" b="1">
                <a:solidFill>
                  <a:schemeClr val="bg1"/>
                </a:solidFill>
                <a:latin typeface="Arial" panose="020B0604020202020204" pitchFamily="34" charset="0"/>
              </a:rPr>
              <a:t>MUTAGENIC</a:t>
            </a:r>
          </a:p>
          <a:p>
            <a:pPr eaLnBrk="1" hangingPunct="1"/>
            <a:r>
              <a:rPr lang="en-US" altLang="en-US" b="1">
                <a:solidFill>
                  <a:schemeClr val="bg1"/>
                </a:solidFill>
                <a:latin typeface="Arial" panose="020B0604020202020204" pitchFamily="34" charset="0"/>
              </a:rPr>
              <a:t>CYTO – TOXIC</a:t>
            </a:r>
          </a:p>
          <a:p>
            <a:pPr eaLnBrk="1" hangingPunct="1"/>
            <a:r>
              <a:rPr lang="en-US" altLang="en-US" b="1">
                <a:solidFill>
                  <a:schemeClr val="bg1"/>
                </a:solidFill>
                <a:latin typeface="Arial" panose="020B0604020202020204" pitchFamily="34" charset="0"/>
              </a:rPr>
              <a:t>ACTION RESEMBLES THAT PRODUCED BY IONIZING RADIATIONS – RADIO MIMETIC COMPOUNDS</a:t>
            </a:r>
          </a:p>
        </p:txBody>
      </p:sp>
      <p:pic>
        <p:nvPicPr>
          <p:cNvPr id="37893" name="Picture 1">
            <a:extLst>
              <a:ext uri="{FF2B5EF4-FFF2-40B4-BE49-F238E27FC236}">
                <a16:creationId xmlns:a16="http://schemas.microsoft.com/office/drawing/2014/main" id="{6758F3C8-A8C1-CD6D-7099-8509033E2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73038"/>
            <a:ext cx="1247775"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7F496E1D-C420-EA33-DD82-6FD1DE00C656}"/>
              </a:ext>
            </a:extLst>
          </p:cNvPr>
          <p:cNvPicPr>
            <a:picLocks noChangeAspect="1" noChangeArrowheads="1"/>
          </p:cNvPicPr>
          <p:nvPr/>
        </p:nvPicPr>
        <p:blipFill>
          <a:blip r:embed="rId2">
            <a:lum bright="34000" contrast="-10000"/>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50488F49-BFC4-7166-CF7D-AF4FD2280249}"/>
              </a:ext>
            </a:extLst>
          </p:cNvPr>
          <p:cNvSpPr>
            <a:spLocks noGrp="1" noChangeArrowheads="1"/>
          </p:cNvSpPr>
          <p:nvPr>
            <p:ph type="title"/>
          </p:nvPr>
        </p:nvSpPr>
        <p:spPr>
          <a:xfrm>
            <a:off x="685800" y="228600"/>
            <a:ext cx="7772400" cy="1143000"/>
          </a:xfrm>
        </p:spPr>
        <p:txBody>
          <a:bodyPr/>
          <a:lstStyle/>
          <a:p>
            <a:pPr eaLnBrk="1" hangingPunct="1"/>
            <a:r>
              <a:rPr lang="en-US" altLang="en-US" sz="3600" b="1" u="sng">
                <a:solidFill>
                  <a:srgbClr val="CC3300"/>
                </a:solidFill>
                <a:latin typeface="Arial" panose="020B0604020202020204" pitchFamily="34" charset="0"/>
              </a:rPr>
              <a:t>SIGNS AND SYMPTOMS OF SULPHUR MUSTARD POISONING</a:t>
            </a:r>
          </a:p>
        </p:txBody>
      </p:sp>
      <p:sp>
        <p:nvSpPr>
          <p:cNvPr id="38916" name="Rectangle 3">
            <a:extLst>
              <a:ext uri="{FF2B5EF4-FFF2-40B4-BE49-F238E27FC236}">
                <a16:creationId xmlns:a16="http://schemas.microsoft.com/office/drawing/2014/main" id="{D2BFFFF9-C251-1446-74A7-7063B65C49A5}"/>
              </a:ext>
            </a:extLst>
          </p:cNvPr>
          <p:cNvSpPr>
            <a:spLocks noGrp="1" noChangeArrowheads="1"/>
          </p:cNvSpPr>
          <p:nvPr>
            <p:ph type="body" idx="1"/>
          </p:nvPr>
        </p:nvSpPr>
        <p:spPr>
          <a:xfrm>
            <a:off x="228600" y="1752600"/>
            <a:ext cx="8763000" cy="4876800"/>
          </a:xfrm>
        </p:spPr>
        <p:txBody>
          <a:bodyPr/>
          <a:lstStyle/>
          <a:p>
            <a:pPr eaLnBrk="1" hangingPunct="1">
              <a:buFontTx/>
              <a:buNone/>
            </a:pPr>
            <a:r>
              <a:rPr lang="en-US" altLang="en-US" sz="2400" b="1" u="sng">
                <a:solidFill>
                  <a:srgbClr val="3333FF"/>
                </a:solidFill>
                <a:latin typeface="Arial" panose="020B0604020202020204" pitchFamily="34" charset="0"/>
              </a:rPr>
              <a:t>TIME POST EXPOSURE</a:t>
            </a:r>
            <a:r>
              <a:rPr lang="en-US" altLang="en-US" sz="2400" b="1">
                <a:solidFill>
                  <a:srgbClr val="3333FF"/>
                </a:solidFill>
                <a:latin typeface="Arial" panose="020B0604020202020204" pitchFamily="34" charset="0"/>
              </a:rPr>
              <a:t>	</a:t>
            </a:r>
            <a:r>
              <a:rPr lang="en-US" altLang="en-US" sz="2400" b="1" u="sng">
                <a:solidFill>
                  <a:srgbClr val="3333FF"/>
                </a:solidFill>
                <a:latin typeface="Arial" panose="020B0604020202020204" pitchFamily="34" charset="0"/>
              </a:rPr>
              <a:t>SYMPTOMS AND SIGNS</a:t>
            </a:r>
          </a:p>
          <a:p>
            <a:pPr eaLnBrk="1" hangingPunct="1">
              <a:buFontTx/>
              <a:buNone/>
            </a:pPr>
            <a:r>
              <a:rPr lang="en-US" altLang="en-US" sz="2400" b="1">
                <a:solidFill>
                  <a:srgbClr val="FF3300"/>
                </a:solidFill>
                <a:latin typeface="Arial" panose="020B0604020202020204" pitchFamily="34" charset="0"/>
              </a:rPr>
              <a:t>   20-60 MIN			NAUSEA, VOMITING AND EYE 					SMARTING </a:t>
            </a:r>
          </a:p>
          <a:p>
            <a:pPr eaLnBrk="1" hangingPunct="1">
              <a:buFontTx/>
              <a:buNone/>
            </a:pPr>
            <a:r>
              <a:rPr lang="en-US" altLang="en-US" sz="2400" b="1">
                <a:solidFill>
                  <a:srgbClr val="0033CC"/>
                </a:solidFill>
                <a:latin typeface="Arial" panose="020B0604020202020204" pitchFamily="34" charset="0"/>
              </a:rPr>
              <a:t>   2 – 6 HOURS		NAUSEA, VOMITING, 						HEADACHE, INFLAMMATION OF 				THE EYES, LACRIMATION, </a:t>
            </a:r>
          </a:p>
          <a:p>
            <a:pPr eaLnBrk="1" hangingPunct="1">
              <a:buFontTx/>
              <a:buNone/>
            </a:pPr>
            <a:r>
              <a:rPr lang="en-US" altLang="en-US" sz="2400" b="1">
                <a:solidFill>
                  <a:srgbClr val="0033CC"/>
                </a:solidFill>
                <a:latin typeface="Arial" panose="020B0604020202020204" pitchFamily="34" charset="0"/>
              </a:rPr>
              <a:t>					REDDENING OF FACE AND 					NECK, SORENESS OF THROAT 				INCREASE IN PULSE AND 					RESPIRATION.</a:t>
            </a:r>
          </a:p>
        </p:txBody>
      </p:sp>
      <p:pic>
        <p:nvPicPr>
          <p:cNvPr id="38917" name="Picture 1">
            <a:extLst>
              <a:ext uri="{FF2B5EF4-FFF2-40B4-BE49-F238E27FC236}">
                <a16:creationId xmlns:a16="http://schemas.microsoft.com/office/drawing/2014/main" id="{A38178D3-F5E5-236B-CEBD-C2A84A0C7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8747D77-00C5-F24E-C86A-E631FA334BB7}"/>
              </a:ext>
            </a:extLst>
          </p:cNvPr>
          <p:cNvSpPr>
            <a:spLocks noGrp="1" noChangeArrowheads="1"/>
          </p:cNvSpPr>
          <p:nvPr>
            <p:ph type="title"/>
          </p:nvPr>
        </p:nvSpPr>
        <p:spPr>
          <a:xfrm>
            <a:off x="762000" y="0"/>
            <a:ext cx="7772400" cy="1143000"/>
          </a:xfrm>
        </p:spPr>
        <p:txBody>
          <a:bodyPr/>
          <a:lstStyle/>
          <a:p>
            <a:pPr eaLnBrk="1" hangingPunct="1"/>
            <a:r>
              <a:rPr lang="en-US" altLang="en-US" sz="3600" b="1" u="sng">
                <a:solidFill>
                  <a:srgbClr val="CC3300"/>
                </a:solidFill>
                <a:latin typeface="Arial" panose="020B0604020202020204" pitchFamily="34" charset="0"/>
              </a:rPr>
              <a:t>SIGNS AND SYMPTOMS OF SULPHURMUSTARD POISONING</a:t>
            </a:r>
          </a:p>
        </p:txBody>
      </p:sp>
      <p:sp>
        <p:nvSpPr>
          <p:cNvPr id="39939" name="Rectangle 3">
            <a:extLst>
              <a:ext uri="{FF2B5EF4-FFF2-40B4-BE49-F238E27FC236}">
                <a16:creationId xmlns:a16="http://schemas.microsoft.com/office/drawing/2014/main" id="{05BB00FA-CEFE-FF2E-EC0F-73B9BE3969F2}"/>
              </a:ext>
            </a:extLst>
          </p:cNvPr>
          <p:cNvSpPr>
            <a:spLocks noGrp="1" noChangeArrowheads="1"/>
          </p:cNvSpPr>
          <p:nvPr>
            <p:ph type="body" idx="1"/>
          </p:nvPr>
        </p:nvSpPr>
        <p:spPr>
          <a:xfrm>
            <a:off x="762000" y="1295400"/>
            <a:ext cx="7772400" cy="5334000"/>
          </a:xfrm>
        </p:spPr>
        <p:txBody>
          <a:bodyPr/>
          <a:lstStyle/>
          <a:p>
            <a:pPr eaLnBrk="1" hangingPunct="1">
              <a:lnSpc>
                <a:spcPct val="90000"/>
              </a:lnSpc>
              <a:buFontTx/>
              <a:buNone/>
            </a:pPr>
            <a:r>
              <a:rPr lang="en-US" altLang="en-US" sz="2000" b="1">
                <a:solidFill>
                  <a:srgbClr val="3333FF"/>
                </a:solidFill>
                <a:latin typeface="Arial" panose="020B0604020202020204" pitchFamily="34" charset="0"/>
              </a:rPr>
              <a:t>TIME POST EXPOSURE	SYMPTOMS AND SIGNS</a:t>
            </a:r>
            <a:endParaRPr lang="en-US" altLang="en-US" sz="2000" b="1">
              <a:solidFill>
                <a:srgbClr val="CC3300"/>
              </a:solidFill>
              <a:latin typeface="Arial" panose="020B0604020202020204" pitchFamily="34" charset="0"/>
            </a:endParaRPr>
          </a:p>
          <a:p>
            <a:pPr eaLnBrk="1" hangingPunct="1">
              <a:lnSpc>
                <a:spcPct val="90000"/>
              </a:lnSpc>
              <a:buFontTx/>
              <a:buNone/>
            </a:pPr>
            <a:r>
              <a:rPr lang="en-US" altLang="en-US" sz="2000" b="1">
                <a:solidFill>
                  <a:srgbClr val="CC3300"/>
                </a:solidFill>
                <a:latin typeface="Arial" panose="020B0604020202020204" pitchFamily="34" charset="0"/>
              </a:rPr>
              <a:t>24 HOURS			GENERAL INCREASE IN 					SEVERITY OF ABOVE 	EFFECTS 				INFLAMMATION OF INNER 					THIGHS, AXILLA, GENITALIA, 				BUTTOCKS,FOLLOWED BY 					ONSET OF BLISTER 						FORMATION. BLISTERS ARE 					LARGE, FILLED WITH YELLOW 				FLUID AND MAY BE 						PENDULOUS.</a:t>
            </a:r>
          </a:p>
          <a:p>
            <a:pPr eaLnBrk="1" hangingPunct="1">
              <a:lnSpc>
                <a:spcPct val="90000"/>
              </a:lnSpc>
              <a:buFontTx/>
              <a:buNone/>
            </a:pPr>
            <a:r>
              <a:rPr lang="en-US" altLang="en-US" sz="2000" b="1">
                <a:latin typeface="Arial" panose="020B0604020202020204" pitchFamily="34" charset="0"/>
              </a:rPr>
              <a:t>48 HOURS			CONDITION GENERALLY 					WORSENED. BLISTERING </a:t>
            </a:r>
          </a:p>
          <a:p>
            <a:pPr eaLnBrk="1" hangingPunct="1">
              <a:lnSpc>
                <a:spcPct val="90000"/>
              </a:lnSpc>
              <a:buFontTx/>
              <a:buNone/>
            </a:pPr>
            <a:r>
              <a:rPr lang="en-US" altLang="en-US" sz="2000" b="1">
                <a:latin typeface="Arial" panose="020B0604020202020204" pitchFamily="34" charset="0"/>
              </a:rPr>
              <a:t>					MORE MARKED, SWELLING OF 				GENITALIA.  BRONCHITIS 					EXPECTORATION OF MUCOUS 				AND NECROTIC SLOUGH.  					 INCREASED TEMPERATURE.</a:t>
            </a:r>
          </a:p>
          <a:p>
            <a:pPr eaLnBrk="1" hangingPunct="1">
              <a:lnSpc>
                <a:spcPct val="90000"/>
              </a:lnSpc>
            </a:pPr>
            <a:endParaRPr lang="en-US" altLang="en-US" sz="20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ustard2">
            <a:extLst>
              <a:ext uri="{FF2B5EF4-FFF2-40B4-BE49-F238E27FC236}">
                <a16:creationId xmlns:a16="http://schemas.microsoft.com/office/drawing/2014/main" id="{44AD6110-8CF9-E17E-2BA8-B60BA0CC2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77724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23E9A59-7163-3C78-3EA0-23714C5E1051}"/>
              </a:ext>
            </a:extLst>
          </p:cNvPr>
          <p:cNvSpPr>
            <a:spLocks noGrp="1" noChangeArrowheads="1"/>
          </p:cNvSpPr>
          <p:nvPr>
            <p:ph type="title"/>
          </p:nvPr>
        </p:nvSpPr>
        <p:spPr>
          <a:xfrm>
            <a:off x="685800" y="228600"/>
            <a:ext cx="7772400" cy="1143000"/>
          </a:xfrm>
        </p:spPr>
        <p:txBody>
          <a:bodyPr/>
          <a:lstStyle/>
          <a:p>
            <a:pPr eaLnBrk="1" hangingPunct="1"/>
            <a:r>
              <a:rPr lang="en-US" altLang="en-US" b="1" u="sng">
                <a:solidFill>
                  <a:srgbClr val="3333FF"/>
                </a:solidFill>
                <a:latin typeface="Arial" panose="020B0604020202020204" pitchFamily="34" charset="0"/>
              </a:rPr>
              <a:t>MUSTARD (HD) </a:t>
            </a:r>
            <a:br>
              <a:rPr lang="en-US" altLang="en-US" b="1" u="sng">
                <a:solidFill>
                  <a:srgbClr val="3333FF"/>
                </a:solidFill>
                <a:latin typeface="Arial" panose="020B0604020202020204" pitchFamily="34" charset="0"/>
              </a:rPr>
            </a:br>
            <a:r>
              <a:rPr lang="en-US" altLang="en-US" b="1" u="sng">
                <a:solidFill>
                  <a:srgbClr val="3333FF"/>
                </a:solidFill>
                <a:latin typeface="Arial" panose="020B0604020202020204" pitchFamily="34" charset="0"/>
              </a:rPr>
              <a:t>EFFECTS ON EYES</a:t>
            </a:r>
          </a:p>
        </p:txBody>
      </p:sp>
      <p:sp>
        <p:nvSpPr>
          <p:cNvPr id="41987" name="Rectangle 3">
            <a:extLst>
              <a:ext uri="{FF2B5EF4-FFF2-40B4-BE49-F238E27FC236}">
                <a16:creationId xmlns:a16="http://schemas.microsoft.com/office/drawing/2014/main" id="{6DBD1340-A4F0-80DE-E63F-016ED42952CC}"/>
              </a:ext>
            </a:extLst>
          </p:cNvPr>
          <p:cNvSpPr>
            <a:spLocks noGrp="1" noChangeArrowheads="1"/>
          </p:cNvSpPr>
          <p:nvPr>
            <p:ph type="body" idx="1"/>
          </p:nvPr>
        </p:nvSpPr>
        <p:spPr>
          <a:xfrm>
            <a:off x="304800" y="1981200"/>
            <a:ext cx="8610600" cy="4572000"/>
          </a:xfrm>
        </p:spPr>
        <p:txBody>
          <a:bodyPr/>
          <a:lstStyle/>
          <a:p>
            <a:pPr eaLnBrk="1" hangingPunct="1">
              <a:lnSpc>
                <a:spcPct val="90000"/>
              </a:lnSpc>
              <a:buFontTx/>
              <a:buNone/>
            </a:pPr>
            <a:r>
              <a:rPr lang="en-US" altLang="en-US" sz="2400" b="1" u="sng">
                <a:solidFill>
                  <a:srgbClr val="FF3300"/>
                </a:solidFill>
                <a:latin typeface="Arial" panose="020B0604020202020204" pitchFamily="34" charset="0"/>
              </a:rPr>
              <a:t>EXPOSURE</a:t>
            </a:r>
            <a:r>
              <a:rPr lang="en-US" altLang="en-US" sz="2400" b="1">
                <a:solidFill>
                  <a:srgbClr val="FF3300"/>
                </a:solidFill>
                <a:latin typeface="Arial" panose="020B0604020202020204" pitchFamily="34" charset="0"/>
              </a:rPr>
              <a:t>	</a:t>
            </a:r>
            <a:r>
              <a:rPr lang="en-US" altLang="en-US" sz="2400" b="1" u="sng">
                <a:solidFill>
                  <a:srgbClr val="FF3300"/>
                </a:solidFill>
                <a:latin typeface="Arial" panose="020B0604020202020204" pitchFamily="34" charset="0"/>
              </a:rPr>
              <a:t>LATENT PERIOD</a:t>
            </a:r>
            <a:r>
              <a:rPr lang="en-US" altLang="en-US" sz="2400" b="1">
                <a:solidFill>
                  <a:srgbClr val="FF3300"/>
                </a:solidFill>
                <a:latin typeface="Arial" panose="020B0604020202020204" pitchFamily="34" charset="0"/>
              </a:rPr>
              <a:t>	</a:t>
            </a:r>
            <a:r>
              <a:rPr lang="en-US" altLang="en-US" sz="2400" b="1" u="sng">
                <a:solidFill>
                  <a:srgbClr val="FF3300"/>
                </a:solidFill>
                <a:latin typeface="Arial" panose="020B0604020202020204" pitchFamily="34" charset="0"/>
              </a:rPr>
              <a:t>SIGNS</a:t>
            </a:r>
          </a:p>
          <a:p>
            <a:pPr eaLnBrk="1" hangingPunct="1">
              <a:lnSpc>
                <a:spcPct val="90000"/>
              </a:lnSpc>
              <a:buFontTx/>
              <a:buNone/>
            </a:pPr>
            <a:endParaRPr lang="en-US" altLang="en-US" sz="2400" b="1" u="sng">
              <a:solidFill>
                <a:srgbClr val="FF3300"/>
              </a:solidFill>
              <a:latin typeface="Arial" panose="020B0604020202020204" pitchFamily="34" charset="0"/>
            </a:endParaRPr>
          </a:p>
          <a:p>
            <a:pPr eaLnBrk="1" hangingPunct="1">
              <a:lnSpc>
                <a:spcPct val="90000"/>
              </a:lnSpc>
              <a:buFontTx/>
              <a:buNone/>
            </a:pPr>
            <a:r>
              <a:rPr lang="en-US" altLang="en-US" sz="2400" b="1">
                <a:solidFill>
                  <a:srgbClr val="3333FF"/>
                </a:solidFill>
                <a:latin typeface="Arial" panose="020B0604020202020204" pitchFamily="34" charset="0"/>
              </a:rPr>
              <a:t>MILD		4 – 12 HOURS	- LACRIMATION</a:t>
            </a:r>
          </a:p>
          <a:p>
            <a:pPr eaLnBrk="1" hangingPunct="1">
              <a:lnSpc>
                <a:spcPct val="90000"/>
              </a:lnSpc>
              <a:buFontTx/>
              <a:buNone/>
            </a:pPr>
            <a:r>
              <a:rPr lang="en-US" altLang="en-US" sz="2400" b="1">
                <a:solidFill>
                  <a:srgbClr val="3333FF"/>
                </a:solidFill>
                <a:latin typeface="Arial" panose="020B0604020202020204" pitchFamily="34" charset="0"/>
              </a:rPr>
              <a:t>						- SENSATION OF GRIT</a:t>
            </a:r>
          </a:p>
          <a:p>
            <a:pPr eaLnBrk="1" hangingPunct="1">
              <a:lnSpc>
                <a:spcPct val="90000"/>
              </a:lnSpc>
              <a:buFontTx/>
              <a:buNone/>
            </a:pPr>
            <a:r>
              <a:rPr lang="en-US" altLang="en-US" sz="2400" b="1">
                <a:solidFill>
                  <a:srgbClr val="3333FF"/>
                </a:solidFill>
                <a:latin typeface="Arial" panose="020B0604020202020204" pitchFamily="34" charset="0"/>
              </a:rPr>
              <a:t>						- CONJUNCTIVA RED</a:t>
            </a:r>
          </a:p>
          <a:p>
            <a:pPr eaLnBrk="1" hangingPunct="1">
              <a:lnSpc>
                <a:spcPct val="90000"/>
              </a:lnSpc>
              <a:buFontTx/>
              <a:buNone/>
            </a:pPr>
            <a:r>
              <a:rPr lang="en-US" altLang="en-US" sz="2400" b="1">
                <a:solidFill>
                  <a:srgbClr val="3333FF"/>
                </a:solidFill>
                <a:latin typeface="Arial" panose="020B0604020202020204" pitchFamily="34" charset="0"/>
              </a:rPr>
              <a:t>						AND SWOLLEN</a:t>
            </a:r>
          </a:p>
          <a:p>
            <a:pPr eaLnBrk="1" hangingPunct="1">
              <a:lnSpc>
                <a:spcPct val="90000"/>
              </a:lnSpc>
              <a:buFontTx/>
              <a:buNone/>
            </a:pPr>
            <a:r>
              <a:rPr lang="en-US" altLang="en-US" sz="2400" b="1">
                <a:solidFill>
                  <a:srgbClr val="CC3300"/>
                </a:solidFill>
                <a:latin typeface="Arial" panose="020B0604020202020204" pitchFamily="34" charset="0"/>
              </a:rPr>
              <a:t>HEAVY	1 – 3 HOURS	- BLISTERING OF 							EYE LID AND MUCOUS 						MEMBRANE</a:t>
            </a:r>
          </a:p>
          <a:p>
            <a:pPr eaLnBrk="1" hangingPunct="1">
              <a:lnSpc>
                <a:spcPct val="90000"/>
              </a:lnSpc>
              <a:buFontTx/>
              <a:buNone/>
            </a:pPr>
            <a:r>
              <a:rPr lang="en-US" altLang="en-US" sz="2400" b="1">
                <a:solidFill>
                  <a:srgbClr val="CC3300"/>
                </a:solidFill>
                <a:latin typeface="Arial" panose="020B0604020202020204" pitchFamily="34" charset="0"/>
              </a:rPr>
              <a:t>						- CONJUNCTIVITIS</a:t>
            </a:r>
          </a:p>
          <a:p>
            <a:pPr eaLnBrk="1" hangingPunct="1">
              <a:lnSpc>
                <a:spcPct val="90000"/>
              </a:lnSpc>
              <a:buFontTx/>
              <a:buNone/>
            </a:pPr>
            <a:r>
              <a:rPr lang="en-US" altLang="en-US" sz="2400" b="1">
                <a:solidFill>
                  <a:srgbClr val="CC3300"/>
                </a:solidFill>
                <a:latin typeface="Arial" panose="020B0604020202020204" pitchFamily="34" charset="0"/>
              </a:rPr>
              <a:t>						- CORNEAL LESION MAY </a:t>
            </a:r>
          </a:p>
          <a:p>
            <a:pPr eaLnBrk="1" hangingPunct="1">
              <a:lnSpc>
                <a:spcPct val="90000"/>
              </a:lnSpc>
              <a:buFontTx/>
              <a:buNone/>
            </a:pPr>
            <a:r>
              <a:rPr lang="en-US" altLang="en-US" sz="2400" b="1">
                <a:solidFill>
                  <a:srgbClr val="CC3300"/>
                </a:solidFill>
                <a:latin typeface="Arial" panose="020B0604020202020204" pitchFamily="34" charset="0"/>
              </a:rPr>
              <a:t>						RESULT IN BLINDNESS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61AB60D-50D4-1C33-C98F-9756F62905D2}"/>
              </a:ext>
            </a:extLst>
          </p:cNvPr>
          <p:cNvSpPr>
            <a:spLocks noGrp="1" noChangeArrowheads="1"/>
          </p:cNvSpPr>
          <p:nvPr>
            <p:ph type="title"/>
          </p:nvPr>
        </p:nvSpPr>
        <p:spPr>
          <a:noFill/>
        </p:spPr>
        <p:txBody>
          <a:bodyPr lIns="92075" tIns="46038" rIns="92075" bIns="46038"/>
          <a:lstStyle/>
          <a:p>
            <a:pPr eaLnBrk="1" hangingPunct="1"/>
            <a:r>
              <a:rPr lang="en-US" altLang="en-US" b="1" u="sng"/>
              <a:t>Mustard Effects</a:t>
            </a:r>
            <a:br>
              <a:rPr lang="en-US" altLang="en-US" b="1" u="sng"/>
            </a:br>
            <a:r>
              <a:rPr lang="en-US" altLang="en-US" b="1" u="sng"/>
              <a:t>Eye Injury</a:t>
            </a:r>
          </a:p>
        </p:txBody>
      </p:sp>
      <p:pic>
        <p:nvPicPr>
          <p:cNvPr id="43011" name="Picture 3">
            <a:extLst>
              <a:ext uri="{FF2B5EF4-FFF2-40B4-BE49-F238E27FC236}">
                <a16:creationId xmlns:a16="http://schemas.microsoft.com/office/drawing/2014/main" id="{8FAD1257-5651-507E-A86A-7F21F58425D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6294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mustard-c">
            <a:extLst>
              <a:ext uri="{FF2B5EF4-FFF2-40B4-BE49-F238E27FC236}">
                <a16:creationId xmlns:a16="http://schemas.microsoft.com/office/drawing/2014/main" id="{F234B6FE-4344-3B3A-C0DD-DA2973280E76}"/>
              </a:ext>
            </a:extLst>
          </p:cNvPr>
          <p:cNvPicPr>
            <a:picLocks noChangeAspect="1" noChangeArrowheads="1"/>
          </p:cNvPicPr>
          <p:nvPr/>
        </p:nvPicPr>
        <p:blipFill>
          <a:blip r:embed="rId2">
            <a:lum bright="54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a:extLst>
              <a:ext uri="{FF2B5EF4-FFF2-40B4-BE49-F238E27FC236}">
                <a16:creationId xmlns:a16="http://schemas.microsoft.com/office/drawing/2014/main" id="{26683D79-AE7D-D0DF-CB20-10C5F66AAC37}"/>
              </a:ext>
            </a:extLst>
          </p:cNvPr>
          <p:cNvSpPr>
            <a:spLocks noGrp="1" noChangeArrowheads="1"/>
          </p:cNvSpPr>
          <p:nvPr>
            <p:ph type="title"/>
          </p:nvPr>
        </p:nvSpPr>
        <p:spPr/>
        <p:txBody>
          <a:bodyPr/>
          <a:lstStyle/>
          <a:p>
            <a:pPr eaLnBrk="1" hangingPunct="1"/>
            <a:r>
              <a:rPr lang="en-US" altLang="en-US" sz="6000" b="1" u="sng">
                <a:solidFill>
                  <a:srgbClr val="CC3300"/>
                </a:solidFill>
              </a:rPr>
              <a:t>EFFECTS ON SKIN</a:t>
            </a:r>
          </a:p>
        </p:txBody>
      </p:sp>
      <p:sp>
        <p:nvSpPr>
          <p:cNvPr id="45060" name="Rectangle 3">
            <a:extLst>
              <a:ext uri="{FF2B5EF4-FFF2-40B4-BE49-F238E27FC236}">
                <a16:creationId xmlns:a16="http://schemas.microsoft.com/office/drawing/2014/main" id="{06718981-B4CD-2740-4E7C-78B1A7C5E733}"/>
              </a:ext>
            </a:extLst>
          </p:cNvPr>
          <p:cNvSpPr>
            <a:spLocks noGrp="1" noChangeArrowheads="1"/>
          </p:cNvSpPr>
          <p:nvPr>
            <p:ph type="body" idx="1"/>
          </p:nvPr>
        </p:nvSpPr>
        <p:spPr/>
        <p:txBody>
          <a:bodyPr/>
          <a:lstStyle/>
          <a:p>
            <a:pPr eaLnBrk="1" hangingPunct="1">
              <a:lnSpc>
                <a:spcPct val="90000"/>
              </a:lnSpc>
            </a:pPr>
            <a:r>
              <a:rPr lang="en-US" altLang="en-US" b="1"/>
              <a:t>LATENT PERIOD OF 6-12 H</a:t>
            </a:r>
          </a:p>
          <a:p>
            <a:pPr eaLnBrk="1" hangingPunct="1">
              <a:lnSpc>
                <a:spcPct val="90000"/>
              </a:lnSpc>
            </a:pPr>
            <a:r>
              <a:rPr lang="en-US" altLang="en-US" b="1">
                <a:solidFill>
                  <a:srgbClr val="3333FF"/>
                </a:solidFill>
              </a:rPr>
              <a:t>ERYTHEMA, ITCHING, BURNING</a:t>
            </a:r>
          </a:p>
          <a:p>
            <a:pPr eaLnBrk="1" hangingPunct="1">
              <a:lnSpc>
                <a:spcPct val="90000"/>
              </a:lnSpc>
            </a:pPr>
            <a:r>
              <a:rPr lang="en-US" altLang="en-US" b="1">
                <a:solidFill>
                  <a:srgbClr val="FF3300"/>
                </a:solidFill>
              </a:rPr>
              <a:t>VESICATION</a:t>
            </a:r>
          </a:p>
          <a:p>
            <a:pPr eaLnBrk="1" hangingPunct="1">
              <a:lnSpc>
                <a:spcPct val="90000"/>
              </a:lnSpc>
            </a:pPr>
            <a:r>
              <a:rPr lang="en-US" altLang="en-US" b="1">
                <a:solidFill>
                  <a:srgbClr val="008000"/>
                </a:solidFill>
              </a:rPr>
              <a:t>12-48 H BLISTERS FORM</a:t>
            </a:r>
          </a:p>
          <a:p>
            <a:pPr eaLnBrk="1" hangingPunct="1">
              <a:lnSpc>
                <a:spcPct val="90000"/>
              </a:lnSpc>
            </a:pPr>
            <a:r>
              <a:rPr lang="en-US" altLang="en-US" b="1">
                <a:solidFill>
                  <a:srgbClr val="CC3300"/>
                </a:solidFill>
              </a:rPr>
              <a:t>SUPPURATING WOUND &amp; NECROSIS</a:t>
            </a:r>
          </a:p>
          <a:p>
            <a:pPr lvl="1" eaLnBrk="1" hangingPunct="1">
              <a:lnSpc>
                <a:spcPct val="90000"/>
              </a:lnSpc>
              <a:buFont typeface="Wingdings" panose="05000000000000000000" pitchFamily="2" charset="2"/>
              <a:buChar char="Ø"/>
            </a:pPr>
            <a:r>
              <a:rPr lang="en-US" altLang="en-US" b="1"/>
              <a:t>HOT, HUMID WEATHER INCREASES ACTION</a:t>
            </a:r>
          </a:p>
          <a:p>
            <a:pPr lvl="1" eaLnBrk="1" hangingPunct="1">
              <a:lnSpc>
                <a:spcPct val="90000"/>
              </a:lnSpc>
              <a:buFont typeface="Wingdings" panose="05000000000000000000" pitchFamily="2" charset="2"/>
              <a:buChar char="Ø"/>
            </a:pPr>
            <a:r>
              <a:rPr lang="en-US" altLang="en-US" b="1"/>
              <a:t>AXILLA, GENITALIA MORE AFFECTED</a:t>
            </a:r>
          </a:p>
        </p:txBody>
      </p:sp>
      <p:pic>
        <p:nvPicPr>
          <p:cNvPr id="45061" name="Picture 1">
            <a:extLst>
              <a:ext uri="{FF2B5EF4-FFF2-40B4-BE49-F238E27FC236}">
                <a16:creationId xmlns:a16="http://schemas.microsoft.com/office/drawing/2014/main" id="{CE2C928C-9A0D-181D-551F-62E2F9C07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988"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27" descr="mustard-c">
            <a:extLst>
              <a:ext uri="{FF2B5EF4-FFF2-40B4-BE49-F238E27FC236}">
                <a16:creationId xmlns:a16="http://schemas.microsoft.com/office/drawing/2014/main" id="{5FB17048-5426-A158-039C-175F991B3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1">
            <a:extLst>
              <a:ext uri="{FF2B5EF4-FFF2-40B4-BE49-F238E27FC236}">
                <a16:creationId xmlns:a16="http://schemas.microsoft.com/office/drawing/2014/main" id="{077188E4-6725-168C-6699-5729F0BE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5D976E3-B3BF-AA36-55EB-2B0BF77E84ED}"/>
              </a:ext>
            </a:extLst>
          </p:cNvPr>
          <p:cNvSpPr>
            <a:spLocks noGrp="1" noChangeArrowheads="1"/>
          </p:cNvSpPr>
          <p:nvPr>
            <p:ph type="title"/>
          </p:nvPr>
        </p:nvSpPr>
        <p:spPr>
          <a:noFill/>
        </p:spPr>
        <p:txBody>
          <a:bodyPr lIns="92075" tIns="46038" rIns="92075" bIns="46038"/>
          <a:lstStyle/>
          <a:p>
            <a:pPr eaLnBrk="1" hangingPunct="1"/>
            <a:r>
              <a:rPr lang="en-US" altLang="en-US" b="1" u="sng"/>
              <a:t>Mustard Effects</a:t>
            </a:r>
            <a:br>
              <a:rPr lang="en-US" altLang="en-US" b="1" u="sng"/>
            </a:br>
            <a:r>
              <a:rPr lang="en-US" altLang="en-US" b="1" u="sng"/>
              <a:t>Skin Injury</a:t>
            </a:r>
          </a:p>
        </p:txBody>
      </p:sp>
      <p:sp>
        <p:nvSpPr>
          <p:cNvPr id="47107" name="Rectangle 3">
            <a:extLst>
              <a:ext uri="{FF2B5EF4-FFF2-40B4-BE49-F238E27FC236}">
                <a16:creationId xmlns:a16="http://schemas.microsoft.com/office/drawing/2014/main" id="{690E3DEE-FD13-CBE3-E564-70D01D6702D9}"/>
              </a:ext>
            </a:extLst>
          </p:cNvPr>
          <p:cNvSpPr>
            <a:spLocks noGrp="1" noChangeArrowheads="1"/>
          </p:cNvSpPr>
          <p:nvPr>
            <p:ph type="body" idx="1"/>
          </p:nvPr>
        </p:nvSpPr>
        <p:spPr>
          <a:xfrm>
            <a:off x="474663" y="1981200"/>
            <a:ext cx="3894137" cy="4349750"/>
          </a:xfrm>
          <a:noFill/>
        </p:spPr>
        <p:txBody>
          <a:bodyPr lIns="92075" tIns="46038" rIns="92075" bIns="46038"/>
          <a:lstStyle/>
          <a:p>
            <a:pPr eaLnBrk="1" hangingPunct="1"/>
            <a:r>
              <a:rPr lang="en-US" altLang="en-US" sz="3300"/>
              <a:t>Erythema</a:t>
            </a:r>
          </a:p>
          <a:p>
            <a:pPr eaLnBrk="1" hangingPunct="1"/>
            <a:r>
              <a:rPr lang="en-US" altLang="en-US" sz="3300"/>
              <a:t>Small vesicles; later coalesce</a:t>
            </a:r>
          </a:p>
          <a:p>
            <a:pPr eaLnBrk="1" hangingPunct="1"/>
            <a:r>
              <a:rPr lang="en-US" altLang="en-US" sz="3300"/>
              <a:t>Blisters/bulla</a:t>
            </a:r>
          </a:p>
          <a:p>
            <a:pPr eaLnBrk="1" hangingPunct="1"/>
            <a:r>
              <a:rPr lang="en-US" altLang="en-US" sz="3300"/>
              <a:t>Possible coagulation necrosis with liquid</a:t>
            </a:r>
          </a:p>
        </p:txBody>
      </p:sp>
      <p:pic>
        <p:nvPicPr>
          <p:cNvPr id="47108" name="Picture 4">
            <a:extLst>
              <a:ext uri="{FF2B5EF4-FFF2-40B4-BE49-F238E27FC236}">
                <a16:creationId xmlns:a16="http://schemas.microsoft.com/office/drawing/2014/main" id="{CF776BCA-C18B-1D59-80F5-000FC92DB4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576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E1D3AF8D-0559-3540-144A-FBCA9A02FCC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2781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7CDA1F60-4FF5-B844-FA89-9946FBCC99FD}"/>
              </a:ext>
            </a:extLst>
          </p:cNvPr>
          <p:cNvSpPr>
            <a:spLocks noChangeArrowheads="1"/>
          </p:cNvSpPr>
          <p:nvPr/>
        </p:nvSpPr>
        <p:spPr bwMode="auto">
          <a:xfrm>
            <a:off x="0" y="16764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tabLst>
                <a:tab pos="914400" algn="l"/>
              </a:tabLst>
              <a:defRPr sz="3200">
                <a:solidFill>
                  <a:schemeClr val="tx1"/>
                </a:solidFill>
                <a:latin typeface="Times New Roman" panose="02020603050405020304" pitchFamily="18" charset="0"/>
              </a:defRPr>
            </a:lvl1pPr>
            <a:lvl2pPr marL="742950" indent="-285750">
              <a:spcBef>
                <a:spcPct val="20000"/>
              </a:spcBef>
              <a:buChar char="–"/>
              <a:tabLst>
                <a:tab pos="914400" algn="l"/>
              </a:tabLst>
              <a:defRPr sz="2800">
                <a:solidFill>
                  <a:schemeClr val="tx1"/>
                </a:solidFill>
                <a:latin typeface="Times New Roman" panose="02020603050405020304" pitchFamily="18" charset="0"/>
              </a:defRPr>
            </a:lvl2pPr>
            <a:lvl3pPr marL="1143000" indent="-228600">
              <a:spcBef>
                <a:spcPct val="20000"/>
              </a:spcBef>
              <a:buChar char="•"/>
              <a:tabLst>
                <a:tab pos="914400" algn="l"/>
              </a:tabLst>
              <a:defRPr sz="2400">
                <a:solidFill>
                  <a:schemeClr val="tx1"/>
                </a:solidFill>
                <a:latin typeface="Times New Roman" panose="02020603050405020304" pitchFamily="18" charset="0"/>
              </a:defRPr>
            </a:lvl3pPr>
            <a:lvl4pPr marL="1600200" indent="-228600">
              <a:spcBef>
                <a:spcPct val="20000"/>
              </a:spcBef>
              <a:buChar char="–"/>
              <a:tabLst>
                <a:tab pos="914400" algn="l"/>
              </a:tabLst>
              <a:defRPr sz="2000">
                <a:solidFill>
                  <a:schemeClr val="tx1"/>
                </a:solidFill>
                <a:latin typeface="Times New Roman" panose="02020603050405020304" pitchFamily="18" charset="0"/>
              </a:defRPr>
            </a:lvl4pPr>
            <a:lvl5pPr marL="2057400" indent="-228600">
              <a:spcBef>
                <a:spcPct val="20000"/>
              </a:spcBef>
              <a:buChar char="»"/>
              <a:tabLst>
                <a:tab pos="914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914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914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914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914400" algn="l"/>
              </a:tabLst>
              <a:defRPr sz="2000">
                <a:solidFill>
                  <a:schemeClr val="tx1"/>
                </a:solidFill>
                <a:latin typeface="Times New Roman" panose="02020603050405020304" pitchFamily="18" charset="0"/>
              </a:defRPr>
            </a:lvl9pPr>
          </a:lstStyle>
          <a:p>
            <a:pPr>
              <a:spcBef>
                <a:spcPct val="0"/>
              </a:spcBef>
            </a:pPr>
            <a:r>
              <a:rPr lang="en-US" altLang="en-US" sz="1200">
                <a:solidFill>
                  <a:srgbClr val="FF0000"/>
                </a:solidFill>
                <a:cs typeface="Times New Roman" panose="02020603050405020304" pitchFamily="18" charset="0"/>
              </a:rPr>
              <a:t>.</a:t>
            </a:r>
            <a:endParaRPr lang="en-US" altLang="en-US" sz="2800">
              <a:solidFill>
                <a:srgbClr val="FF0000"/>
              </a:solidFill>
            </a:endParaRPr>
          </a:p>
        </p:txBody>
      </p:sp>
      <p:sp>
        <p:nvSpPr>
          <p:cNvPr id="6147" name="Title 5">
            <a:extLst>
              <a:ext uri="{FF2B5EF4-FFF2-40B4-BE49-F238E27FC236}">
                <a16:creationId xmlns:a16="http://schemas.microsoft.com/office/drawing/2014/main" id="{AAC6BC01-8F18-456F-9EE7-2C73E0132880}"/>
              </a:ext>
            </a:extLst>
          </p:cNvPr>
          <p:cNvSpPr>
            <a:spLocks noGrp="1" noChangeArrowheads="1"/>
          </p:cNvSpPr>
          <p:nvPr>
            <p:ph type="title"/>
          </p:nvPr>
        </p:nvSpPr>
        <p:spPr>
          <a:xfrm>
            <a:off x="-304800" y="203200"/>
            <a:ext cx="8686800" cy="990600"/>
          </a:xfrm>
        </p:spPr>
        <p:txBody>
          <a:bodyPr/>
          <a:lstStyle/>
          <a:p>
            <a:r>
              <a:rPr lang="en-US" altLang="en-US" sz="3600" b="1" u="sng">
                <a:solidFill>
                  <a:srgbClr val="FF0000"/>
                </a:solidFill>
                <a:cs typeface="Times New Roman" panose="02020603050405020304" pitchFamily="18" charset="0"/>
              </a:rPr>
              <a:t>DOSE RESPONSE RELATIONSHIP</a:t>
            </a:r>
            <a:endParaRPr lang="en-US" altLang="en-US" sz="4000"/>
          </a:p>
        </p:txBody>
      </p:sp>
      <p:sp>
        <p:nvSpPr>
          <p:cNvPr id="3" name="TextBox 2">
            <a:extLst>
              <a:ext uri="{FF2B5EF4-FFF2-40B4-BE49-F238E27FC236}">
                <a16:creationId xmlns:a16="http://schemas.microsoft.com/office/drawing/2014/main" id="{DB64E58F-6BDE-BEF6-3F6D-EE96F3469DC8}"/>
              </a:ext>
            </a:extLst>
          </p:cNvPr>
          <p:cNvSpPr txBox="1"/>
          <p:nvPr/>
        </p:nvSpPr>
        <p:spPr>
          <a:xfrm>
            <a:off x="0" y="1320800"/>
            <a:ext cx="8686800" cy="4216400"/>
          </a:xfrm>
          <a:prstGeom prst="rect">
            <a:avLst/>
          </a:prstGeom>
          <a:noFill/>
        </p:spPr>
        <p:txBody>
          <a:bodyPr>
            <a:spAutoFit/>
          </a:bodyPr>
          <a:lstStyle/>
          <a:p>
            <a:pPr algn="ctr" eaLnBrk="1" hangingPunct="1">
              <a:tabLst>
                <a:tab pos="914400" algn="l"/>
              </a:tabLst>
              <a:defRPr/>
            </a:pPr>
            <a:r>
              <a:rPr lang="en-US" u="sng" dirty="0">
                <a:cs typeface="Times New Roman" pitchFamily="18" charset="0"/>
              </a:rPr>
              <a:t>THRESHOLD DOSE OR THRESHOLD </a:t>
            </a:r>
          </a:p>
          <a:p>
            <a:pPr algn="ctr" eaLnBrk="1" hangingPunct="1">
              <a:tabLst>
                <a:tab pos="914400" algn="l"/>
              </a:tabLst>
              <a:defRPr/>
            </a:pPr>
            <a:r>
              <a:rPr lang="en-US" u="sng" dirty="0">
                <a:cs typeface="Times New Roman" pitchFamily="18" charset="0"/>
              </a:rPr>
              <a:t>CONCENTRATION</a:t>
            </a:r>
            <a:r>
              <a:rPr lang="en-US" dirty="0">
                <a:cs typeface="Times New Roman" pitchFamily="18" charset="0"/>
              </a:rPr>
              <a:t>:</a:t>
            </a:r>
          </a:p>
          <a:p>
            <a:pPr algn="ctr" eaLnBrk="1" hangingPunct="1">
              <a:tabLst>
                <a:tab pos="914400" algn="l"/>
              </a:tabLst>
              <a:defRPr/>
            </a:pPr>
            <a:endParaRPr lang="en-US" sz="1600" dirty="0"/>
          </a:p>
          <a:p>
            <a:pPr marL="1074738" lvl="3" indent="-355600" eaLnBrk="1" hangingPunct="1">
              <a:buFontTx/>
              <a:buAutoNum type="romanLcPeriod"/>
              <a:defRPr/>
            </a:pPr>
            <a:r>
              <a:rPr lang="en-US" dirty="0">
                <a:solidFill>
                  <a:srgbClr val="002060"/>
                </a:solidFill>
                <a:cs typeface="Times New Roman" pitchFamily="18" charset="0"/>
              </a:rPr>
              <a:t>The capability of the cell to accept certain dose</a:t>
            </a:r>
          </a:p>
          <a:p>
            <a:pPr marL="719138" lvl="3" eaLnBrk="1" hangingPunct="1">
              <a:defRPr/>
            </a:pPr>
            <a:r>
              <a:rPr lang="en-US" dirty="0">
                <a:solidFill>
                  <a:srgbClr val="002060"/>
                </a:solidFill>
                <a:cs typeface="Times New Roman" pitchFamily="18" charset="0"/>
              </a:rPr>
              <a:t>or concentration of chemical and safely </a:t>
            </a:r>
          </a:p>
          <a:p>
            <a:pPr marL="1074738" lvl="3" indent="-355600" eaLnBrk="1" hangingPunct="1">
              <a:defRPr/>
            </a:pPr>
            <a:r>
              <a:rPr lang="en-US" dirty="0">
                <a:solidFill>
                  <a:srgbClr val="002060"/>
                </a:solidFill>
                <a:cs typeface="Times New Roman" pitchFamily="18" charset="0"/>
              </a:rPr>
              <a:t>eliminate it is called threshold dose or </a:t>
            </a:r>
          </a:p>
          <a:p>
            <a:pPr marL="1074738" lvl="3" indent="-355600" eaLnBrk="1" hangingPunct="1">
              <a:defRPr/>
            </a:pPr>
            <a:r>
              <a:rPr lang="en-US" dirty="0">
                <a:solidFill>
                  <a:srgbClr val="002060"/>
                </a:solidFill>
                <a:cs typeface="Times New Roman" pitchFamily="18" charset="0"/>
              </a:rPr>
              <a:t>threshold concentration.</a:t>
            </a:r>
            <a:endParaRPr lang="en-US" dirty="0">
              <a:solidFill>
                <a:srgbClr val="002060"/>
              </a:solidFill>
            </a:endParaRPr>
          </a:p>
          <a:p>
            <a:pPr marL="1074738" lvl="3" indent="-355600" eaLnBrk="1" hangingPunct="1">
              <a:buFontTx/>
              <a:buAutoNum type="romanLcPeriod"/>
              <a:defRPr/>
            </a:pPr>
            <a:r>
              <a:rPr lang="en-US" dirty="0">
                <a:solidFill>
                  <a:srgbClr val="002060"/>
                </a:solidFill>
                <a:cs typeface="Times New Roman" pitchFamily="18" charset="0"/>
              </a:rPr>
              <a:t>Below this dose there may not be any </a:t>
            </a:r>
          </a:p>
          <a:p>
            <a:pPr marL="719138" lvl="3" eaLnBrk="1" hangingPunct="1">
              <a:defRPr/>
            </a:pPr>
            <a:r>
              <a:rPr lang="en-US" dirty="0">
                <a:solidFill>
                  <a:srgbClr val="002060"/>
                </a:solidFill>
                <a:cs typeface="Times New Roman" pitchFamily="18" charset="0"/>
              </a:rPr>
              <a:t>effect of the chemical and it is known as</a:t>
            </a:r>
          </a:p>
          <a:p>
            <a:pPr marL="719138" lvl="3" eaLnBrk="1" hangingPunct="1">
              <a:defRPr/>
            </a:pPr>
            <a:r>
              <a:rPr lang="en-US" dirty="0">
                <a:solidFill>
                  <a:srgbClr val="002060"/>
                </a:solidFill>
                <a:cs typeface="Times New Roman" pitchFamily="18" charset="0"/>
              </a:rPr>
              <a:t>–</a:t>
            </a:r>
            <a:r>
              <a:rPr lang="en-US" i="1" dirty="0">
                <a:solidFill>
                  <a:srgbClr val="002060"/>
                </a:solidFill>
                <a:cs typeface="Times New Roman" pitchFamily="18" charset="0"/>
              </a:rPr>
              <a:t> No observed effect level (</a:t>
            </a:r>
            <a:r>
              <a:rPr lang="en-US" dirty="0">
                <a:solidFill>
                  <a:srgbClr val="002060"/>
                </a:solidFill>
                <a:cs typeface="Times New Roman" pitchFamily="18" charset="0"/>
              </a:rPr>
              <a:t>NOEL</a:t>
            </a:r>
            <a:r>
              <a:rPr lang="en-US" i="1" dirty="0">
                <a:solidFill>
                  <a:srgbClr val="002060"/>
                </a:solidFill>
                <a:cs typeface="Times New Roman" pitchFamily="18" charset="0"/>
              </a:rPr>
              <a:t>).</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ustard">
            <a:extLst>
              <a:ext uri="{FF2B5EF4-FFF2-40B4-BE49-F238E27FC236}">
                <a16:creationId xmlns:a16="http://schemas.microsoft.com/office/drawing/2014/main" id="{42D270FC-F023-5169-B5AB-E332D15CC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55" name="Object 0">
            <a:extLst>
              <a:ext uri="{FF2B5EF4-FFF2-40B4-BE49-F238E27FC236}">
                <a16:creationId xmlns:a16="http://schemas.microsoft.com/office/drawing/2014/main" id="{0E216EE6-C436-7D69-45CF-EE7640727FD8}"/>
              </a:ext>
            </a:extLst>
          </p:cNvPr>
          <p:cNvGraphicFramePr>
            <a:graphicFrameLocks noChangeAspect="1"/>
          </p:cNvGraphicFramePr>
          <p:nvPr/>
        </p:nvGraphicFramePr>
        <p:xfrm>
          <a:off x="0" y="0"/>
          <a:ext cx="3581400" cy="685800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1E74B5A8-05BD-9444-F4DE-6D2886DB352A}"/>
              </a:ext>
            </a:extLst>
          </p:cNvPr>
          <p:cNvPicPr>
            <a:picLocks noChangeAspect="1" noChangeArrowheads="1"/>
          </p:cNvPicPr>
          <p:nvPr/>
        </p:nvPicPr>
        <p:blipFill>
          <a:blip r:embed="rId2">
            <a:lum bright="-20000" contrast="-70000"/>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85AD59DC-4425-B9C8-5D48-6D0AD38C60AF}"/>
              </a:ext>
            </a:extLst>
          </p:cNvPr>
          <p:cNvSpPr>
            <a:spLocks noChangeArrowheads="1"/>
          </p:cNvSpPr>
          <p:nvPr/>
        </p:nvSpPr>
        <p:spPr bwMode="auto">
          <a:xfrm>
            <a:off x="2030413" y="3732213"/>
            <a:ext cx="3617912" cy="650875"/>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sz="3600" b="0">
                <a:solidFill>
                  <a:srgbClr val="FF0000"/>
                </a:solidFill>
              </a:rPr>
              <a:t>Lymphoid</a:t>
            </a:r>
            <a:r>
              <a:rPr lang="en-US" altLang="en-US" sz="3600" b="0">
                <a:solidFill>
                  <a:srgbClr val="FFFF66"/>
                </a:solidFill>
              </a:rPr>
              <a:t> </a:t>
            </a:r>
            <a:r>
              <a:rPr lang="en-US" altLang="en-US" sz="3600" b="0">
                <a:solidFill>
                  <a:srgbClr val="FF0000"/>
                </a:solidFill>
              </a:rPr>
              <a:t>tissue</a:t>
            </a:r>
            <a:endParaRPr lang="en-US" altLang="en-US" sz="3600" b="0">
              <a:solidFill>
                <a:srgbClr val="FFFF66"/>
              </a:solidFill>
            </a:endParaRPr>
          </a:p>
        </p:txBody>
      </p:sp>
      <p:sp>
        <p:nvSpPr>
          <p:cNvPr id="50180" name="WordArt 4">
            <a:extLst>
              <a:ext uri="{FF2B5EF4-FFF2-40B4-BE49-F238E27FC236}">
                <a16:creationId xmlns:a16="http://schemas.microsoft.com/office/drawing/2014/main" id="{7214EAAF-6684-848B-565D-6BAC9320273B}"/>
              </a:ext>
            </a:extLst>
          </p:cNvPr>
          <p:cNvSpPr>
            <a:spLocks noChangeArrowheads="1" noChangeShapeType="1" noTextEdit="1"/>
          </p:cNvSpPr>
          <p:nvPr/>
        </p:nvSpPr>
        <p:spPr bwMode="auto">
          <a:xfrm>
            <a:off x="1000125" y="914400"/>
            <a:ext cx="5095875"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SYSTEMIC EFFECTS</a:t>
            </a:r>
          </a:p>
        </p:txBody>
      </p:sp>
      <p:sp>
        <p:nvSpPr>
          <p:cNvPr id="50181" name="Rectangle 5">
            <a:extLst>
              <a:ext uri="{FF2B5EF4-FFF2-40B4-BE49-F238E27FC236}">
                <a16:creationId xmlns:a16="http://schemas.microsoft.com/office/drawing/2014/main" id="{C3EF1CDC-0745-6875-CE3C-050048BDB283}"/>
              </a:ext>
            </a:extLst>
          </p:cNvPr>
          <p:cNvSpPr>
            <a:spLocks noChangeArrowheads="1"/>
          </p:cNvSpPr>
          <p:nvPr/>
        </p:nvSpPr>
        <p:spPr bwMode="auto">
          <a:xfrm>
            <a:off x="2030413" y="2514600"/>
            <a:ext cx="3148012" cy="650875"/>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sz="3600" b="0">
                <a:solidFill>
                  <a:srgbClr val="FF0000"/>
                </a:solidFill>
              </a:rPr>
              <a:t>Bone marrow</a:t>
            </a:r>
            <a:r>
              <a:rPr lang="en-US" altLang="en-US" sz="2800" b="0">
                <a:solidFill>
                  <a:srgbClr val="FFFF66"/>
                </a:solidFill>
              </a:rPr>
              <a:t> </a:t>
            </a:r>
          </a:p>
        </p:txBody>
      </p:sp>
      <p:sp>
        <p:nvSpPr>
          <p:cNvPr id="50182" name="Text Box 6">
            <a:extLst>
              <a:ext uri="{FF2B5EF4-FFF2-40B4-BE49-F238E27FC236}">
                <a16:creationId xmlns:a16="http://schemas.microsoft.com/office/drawing/2014/main" id="{231BCDA8-8254-0D60-66CF-8A41E5FF8CAD}"/>
              </a:ext>
            </a:extLst>
          </p:cNvPr>
          <p:cNvSpPr txBox="1">
            <a:spLocks noChangeArrowheads="1"/>
          </p:cNvSpPr>
          <p:nvPr/>
        </p:nvSpPr>
        <p:spPr bwMode="auto">
          <a:xfrm>
            <a:off x="236538" y="304800"/>
            <a:ext cx="7204075" cy="5191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u="sng">
                <a:latin typeface="Stencil" panose="040409050D0802020404" pitchFamily="82" charset="0"/>
              </a:rPr>
              <a:t>BLISTER AGENTS(VESICANTS)---EFFECTS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970FF45-3A70-513A-2F6E-980D2633E78B}"/>
              </a:ext>
            </a:extLst>
          </p:cNvPr>
          <p:cNvSpPr>
            <a:spLocks noGrp="1" noChangeArrowheads="1"/>
          </p:cNvSpPr>
          <p:nvPr>
            <p:ph type="title"/>
          </p:nvPr>
        </p:nvSpPr>
        <p:spPr/>
        <p:txBody>
          <a:bodyPr/>
          <a:lstStyle/>
          <a:p>
            <a:pPr eaLnBrk="1" hangingPunct="1"/>
            <a:r>
              <a:rPr lang="en-US" altLang="en-US" sz="3600" b="1" u="sng">
                <a:solidFill>
                  <a:srgbClr val="FF3300"/>
                </a:solidFill>
              </a:rPr>
              <a:t>SYSTEMIC EFFECTS</a:t>
            </a:r>
          </a:p>
        </p:txBody>
      </p:sp>
      <p:sp>
        <p:nvSpPr>
          <p:cNvPr id="51203" name="Rectangle 3">
            <a:extLst>
              <a:ext uri="{FF2B5EF4-FFF2-40B4-BE49-F238E27FC236}">
                <a16:creationId xmlns:a16="http://schemas.microsoft.com/office/drawing/2014/main" id="{0420F2EE-271D-20E4-968A-7B117E210A08}"/>
              </a:ext>
            </a:extLst>
          </p:cNvPr>
          <p:cNvSpPr>
            <a:spLocks noGrp="1" noChangeArrowheads="1"/>
          </p:cNvSpPr>
          <p:nvPr>
            <p:ph type="body" idx="1"/>
          </p:nvPr>
        </p:nvSpPr>
        <p:spPr>
          <a:xfrm>
            <a:off x="685800" y="2362200"/>
            <a:ext cx="7772400" cy="4114800"/>
          </a:xfrm>
        </p:spPr>
        <p:txBody>
          <a:bodyPr/>
          <a:lstStyle/>
          <a:p>
            <a:pPr eaLnBrk="1" hangingPunct="1"/>
            <a:r>
              <a:rPr lang="en-US" altLang="en-US" sz="3600" b="1">
                <a:latin typeface="Arial" panose="020B0604020202020204" pitchFamily="34" charset="0"/>
              </a:rPr>
              <a:t>BRONCHITIS </a:t>
            </a:r>
          </a:p>
          <a:p>
            <a:pPr eaLnBrk="1" hangingPunct="1"/>
            <a:r>
              <a:rPr lang="en-US" altLang="en-US" sz="3600" b="1">
                <a:solidFill>
                  <a:srgbClr val="3333FF"/>
                </a:solidFill>
                <a:latin typeface="Arial" panose="020B0604020202020204" pitchFamily="34" charset="0"/>
              </a:rPr>
              <a:t>EXPECTORATION OF MUCOUS AND NECROTIC SLOUGH</a:t>
            </a:r>
          </a:p>
          <a:p>
            <a:pPr eaLnBrk="1" hangingPunct="1"/>
            <a:r>
              <a:rPr lang="en-US" altLang="en-US" sz="3600" b="1">
                <a:solidFill>
                  <a:srgbClr val="008000"/>
                </a:solidFill>
                <a:latin typeface="Arial" panose="020B0604020202020204" pitchFamily="34" charset="0"/>
              </a:rPr>
              <a:t> INCREASED TEMPERATURE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38B9586-2B4C-C8E6-6098-884461A29B42}"/>
              </a:ext>
            </a:extLst>
          </p:cNvPr>
          <p:cNvSpPr>
            <a:spLocks noGrp="1" noChangeArrowheads="1"/>
          </p:cNvSpPr>
          <p:nvPr>
            <p:ph type="title"/>
          </p:nvPr>
        </p:nvSpPr>
        <p:spPr>
          <a:xfrm>
            <a:off x="-152400" y="0"/>
            <a:ext cx="8153400" cy="1143000"/>
          </a:xfrm>
          <a:noFill/>
        </p:spPr>
        <p:txBody>
          <a:bodyPr lIns="92075" tIns="46038" rIns="92075" bIns="46038"/>
          <a:lstStyle/>
          <a:p>
            <a:pPr eaLnBrk="1" hangingPunct="1"/>
            <a:r>
              <a:rPr lang="en-US" altLang="en-US" b="1" u="sng"/>
              <a:t>Mustard Effects:Airway Injury</a:t>
            </a:r>
          </a:p>
        </p:txBody>
      </p:sp>
      <p:sp>
        <p:nvSpPr>
          <p:cNvPr id="52227" name="Rectangle 3">
            <a:extLst>
              <a:ext uri="{FF2B5EF4-FFF2-40B4-BE49-F238E27FC236}">
                <a16:creationId xmlns:a16="http://schemas.microsoft.com/office/drawing/2014/main" id="{AB572ACB-8085-C200-45A9-A0EB21388822}"/>
              </a:ext>
            </a:extLst>
          </p:cNvPr>
          <p:cNvSpPr>
            <a:spLocks noGrp="1" noChangeArrowheads="1"/>
          </p:cNvSpPr>
          <p:nvPr>
            <p:ph type="body" idx="1"/>
          </p:nvPr>
        </p:nvSpPr>
        <p:spPr>
          <a:xfrm>
            <a:off x="338138" y="1828800"/>
            <a:ext cx="4843462" cy="3886200"/>
          </a:xfrm>
          <a:noFill/>
        </p:spPr>
        <p:txBody>
          <a:bodyPr lIns="92075" tIns="46038" rIns="92075" bIns="46038"/>
          <a:lstStyle/>
          <a:p>
            <a:pPr eaLnBrk="1" hangingPunct="1">
              <a:lnSpc>
                <a:spcPct val="90000"/>
              </a:lnSpc>
            </a:pPr>
            <a:r>
              <a:rPr lang="en-US" altLang="en-US" sz="2800" b="1">
                <a:solidFill>
                  <a:srgbClr val="FF3300"/>
                </a:solidFill>
              </a:rPr>
              <a:t>Upper:  nose sinuses, pharynx </a:t>
            </a:r>
          </a:p>
          <a:p>
            <a:pPr lvl="1" eaLnBrk="1" hangingPunct="1">
              <a:lnSpc>
                <a:spcPct val="90000"/>
              </a:lnSpc>
            </a:pPr>
            <a:r>
              <a:rPr lang="en-US" altLang="en-US" sz="2400" b="1">
                <a:solidFill>
                  <a:srgbClr val="FF3300"/>
                </a:solidFill>
              </a:rPr>
              <a:t>(epistaxis, sore throat, hacking cough)</a:t>
            </a:r>
          </a:p>
          <a:p>
            <a:pPr eaLnBrk="1" hangingPunct="1">
              <a:lnSpc>
                <a:spcPct val="90000"/>
              </a:lnSpc>
            </a:pPr>
            <a:r>
              <a:rPr lang="en-US" altLang="en-US" sz="2800" b="1">
                <a:solidFill>
                  <a:srgbClr val="008000"/>
                </a:solidFill>
              </a:rPr>
              <a:t>Mid:  Larynx (hoarseness)</a:t>
            </a:r>
          </a:p>
          <a:p>
            <a:pPr eaLnBrk="1" hangingPunct="1">
              <a:lnSpc>
                <a:spcPct val="90000"/>
              </a:lnSpc>
            </a:pPr>
            <a:r>
              <a:rPr lang="en-US" altLang="en-US" sz="2800" b="1">
                <a:solidFill>
                  <a:srgbClr val="3333FF"/>
                </a:solidFill>
              </a:rPr>
              <a:t>Lower:  Bronchitis,Bronchopneumonia(dyspnea, productive cough)</a:t>
            </a:r>
          </a:p>
          <a:p>
            <a:pPr eaLnBrk="1" hangingPunct="1">
              <a:lnSpc>
                <a:spcPct val="90000"/>
              </a:lnSpc>
            </a:pPr>
            <a:r>
              <a:rPr lang="en-US" altLang="en-US" sz="2800" b="1"/>
              <a:t>Pulmonary edema is rare</a:t>
            </a:r>
          </a:p>
        </p:txBody>
      </p:sp>
      <p:pic>
        <p:nvPicPr>
          <p:cNvPr id="52228" name="Picture 4" descr="Urb pulm slide 32">
            <a:extLst>
              <a:ext uri="{FF2B5EF4-FFF2-40B4-BE49-F238E27FC236}">
                <a16:creationId xmlns:a16="http://schemas.microsoft.com/office/drawing/2014/main" id="{3538F64E-DE08-01CD-4CB4-9B7D92243D8C}"/>
              </a:ext>
            </a:extLst>
          </p:cNvPr>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5867400" y="1371600"/>
            <a:ext cx="2924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295A897-3E70-F453-5E02-E14BE5AFC177}"/>
              </a:ext>
            </a:extLst>
          </p:cNvPr>
          <p:cNvSpPr>
            <a:spLocks noGrp="1" noChangeArrowheads="1"/>
          </p:cNvSpPr>
          <p:nvPr>
            <p:ph type="title"/>
          </p:nvPr>
        </p:nvSpPr>
        <p:spPr>
          <a:xfrm>
            <a:off x="685800" y="304800"/>
            <a:ext cx="7772400" cy="1447800"/>
          </a:xfrm>
          <a:noFill/>
        </p:spPr>
        <p:txBody>
          <a:bodyPr lIns="92075" tIns="46038" rIns="92075" bIns="46038"/>
          <a:lstStyle/>
          <a:p>
            <a:pPr eaLnBrk="1" hangingPunct="1"/>
            <a:r>
              <a:rPr lang="en-US" altLang="en-US" b="1" u="sng"/>
              <a:t>Mustard Effects</a:t>
            </a:r>
            <a:br>
              <a:rPr lang="en-US" altLang="en-US" b="1" u="sng"/>
            </a:br>
            <a:r>
              <a:rPr lang="en-US" altLang="en-US" b="1" u="sng"/>
              <a:t>Gastrointestinal Injury</a:t>
            </a:r>
          </a:p>
        </p:txBody>
      </p:sp>
      <p:sp>
        <p:nvSpPr>
          <p:cNvPr id="54275" name="Rectangle 3">
            <a:extLst>
              <a:ext uri="{FF2B5EF4-FFF2-40B4-BE49-F238E27FC236}">
                <a16:creationId xmlns:a16="http://schemas.microsoft.com/office/drawing/2014/main" id="{C1185D51-E697-0E91-5E9C-BDE70CC56A8F}"/>
              </a:ext>
            </a:extLst>
          </p:cNvPr>
          <p:cNvSpPr>
            <a:spLocks noGrp="1" noChangeArrowheads="1"/>
          </p:cNvSpPr>
          <p:nvPr>
            <p:ph type="body" idx="1"/>
          </p:nvPr>
        </p:nvSpPr>
        <p:spPr>
          <a:xfrm>
            <a:off x="1042988" y="2330450"/>
            <a:ext cx="3852862" cy="3487738"/>
          </a:xfrm>
          <a:noFill/>
        </p:spPr>
        <p:txBody>
          <a:bodyPr lIns="92075" tIns="46038" rIns="92075" bIns="46038"/>
          <a:lstStyle/>
          <a:p>
            <a:pPr eaLnBrk="1" hangingPunct="1"/>
            <a:r>
              <a:rPr lang="en-US" altLang="en-US"/>
              <a:t>Within 24 hours</a:t>
            </a:r>
          </a:p>
          <a:p>
            <a:pPr lvl="1" eaLnBrk="1" hangingPunct="1"/>
            <a:r>
              <a:rPr lang="en-US" altLang="en-US"/>
              <a:t>Nausea and vomiting</a:t>
            </a:r>
          </a:p>
          <a:p>
            <a:pPr lvl="2" eaLnBrk="1" hangingPunct="1"/>
            <a:endParaRPr lang="en-US" altLang="en-US"/>
          </a:p>
          <a:p>
            <a:pPr eaLnBrk="1" hangingPunct="1"/>
            <a:r>
              <a:rPr lang="en-US" altLang="en-US"/>
              <a:t>After 3 to 5 days</a:t>
            </a:r>
          </a:p>
          <a:p>
            <a:pPr lvl="1" eaLnBrk="1" hangingPunct="1"/>
            <a:r>
              <a:rPr lang="en-US" altLang="en-US"/>
              <a:t>Lining cell destruction</a:t>
            </a:r>
          </a:p>
        </p:txBody>
      </p:sp>
      <p:graphicFrame>
        <p:nvGraphicFramePr>
          <p:cNvPr id="54276" name="Object 0">
            <a:extLst>
              <a:ext uri="{FF2B5EF4-FFF2-40B4-BE49-F238E27FC236}">
                <a16:creationId xmlns:a16="http://schemas.microsoft.com/office/drawing/2014/main" id="{577EF0FA-9F0F-376C-CF4E-13EFBB823E0E}"/>
              </a:ext>
            </a:extLst>
          </p:cNvPr>
          <p:cNvGraphicFramePr>
            <a:graphicFrameLocks/>
          </p:cNvGraphicFramePr>
          <p:nvPr/>
        </p:nvGraphicFramePr>
        <p:xfrm>
          <a:off x="5068888" y="1676400"/>
          <a:ext cx="3525837" cy="4343400"/>
        </p:xfrm>
        <a:graphic>
          <a:graphicData uri="http://schemas.openxmlformats.org/presentationml/2006/ole">
            <mc:AlternateContent xmlns:mc="http://schemas.openxmlformats.org/markup-compatibility/2006">
              <mc:Choice xmlns:v="urn:schemas-microsoft-com:vml" Requires="v">
                <p:oleObj r:id="rId3" imgW="3525829" imgH="4342789" progId="">
                  <p:embed/>
                </p:oleObj>
              </mc:Choice>
              <mc:Fallback>
                <p:oleObj r:id="rId3" imgW="3525829" imgH="4342789" progId="">
                  <p:embed/>
                  <p:pic>
                    <p:nvPicPr>
                      <p:cNvPr id="0" name="Object 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888" y="1676400"/>
                        <a:ext cx="35258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D343826E-7264-9364-39D4-B84D9E2D3420}"/>
              </a:ext>
            </a:extLst>
          </p:cNvPr>
          <p:cNvPicPr>
            <a:picLocks noChangeAspect="1" noChangeArrowheads="1"/>
          </p:cNvPicPr>
          <p:nvPr/>
        </p:nvPicPr>
        <p:blipFill>
          <a:blip r:embed="rId2">
            <a:lum bright="6000" contrast="-78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a:extLst>
              <a:ext uri="{FF2B5EF4-FFF2-40B4-BE49-F238E27FC236}">
                <a16:creationId xmlns:a16="http://schemas.microsoft.com/office/drawing/2014/main" id="{DF998816-14F6-C5E1-CE1D-A46335855953}"/>
              </a:ext>
            </a:extLst>
          </p:cNvPr>
          <p:cNvSpPr>
            <a:spLocks noChangeArrowheads="1"/>
          </p:cNvSpPr>
          <p:nvPr/>
        </p:nvSpPr>
        <p:spPr bwMode="auto">
          <a:xfrm>
            <a:off x="5486400" y="1371600"/>
            <a:ext cx="290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en-US" altLang="en-US" sz="2400" b="0">
              <a:solidFill>
                <a:srgbClr val="FFFF66"/>
              </a:solidFill>
            </a:endParaRPr>
          </a:p>
          <a:p>
            <a:pPr eaLnBrk="1" hangingPunct="1">
              <a:spcBef>
                <a:spcPct val="0"/>
              </a:spcBef>
            </a:pPr>
            <a:endParaRPr lang="en-US" altLang="en-US" sz="2400" b="0">
              <a:solidFill>
                <a:srgbClr val="FFFF66"/>
              </a:solidFill>
            </a:endParaRPr>
          </a:p>
        </p:txBody>
      </p:sp>
      <p:pic>
        <p:nvPicPr>
          <p:cNvPr id="56324" name="Picture 4">
            <a:extLst>
              <a:ext uri="{FF2B5EF4-FFF2-40B4-BE49-F238E27FC236}">
                <a16:creationId xmlns:a16="http://schemas.microsoft.com/office/drawing/2014/main" id="{D15158AC-7A3E-F5A8-BA4C-8FFC0613E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401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WordArt 5">
            <a:extLst>
              <a:ext uri="{FF2B5EF4-FFF2-40B4-BE49-F238E27FC236}">
                <a16:creationId xmlns:a16="http://schemas.microsoft.com/office/drawing/2014/main" id="{AC2A82D5-4BA6-F8AE-ECED-4B68E68C2969}"/>
              </a:ext>
            </a:extLst>
          </p:cNvPr>
          <p:cNvSpPr>
            <a:spLocks noChangeArrowheads="1" noChangeShapeType="1" noTextEdit="1"/>
          </p:cNvSpPr>
          <p:nvPr/>
        </p:nvSpPr>
        <p:spPr bwMode="auto">
          <a:xfrm>
            <a:off x="1219200" y="5867400"/>
            <a:ext cx="2438400" cy="319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634"/>
              </a:avLst>
            </a:prstTxWarp>
          </a:bodyPr>
          <a:lstStyle/>
          <a:p>
            <a:pPr algn="ctr"/>
            <a:r>
              <a:rPr lang="en-US" sz="3600" kern="10" spc="720">
                <a:solidFill>
                  <a:srgbClr val="00FFFF"/>
                </a:solidFill>
                <a:effectLst>
                  <a:outerShdw dist="45791" dir="3378596" algn="ctr" rotWithShape="0">
                    <a:srgbClr val="4D4D4D"/>
                  </a:outerShdw>
                </a:effectLst>
                <a:latin typeface="Arial Black" panose="020B0A04020102020204" pitchFamily="34" charset="0"/>
              </a:rPr>
              <a:t>GI TRACT</a:t>
            </a:r>
          </a:p>
        </p:txBody>
      </p:sp>
      <p:sp>
        <p:nvSpPr>
          <p:cNvPr id="56326" name="Rectangle 6">
            <a:extLst>
              <a:ext uri="{FF2B5EF4-FFF2-40B4-BE49-F238E27FC236}">
                <a16:creationId xmlns:a16="http://schemas.microsoft.com/office/drawing/2014/main" id="{5C67A13A-722A-506B-473B-6B1943331ACF}"/>
              </a:ext>
            </a:extLst>
          </p:cNvPr>
          <p:cNvSpPr>
            <a:spLocks noChangeArrowheads="1"/>
          </p:cNvSpPr>
          <p:nvPr/>
        </p:nvSpPr>
        <p:spPr bwMode="auto">
          <a:xfrm>
            <a:off x="5257800" y="1706563"/>
            <a:ext cx="2741613" cy="5794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a:solidFill>
                  <a:srgbClr val="FF0000"/>
                </a:solidFill>
              </a:rPr>
              <a:t>Oesophagitis</a:t>
            </a:r>
          </a:p>
        </p:txBody>
      </p:sp>
      <p:sp>
        <p:nvSpPr>
          <p:cNvPr id="56327" name="Rectangle 7">
            <a:extLst>
              <a:ext uri="{FF2B5EF4-FFF2-40B4-BE49-F238E27FC236}">
                <a16:creationId xmlns:a16="http://schemas.microsoft.com/office/drawing/2014/main" id="{F42C6EB1-04BF-DC07-75DF-B8A2E0BF1737}"/>
              </a:ext>
            </a:extLst>
          </p:cNvPr>
          <p:cNvSpPr>
            <a:spLocks noChangeArrowheads="1"/>
          </p:cNvSpPr>
          <p:nvPr/>
        </p:nvSpPr>
        <p:spPr bwMode="auto">
          <a:xfrm>
            <a:off x="5257800" y="3154363"/>
            <a:ext cx="3319463" cy="5794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a:solidFill>
                  <a:srgbClr val="FF0000"/>
                </a:solidFill>
              </a:rPr>
              <a:t>Erosive gastritis</a:t>
            </a:r>
          </a:p>
        </p:txBody>
      </p:sp>
      <p:sp>
        <p:nvSpPr>
          <p:cNvPr id="56328" name="Rectangle 8">
            <a:extLst>
              <a:ext uri="{FF2B5EF4-FFF2-40B4-BE49-F238E27FC236}">
                <a16:creationId xmlns:a16="http://schemas.microsoft.com/office/drawing/2014/main" id="{338FAE8B-9444-046A-FD38-8515CEE07B5E}"/>
              </a:ext>
            </a:extLst>
          </p:cNvPr>
          <p:cNvSpPr>
            <a:spLocks noChangeArrowheads="1"/>
          </p:cNvSpPr>
          <p:nvPr/>
        </p:nvSpPr>
        <p:spPr bwMode="auto">
          <a:xfrm>
            <a:off x="5334000" y="4525963"/>
            <a:ext cx="2514600" cy="5794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a:solidFill>
                  <a:srgbClr val="FF0000"/>
                </a:solidFill>
              </a:rPr>
              <a:t>Perforation</a:t>
            </a:r>
          </a:p>
        </p:txBody>
      </p:sp>
      <p:sp>
        <p:nvSpPr>
          <p:cNvPr id="56329" name="Text Box 9">
            <a:extLst>
              <a:ext uri="{FF2B5EF4-FFF2-40B4-BE49-F238E27FC236}">
                <a16:creationId xmlns:a16="http://schemas.microsoft.com/office/drawing/2014/main" id="{FF17456E-2B11-6610-F9CD-1F28487B68E1}"/>
              </a:ext>
            </a:extLst>
          </p:cNvPr>
          <p:cNvSpPr txBox="1">
            <a:spLocks noChangeArrowheads="1"/>
          </p:cNvSpPr>
          <p:nvPr/>
        </p:nvSpPr>
        <p:spPr bwMode="auto">
          <a:xfrm>
            <a:off x="263525" y="242888"/>
            <a:ext cx="8194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u="sng">
                <a:latin typeface="Stencil" panose="040409050D0802020404" pitchFamily="82" charset="0"/>
              </a:rPr>
              <a:t>BLISTER AGENTS(VESICANTS)---EFFECTS</a:t>
            </a:r>
          </a:p>
        </p:txBody>
      </p:sp>
      <p:pic>
        <p:nvPicPr>
          <p:cNvPr id="56330" name="Picture 1">
            <a:extLst>
              <a:ext uri="{FF2B5EF4-FFF2-40B4-BE49-F238E27FC236}">
                <a16:creationId xmlns:a16="http://schemas.microsoft.com/office/drawing/2014/main" id="{A6368039-E7AD-5996-6E68-110A8857F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20638"/>
            <a:ext cx="1247775"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735C2EE-0CE8-A3BB-C853-EFA70CF7ADC5}"/>
              </a:ext>
            </a:extLst>
          </p:cNvPr>
          <p:cNvSpPr>
            <a:spLocks noGrp="1" noChangeArrowheads="1"/>
          </p:cNvSpPr>
          <p:nvPr>
            <p:ph type="title"/>
          </p:nvPr>
        </p:nvSpPr>
        <p:spPr>
          <a:noFill/>
        </p:spPr>
        <p:txBody>
          <a:bodyPr lIns="92075" tIns="46038" rIns="92075" bIns="46038"/>
          <a:lstStyle/>
          <a:p>
            <a:pPr eaLnBrk="1" hangingPunct="1"/>
            <a:r>
              <a:rPr lang="en-US" altLang="en-US" b="1" u="sng"/>
              <a:t>Mustard Effects</a:t>
            </a:r>
            <a:br>
              <a:rPr lang="en-US" altLang="en-US" b="1" u="sng"/>
            </a:br>
            <a:r>
              <a:rPr lang="en-US" altLang="en-US" b="1" u="sng"/>
              <a:t>Bone Marrow Damage</a:t>
            </a:r>
          </a:p>
        </p:txBody>
      </p:sp>
      <p:sp>
        <p:nvSpPr>
          <p:cNvPr id="57347" name="Rectangle 3">
            <a:extLst>
              <a:ext uri="{FF2B5EF4-FFF2-40B4-BE49-F238E27FC236}">
                <a16:creationId xmlns:a16="http://schemas.microsoft.com/office/drawing/2014/main" id="{44728E60-8CEE-B905-8F44-D5603BD5613B}"/>
              </a:ext>
            </a:extLst>
          </p:cNvPr>
          <p:cNvSpPr>
            <a:spLocks noGrp="1" noChangeArrowheads="1"/>
          </p:cNvSpPr>
          <p:nvPr>
            <p:ph type="body" idx="1"/>
          </p:nvPr>
        </p:nvSpPr>
        <p:spPr>
          <a:xfrm>
            <a:off x="911225" y="2538413"/>
            <a:ext cx="3889375" cy="3709987"/>
          </a:xfrm>
          <a:noFill/>
        </p:spPr>
        <p:txBody>
          <a:bodyPr lIns="92075" tIns="46038" rIns="92075" bIns="46038"/>
          <a:lstStyle/>
          <a:p>
            <a:pPr eaLnBrk="1" hangingPunct="1">
              <a:lnSpc>
                <a:spcPct val="140000"/>
              </a:lnSpc>
            </a:pPr>
            <a:r>
              <a:rPr lang="en-US" altLang="en-US" sz="2800" b="1"/>
              <a:t>Damages stem cells</a:t>
            </a:r>
          </a:p>
          <a:p>
            <a:pPr eaLnBrk="1" hangingPunct="1">
              <a:lnSpc>
                <a:spcPct val="140000"/>
              </a:lnSpc>
            </a:pPr>
            <a:r>
              <a:rPr lang="en-US" altLang="en-US" sz="2800" b="1"/>
              <a:t>Decreased WBC, RBC, platelets after 3 - 5 days</a:t>
            </a:r>
          </a:p>
          <a:p>
            <a:pPr eaLnBrk="1" hangingPunct="1">
              <a:lnSpc>
                <a:spcPct val="140000"/>
              </a:lnSpc>
            </a:pPr>
            <a:r>
              <a:rPr lang="en-US" altLang="en-US" sz="2800" b="1"/>
              <a:t>Survival rare if WBC &lt; 200</a:t>
            </a:r>
          </a:p>
        </p:txBody>
      </p:sp>
      <p:pic>
        <p:nvPicPr>
          <p:cNvPr id="57348" name="Picture 4">
            <a:extLst>
              <a:ext uri="{FF2B5EF4-FFF2-40B4-BE49-F238E27FC236}">
                <a16:creationId xmlns:a16="http://schemas.microsoft.com/office/drawing/2014/main" id="{C1DB5B74-0395-0495-AAE5-C939EF4B479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23701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5540988-5A14-1661-7D70-05D7E4AD0742}"/>
              </a:ext>
            </a:extLst>
          </p:cNvPr>
          <p:cNvSpPr>
            <a:spLocks noGrp="1" noChangeArrowheads="1"/>
          </p:cNvSpPr>
          <p:nvPr>
            <p:ph type="title"/>
          </p:nvPr>
        </p:nvSpPr>
        <p:spPr>
          <a:noFill/>
        </p:spPr>
        <p:txBody>
          <a:bodyPr lIns="92075" tIns="46038" rIns="92075" bIns="46038"/>
          <a:lstStyle/>
          <a:p>
            <a:pPr eaLnBrk="1" hangingPunct="1"/>
            <a:r>
              <a:rPr lang="en-US" altLang="en-US" b="1" u="sng"/>
              <a:t>Lewisite Effects</a:t>
            </a:r>
          </a:p>
        </p:txBody>
      </p:sp>
      <p:sp>
        <p:nvSpPr>
          <p:cNvPr id="59395" name="Rectangle 3">
            <a:extLst>
              <a:ext uri="{FF2B5EF4-FFF2-40B4-BE49-F238E27FC236}">
                <a16:creationId xmlns:a16="http://schemas.microsoft.com/office/drawing/2014/main" id="{35D1301C-C630-AD90-127B-92D8A7305387}"/>
              </a:ext>
            </a:extLst>
          </p:cNvPr>
          <p:cNvSpPr>
            <a:spLocks noGrp="1" noChangeArrowheads="1"/>
          </p:cNvSpPr>
          <p:nvPr>
            <p:ph type="body" idx="1"/>
          </p:nvPr>
        </p:nvSpPr>
        <p:spPr>
          <a:xfrm>
            <a:off x="677863" y="1828800"/>
            <a:ext cx="7348537" cy="4349750"/>
          </a:xfrm>
          <a:noFill/>
        </p:spPr>
        <p:txBody>
          <a:bodyPr lIns="92075" tIns="46038" rIns="92075" bIns="46038"/>
          <a:lstStyle/>
          <a:p>
            <a:pPr eaLnBrk="1" hangingPunct="1"/>
            <a:r>
              <a:rPr lang="en-US" altLang="en-US"/>
              <a:t>Causes severe irritation to eyes, skin, and airways IMMEDIATELY on exposure (no delay)</a:t>
            </a:r>
          </a:p>
          <a:p>
            <a:pPr eaLnBrk="1" hangingPunct="1"/>
            <a:r>
              <a:rPr lang="en-US" altLang="en-US"/>
              <a:t>Tissue necrosis</a:t>
            </a:r>
          </a:p>
          <a:p>
            <a:pPr eaLnBrk="1" hangingPunct="1"/>
            <a:r>
              <a:rPr lang="en-US" altLang="en-US"/>
              <a:t>Increased capillary</a:t>
            </a:r>
            <a:br>
              <a:rPr lang="en-US" altLang="en-US"/>
            </a:br>
            <a:r>
              <a:rPr lang="en-US" altLang="en-US"/>
              <a:t>permeability</a:t>
            </a:r>
          </a:p>
          <a:p>
            <a:pPr eaLnBrk="1" hangingPunct="1"/>
            <a:r>
              <a:rPr lang="en-US" altLang="en-US"/>
              <a:t>No bone marrow </a:t>
            </a:r>
            <a:br>
              <a:rPr lang="en-US" altLang="en-US"/>
            </a:br>
            <a:r>
              <a:rPr lang="en-US" altLang="en-US"/>
              <a:t>effects</a:t>
            </a:r>
          </a:p>
        </p:txBody>
      </p:sp>
      <p:pic>
        <p:nvPicPr>
          <p:cNvPr id="59396" name="Picture 4">
            <a:extLst>
              <a:ext uri="{FF2B5EF4-FFF2-40B4-BE49-F238E27FC236}">
                <a16:creationId xmlns:a16="http://schemas.microsoft.com/office/drawing/2014/main" id="{65D0E4CB-5003-0168-2915-5A19E0C45C9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3440113"/>
            <a:ext cx="38989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0">
            <a:extLst>
              <a:ext uri="{FF2B5EF4-FFF2-40B4-BE49-F238E27FC236}">
                <a16:creationId xmlns:a16="http://schemas.microsoft.com/office/drawing/2014/main" id="{F7E4E448-C3C5-9D10-7E3F-9BD4F4F456A8}"/>
              </a:ext>
            </a:extLst>
          </p:cNvPr>
          <p:cNvGraphicFramePr>
            <a:graphicFrameLocks noChangeAspect="1"/>
          </p:cNvGraphicFramePr>
          <p:nvPr/>
        </p:nvGraphicFramePr>
        <p:xfrm>
          <a:off x="0" y="52388"/>
          <a:ext cx="9126538" cy="6840537"/>
        </p:xfrm>
        <a:graphic>
          <a:graphicData uri="http://schemas.openxmlformats.org/presentationml/2006/ole">
            <mc:AlternateContent xmlns:mc="http://schemas.openxmlformats.org/markup-compatibility/2006">
              <mc:Choice xmlns:v="urn:schemas-microsoft-com:vml" Requires="v">
                <p:oleObj name="Slide" r:id="rId2" imgW="4564063" imgH="3422650" progId="PowerPoint.Slide.8">
                  <p:embed/>
                </p:oleObj>
              </mc:Choice>
              <mc:Fallback>
                <p:oleObj name="Slide" r:id="rId2" imgW="4564063" imgH="3422650" progId="PowerPoint.Slide.8">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26538"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3" name="Rectangle 2">
            <a:extLst>
              <a:ext uri="{FF2B5EF4-FFF2-40B4-BE49-F238E27FC236}">
                <a16:creationId xmlns:a16="http://schemas.microsoft.com/office/drawing/2014/main" id="{3FE5A25A-8033-5F16-9FB0-DFC2EE6FF5FC}"/>
              </a:ext>
            </a:extLst>
          </p:cNvPr>
          <p:cNvSpPr>
            <a:spLocks noGrp="1" noChangeArrowheads="1"/>
          </p:cNvSpPr>
          <p:nvPr>
            <p:ph type="title"/>
          </p:nvPr>
        </p:nvSpPr>
        <p:spPr>
          <a:xfrm>
            <a:off x="685800" y="0"/>
            <a:ext cx="7772400" cy="1143000"/>
          </a:xfrm>
        </p:spPr>
        <p:txBody>
          <a:bodyPr/>
          <a:lstStyle/>
          <a:p>
            <a:pPr eaLnBrk="1" hangingPunct="1"/>
            <a:r>
              <a:rPr lang="en-US" altLang="en-US" sz="3200" b="1" u="sng">
                <a:solidFill>
                  <a:srgbClr val="CC3300"/>
                </a:solidFill>
                <a:latin typeface="Arial" panose="020B0604020202020204" pitchFamily="34" charset="0"/>
              </a:rPr>
              <a:t>TREATMENT REGIME</a:t>
            </a:r>
            <a:br>
              <a:rPr lang="en-US" altLang="en-US" sz="3200" b="1" u="sng">
                <a:solidFill>
                  <a:srgbClr val="CC3300"/>
                </a:solidFill>
                <a:latin typeface="Arial" panose="020B0604020202020204" pitchFamily="34" charset="0"/>
              </a:rPr>
            </a:br>
            <a:r>
              <a:rPr lang="en-US" altLang="en-US" sz="3200" b="1" u="sng">
                <a:solidFill>
                  <a:srgbClr val="CC3300"/>
                </a:solidFill>
                <a:latin typeface="Arial" panose="020B0604020202020204" pitchFamily="34" charset="0"/>
              </a:rPr>
              <a:t>SKIN</a:t>
            </a:r>
          </a:p>
        </p:txBody>
      </p:sp>
      <p:sp>
        <p:nvSpPr>
          <p:cNvPr id="61444" name="Rectangle 3">
            <a:extLst>
              <a:ext uri="{FF2B5EF4-FFF2-40B4-BE49-F238E27FC236}">
                <a16:creationId xmlns:a16="http://schemas.microsoft.com/office/drawing/2014/main" id="{E2726FF3-12B7-D361-BB38-3657DEC7D222}"/>
              </a:ext>
            </a:extLst>
          </p:cNvPr>
          <p:cNvSpPr>
            <a:spLocks noGrp="1" noChangeArrowheads="1"/>
          </p:cNvSpPr>
          <p:nvPr>
            <p:ph type="body" idx="1"/>
          </p:nvPr>
        </p:nvSpPr>
        <p:spPr>
          <a:xfrm>
            <a:off x="304800" y="1143000"/>
            <a:ext cx="8839200" cy="5715000"/>
          </a:xfrm>
        </p:spPr>
        <p:txBody>
          <a:bodyPr/>
          <a:lstStyle/>
          <a:p>
            <a:pPr eaLnBrk="1" hangingPunct="1">
              <a:lnSpc>
                <a:spcPct val="90000"/>
              </a:lnSpc>
            </a:pPr>
            <a:r>
              <a:rPr lang="en-US" altLang="en-US" sz="2800" b="1" u="sng">
                <a:solidFill>
                  <a:srgbClr val="3333FF"/>
                </a:solidFill>
                <a:latin typeface="Arial" panose="020B0604020202020204" pitchFamily="34" charset="0"/>
              </a:rPr>
              <a:t>SKIN</a:t>
            </a:r>
            <a:r>
              <a:rPr lang="en-US" altLang="en-US" sz="2800" b="1">
                <a:solidFill>
                  <a:srgbClr val="3333FF"/>
                </a:solidFill>
                <a:latin typeface="Arial" panose="020B0604020202020204" pitchFamily="34" charset="0"/>
              </a:rPr>
              <a:t> – DECONTAMINATION:	FULLER’S EARTH, PUTTING TOWELS SOAKED IN 2% AQUEOUS SOLUTION OF CHLORAMINE – T, REPEATED EVERY 2 HOURS.</a:t>
            </a:r>
          </a:p>
          <a:p>
            <a:pPr eaLnBrk="1" hangingPunct="1">
              <a:lnSpc>
                <a:spcPct val="90000"/>
              </a:lnSpc>
            </a:pPr>
            <a:r>
              <a:rPr lang="en-US" altLang="en-US" sz="2800" b="1" u="sng">
                <a:solidFill>
                  <a:srgbClr val="FF3300"/>
                </a:solidFill>
                <a:latin typeface="Arial" panose="020B0604020202020204" pitchFamily="34" charset="0"/>
              </a:rPr>
              <a:t>TREATMENT OF WOUNDS</a:t>
            </a:r>
            <a:r>
              <a:rPr lang="en-US" altLang="en-US" sz="2800" b="1">
                <a:solidFill>
                  <a:srgbClr val="FF3300"/>
                </a:solidFill>
                <a:latin typeface="Arial" panose="020B0604020202020204" pitchFamily="34" charset="0"/>
              </a:rPr>
              <a:t>:1% SILVER-SULPHADIAZINE OINT /POVIDONE IODINE OINT, APPLIED TWICE A DAY COVERED WITH STERILE BANDAGE</a:t>
            </a:r>
          </a:p>
          <a:p>
            <a:pPr eaLnBrk="1" hangingPunct="1">
              <a:lnSpc>
                <a:spcPct val="90000"/>
              </a:lnSpc>
            </a:pPr>
            <a:r>
              <a:rPr lang="en-US" altLang="en-US" sz="2800" b="1">
                <a:solidFill>
                  <a:srgbClr val="0033CC"/>
                </a:solidFill>
                <a:latin typeface="Arial" panose="020B0604020202020204" pitchFamily="34" charset="0"/>
              </a:rPr>
              <a:t>BLAND CALAMINE LOTION, STEROID OINT  FOR ERYTHEMA.</a:t>
            </a:r>
          </a:p>
          <a:p>
            <a:pPr eaLnBrk="1" hangingPunct="1">
              <a:lnSpc>
                <a:spcPct val="90000"/>
              </a:lnSpc>
            </a:pPr>
            <a:r>
              <a:rPr lang="en-US" altLang="en-US" sz="2800" b="1">
                <a:latin typeface="Arial" panose="020B0604020202020204" pitchFamily="34" charset="0"/>
              </a:rPr>
              <a:t>RELIEVING PAIN:	ANALGESICS USED</a:t>
            </a:r>
          </a:p>
          <a:p>
            <a:pPr eaLnBrk="1" hangingPunct="1">
              <a:lnSpc>
                <a:spcPct val="90000"/>
              </a:lnSpc>
            </a:pPr>
            <a:r>
              <a:rPr lang="en-US" altLang="en-US" sz="2800" b="1">
                <a:solidFill>
                  <a:srgbClr val="008000"/>
                </a:solidFill>
                <a:latin typeface="Arial" panose="020B0604020202020204" pitchFamily="34" charset="0"/>
              </a:rPr>
              <a:t>FOR LEWISITE POISONING BAL OINT APPLIED IMMEDIATELY</a:t>
            </a:r>
          </a:p>
        </p:txBody>
      </p:sp>
      <p:pic>
        <p:nvPicPr>
          <p:cNvPr id="61445" name="Picture 1">
            <a:extLst>
              <a:ext uri="{FF2B5EF4-FFF2-40B4-BE49-F238E27FC236}">
                <a16:creationId xmlns:a16="http://schemas.microsoft.com/office/drawing/2014/main" id="{47B57227-5475-6CC9-2F8B-E70B7AEA5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413" y="6032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AF4B1517-18CF-50D6-DF9D-8314DB0A688F}"/>
              </a:ext>
            </a:extLst>
          </p:cNvPr>
          <p:cNvPicPr>
            <a:picLocks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a:extLst>
              <a:ext uri="{FF2B5EF4-FFF2-40B4-BE49-F238E27FC236}">
                <a16:creationId xmlns:a16="http://schemas.microsoft.com/office/drawing/2014/main" id="{CD1B1FC1-53FC-FB6D-E828-D8976D630D62}"/>
              </a:ext>
            </a:extLst>
          </p:cNvPr>
          <p:cNvSpPr>
            <a:spLocks noGrp="1" noChangeArrowheads="1"/>
          </p:cNvSpPr>
          <p:nvPr>
            <p:ph type="body" idx="1"/>
          </p:nvPr>
        </p:nvSpPr>
        <p:spPr>
          <a:xfrm>
            <a:off x="228600" y="1066800"/>
            <a:ext cx="8915400" cy="5791200"/>
          </a:xfrm>
        </p:spPr>
        <p:txBody>
          <a:bodyPr/>
          <a:lstStyle/>
          <a:p>
            <a:pPr eaLnBrk="1" hangingPunct="1">
              <a:buFont typeface="Wingdings" panose="05000000000000000000" pitchFamily="2" charset="2"/>
              <a:buChar char="v"/>
            </a:pPr>
            <a:r>
              <a:rPr lang="en-US" altLang="en-US" b="1">
                <a:solidFill>
                  <a:srgbClr val="0033CC"/>
                </a:solidFill>
                <a:latin typeface="Arial" panose="020B0604020202020204" pitchFamily="34" charset="0"/>
              </a:rPr>
              <a:t>EYES IRRIGATED WITH NORMAL SALINE </a:t>
            </a:r>
          </a:p>
          <a:p>
            <a:pPr eaLnBrk="1" hangingPunct="1">
              <a:buFont typeface="Wingdings" panose="05000000000000000000" pitchFamily="2" charset="2"/>
              <a:buChar char="v"/>
            </a:pPr>
            <a:r>
              <a:rPr lang="en-US" altLang="en-US" b="1">
                <a:solidFill>
                  <a:srgbClr val="FF3300"/>
                </a:solidFill>
                <a:latin typeface="Arial" panose="020B0604020202020204" pitchFamily="34" charset="0"/>
              </a:rPr>
              <a:t>ANTIBIOTIC EYE DROPS ,PETROLEUM JELLY, EYE OINT  </a:t>
            </a:r>
          </a:p>
          <a:p>
            <a:pPr eaLnBrk="1" hangingPunct="1">
              <a:buFont typeface="Wingdings" panose="05000000000000000000" pitchFamily="2" charset="2"/>
              <a:buChar char="v"/>
            </a:pPr>
            <a:r>
              <a:rPr lang="en-US" altLang="en-US" b="1">
                <a:solidFill>
                  <a:srgbClr val="008000"/>
                </a:solidFill>
                <a:latin typeface="Arial" panose="020B0604020202020204" pitchFamily="34" charset="0"/>
              </a:rPr>
              <a:t>LOCAL ANAESTHETIC LIKE AMETHOCAINE</a:t>
            </a:r>
          </a:p>
          <a:p>
            <a:pPr eaLnBrk="1" hangingPunct="1">
              <a:buFont typeface="Wingdings" panose="05000000000000000000" pitchFamily="2" charset="2"/>
              <a:buChar char="v"/>
            </a:pPr>
            <a:r>
              <a:rPr lang="en-US" altLang="en-US" b="1">
                <a:latin typeface="Arial" panose="020B0604020202020204" pitchFamily="34" charset="0"/>
              </a:rPr>
              <a:t>CORNEAL DAMAGE MANAGED BY GRAFTING</a:t>
            </a:r>
          </a:p>
          <a:p>
            <a:pPr eaLnBrk="1" hangingPunct="1">
              <a:buFont typeface="Wingdings" panose="05000000000000000000" pitchFamily="2" charset="2"/>
              <a:buChar char="v"/>
            </a:pPr>
            <a:r>
              <a:rPr lang="en-US" altLang="en-US" b="1">
                <a:solidFill>
                  <a:srgbClr val="CC3300"/>
                </a:solidFill>
                <a:latin typeface="Arial" panose="020B0604020202020204" pitchFamily="34" charset="0"/>
              </a:rPr>
              <a:t>RELIEVING IRRITATION AND PAIN IN THROAT : HEXOMEDINE (0.2%) SPRAY USED</a:t>
            </a:r>
            <a:endParaRPr lang="en-US" altLang="en-US" sz="3600"/>
          </a:p>
        </p:txBody>
      </p:sp>
      <p:sp>
        <p:nvSpPr>
          <p:cNvPr id="62468" name="Rectangle 3">
            <a:extLst>
              <a:ext uri="{FF2B5EF4-FFF2-40B4-BE49-F238E27FC236}">
                <a16:creationId xmlns:a16="http://schemas.microsoft.com/office/drawing/2014/main" id="{92949D80-5FB5-D884-0EED-644581C12F13}"/>
              </a:ext>
            </a:extLst>
          </p:cNvPr>
          <p:cNvSpPr>
            <a:spLocks noGrp="1" noChangeArrowheads="1"/>
          </p:cNvSpPr>
          <p:nvPr>
            <p:ph type="title"/>
          </p:nvPr>
        </p:nvSpPr>
        <p:spPr>
          <a:xfrm>
            <a:off x="0" y="0"/>
            <a:ext cx="9144000" cy="1143000"/>
          </a:xfrm>
          <a:noFill/>
        </p:spPr>
        <p:txBody>
          <a:bodyPr/>
          <a:lstStyle/>
          <a:p>
            <a:pPr eaLnBrk="1" hangingPunct="1"/>
            <a:r>
              <a:rPr lang="en-US" altLang="en-US" sz="3200" b="1" u="sng">
                <a:solidFill>
                  <a:srgbClr val="CC3300"/>
                </a:solidFill>
                <a:latin typeface="Arial" panose="020B0604020202020204" pitchFamily="34" charset="0"/>
              </a:rPr>
              <a:t> TREATMENT REGIME FOR EYES</a:t>
            </a:r>
          </a:p>
        </p:txBody>
      </p:sp>
      <p:pic>
        <p:nvPicPr>
          <p:cNvPr id="62469" name="Picture 1">
            <a:extLst>
              <a:ext uri="{FF2B5EF4-FFF2-40B4-BE49-F238E27FC236}">
                <a16:creationId xmlns:a16="http://schemas.microsoft.com/office/drawing/2014/main" id="{DEA3822E-3787-586A-CB5A-DAB9516D6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1113"/>
            <a:ext cx="1247775"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C94EA05-B54D-1504-CD42-98102B5CB47C}"/>
              </a:ext>
            </a:extLst>
          </p:cNvPr>
          <p:cNvSpPr>
            <a:spLocks noGrp="1" noChangeArrowheads="1"/>
          </p:cNvSpPr>
          <p:nvPr>
            <p:ph type="title"/>
          </p:nvPr>
        </p:nvSpPr>
        <p:spPr>
          <a:xfrm>
            <a:off x="685800" y="0"/>
            <a:ext cx="7772400" cy="838200"/>
          </a:xfrm>
        </p:spPr>
        <p:txBody>
          <a:bodyPr/>
          <a:lstStyle/>
          <a:p>
            <a:r>
              <a:rPr lang="en-US" altLang="en-US" b="1">
                <a:solidFill>
                  <a:srgbClr val="FF0000"/>
                </a:solidFill>
                <a:cs typeface="Times New Roman" panose="02020603050405020304" pitchFamily="18" charset="0"/>
              </a:rPr>
              <a:t>   </a:t>
            </a:r>
            <a:r>
              <a:rPr lang="en-US" altLang="en-US" sz="3600" b="1" u="sng">
                <a:solidFill>
                  <a:srgbClr val="FF0000"/>
                </a:solidFill>
                <a:cs typeface="Times New Roman" panose="02020603050405020304" pitchFamily="18" charset="0"/>
              </a:rPr>
              <a:t>EFFECTIVE DOSE</a:t>
            </a:r>
            <a:endParaRPr lang="en-US" altLang="en-US" sz="2800" b="1">
              <a:solidFill>
                <a:srgbClr val="FF0000"/>
              </a:solidFill>
            </a:endParaRPr>
          </a:p>
        </p:txBody>
      </p:sp>
      <p:sp>
        <p:nvSpPr>
          <p:cNvPr id="7171" name="Content Placeholder 2">
            <a:extLst>
              <a:ext uri="{FF2B5EF4-FFF2-40B4-BE49-F238E27FC236}">
                <a16:creationId xmlns:a16="http://schemas.microsoft.com/office/drawing/2014/main" id="{069AD029-147E-688E-942D-236047BD91BA}"/>
              </a:ext>
            </a:extLst>
          </p:cNvPr>
          <p:cNvSpPr>
            <a:spLocks noGrp="1" noChangeArrowheads="1"/>
          </p:cNvSpPr>
          <p:nvPr>
            <p:ph idx="1"/>
          </p:nvPr>
        </p:nvSpPr>
        <p:spPr>
          <a:xfrm>
            <a:off x="533400" y="990600"/>
            <a:ext cx="8229600" cy="5638800"/>
          </a:xfrm>
        </p:spPr>
        <p:txBody>
          <a:bodyPr/>
          <a:lstStyle/>
          <a:p>
            <a:pPr marL="0" indent="0">
              <a:spcBef>
                <a:spcPct val="0"/>
              </a:spcBef>
              <a:buFontTx/>
              <a:buNone/>
            </a:pPr>
            <a:r>
              <a:rPr lang="en-US" altLang="en-US" sz="2800" b="1">
                <a:solidFill>
                  <a:srgbClr val="FF0000"/>
                </a:solidFill>
                <a:cs typeface="Times New Roman" panose="02020603050405020304" pitchFamily="18" charset="0"/>
              </a:rPr>
              <a:t>Dose necessary for the chemicals to induce effect on the body is called effective dose of that chemical.</a:t>
            </a:r>
            <a:endParaRPr lang="en-US" altLang="en-US" sz="2800" b="1">
              <a:solidFill>
                <a:srgbClr val="FF0000"/>
              </a:solidFill>
            </a:endParaRPr>
          </a:p>
          <a:p>
            <a:pPr marL="914400" lvl="2" indent="0">
              <a:spcBef>
                <a:spcPct val="0"/>
              </a:spcBef>
              <a:buFontTx/>
              <a:buAutoNum type="romanUcParenR"/>
            </a:pPr>
            <a:r>
              <a:rPr lang="en-US" altLang="en-US" sz="2800" b="1">
                <a:solidFill>
                  <a:srgbClr val="FF0000"/>
                </a:solidFill>
                <a:cs typeface="Times New Roman" panose="02020603050405020304" pitchFamily="18" charset="0"/>
              </a:rPr>
              <a:t>ED50. (Effective dose 50%):  </a:t>
            </a:r>
            <a:r>
              <a:rPr lang="en-US" altLang="en-US" sz="2800" b="1">
                <a:solidFill>
                  <a:srgbClr val="002060"/>
                </a:solidFill>
                <a:cs typeface="Times New Roman" panose="02020603050405020304" pitchFamily="18" charset="0"/>
              </a:rPr>
              <a:t>A dose, which induces 50% response, is known as ED50.</a:t>
            </a:r>
            <a:endParaRPr lang="en-US" altLang="en-US" sz="2800" b="1">
              <a:solidFill>
                <a:srgbClr val="002060"/>
              </a:solidFill>
            </a:endParaRPr>
          </a:p>
          <a:p>
            <a:pPr marL="0" indent="0">
              <a:spcBef>
                <a:spcPct val="0"/>
              </a:spcBef>
              <a:buFontTx/>
              <a:buNone/>
            </a:pPr>
            <a:r>
              <a:rPr lang="en-US" altLang="en-US" sz="2800" b="1">
                <a:solidFill>
                  <a:srgbClr val="FF0000"/>
                </a:solidFill>
                <a:cs typeface="Times New Roman" panose="02020603050405020304" pitchFamily="18" charset="0"/>
              </a:rPr>
              <a:t>	2)LD50 (Median lethal dose).</a:t>
            </a:r>
            <a:endParaRPr lang="en-US" altLang="en-US" sz="2800" b="1">
              <a:solidFill>
                <a:srgbClr val="FF0000"/>
              </a:solidFill>
            </a:endParaRPr>
          </a:p>
          <a:p>
            <a:pPr marL="0" indent="0">
              <a:spcBef>
                <a:spcPct val="0"/>
              </a:spcBef>
              <a:buFontTx/>
              <a:buNone/>
            </a:pPr>
            <a:r>
              <a:rPr lang="en-US" altLang="en-US" sz="2800" b="1">
                <a:solidFill>
                  <a:srgbClr val="FF0000"/>
                </a:solidFill>
                <a:cs typeface="Times New Roman" panose="02020603050405020304" pitchFamily="18" charset="0"/>
              </a:rPr>
              <a:t>I  A dose, which effect 50% of the population.</a:t>
            </a:r>
            <a:endParaRPr lang="en-US" altLang="en-US" sz="2800" b="1">
              <a:solidFill>
                <a:srgbClr val="FF0000"/>
              </a:solidFill>
            </a:endParaRPr>
          </a:p>
          <a:p>
            <a:pPr marL="457200" lvl="1" indent="0">
              <a:spcBef>
                <a:spcPct val="0"/>
              </a:spcBef>
              <a:buFontTx/>
              <a:buAutoNum type="alphaLcParenR"/>
            </a:pPr>
            <a:r>
              <a:rPr lang="en-US" altLang="en-US" b="1">
                <a:solidFill>
                  <a:srgbClr val="002060"/>
                </a:solidFill>
                <a:cs typeface="Times New Roman" panose="02020603050405020304" pitchFamily="18" charset="0"/>
              </a:rPr>
              <a:t>If the measured effect is lethality in experimental animals then the ED50 is known as LD50.</a:t>
            </a:r>
            <a:endParaRPr lang="en-US" altLang="en-US" b="1">
              <a:solidFill>
                <a:srgbClr val="002060"/>
              </a:solidFill>
            </a:endParaRPr>
          </a:p>
          <a:p>
            <a:pPr marL="457200" lvl="1" indent="0">
              <a:spcBef>
                <a:spcPct val="0"/>
              </a:spcBef>
              <a:buFontTx/>
              <a:buAutoNum type="alphaLcParenR"/>
            </a:pPr>
            <a:r>
              <a:rPr lang="en-US" altLang="en-US" b="1">
                <a:solidFill>
                  <a:srgbClr val="002060"/>
                </a:solidFill>
                <a:cs typeface="Times New Roman" panose="02020603050405020304" pitchFamily="18" charset="0"/>
              </a:rPr>
              <a:t>LD50 is expressed as mg/kg or gm/kg body weight of the animal. If the chemical is Airborne then it is known as LC50.</a:t>
            </a:r>
            <a:endParaRPr lang="en-US" altLang="en-US" b="1">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FC8EBCE-C235-CB64-6000-5EA280691D4A}"/>
              </a:ext>
            </a:extLst>
          </p:cNvPr>
          <p:cNvSpPr>
            <a:spLocks noGrp="1" noChangeArrowheads="1"/>
          </p:cNvSpPr>
          <p:nvPr>
            <p:ph type="title"/>
          </p:nvPr>
        </p:nvSpPr>
        <p:spPr>
          <a:noFill/>
        </p:spPr>
        <p:txBody>
          <a:bodyPr lIns="92075" tIns="46038" rIns="92075" bIns="46038"/>
          <a:lstStyle/>
          <a:p>
            <a:pPr eaLnBrk="1" hangingPunct="1"/>
            <a:r>
              <a:rPr lang="en-US" altLang="en-US" b="1" u="sng"/>
              <a:t>Eye Treatment</a:t>
            </a:r>
          </a:p>
        </p:txBody>
      </p:sp>
      <p:sp>
        <p:nvSpPr>
          <p:cNvPr id="63491" name="Rectangle 3">
            <a:extLst>
              <a:ext uri="{FF2B5EF4-FFF2-40B4-BE49-F238E27FC236}">
                <a16:creationId xmlns:a16="http://schemas.microsoft.com/office/drawing/2014/main" id="{5296D58D-7E55-5BDD-D7D5-CD6205DFE296}"/>
              </a:ext>
            </a:extLst>
          </p:cNvPr>
          <p:cNvSpPr>
            <a:spLocks noGrp="1" noChangeArrowheads="1"/>
          </p:cNvSpPr>
          <p:nvPr>
            <p:ph type="body" idx="1"/>
          </p:nvPr>
        </p:nvSpPr>
        <p:spPr>
          <a:xfrm>
            <a:off x="373063" y="2000250"/>
            <a:ext cx="4097337" cy="3352800"/>
          </a:xfrm>
          <a:noFill/>
        </p:spPr>
        <p:txBody>
          <a:bodyPr lIns="92075" tIns="46038" rIns="92075" bIns="46038"/>
          <a:lstStyle/>
          <a:p>
            <a:pPr eaLnBrk="1" hangingPunct="1">
              <a:lnSpc>
                <a:spcPct val="170000"/>
              </a:lnSpc>
            </a:pPr>
            <a:r>
              <a:rPr lang="en-US" altLang="en-US"/>
              <a:t>Topical mydriatics</a:t>
            </a:r>
          </a:p>
          <a:p>
            <a:pPr eaLnBrk="1" hangingPunct="1">
              <a:lnSpc>
                <a:spcPct val="170000"/>
              </a:lnSpc>
            </a:pPr>
            <a:r>
              <a:rPr lang="en-US" altLang="en-US"/>
              <a:t>Topical antibiotics</a:t>
            </a:r>
          </a:p>
          <a:p>
            <a:pPr eaLnBrk="1" hangingPunct="1">
              <a:lnSpc>
                <a:spcPct val="170000"/>
              </a:lnSpc>
            </a:pPr>
            <a:r>
              <a:rPr lang="en-US" altLang="en-US"/>
              <a:t>Vaseline on lid edges</a:t>
            </a:r>
          </a:p>
        </p:txBody>
      </p:sp>
      <p:pic>
        <p:nvPicPr>
          <p:cNvPr id="63492" name="Picture 4">
            <a:extLst>
              <a:ext uri="{FF2B5EF4-FFF2-40B4-BE49-F238E27FC236}">
                <a16:creationId xmlns:a16="http://schemas.microsoft.com/office/drawing/2014/main" id="{C36C1749-D957-FCF7-1201-71351707C59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663" y="1903413"/>
            <a:ext cx="42672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Urb pulm slide 32">
            <a:extLst>
              <a:ext uri="{FF2B5EF4-FFF2-40B4-BE49-F238E27FC236}">
                <a16:creationId xmlns:a16="http://schemas.microsoft.com/office/drawing/2014/main" id="{8629F39D-696F-116B-8B78-0FC5DAB3AFBB}"/>
              </a:ext>
            </a:extLst>
          </p:cNvPr>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7086600" y="2133600"/>
            <a:ext cx="1809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02F9BD03-A587-F19D-220E-01E978E441F7}"/>
              </a:ext>
            </a:extLst>
          </p:cNvPr>
          <p:cNvSpPr>
            <a:spLocks noGrp="1" noChangeArrowheads="1"/>
          </p:cNvSpPr>
          <p:nvPr>
            <p:ph type="title"/>
          </p:nvPr>
        </p:nvSpPr>
        <p:spPr>
          <a:xfrm>
            <a:off x="685800" y="304800"/>
            <a:ext cx="7772400" cy="914400"/>
          </a:xfrm>
          <a:noFill/>
        </p:spPr>
        <p:txBody>
          <a:bodyPr lIns="92075" tIns="46038" rIns="92075" bIns="46038"/>
          <a:lstStyle/>
          <a:p>
            <a:pPr eaLnBrk="1" hangingPunct="1"/>
            <a:r>
              <a:rPr lang="en-US" altLang="en-US" b="1" u="sng"/>
              <a:t>Airway Treatment</a:t>
            </a:r>
          </a:p>
        </p:txBody>
      </p:sp>
      <p:sp>
        <p:nvSpPr>
          <p:cNvPr id="65540" name="Rectangle 3">
            <a:extLst>
              <a:ext uri="{FF2B5EF4-FFF2-40B4-BE49-F238E27FC236}">
                <a16:creationId xmlns:a16="http://schemas.microsoft.com/office/drawing/2014/main" id="{136B1C23-AFCF-8FDC-8BD1-1967A3AFF96A}"/>
              </a:ext>
            </a:extLst>
          </p:cNvPr>
          <p:cNvSpPr>
            <a:spLocks noGrp="1" noChangeArrowheads="1"/>
          </p:cNvSpPr>
          <p:nvPr>
            <p:ph type="body" idx="1"/>
          </p:nvPr>
        </p:nvSpPr>
        <p:spPr>
          <a:xfrm>
            <a:off x="381000" y="1752600"/>
            <a:ext cx="8763000" cy="5105400"/>
          </a:xfrm>
          <a:noFill/>
        </p:spPr>
        <p:txBody>
          <a:bodyPr lIns="92075" tIns="46038" rIns="92075" bIns="46038"/>
          <a:lstStyle/>
          <a:p>
            <a:pPr eaLnBrk="1" hangingPunct="1">
              <a:buFont typeface="Wingdings" panose="05000000000000000000" pitchFamily="2" charset="2"/>
              <a:buChar char="Ø"/>
            </a:pPr>
            <a:r>
              <a:rPr lang="en-US" altLang="en-US" sz="3300" b="1">
                <a:solidFill>
                  <a:srgbClr val="0033CC"/>
                </a:solidFill>
              </a:rPr>
              <a:t>Cool mist,Gargles, cough suppressants like Codeine for mild symptoms</a:t>
            </a:r>
          </a:p>
          <a:p>
            <a:pPr eaLnBrk="1" hangingPunct="1">
              <a:buFont typeface="Wingdings" panose="05000000000000000000" pitchFamily="2" charset="2"/>
              <a:buChar char="Ø"/>
            </a:pPr>
            <a:r>
              <a:rPr lang="en-US" altLang="en-US" sz="3300" b="1"/>
              <a:t>Oxygen</a:t>
            </a:r>
          </a:p>
          <a:p>
            <a:pPr eaLnBrk="1" hangingPunct="1">
              <a:buFont typeface="Wingdings" panose="05000000000000000000" pitchFamily="2" charset="2"/>
              <a:buChar char="Ø"/>
            </a:pPr>
            <a:r>
              <a:rPr lang="en-US" altLang="en-US" sz="3300" b="1">
                <a:solidFill>
                  <a:srgbClr val="FF3300"/>
                </a:solidFill>
              </a:rPr>
              <a:t>Assisted ventilation</a:t>
            </a:r>
          </a:p>
          <a:p>
            <a:pPr eaLnBrk="1" hangingPunct="1">
              <a:buFont typeface="Wingdings" panose="05000000000000000000" pitchFamily="2" charset="2"/>
              <a:buChar char="Ø"/>
            </a:pPr>
            <a:r>
              <a:rPr lang="en-US" altLang="en-US" sz="3300" b="1">
                <a:solidFill>
                  <a:srgbClr val="008000"/>
                </a:solidFill>
              </a:rPr>
              <a:t>Early intubation</a:t>
            </a:r>
          </a:p>
          <a:p>
            <a:pPr eaLnBrk="1" hangingPunct="1">
              <a:buFont typeface="Wingdings" panose="05000000000000000000" pitchFamily="2" charset="2"/>
              <a:buChar char="Ø"/>
            </a:pPr>
            <a:endParaRPr lang="en-US" altLang="en-US" sz="3300" b="1">
              <a:solidFill>
                <a:srgbClr val="0033CC"/>
              </a:solidFill>
            </a:endParaRPr>
          </a:p>
          <a:p>
            <a:pPr eaLnBrk="1" hangingPunct="1">
              <a:buFont typeface="Wingdings" panose="05000000000000000000" pitchFamily="2" charset="2"/>
              <a:buChar char="Ø"/>
            </a:pPr>
            <a:r>
              <a:rPr lang="en-US" altLang="en-US" sz="3300" b="1">
                <a:solidFill>
                  <a:srgbClr val="0033CC"/>
                </a:solidFill>
              </a:rPr>
              <a:t>Bronchodilators (steroids) for bronchospasm</a:t>
            </a:r>
          </a:p>
          <a:p>
            <a:pPr eaLnBrk="1" hangingPunct="1">
              <a:buFont typeface="Wingdings" panose="05000000000000000000" pitchFamily="2" charset="2"/>
              <a:buChar char="Ø"/>
            </a:pPr>
            <a:r>
              <a:rPr lang="en-US" altLang="en-US" sz="3300" b="1"/>
              <a:t>Antibiotics only for bacterial pneumonitis</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a:extLst>
              <a:ext uri="{FF2B5EF4-FFF2-40B4-BE49-F238E27FC236}">
                <a16:creationId xmlns:a16="http://schemas.microsoft.com/office/drawing/2014/main" id="{283B362F-8EE9-2AB5-45BA-C782DA2072D4}"/>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28600" y="173038"/>
            <a:ext cx="8915400" cy="6604000"/>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67587" name="Rectangle 3">
            <a:extLst>
              <a:ext uri="{FF2B5EF4-FFF2-40B4-BE49-F238E27FC236}">
                <a16:creationId xmlns:a16="http://schemas.microsoft.com/office/drawing/2014/main" id="{D466CB76-65C3-0D9B-073B-82E983996688}"/>
              </a:ext>
            </a:extLst>
          </p:cNvPr>
          <p:cNvSpPr>
            <a:spLocks noGrp="1" noChangeArrowheads="1"/>
          </p:cNvSpPr>
          <p:nvPr>
            <p:ph type="body" idx="1"/>
          </p:nvPr>
        </p:nvSpPr>
        <p:spPr>
          <a:xfrm>
            <a:off x="685800" y="457200"/>
            <a:ext cx="7772400" cy="5638800"/>
          </a:xfrm>
        </p:spPr>
        <p:txBody>
          <a:bodyPr/>
          <a:lstStyle/>
          <a:p>
            <a:pPr eaLnBrk="1" hangingPunct="1">
              <a:lnSpc>
                <a:spcPct val="90000"/>
              </a:lnSpc>
            </a:pPr>
            <a:endParaRPr lang="en-US" altLang="en-US" sz="2800" b="1">
              <a:solidFill>
                <a:srgbClr val="FF3300"/>
              </a:solidFill>
              <a:latin typeface="Arial" panose="020B0604020202020204" pitchFamily="34" charset="0"/>
            </a:endParaRPr>
          </a:p>
          <a:p>
            <a:pPr lvl="3" eaLnBrk="1" hangingPunct="1">
              <a:lnSpc>
                <a:spcPct val="90000"/>
              </a:lnSpc>
              <a:buFontTx/>
              <a:buNone/>
            </a:pPr>
            <a:r>
              <a:rPr lang="en-US" altLang="en-US" sz="3600" b="1" u="sng">
                <a:latin typeface="Arial" panose="020B0604020202020204" pitchFamily="34" charset="0"/>
              </a:rPr>
              <a:t>MISCELLANEOUS</a:t>
            </a:r>
          </a:p>
          <a:p>
            <a:pPr eaLnBrk="1" hangingPunct="1">
              <a:lnSpc>
                <a:spcPct val="90000"/>
              </a:lnSpc>
            </a:pPr>
            <a:r>
              <a:rPr lang="en-US" altLang="en-US" sz="2800" b="1">
                <a:solidFill>
                  <a:srgbClr val="FF3300"/>
                </a:solidFill>
                <a:latin typeface="Arial" panose="020B0604020202020204" pitchFamily="34" charset="0"/>
              </a:rPr>
              <a:t>GASTRIC LAVAGE USING ACTIVATED CHARCOAL</a:t>
            </a:r>
          </a:p>
          <a:p>
            <a:pPr eaLnBrk="1" hangingPunct="1">
              <a:lnSpc>
                <a:spcPct val="90000"/>
              </a:lnSpc>
            </a:pPr>
            <a:r>
              <a:rPr lang="en-US" altLang="en-US" sz="2800" b="1">
                <a:solidFill>
                  <a:schemeClr val="bg1"/>
                </a:solidFill>
                <a:latin typeface="Arial" panose="020B0604020202020204" pitchFamily="34" charset="0"/>
              </a:rPr>
              <a:t>REHYDRATION WITH GLUCOSE SALINE</a:t>
            </a:r>
          </a:p>
          <a:p>
            <a:pPr eaLnBrk="1" hangingPunct="1">
              <a:lnSpc>
                <a:spcPct val="90000"/>
              </a:lnSpc>
            </a:pPr>
            <a:r>
              <a:rPr lang="en-US" altLang="en-US" sz="2800" b="1">
                <a:solidFill>
                  <a:srgbClr val="3333FF"/>
                </a:solidFill>
                <a:latin typeface="Arial" panose="020B0604020202020204" pitchFamily="34" charset="0"/>
              </a:rPr>
              <a:t>HIGH VITAMIN AND PROTEIN DIET</a:t>
            </a:r>
          </a:p>
          <a:p>
            <a:pPr eaLnBrk="1" hangingPunct="1">
              <a:lnSpc>
                <a:spcPct val="90000"/>
              </a:lnSpc>
            </a:pPr>
            <a:r>
              <a:rPr lang="en-US" altLang="en-US" sz="2800" b="1">
                <a:latin typeface="Arial" panose="020B0604020202020204" pitchFamily="34" charset="0"/>
              </a:rPr>
              <a:t>ANTIBIOTIC THERAPY </a:t>
            </a:r>
          </a:p>
          <a:p>
            <a:pPr eaLnBrk="1" hangingPunct="1">
              <a:lnSpc>
                <a:spcPct val="90000"/>
              </a:lnSpc>
            </a:pPr>
            <a:r>
              <a:rPr lang="en-US" altLang="en-US" sz="2800" b="1">
                <a:solidFill>
                  <a:srgbClr val="FF3300"/>
                </a:solidFill>
                <a:latin typeface="Arial" panose="020B0604020202020204" pitchFamily="34" charset="0"/>
              </a:rPr>
              <a:t>ANTIHISTAMINICS GIVEN ACCORDING TO NEED</a:t>
            </a:r>
          </a:p>
          <a:p>
            <a:pPr eaLnBrk="1" hangingPunct="1">
              <a:lnSpc>
                <a:spcPct val="90000"/>
              </a:lnSpc>
            </a:pPr>
            <a:r>
              <a:rPr lang="en-US" altLang="en-US" sz="2800" b="1">
                <a:solidFill>
                  <a:schemeClr val="bg1"/>
                </a:solidFill>
                <a:latin typeface="Arial" panose="020B0604020202020204" pitchFamily="34" charset="0"/>
              </a:rPr>
              <a:t>FOR SEVERE LEWISITE POISONING BAL ADMINISTERED SYSTEMICALLY (BAL IN OIL, 10% SOLN GIVEN BY DEEP I/M INJ AT 4,8 AND 12 HRS</a:t>
            </a:r>
          </a:p>
        </p:txBody>
      </p:sp>
      <p:pic>
        <p:nvPicPr>
          <p:cNvPr id="67588" name="Picture 1">
            <a:extLst>
              <a:ext uri="{FF2B5EF4-FFF2-40B4-BE49-F238E27FC236}">
                <a16:creationId xmlns:a16="http://schemas.microsoft.com/office/drawing/2014/main" id="{1FD3BE98-7162-68EA-912A-75F96279A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813" y="13811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5996C4E-A0C1-9E7F-94AD-472838BEE401}"/>
              </a:ext>
            </a:extLst>
          </p:cNvPr>
          <p:cNvSpPr>
            <a:spLocks noGrp="1" noChangeArrowheads="1"/>
          </p:cNvSpPr>
          <p:nvPr>
            <p:ph type="title"/>
          </p:nvPr>
        </p:nvSpPr>
        <p:spPr/>
        <p:txBody>
          <a:bodyPr/>
          <a:lstStyle/>
          <a:p>
            <a:pPr eaLnBrk="1" hangingPunct="1"/>
            <a:r>
              <a:rPr lang="en-US" altLang="en-US" b="1" u="sng">
                <a:solidFill>
                  <a:srgbClr val="FF3300"/>
                </a:solidFill>
                <a:latin typeface="Arial" panose="020B0604020202020204" pitchFamily="34" charset="0"/>
              </a:rPr>
              <a:t>DRDE, GWALIOR HAS COME OUT WITH</a:t>
            </a:r>
            <a:br>
              <a:rPr lang="en-US" altLang="en-US" b="1" u="sng">
                <a:solidFill>
                  <a:srgbClr val="FF3300"/>
                </a:solidFill>
                <a:latin typeface="Arial" panose="020B0604020202020204" pitchFamily="34" charset="0"/>
              </a:rPr>
            </a:br>
            <a:endParaRPr lang="en-US" altLang="en-US" b="1" u="sng">
              <a:solidFill>
                <a:srgbClr val="FF3300"/>
              </a:solidFill>
              <a:latin typeface="Arial" panose="020B0604020202020204" pitchFamily="34" charset="0"/>
            </a:endParaRPr>
          </a:p>
        </p:txBody>
      </p:sp>
      <p:sp>
        <p:nvSpPr>
          <p:cNvPr id="68611" name="Rectangle 3">
            <a:extLst>
              <a:ext uri="{FF2B5EF4-FFF2-40B4-BE49-F238E27FC236}">
                <a16:creationId xmlns:a16="http://schemas.microsoft.com/office/drawing/2014/main" id="{2CD254F4-3A63-B1F6-4147-446FFE0BE9D8}"/>
              </a:ext>
            </a:extLst>
          </p:cNvPr>
          <p:cNvSpPr>
            <a:spLocks noGrp="1" noChangeArrowheads="1"/>
          </p:cNvSpPr>
          <p:nvPr>
            <p:ph type="body" idx="1"/>
          </p:nvPr>
        </p:nvSpPr>
        <p:spPr/>
        <p:txBody>
          <a:bodyPr/>
          <a:lstStyle/>
          <a:p>
            <a:pPr eaLnBrk="1" hangingPunct="1"/>
            <a:r>
              <a:rPr lang="en-US" altLang="en-US" b="1">
                <a:latin typeface="Arial" panose="020B0604020202020204" pitchFamily="34" charset="0"/>
              </a:rPr>
              <a:t>CC 2 SUSPENSION FOR PERS CHEM DECON OF SULPHUR MUSTARD. CONSIDERED TO BE SAFE, EFFECTIVE &amp; STABLE </a:t>
            </a:r>
          </a:p>
          <a:p>
            <a:pPr eaLnBrk="1" hangingPunct="1"/>
            <a:r>
              <a:rPr lang="en-US" altLang="en-US" b="1">
                <a:solidFill>
                  <a:srgbClr val="0033CC"/>
                </a:solidFill>
                <a:latin typeface="Arial" panose="020B0604020202020204" pitchFamily="34" charset="0"/>
              </a:rPr>
              <a:t>DRDE-07 FOR PROPHYLAXIS</a:t>
            </a:r>
          </a:p>
          <a:p>
            <a:pPr eaLnBrk="1" hangingPunct="1"/>
            <a:r>
              <a:rPr lang="en-US" altLang="en-US" b="1">
                <a:solidFill>
                  <a:srgbClr val="FF3300"/>
                </a:solidFill>
                <a:latin typeface="Arial" panose="020B0604020202020204" pitchFamily="34" charset="0"/>
              </a:rPr>
              <a:t>QUERCETIN FOR TREATMENT</a:t>
            </a:r>
          </a:p>
          <a:p>
            <a:pPr eaLnBrk="1" hangingPunct="1"/>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0B096F7-E939-BBE5-43A5-BB38169CB31D}"/>
              </a:ext>
            </a:extLst>
          </p:cNvPr>
          <p:cNvSpPr>
            <a:spLocks noGrp="1" noChangeArrowheads="1"/>
          </p:cNvSpPr>
          <p:nvPr>
            <p:ph type="title"/>
          </p:nvPr>
        </p:nvSpPr>
        <p:spPr>
          <a:noFill/>
        </p:spPr>
        <p:txBody>
          <a:bodyPr lIns="90488" tIns="44450" rIns="90488" bIns="44450"/>
          <a:lstStyle/>
          <a:p>
            <a:pPr eaLnBrk="1" hangingPunct="1"/>
            <a:r>
              <a:rPr lang="en-US" altLang="en-US" b="1" u="sng"/>
              <a:t>Vesicant Agent Summary</a:t>
            </a:r>
          </a:p>
        </p:txBody>
      </p:sp>
      <p:sp>
        <p:nvSpPr>
          <p:cNvPr id="69635" name="Rectangle 3">
            <a:extLst>
              <a:ext uri="{FF2B5EF4-FFF2-40B4-BE49-F238E27FC236}">
                <a16:creationId xmlns:a16="http://schemas.microsoft.com/office/drawing/2014/main" id="{1EF2C8E5-9847-A448-EE63-B3ED4E309714}"/>
              </a:ext>
            </a:extLst>
          </p:cNvPr>
          <p:cNvSpPr>
            <a:spLocks noGrp="1" noChangeArrowheads="1"/>
          </p:cNvSpPr>
          <p:nvPr>
            <p:ph type="body" idx="1"/>
          </p:nvPr>
        </p:nvSpPr>
        <p:spPr>
          <a:xfrm>
            <a:off x="388938" y="1600200"/>
            <a:ext cx="8247062" cy="4349750"/>
          </a:xfrm>
          <a:noFill/>
        </p:spPr>
        <p:txBody>
          <a:bodyPr lIns="90488" tIns="44450" rIns="90488" bIns="44450"/>
          <a:lstStyle/>
          <a:p>
            <a:pPr eaLnBrk="1" hangingPunct="1">
              <a:lnSpc>
                <a:spcPct val="90000"/>
              </a:lnSpc>
            </a:pPr>
            <a:r>
              <a:rPr lang="en-US" altLang="en-US"/>
              <a:t>Agents damage eyes, skin, respiratory system; cause additional systemic effects</a:t>
            </a:r>
          </a:p>
          <a:p>
            <a:pPr lvl="1" eaLnBrk="1" hangingPunct="1">
              <a:lnSpc>
                <a:spcPct val="90000"/>
              </a:lnSpc>
            </a:pPr>
            <a:r>
              <a:rPr lang="en-US" altLang="en-US"/>
              <a:t>Mustard</a:t>
            </a:r>
          </a:p>
          <a:p>
            <a:pPr lvl="2" eaLnBrk="1" hangingPunct="1">
              <a:lnSpc>
                <a:spcPct val="90000"/>
              </a:lnSpc>
            </a:pPr>
            <a:r>
              <a:rPr lang="en-US" altLang="en-US"/>
              <a:t>Fast acting; symptoms delayed, no specific antidote</a:t>
            </a:r>
          </a:p>
          <a:p>
            <a:pPr lvl="1" eaLnBrk="1" hangingPunct="1">
              <a:lnSpc>
                <a:spcPct val="90000"/>
              </a:lnSpc>
            </a:pPr>
            <a:r>
              <a:rPr lang="en-US" altLang="en-US"/>
              <a:t>Lewisite</a:t>
            </a:r>
          </a:p>
          <a:p>
            <a:pPr lvl="2" eaLnBrk="1" hangingPunct="1">
              <a:lnSpc>
                <a:spcPct val="90000"/>
              </a:lnSpc>
            </a:pPr>
            <a:r>
              <a:rPr lang="en-US" altLang="en-US"/>
              <a:t>Fast acting, symptoms immediate, BAL antidote available</a:t>
            </a:r>
          </a:p>
          <a:p>
            <a:pPr eaLnBrk="1" hangingPunct="1">
              <a:lnSpc>
                <a:spcPct val="90000"/>
              </a:lnSpc>
            </a:pPr>
            <a:r>
              <a:rPr lang="en-US" altLang="en-US"/>
              <a:t>Decontamination is best initial treatment</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a:extLst>
              <a:ext uri="{FF2B5EF4-FFF2-40B4-BE49-F238E27FC236}">
                <a16:creationId xmlns:a16="http://schemas.microsoft.com/office/drawing/2014/main" id="{3C4B3793-AD27-405A-F826-DB470F2E8156}"/>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29CB637F-D821-06A4-2754-E9F82302E01E}"/>
              </a:ext>
            </a:extLst>
          </p:cNvPr>
          <p:cNvSpPr>
            <a:spLocks noGrp="1" noChangeArrowheads="1"/>
          </p:cNvSpPr>
          <p:nvPr>
            <p:ph type="title"/>
          </p:nvPr>
        </p:nvSpPr>
        <p:spPr>
          <a:xfrm>
            <a:off x="0" y="0"/>
            <a:ext cx="9144000" cy="1752600"/>
          </a:xfrm>
        </p:spPr>
        <p:txBody>
          <a:bodyPr/>
          <a:lstStyle/>
          <a:p>
            <a:pPr eaLnBrk="1" hangingPunct="1"/>
            <a:r>
              <a:rPr lang="en-US" altLang="en-US" sz="5400" b="1" u="sng">
                <a:solidFill>
                  <a:srgbClr val="FF3300"/>
                </a:solidFill>
                <a:latin typeface="Arial" panose="020B0604020202020204" pitchFamily="34" charset="0"/>
              </a:rPr>
              <a:t>BLOOD AGENTS</a:t>
            </a:r>
          </a:p>
        </p:txBody>
      </p:sp>
      <p:sp>
        <p:nvSpPr>
          <p:cNvPr id="71684" name="Rectangle 3">
            <a:extLst>
              <a:ext uri="{FF2B5EF4-FFF2-40B4-BE49-F238E27FC236}">
                <a16:creationId xmlns:a16="http://schemas.microsoft.com/office/drawing/2014/main" id="{B7D8DDE6-1F65-8B8E-EFD5-39E03D07C92E}"/>
              </a:ext>
            </a:extLst>
          </p:cNvPr>
          <p:cNvSpPr>
            <a:spLocks noGrp="1" noChangeArrowheads="1"/>
          </p:cNvSpPr>
          <p:nvPr>
            <p:ph type="body" idx="1"/>
          </p:nvPr>
        </p:nvSpPr>
        <p:spPr>
          <a:xfrm>
            <a:off x="0" y="1981200"/>
            <a:ext cx="9144000" cy="4114800"/>
          </a:xfrm>
        </p:spPr>
        <p:txBody>
          <a:bodyPr/>
          <a:lstStyle/>
          <a:p>
            <a:pPr eaLnBrk="1" hangingPunct="1"/>
            <a:r>
              <a:rPr lang="en-US" altLang="en-US" sz="4800" b="1">
                <a:solidFill>
                  <a:srgbClr val="CC3300"/>
                </a:solidFill>
                <a:latin typeface="Arial" panose="020B0604020202020204" pitchFamily="34" charset="0"/>
              </a:rPr>
              <a:t>MECHANISM OF ACTION</a:t>
            </a:r>
          </a:p>
          <a:p>
            <a:pPr eaLnBrk="1" hangingPunct="1"/>
            <a:r>
              <a:rPr lang="en-US" altLang="en-US" sz="4800" b="1">
                <a:solidFill>
                  <a:schemeClr val="bg1"/>
                </a:solidFill>
                <a:latin typeface="Arial" panose="020B0604020202020204" pitchFamily="34" charset="0"/>
              </a:rPr>
              <a:t>SIGNS &amp; SYMPTOMS</a:t>
            </a:r>
          </a:p>
          <a:p>
            <a:pPr eaLnBrk="1" hangingPunct="1"/>
            <a:r>
              <a:rPr lang="en-US" altLang="en-US" sz="4800" b="1">
                <a:solidFill>
                  <a:srgbClr val="3333FF"/>
                </a:solidFill>
                <a:latin typeface="Arial" panose="020B0604020202020204" pitchFamily="34" charset="0"/>
              </a:rPr>
              <a:t>TREATMENT</a:t>
            </a:r>
          </a:p>
        </p:txBody>
      </p:sp>
      <p:pic>
        <p:nvPicPr>
          <p:cNvPr id="71685" name="Picture 1">
            <a:extLst>
              <a:ext uri="{FF2B5EF4-FFF2-40B4-BE49-F238E27FC236}">
                <a16:creationId xmlns:a16="http://schemas.microsoft.com/office/drawing/2014/main" id="{FDD03615-8CE4-26A2-EB4B-BB8639531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1026">
            <a:extLst>
              <a:ext uri="{FF2B5EF4-FFF2-40B4-BE49-F238E27FC236}">
                <a16:creationId xmlns:a16="http://schemas.microsoft.com/office/drawing/2014/main" id="{D546FFAF-A1A8-A1CE-5F2A-BA98CB8B0304}"/>
              </a:ext>
            </a:extLst>
          </p:cNvPr>
          <p:cNvSpPr>
            <a:spLocks noGrp="1" noChangeArrowheads="1"/>
          </p:cNvSpPr>
          <p:nvPr>
            <p:ph type="title"/>
          </p:nvPr>
        </p:nvSpPr>
        <p:spPr/>
        <p:txBody>
          <a:bodyPr/>
          <a:lstStyle/>
          <a:p>
            <a:pPr eaLnBrk="1" hangingPunct="1"/>
            <a:endParaRPr lang="en-US" altLang="en-US"/>
          </a:p>
        </p:txBody>
      </p:sp>
      <p:sp>
        <p:nvSpPr>
          <p:cNvPr id="72707" name="Rectangle 1027">
            <a:extLst>
              <a:ext uri="{FF2B5EF4-FFF2-40B4-BE49-F238E27FC236}">
                <a16:creationId xmlns:a16="http://schemas.microsoft.com/office/drawing/2014/main" id="{472C55D3-4FEE-2922-DFB5-80C1EF8251D1}"/>
              </a:ext>
            </a:extLst>
          </p:cNvPr>
          <p:cNvSpPr>
            <a:spLocks noGrp="1" noChangeArrowheads="1"/>
          </p:cNvSpPr>
          <p:nvPr>
            <p:ph type="body" idx="1"/>
          </p:nvPr>
        </p:nvSpPr>
        <p:spPr/>
        <p:txBody>
          <a:bodyPr/>
          <a:lstStyle/>
          <a:p>
            <a:pPr eaLnBrk="1" hangingPunct="1"/>
            <a:endParaRPr lang="en-US" altLang="en-US"/>
          </a:p>
        </p:txBody>
      </p:sp>
      <p:pic>
        <p:nvPicPr>
          <p:cNvPr id="72708" name="Picture 1028" descr="msotw9_temp0">
            <a:extLst>
              <a:ext uri="{FF2B5EF4-FFF2-40B4-BE49-F238E27FC236}">
                <a16:creationId xmlns:a16="http://schemas.microsoft.com/office/drawing/2014/main" id="{922ACCDC-C816-FA7B-BBE4-C5010012E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1029">
            <a:extLst>
              <a:ext uri="{FF2B5EF4-FFF2-40B4-BE49-F238E27FC236}">
                <a16:creationId xmlns:a16="http://schemas.microsoft.com/office/drawing/2014/main" id="{AC4FA889-A52B-829F-349A-480AAEF5AE9C}"/>
              </a:ext>
            </a:extLst>
          </p:cNvPr>
          <p:cNvSpPr txBox="1">
            <a:spLocks noChangeArrowheads="1"/>
          </p:cNvSpPr>
          <p:nvPr/>
        </p:nvSpPr>
        <p:spPr bwMode="auto">
          <a:xfrm>
            <a:off x="0" y="0"/>
            <a:ext cx="7772400" cy="954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u="sng"/>
              <a:t>DIAGRAMMATIC EXPLANATION OF RESPIRATION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AF007E98-B487-837C-6A0A-5CD65DD2EE39}"/>
              </a:ext>
            </a:extLst>
          </p:cNvPr>
          <p:cNvSpPr>
            <a:spLocks noGrp="1" noChangeArrowheads="1"/>
          </p:cNvSpPr>
          <p:nvPr>
            <p:ph type="title"/>
          </p:nvPr>
        </p:nvSpPr>
        <p:spPr>
          <a:xfrm>
            <a:off x="685800" y="-152400"/>
            <a:ext cx="7772400" cy="1143000"/>
          </a:xfrm>
        </p:spPr>
        <p:txBody>
          <a:bodyPr/>
          <a:lstStyle/>
          <a:p>
            <a:pPr eaLnBrk="1" hangingPunct="1"/>
            <a:r>
              <a:rPr lang="en-US" altLang="en-US" sz="5400" b="1" u="sng">
                <a:latin typeface="Arial" panose="020B0604020202020204" pitchFamily="34" charset="0"/>
              </a:rPr>
              <a:t>BLOOD AGENTS </a:t>
            </a:r>
          </a:p>
        </p:txBody>
      </p:sp>
      <p:sp>
        <p:nvSpPr>
          <p:cNvPr id="73731" name="Rectangle 3">
            <a:extLst>
              <a:ext uri="{FF2B5EF4-FFF2-40B4-BE49-F238E27FC236}">
                <a16:creationId xmlns:a16="http://schemas.microsoft.com/office/drawing/2014/main" id="{2DBBB63D-9452-1B28-0C7E-275029FBC4CA}"/>
              </a:ext>
            </a:extLst>
          </p:cNvPr>
          <p:cNvSpPr>
            <a:spLocks noGrp="1" noChangeArrowheads="1"/>
          </p:cNvSpPr>
          <p:nvPr>
            <p:ph type="body" idx="1"/>
          </p:nvPr>
        </p:nvSpPr>
        <p:spPr>
          <a:xfrm>
            <a:off x="381000" y="990600"/>
            <a:ext cx="8153400" cy="4114800"/>
          </a:xfrm>
        </p:spPr>
        <p:txBody>
          <a:bodyPr/>
          <a:lstStyle/>
          <a:p>
            <a:pPr eaLnBrk="1" hangingPunct="1">
              <a:lnSpc>
                <a:spcPct val="90000"/>
              </a:lnSpc>
            </a:pPr>
            <a:r>
              <a:rPr lang="en-US" altLang="en-US" sz="2800" b="1" u="sng">
                <a:solidFill>
                  <a:schemeClr val="accent2"/>
                </a:solidFill>
                <a:latin typeface="Arial" panose="020B0604020202020204" pitchFamily="34" charset="0"/>
              </a:rPr>
              <a:t>GENERAL</a:t>
            </a:r>
            <a:r>
              <a:rPr lang="en-US" altLang="en-US" sz="2800" b="1">
                <a:solidFill>
                  <a:schemeClr val="accent2"/>
                </a:solidFill>
                <a:latin typeface="Arial" panose="020B0604020202020204" pitchFamily="34" charset="0"/>
              </a:rPr>
              <a:t>:	HYDROCYANIC ACID (AC), CYANOGEN CHOLORIDE (CK).</a:t>
            </a:r>
          </a:p>
          <a:p>
            <a:pPr eaLnBrk="1" hangingPunct="1">
              <a:lnSpc>
                <a:spcPct val="90000"/>
              </a:lnSpc>
            </a:pPr>
            <a:r>
              <a:rPr lang="en-US" altLang="en-US" sz="2800" b="1" u="sng">
                <a:solidFill>
                  <a:schemeClr val="accent1"/>
                </a:solidFill>
                <a:latin typeface="Arial" panose="020B0604020202020204" pitchFamily="34" charset="0"/>
              </a:rPr>
              <a:t>MODE OF ACTION</a:t>
            </a:r>
            <a:r>
              <a:rPr lang="en-US" altLang="en-US" sz="2800" b="1">
                <a:solidFill>
                  <a:schemeClr val="accent1"/>
                </a:solidFill>
                <a:latin typeface="Arial" panose="020B0604020202020204" pitchFamily="34" charset="0"/>
              </a:rPr>
              <a:t>:	CYANIDE HAS HIGH AFFINITY FOR IRON IN FERRIC STATE. REACTS WITH  CYTOCHROME OXIDASE TO FORM COMPLEX</a:t>
            </a:r>
          </a:p>
          <a:p>
            <a:pPr eaLnBrk="1" hangingPunct="1">
              <a:lnSpc>
                <a:spcPct val="90000"/>
              </a:lnSpc>
            </a:pPr>
            <a:r>
              <a:rPr lang="en-US" altLang="en-US" sz="2800" b="1">
                <a:solidFill>
                  <a:srgbClr val="FF3300"/>
                </a:solidFill>
                <a:latin typeface="Arial" panose="020B0604020202020204" pitchFamily="34" charset="0"/>
              </a:rPr>
              <a:t>IMPAIRS UTILISATION OF O</a:t>
            </a:r>
            <a:r>
              <a:rPr lang="en-US" altLang="en-US" sz="2800" b="1" baseline="-25000">
                <a:solidFill>
                  <a:srgbClr val="FF3300"/>
                </a:solidFill>
                <a:latin typeface="Arial" panose="020B0604020202020204" pitchFamily="34" charset="0"/>
              </a:rPr>
              <a:t>2</a:t>
            </a:r>
            <a:r>
              <a:rPr lang="en-US" altLang="en-US" sz="2800" b="1">
                <a:solidFill>
                  <a:srgbClr val="FF3300"/>
                </a:solidFill>
                <a:latin typeface="Arial" panose="020B0604020202020204" pitchFamily="34" charset="0"/>
              </a:rPr>
              <a:t> </a:t>
            </a:r>
          </a:p>
          <a:p>
            <a:pPr eaLnBrk="1" hangingPunct="1">
              <a:lnSpc>
                <a:spcPct val="90000"/>
              </a:lnSpc>
            </a:pPr>
            <a:r>
              <a:rPr lang="en-US" altLang="en-US" sz="2800" b="1">
                <a:solidFill>
                  <a:srgbClr val="3333FF"/>
                </a:solidFill>
                <a:latin typeface="Arial" panose="020B0604020202020204" pitchFamily="34" charset="0"/>
              </a:rPr>
              <a:t> CNS CELLS MOST SENSITIVE TO TISSUE ANOXIA, CESSATION OF RESPIRATION FOLLOWED BY CARDIOVASCULAR COLLAPSE</a:t>
            </a:r>
          </a:p>
          <a:p>
            <a:pPr eaLnBrk="1" hangingPunct="1">
              <a:lnSpc>
                <a:spcPct val="90000"/>
              </a:lnSpc>
            </a:pPr>
            <a:r>
              <a:rPr lang="en-US" altLang="en-US" sz="2800" b="1" u="sng">
                <a:solidFill>
                  <a:srgbClr val="CC3300"/>
                </a:solidFill>
                <a:latin typeface="Arial" panose="020B0604020202020204" pitchFamily="34" charset="0"/>
              </a:rPr>
              <a:t>EFFECTS</a:t>
            </a:r>
            <a:r>
              <a:rPr lang="en-US" altLang="en-US" sz="2800" b="1">
                <a:solidFill>
                  <a:srgbClr val="CC3300"/>
                </a:solidFill>
                <a:latin typeface="Arial" panose="020B0604020202020204" pitchFamily="34" charset="0"/>
              </a:rPr>
              <a:t> : IRRITATION OF EYES AND UPPER RESP TRACT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1837B4C-1937-9C61-8E80-D813D01E8F47}"/>
              </a:ext>
            </a:extLst>
          </p:cNvPr>
          <p:cNvSpPr>
            <a:spLocks noGrp="1" noChangeArrowheads="1"/>
          </p:cNvSpPr>
          <p:nvPr>
            <p:ph type="title"/>
          </p:nvPr>
        </p:nvSpPr>
        <p:spPr>
          <a:xfrm>
            <a:off x="685800" y="-152400"/>
            <a:ext cx="7772400" cy="1143000"/>
          </a:xfrm>
        </p:spPr>
        <p:txBody>
          <a:bodyPr/>
          <a:lstStyle/>
          <a:p>
            <a:pPr eaLnBrk="1" hangingPunct="1"/>
            <a:r>
              <a:rPr lang="en-US" altLang="en-US" sz="5400" b="1" u="sng">
                <a:latin typeface="Arial" panose="020B0604020202020204" pitchFamily="34" charset="0"/>
              </a:rPr>
              <a:t>BLOOD AGENTS</a:t>
            </a:r>
          </a:p>
        </p:txBody>
      </p:sp>
      <p:sp>
        <p:nvSpPr>
          <p:cNvPr id="74755" name="Rectangle 3">
            <a:extLst>
              <a:ext uri="{FF2B5EF4-FFF2-40B4-BE49-F238E27FC236}">
                <a16:creationId xmlns:a16="http://schemas.microsoft.com/office/drawing/2014/main" id="{99C79CD4-E134-DE33-620D-9F3DD94CED63}"/>
              </a:ext>
            </a:extLst>
          </p:cNvPr>
          <p:cNvSpPr>
            <a:spLocks noGrp="1" noChangeArrowheads="1"/>
          </p:cNvSpPr>
          <p:nvPr>
            <p:ph type="body" idx="1"/>
          </p:nvPr>
        </p:nvSpPr>
        <p:spPr>
          <a:xfrm>
            <a:off x="381000" y="914400"/>
            <a:ext cx="8458200" cy="5791200"/>
          </a:xfrm>
        </p:spPr>
        <p:txBody>
          <a:bodyPr/>
          <a:lstStyle/>
          <a:p>
            <a:pPr eaLnBrk="1" hangingPunct="1">
              <a:buFontTx/>
              <a:buNone/>
            </a:pPr>
            <a:r>
              <a:rPr lang="en-US" altLang="en-US" sz="2800" b="1" u="sng">
                <a:latin typeface="Arial" panose="020B0604020202020204" pitchFamily="34" charset="0"/>
              </a:rPr>
              <a:t>SIGNS &amp; SYMPTOMS</a:t>
            </a:r>
            <a:endParaRPr lang="en-US" altLang="en-US" sz="2800" b="1">
              <a:latin typeface="Arial" panose="020B0604020202020204" pitchFamily="34" charset="0"/>
            </a:endParaRPr>
          </a:p>
          <a:p>
            <a:pPr eaLnBrk="1" hangingPunct="1"/>
            <a:r>
              <a:rPr lang="en-US" altLang="en-US" sz="2800" b="1">
                <a:solidFill>
                  <a:srgbClr val="FF3300"/>
                </a:solidFill>
                <a:latin typeface="Arial" panose="020B0604020202020204" pitchFamily="34" charset="0"/>
              </a:rPr>
              <a:t>INHALING OF HCN MAY PRODUCE SYMPTOMS WITHIN SECONDS AND DEATH WITHIN MINUTES</a:t>
            </a:r>
          </a:p>
          <a:p>
            <a:pPr eaLnBrk="1" hangingPunct="1"/>
            <a:r>
              <a:rPr lang="en-US" altLang="en-US" sz="2800" b="1">
                <a:solidFill>
                  <a:srgbClr val="3333FF"/>
                </a:solidFill>
                <a:latin typeface="Arial" panose="020B0604020202020204" pitchFamily="34" charset="0"/>
              </a:rPr>
              <a:t>ACUTE POISONING IS CHARACTERISED BY </a:t>
            </a:r>
          </a:p>
          <a:p>
            <a:pPr lvl="1" eaLnBrk="1" hangingPunct="1">
              <a:buFont typeface="Wingdings" panose="05000000000000000000" pitchFamily="2" charset="2"/>
              <a:buChar char="ü"/>
            </a:pPr>
            <a:r>
              <a:rPr lang="en-US" altLang="en-US" sz="2400" b="1">
                <a:solidFill>
                  <a:srgbClr val="3333FF"/>
                </a:solidFill>
                <a:latin typeface="Arial" panose="020B0604020202020204" pitchFamily="34" charset="0"/>
              </a:rPr>
              <a:t>DIZZINESS</a:t>
            </a:r>
          </a:p>
          <a:p>
            <a:pPr lvl="1" eaLnBrk="1" hangingPunct="1">
              <a:buFont typeface="Wingdings" panose="05000000000000000000" pitchFamily="2" charset="2"/>
              <a:buChar char="ü"/>
            </a:pPr>
            <a:r>
              <a:rPr lang="en-US" altLang="en-US" sz="2400" b="1">
                <a:solidFill>
                  <a:srgbClr val="3333FF"/>
                </a:solidFill>
                <a:latin typeface="Arial" panose="020B0604020202020204" pitchFamily="34" charset="0"/>
              </a:rPr>
              <a:t>HEADACHE, SOMETIMES NAUSEA &amp; VOMITING</a:t>
            </a:r>
          </a:p>
          <a:p>
            <a:pPr lvl="1" eaLnBrk="1" hangingPunct="1">
              <a:buFont typeface="Wingdings" panose="05000000000000000000" pitchFamily="2" charset="2"/>
              <a:buChar char="ü"/>
            </a:pPr>
            <a:r>
              <a:rPr lang="en-US" altLang="en-US" sz="2400" b="1">
                <a:solidFill>
                  <a:srgbClr val="3333FF"/>
                </a:solidFill>
                <a:latin typeface="Arial" panose="020B0604020202020204" pitchFamily="34" charset="0"/>
              </a:rPr>
              <a:t>PALPITATION</a:t>
            </a:r>
          </a:p>
          <a:p>
            <a:pPr lvl="1" eaLnBrk="1" hangingPunct="1">
              <a:buFont typeface="Wingdings" panose="05000000000000000000" pitchFamily="2" charset="2"/>
              <a:buChar char="ü"/>
            </a:pPr>
            <a:r>
              <a:rPr lang="en-US" altLang="en-US" sz="2400" b="1">
                <a:solidFill>
                  <a:srgbClr val="3333FF"/>
                </a:solidFill>
                <a:latin typeface="Arial" panose="020B0604020202020204" pitchFamily="34" charset="0"/>
              </a:rPr>
              <a:t>ANXIETY,DYSPNOEA</a:t>
            </a:r>
          </a:p>
          <a:p>
            <a:pPr lvl="1" eaLnBrk="1" hangingPunct="1">
              <a:buFont typeface="Wingdings" panose="05000000000000000000" pitchFamily="2" charset="2"/>
              <a:buChar char="ü"/>
            </a:pPr>
            <a:r>
              <a:rPr lang="en-US" altLang="en-US" sz="2400" b="1">
                <a:solidFill>
                  <a:srgbClr val="3333FF"/>
                </a:solidFill>
                <a:latin typeface="Arial" panose="020B0604020202020204" pitchFamily="34" charset="0"/>
              </a:rPr>
              <a:t>ATAXIA, LACK OF COORDINATION OF MOVEMENT</a:t>
            </a:r>
          </a:p>
          <a:p>
            <a:pPr lvl="1" eaLnBrk="1" hangingPunct="1">
              <a:buFont typeface="Wingdings" panose="05000000000000000000" pitchFamily="2" charset="2"/>
              <a:buChar char="ü"/>
            </a:pPr>
            <a:r>
              <a:rPr lang="en-US" altLang="en-US" sz="2400" b="1">
                <a:solidFill>
                  <a:srgbClr val="3333FF"/>
                </a:solidFill>
                <a:latin typeface="Arial" panose="020B0604020202020204" pitchFamily="34" charset="0"/>
              </a:rPr>
              <a:t> PARALYSIS AND COMA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DCA6AC8-3835-1602-18EC-2F22F550D434}"/>
              </a:ext>
            </a:extLst>
          </p:cNvPr>
          <p:cNvSpPr>
            <a:spLocks noGrp="1" noChangeArrowheads="1"/>
          </p:cNvSpPr>
          <p:nvPr>
            <p:ph type="title"/>
          </p:nvPr>
        </p:nvSpPr>
        <p:spPr/>
        <p:txBody>
          <a:bodyPr/>
          <a:lstStyle/>
          <a:p>
            <a:pPr eaLnBrk="1" hangingPunct="1"/>
            <a:r>
              <a:rPr lang="en-US" altLang="en-US" sz="5400" b="1" u="sng">
                <a:latin typeface="Arial" panose="020B0604020202020204" pitchFamily="34" charset="0"/>
              </a:rPr>
              <a:t>BLOOD AGENTS</a:t>
            </a:r>
          </a:p>
        </p:txBody>
      </p:sp>
      <p:sp>
        <p:nvSpPr>
          <p:cNvPr id="75779" name="Rectangle 3">
            <a:extLst>
              <a:ext uri="{FF2B5EF4-FFF2-40B4-BE49-F238E27FC236}">
                <a16:creationId xmlns:a16="http://schemas.microsoft.com/office/drawing/2014/main" id="{6483B47E-739E-721E-E789-D588300C7586}"/>
              </a:ext>
            </a:extLst>
          </p:cNvPr>
          <p:cNvSpPr>
            <a:spLocks noGrp="1" noChangeArrowheads="1"/>
          </p:cNvSpPr>
          <p:nvPr>
            <p:ph type="body" idx="1"/>
          </p:nvPr>
        </p:nvSpPr>
        <p:spPr/>
        <p:txBody>
          <a:bodyPr/>
          <a:lstStyle/>
          <a:p>
            <a:pPr eaLnBrk="1" hangingPunct="1"/>
            <a:r>
              <a:rPr lang="en-US" altLang="en-US" sz="2800" b="1">
                <a:solidFill>
                  <a:srgbClr val="CC3300"/>
                </a:solidFill>
                <a:latin typeface="Arial" panose="020B0604020202020204" pitchFamily="34" charset="0"/>
              </a:rPr>
              <a:t>CARDIOVASCULAR COLLAPSE, RESPIRATORY ARREST, CONVULSIONS AND METABOLIC ACIDOSIS ARE SEEN IN SEVERE CASES</a:t>
            </a:r>
          </a:p>
          <a:p>
            <a:pPr eaLnBrk="1" hangingPunct="1"/>
            <a:r>
              <a:rPr lang="en-US" altLang="en-US" sz="2800" b="1">
                <a:solidFill>
                  <a:srgbClr val="3333FF"/>
                </a:solidFill>
                <a:latin typeface="Arial" panose="020B0604020202020204" pitchFamily="34" charset="0"/>
              </a:rPr>
              <a:t>DIAGNOSIS</a:t>
            </a:r>
          </a:p>
          <a:p>
            <a:pPr lvl="1" eaLnBrk="1" hangingPunct="1"/>
            <a:r>
              <a:rPr lang="en-US" altLang="en-US" sz="2400" b="1">
                <a:solidFill>
                  <a:srgbClr val="3333FF"/>
                </a:solidFill>
                <a:latin typeface="Arial" panose="020B0604020202020204" pitchFamily="34" charset="0"/>
              </a:rPr>
              <a:t>HISTORY</a:t>
            </a:r>
          </a:p>
          <a:p>
            <a:pPr lvl="1" eaLnBrk="1" hangingPunct="1"/>
            <a:r>
              <a:rPr lang="en-US" altLang="en-US" sz="2400" b="1">
                <a:solidFill>
                  <a:srgbClr val="3333FF"/>
                </a:solidFill>
                <a:latin typeface="Arial" panose="020B0604020202020204" pitchFamily="34" charset="0"/>
              </a:rPr>
              <a:t>ODOUR (BITTER ALMONDS)</a:t>
            </a:r>
          </a:p>
          <a:p>
            <a:pPr eaLnBrk="1" hangingPunct="1"/>
            <a:endParaRPr lang="en-US" altLang="en-US" sz="4400">
              <a:solidFill>
                <a:srgbClr val="3333FF"/>
              </a:solidFill>
            </a:endParaRPr>
          </a:p>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5D4D3F9-AF7B-52FA-9161-190E750182A7}"/>
              </a:ext>
            </a:extLst>
          </p:cNvPr>
          <p:cNvSpPr>
            <a:spLocks noGrp="1" noChangeArrowheads="1"/>
          </p:cNvSpPr>
          <p:nvPr>
            <p:ph type="title"/>
          </p:nvPr>
        </p:nvSpPr>
        <p:spPr>
          <a:xfrm>
            <a:off x="685800" y="0"/>
            <a:ext cx="7772400" cy="838200"/>
          </a:xfrm>
        </p:spPr>
        <p:txBody>
          <a:bodyPr/>
          <a:lstStyle/>
          <a:p>
            <a:r>
              <a:rPr lang="en-US" altLang="en-US" b="1">
                <a:solidFill>
                  <a:srgbClr val="FF0000"/>
                </a:solidFill>
                <a:cs typeface="Times New Roman" panose="02020603050405020304" pitchFamily="18" charset="0"/>
              </a:rPr>
              <a:t>   </a:t>
            </a:r>
            <a:r>
              <a:rPr lang="en-US" altLang="en-US" sz="3600" b="1" u="sng">
                <a:solidFill>
                  <a:srgbClr val="FF0000"/>
                </a:solidFill>
                <a:cs typeface="Times New Roman" panose="02020603050405020304" pitchFamily="18" charset="0"/>
              </a:rPr>
              <a:t>EFFECTIVE DOSE</a:t>
            </a:r>
            <a:endParaRPr lang="en-US" altLang="en-US" sz="2800" b="1">
              <a:solidFill>
                <a:srgbClr val="FF0000"/>
              </a:solidFill>
            </a:endParaRPr>
          </a:p>
        </p:txBody>
      </p:sp>
      <p:sp>
        <p:nvSpPr>
          <p:cNvPr id="8195" name="Content Placeholder 2">
            <a:extLst>
              <a:ext uri="{FF2B5EF4-FFF2-40B4-BE49-F238E27FC236}">
                <a16:creationId xmlns:a16="http://schemas.microsoft.com/office/drawing/2014/main" id="{1E73FE16-23A4-74D4-619C-6E9E0BB7CF84}"/>
              </a:ext>
            </a:extLst>
          </p:cNvPr>
          <p:cNvSpPr>
            <a:spLocks noGrp="1" noChangeArrowheads="1"/>
          </p:cNvSpPr>
          <p:nvPr>
            <p:ph idx="1"/>
          </p:nvPr>
        </p:nvSpPr>
        <p:spPr>
          <a:xfrm>
            <a:off x="152400" y="1219200"/>
            <a:ext cx="8763000" cy="3200400"/>
          </a:xfrm>
        </p:spPr>
        <p:txBody>
          <a:bodyPr/>
          <a:lstStyle/>
          <a:p>
            <a:pPr marL="457200" lvl="1" indent="0">
              <a:spcBef>
                <a:spcPct val="0"/>
              </a:spcBef>
              <a:buFontTx/>
              <a:buAutoNum type="alphaLcParenR"/>
            </a:pPr>
            <a:r>
              <a:rPr lang="en-US" altLang="en-US" b="1">
                <a:solidFill>
                  <a:srgbClr val="002060"/>
                </a:solidFill>
                <a:cs typeface="Times New Roman" panose="02020603050405020304" pitchFamily="18" charset="0"/>
              </a:rPr>
              <a:t> LD50 is useful to compare the toxicity of various chemicals up to some extent</a:t>
            </a:r>
            <a:r>
              <a:rPr lang="en-US" altLang="en-US" b="1">
                <a:solidFill>
                  <a:srgbClr val="FF0000"/>
                </a:solidFill>
                <a:cs typeface="Times New Roman" panose="02020603050405020304" pitchFamily="18" charset="0"/>
              </a:rPr>
              <a:t>. For example</a:t>
            </a:r>
            <a:endParaRPr lang="en-US" altLang="en-US"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LD50 of Nacl is </a:t>
            </a:r>
            <a:r>
              <a:rPr lang="en-US" altLang="en-US" sz="2800" b="1">
                <a:solidFill>
                  <a:srgbClr val="FF0000"/>
                </a:solidFill>
                <a:cs typeface="Times New Roman" panose="02020603050405020304" pitchFamily="18" charset="0"/>
              </a:rPr>
              <a:t>4000mg/kg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Nicotine is </a:t>
            </a:r>
            <a:r>
              <a:rPr lang="en-US" altLang="en-US" sz="2800" b="1">
                <a:solidFill>
                  <a:srgbClr val="FF0000"/>
                </a:solidFill>
                <a:cs typeface="Times New Roman" panose="02020603050405020304" pitchFamily="18" charset="0"/>
              </a:rPr>
              <a:t>1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CWA sarin is </a:t>
            </a:r>
            <a:r>
              <a:rPr lang="en-US" altLang="en-US" sz="2800" b="1">
                <a:solidFill>
                  <a:srgbClr val="FF0000"/>
                </a:solidFill>
                <a:cs typeface="Times New Roman" panose="02020603050405020304" pitchFamily="18" charset="0"/>
              </a:rPr>
              <a:t>0.2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 </a:t>
            </a:r>
            <a:r>
              <a:rPr lang="en-US" altLang="en-US" sz="2800" b="1">
                <a:solidFill>
                  <a:srgbClr val="002060"/>
                </a:solidFill>
                <a:cs typeface="Times New Roman" panose="02020603050405020304" pitchFamily="18" charset="0"/>
              </a:rPr>
              <a:t>plant called Ricin is </a:t>
            </a:r>
            <a:r>
              <a:rPr lang="en-US" altLang="en-US" sz="2800" b="1">
                <a:solidFill>
                  <a:srgbClr val="FF0000"/>
                </a:solidFill>
                <a:cs typeface="Times New Roman" panose="02020603050405020304" pitchFamily="18" charset="0"/>
              </a:rPr>
              <a:t>0.001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Botulinum toxin is </a:t>
            </a:r>
            <a:r>
              <a:rPr lang="en-US" altLang="en-US" sz="2800" b="1">
                <a:solidFill>
                  <a:srgbClr val="FF0000"/>
                </a:solidFill>
                <a:cs typeface="Times New Roman" panose="02020603050405020304" pitchFamily="18" charset="0"/>
              </a:rPr>
              <a:t>0.00001 mg/kg</a:t>
            </a:r>
            <a:endParaRPr lang="en-US" altLang="en-US" sz="2800" b="1">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a:extLst>
              <a:ext uri="{FF2B5EF4-FFF2-40B4-BE49-F238E27FC236}">
                <a16:creationId xmlns:a16="http://schemas.microsoft.com/office/drawing/2014/main" id="{8FF88962-B62F-3C8A-295F-E0B159EA6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3038"/>
            <a:ext cx="8915400" cy="6735762"/>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76803" name="Rectangle 2">
            <a:extLst>
              <a:ext uri="{FF2B5EF4-FFF2-40B4-BE49-F238E27FC236}">
                <a16:creationId xmlns:a16="http://schemas.microsoft.com/office/drawing/2014/main" id="{BF2DEC30-2B47-DAE3-B36F-812E3929CADB}"/>
              </a:ext>
            </a:extLst>
          </p:cNvPr>
          <p:cNvSpPr>
            <a:spLocks noGrp="1" noChangeArrowheads="1"/>
          </p:cNvSpPr>
          <p:nvPr>
            <p:ph type="title"/>
          </p:nvPr>
        </p:nvSpPr>
        <p:spPr>
          <a:xfrm>
            <a:off x="685800" y="76200"/>
            <a:ext cx="7772400" cy="1143000"/>
          </a:xfrm>
        </p:spPr>
        <p:txBody>
          <a:bodyPr/>
          <a:lstStyle/>
          <a:p>
            <a:pPr eaLnBrk="1" hangingPunct="1"/>
            <a:r>
              <a:rPr lang="en-US" altLang="en-US" sz="6000" b="1" u="sng">
                <a:latin typeface="Arial" panose="020B0604020202020204" pitchFamily="34" charset="0"/>
              </a:rPr>
              <a:t>BLOOD AGENTS</a:t>
            </a:r>
          </a:p>
        </p:txBody>
      </p:sp>
      <p:sp>
        <p:nvSpPr>
          <p:cNvPr id="76804" name="Rectangle 3">
            <a:extLst>
              <a:ext uri="{FF2B5EF4-FFF2-40B4-BE49-F238E27FC236}">
                <a16:creationId xmlns:a16="http://schemas.microsoft.com/office/drawing/2014/main" id="{EE1A3D4C-05BE-94BD-646E-DA94411E73A0}"/>
              </a:ext>
            </a:extLst>
          </p:cNvPr>
          <p:cNvSpPr>
            <a:spLocks noGrp="1" noChangeArrowheads="1"/>
          </p:cNvSpPr>
          <p:nvPr>
            <p:ph type="body" idx="1"/>
          </p:nvPr>
        </p:nvSpPr>
        <p:spPr>
          <a:xfrm>
            <a:off x="228600" y="1371600"/>
            <a:ext cx="8915400" cy="5486400"/>
          </a:xfrm>
        </p:spPr>
        <p:txBody>
          <a:bodyPr/>
          <a:lstStyle/>
          <a:p>
            <a:pPr eaLnBrk="1" hangingPunct="1"/>
            <a:r>
              <a:rPr lang="en-US" altLang="en-US" b="1">
                <a:solidFill>
                  <a:srgbClr val="FF3300"/>
                </a:solidFill>
                <a:latin typeface="Arial" panose="020B0604020202020204" pitchFamily="34" charset="0"/>
              </a:rPr>
              <a:t>SELF AID/FIRST AID</a:t>
            </a:r>
          </a:p>
          <a:p>
            <a:pPr lvl="1" eaLnBrk="1" hangingPunct="1"/>
            <a:r>
              <a:rPr lang="en-US" altLang="en-US" b="1">
                <a:solidFill>
                  <a:srgbClr val="FF3300"/>
                </a:solidFill>
                <a:latin typeface="Arial" panose="020B0604020202020204" pitchFamily="34" charset="0"/>
              </a:rPr>
              <a:t>SMELLING AMYL NITRITE</a:t>
            </a:r>
          </a:p>
          <a:p>
            <a:pPr eaLnBrk="1" hangingPunct="1"/>
            <a:r>
              <a:rPr lang="en-US" altLang="en-US" b="1" u="sng">
                <a:latin typeface="Arial" panose="020B0604020202020204" pitchFamily="34" charset="0"/>
              </a:rPr>
              <a:t>TREATMENT</a:t>
            </a:r>
            <a:r>
              <a:rPr lang="en-US" altLang="en-US" b="1">
                <a:latin typeface="Arial" panose="020B0604020202020204" pitchFamily="34" charset="0"/>
              </a:rPr>
              <a:t> AIM OF </a:t>
            </a:r>
            <a:r>
              <a:rPr lang="en-US" altLang="en-US" b="1">
                <a:solidFill>
                  <a:schemeClr val="bg1"/>
                </a:solidFill>
                <a:latin typeface="Arial" panose="020B0604020202020204" pitchFamily="34" charset="0"/>
              </a:rPr>
              <a:t>TREATMENT</a:t>
            </a:r>
            <a:r>
              <a:rPr lang="en-US" altLang="en-US" b="1">
                <a:latin typeface="Arial" panose="020B0604020202020204" pitchFamily="34" charset="0"/>
              </a:rPr>
              <a:t> TO DISSOCIATE THE CYANIDE ION FROM CYTOCHROME OXIDASE-CYANIDE COMPLEX</a:t>
            </a:r>
          </a:p>
          <a:p>
            <a:pPr lvl="1" eaLnBrk="1" hangingPunct="1"/>
            <a:r>
              <a:rPr lang="en-US" altLang="en-US" sz="2400" b="1">
                <a:solidFill>
                  <a:srgbClr val="CC3300"/>
                </a:solidFill>
                <a:latin typeface="Arial" panose="020B0604020202020204" pitchFamily="34" charset="0"/>
              </a:rPr>
              <a:t>DICOBALT EDETATE – 300 – 600 MG I/V</a:t>
            </a:r>
            <a:r>
              <a:rPr lang="en-US" altLang="en-US" b="1">
                <a:solidFill>
                  <a:srgbClr val="CC3300"/>
                </a:solidFill>
                <a:latin typeface="Arial" panose="020B0604020202020204" pitchFamily="34" charset="0"/>
              </a:rPr>
              <a:t> </a:t>
            </a:r>
          </a:p>
          <a:p>
            <a:pPr lvl="1" eaLnBrk="1" hangingPunct="1"/>
            <a:r>
              <a:rPr lang="en-US" altLang="en-US" b="1">
                <a:solidFill>
                  <a:srgbClr val="3333FF"/>
                </a:solidFill>
                <a:latin typeface="Arial" panose="020B0604020202020204" pitchFamily="34" charset="0"/>
              </a:rPr>
              <a:t>SODIUM THIO-SULPHATE AND SODIUM NITRITE</a:t>
            </a:r>
          </a:p>
          <a:p>
            <a:pPr lvl="2" eaLnBrk="1" hangingPunct="1"/>
            <a:r>
              <a:rPr lang="en-US" altLang="en-US" b="1">
                <a:latin typeface="Arial" panose="020B0604020202020204" pitchFamily="34" charset="0"/>
              </a:rPr>
              <a:t>THREE PERCENT OF SODIUM NITRITE 10 ML</a:t>
            </a:r>
          </a:p>
          <a:p>
            <a:pPr lvl="2" eaLnBrk="1" hangingPunct="1"/>
            <a:r>
              <a:rPr lang="en-US" altLang="en-US" b="1">
                <a:latin typeface="Arial" panose="020B0604020202020204" pitchFamily="34" charset="0"/>
              </a:rPr>
              <a:t>50 PERCENT SODIUM THIO-SULPHATE 25 ML</a:t>
            </a:r>
          </a:p>
        </p:txBody>
      </p:sp>
      <p:pic>
        <p:nvPicPr>
          <p:cNvPr id="76805" name="Picture 1">
            <a:extLst>
              <a:ext uri="{FF2B5EF4-FFF2-40B4-BE49-F238E27FC236}">
                <a16:creationId xmlns:a16="http://schemas.microsoft.com/office/drawing/2014/main" id="{4410902A-BA9B-D357-DAC7-2809C1EAC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575" y="1206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a:extLst>
              <a:ext uri="{FF2B5EF4-FFF2-40B4-BE49-F238E27FC236}">
                <a16:creationId xmlns:a16="http://schemas.microsoft.com/office/drawing/2014/main" id="{FFF41964-5A2F-8237-2488-62621065E872}"/>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2">
            <a:extLst>
              <a:ext uri="{FF2B5EF4-FFF2-40B4-BE49-F238E27FC236}">
                <a16:creationId xmlns:a16="http://schemas.microsoft.com/office/drawing/2014/main" id="{47047D7F-34F8-8DDA-8F8E-C67AD1932A38}"/>
              </a:ext>
            </a:extLst>
          </p:cNvPr>
          <p:cNvSpPr>
            <a:spLocks noGrp="1" noChangeArrowheads="1"/>
          </p:cNvSpPr>
          <p:nvPr>
            <p:ph type="title"/>
          </p:nvPr>
        </p:nvSpPr>
        <p:spPr>
          <a:xfrm>
            <a:off x="685800" y="-152400"/>
            <a:ext cx="7772400" cy="1143000"/>
          </a:xfrm>
        </p:spPr>
        <p:txBody>
          <a:bodyPr/>
          <a:lstStyle/>
          <a:p>
            <a:pPr eaLnBrk="1" hangingPunct="1"/>
            <a:r>
              <a:rPr lang="en-US" altLang="en-US" sz="5400" b="1" u="sng">
                <a:latin typeface="Arial" panose="020B0604020202020204" pitchFamily="34" charset="0"/>
              </a:rPr>
              <a:t>BLOOD AGENTS</a:t>
            </a:r>
          </a:p>
        </p:txBody>
      </p:sp>
      <p:sp>
        <p:nvSpPr>
          <p:cNvPr id="77828" name="Rectangle 3">
            <a:extLst>
              <a:ext uri="{FF2B5EF4-FFF2-40B4-BE49-F238E27FC236}">
                <a16:creationId xmlns:a16="http://schemas.microsoft.com/office/drawing/2014/main" id="{337A75A4-4729-A25F-FF76-1529883E8742}"/>
              </a:ext>
            </a:extLst>
          </p:cNvPr>
          <p:cNvSpPr>
            <a:spLocks noGrp="1" noChangeArrowheads="1"/>
          </p:cNvSpPr>
          <p:nvPr>
            <p:ph type="body" idx="1"/>
          </p:nvPr>
        </p:nvSpPr>
        <p:spPr>
          <a:xfrm>
            <a:off x="0" y="1066800"/>
            <a:ext cx="9144000" cy="5791200"/>
          </a:xfrm>
        </p:spPr>
        <p:txBody>
          <a:bodyPr/>
          <a:lstStyle/>
          <a:p>
            <a:pPr eaLnBrk="1" hangingPunct="1"/>
            <a:r>
              <a:rPr lang="en-US" altLang="en-US" b="1">
                <a:solidFill>
                  <a:schemeClr val="bg1"/>
                </a:solidFill>
                <a:latin typeface="Arial" panose="020B0604020202020204" pitchFamily="34" charset="0"/>
              </a:rPr>
              <a:t>SPEED OF TREATMENT MOST IMP IN CYANIDE POISONING</a:t>
            </a:r>
          </a:p>
          <a:p>
            <a:pPr eaLnBrk="1" hangingPunct="1"/>
            <a:r>
              <a:rPr lang="en-US" altLang="en-US" b="1">
                <a:solidFill>
                  <a:schemeClr val="bg1"/>
                </a:solidFill>
                <a:latin typeface="Arial" panose="020B0604020202020204" pitchFamily="34" charset="0"/>
              </a:rPr>
              <a:t>CAS FULLY CONSCIOUS AND BREATHING NORMALLY MORE THAN 5 MINUTES AFTER EXPOSURE WILL RECOVER SPONTANEOUSLY WITHOUT TREATMENT</a:t>
            </a:r>
          </a:p>
          <a:p>
            <a:pPr eaLnBrk="1" hangingPunct="1"/>
            <a:r>
              <a:rPr lang="en-US" altLang="en-US" b="1">
                <a:solidFill>
                  <a:schemeClr val="bg1"/>
                </a:solidFill>
                <a:latin typeface="Arial" panose="020B0604020202020204" pitchFamily="34" charset="0"/>
              </a:rPr>
              <a:t>OXYGEN</a:t>
            </a:r>
          </a:p>
          <a:p>
            <a:pPr eaLnBrk="1" hangingPunct="1"/>
            <a:endParaRPr lang="en-US" altLang="en-US" b="1">
              <a:solidFill>
                <a:schemeClr val="bg1"/>
              </a:solidFill>
              <a:latin typeface="Arial" panose="020B0604020202020204" pitchFamily="34" charset="0"/>
            </a:endParaRPr>
          </a:p>
        </p:txBody>
      </p:sp>
      <p:pic>
        <p:nvPicPr>
          <p:cNvPr id="77829" name="Picture 1">
            <a:extLst>
              <a:ext uri="{FF2B5EF4-FFF2-40B4-BE49-F238E27FC236}">
                <a16:creationId xmlns:a16="http://schemas.microsoft.com/office/drawing/2014/main" id="{1E335AB8-BE46-B391-14BC-B73993D56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746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33F153D-D641-A5D4-2994-4CB4AA131EC3}"/>
              </a:ext>
            </a:extLst>
          </p:cNvPr>
          <p:cNvSpPr>
            <a:spLocks noGrp="1" noChangeArrowheads="1"/>
          </p:cNvSpPr>
          <p:nvPr>
            <p:ph type="title"/>
          </p:nvPr>
        </p:nvSpPr>
        <p:spPr>
          <a:xfrm>
            <a:off x="685800" y="228600"/>
            <a:ext cx="7772400" cy="1143000"/>
          </a:xfrm>
        </p:spPr>
        <p:txBody>
          <a:bodyPr/>
          <a:lstStyle/>
          <a:p>
            <a:pPr eaLnBrk="1" hangingPunct="1"/>
            <a:r>
              <a:rPr lang="en-US" altLang="en-US" sz="5400" b="1" u="sng">
                <a:latin typeface="Arial" panose="020B0604020202020204" pitchFamily="34" charset="0"/>
              </a:rPr>
              <a:t>CHOKING AGENTS</a:t>
            </a:r>
          </a:p>
        </p:txBody>
      </p:sp>
      <p:sp>
        <p:nvSpPr>
          <p:cNvPr id="78851" name="Rectangle 3">
            <a:extLst>
              <a:ext uri="{FF2B5EF4-FFF2-40B4-BE49-F238E27FC236}">
                <a16:creationId xmlns:a16="http://schemas.microsoft.com/office/drawing/2014/main" id="{22B1B102-2974-0FDB-3A64-E5434819073D}"/>
              </a:ext>
            </a:extLst>
          </p:cNvPr>
          <p:cNvSpPr>
            <a:spLocks noGrp="1" noChangeArrowheads="1"/>
          </p:cNvSpPr>
          <p:nvPr>
            <p:ph type="body" idx="1"/>
          </p:nvPr>
        </p:nvSpPr>
        <p:spPr/>
        <p:txBody>
          <a:bodyPr/>
          <a:lstStyle/>
          <a:p>
            <a:pPr eaLnBrk="1" hangingPunct="1"/>
            <a:r>
              <a:rPr lang="en-US" altLang="en-US" sz="4000" b="1">
                <a:solidFill>
                  <a:srgbClr val="3333FF"/>
                </a:solidFill>
                <a:latin typeface="Arial" panose="020B0604020202020204" pitchFamily="34" charset="0"/>
              </a:rPr>
              <a:t>MECHANISM OF ACTION</a:t>
            </a:r>
          </a:p>
          <a:p>
            <a:pPr eaLnBrk="1" hangingPunct="1"/>
            <a:r>
              <a:rPr lang="en-US" altLang="en-US" sz="4000" b="1">
                <a:solidFill>
                  <a:srgbClr val="CC3300"/>
                </a:solidFill>
                <a:latin typeface="Arial" panose="020B0604020202020204" pitchFamily="34" charset="0"/>
              </a:rPr>
              <a:t>SYMPTOMS</a:t>
            </a:r>
          </a:p>
          <a:p>
            <a:pPr eaLnBrk="1" hangingPunct="1"/>
            <a:r>
              <a:rPr lang="en-US" altLang="en-US" sz="4000" b="1">
                <a:solidFill>
                  <a:srgbClr val="008000"/>
                </a:solidFill>
                <a:latin typeface="Arial" panose="020B0604020202020204" pitchFamily="34" charset="0"/>
              </a:rPr>
              <a:t>TREATMENT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a:extLst>
              <a:ext uri="{FF2B5EF4-FFF2-40B4-BE49-F238E27FC236}">
                <a16:creationId xmlns:a16="http://schemas.microsoft.com/office/drawing/2014/main" id="{A6CCE804-921C-01E8-FE3F-F05C79F12EA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
            <a:extLst>
              <a:ext uri="{FF2B5EF4-FFF2-40B4-BE49-F238E27FC236}">
                <a16:creationId xmlns:a16="http://schemas.microsoft.com/office/drawing/2014/main" id="{4A5659F2-50BA-4463-27FE-E0FCB04F7630}"/>
              </a:ext>
            </a:extLst>
          </p:cNvPr>
          <p:cNvSpPr>
            <a:spLocks noGrp="1" noChangeArrowheads="1"/>
          </p:cNvSpPr>
          <p:nvPr>
            <p:ph type="title"/>
          </p:nvPr>
        </p:nvSpPr>
        <p:spPr>
          <a:xfrm>
            <a:off x="685800" y="-228600"/>
            <a:ext cx="7772400" cy="1143000"/>
          </a:xfrm>
        </p:spPr>
        <p:txBody>
          <a:bodyPr/>
          <a:lstStyle/>
          <a:p>
            <a:pPr eaLnBrk="1" hangingPunct="1"/>
            <a:r>
              <a:rPr lang="en-US" altLang="en-US" sz="4800" b="1" u="sng">
                <a:latin typeface="Arial" panose="020B0604020202020204" pitchFamily="34" charset="0"/>
              </a:rPr>
              <a:t>CHOKING AGENTS</a:t>
            </a:r>
          </a:p>
        </p:txBody>
      </p:sp>
      <p:sp>
        <p:nvSpPr>
          <p:cNvPr id="79876" name="Rectangle 3">
            <a:extLst>
              <a:ext uri="{FF2B5EF4-FFF2-40B4-BE49-F238E27FC236}">
                <a16:creationId xmlns:a16="http://schemas.microsoft.com/office/drawing/2014/main" id="{7267F7BC-0136-7F0B-CBAA-8588ED8E51B8}"/>
              </a:ext>
            </a:extLst>
          </p:cNvPr>
          <p:cNvSpPr>
            <a:spLocks noGrp="1" noChangeArrowheads="1"/>
          </p:cNvSpPr>
          <p:nvPr>
            <p:ph type="body" idx="1"/>
          </p:nvPr>
        </p:nvSpPr>
        <p:spPr>
          <a:xfrm>
            <a:off x="457200" y="990600"/>
            <a:ext cx="8229600" cy="5867400"/>
          </a:xfrm>
        </p:spPr>
        <p:txBody>
          <a:bodyPr/>
          <a:lstStyle/>
          <a:p>
            <a:pPr eaLnBrk="1" hangingPunct="1"/>
            <a:r>
              <a:rPr lang="en-US" altLang="en-US" b="1" u="sng">
                <a:latin typeface="Arial" panose="020B0604020202020204" pitchFamily="34" charset="0"/>
              </a:rPr>
              <a:t>GENERAL</a:t>
            </a:r>
            <a:r>
              <a:rPr lang="en-US" altLang="en-US" b="1">
                <a:latin typeface="Arial" panose="020B0604020202020204" pitchFamily="34" charset="0"/>
              </a:rPr>
              <a:t>:- PHOSGENE (CG), DIPHOSGENE (DP) CHLORINE (CL)</a:t>
            </a:r>
          </a:p>
          <a:p>
            <a:pPr eaLnBrk="1" hangingPunct="1"/>
            <a:r>
              <a:rPr lang="en-US" altLang="en-US" b="1" u="sng">
                <a:solidFill>
                  <a:srgbClr val="FF3300"/>
                </a:solidFill>
                <a:latin typeface="Arial" panose="020B0604020202020204" pitchFamily="34" charset="0"/>
              </a:rPr>
              <a:t>MODE OF ACTION</a:t>
            </a:r>
            <a:r>
              <a:rPr lang="en-US" altLang="en-US" b="1">
                <a:solidFill>
                  <a:srgbClr val="FF3300"/>
                </a:solidFill>
                <a:latin typeface="Arial" panose="020B0604020202020204" pitchFamily="34" charset="0"/>
              </a:rPr>
              <a:t>:-</a:t>
            </a:r>
          </a:p>
          <a:p>
            <a:pPr lvl="1" eaLnBrk="1" hangingPunct="1"/>
            <a:r>
              <a:rPr lang="en-US" altLang="en-US" b="1">
                <a:solidFill>
                  <a:srgbClr val="FF3300"/>
                </a:solidFill>
                <a:latin typeface="Arial" panose="020B0604020202020204" pitchFamily="34" charset="0"/>
              </a:rPr>
              <a:t>MASSIVE PULM OEDEMA RESULTS FROM THE PASSAGE OF FLUIDS FROM CAPILLARIES INTO LUNG ALVEOLI</a:t>
            </a:r>
          </a:p>
          <a:p>
            <a:pPr lvl="1" eaLnBrk="1" hangingPunct="1"/>
            <a:r>
              <a:rPr lang="en-US" altLang="en-US" b="1">
                <a:solidFill>
                  <a:srgbClr val="FF3300"/>
                </a:solidFill>
                <a:latin typeface="Arial" panose="020B0604020202020204" pitchFamily="34" charset="0"/>
              </a:rPr>
              <a:t>GAS EXCHANGE IS INTERFERED WITH, SO HYPOXAEMIA RESULTS</a:t>
            </a:r>
          </a:p>
          <a:p>
            <a:pPr eaLnBrk="1" hangingPunct="1"/>
            <a:r>
              <a:rPr lang="en-US" altLang="en-US" b="1" u="sng">
                <a:solidFill>
                  <a:srgbClr val="0033CC"/>
                </a:solidFill>
                <a:latin typeface="Arial" panose="020B0604020202020204" pitchFamily="34" charset="0"/>
              </a:rPr>
              <a:t>DIAGNOSIS;-</a:t>
            </a:r>
            <a:r>
              <a:rPr lang="en-US" altLang="en-US" b="1">
                <a:solidFill>
                  <a:srgbClr val="0033CC"/>
                </a:solidFill>
                <a:latin typeface="Arial" panose="020B0604020202020204" pitchFamily="34" charset="0"/>
              </a:rPr>
              <a:t>     CLINICAL</a:t>
            </a:r>
          </a:p>
          <a:p>
            <a:pPr eaLnBrk="1" hangingPunct="1"/>
            <a:endParaRPr lang="en-US" altLang="en-US" b="1">
              <a:solidFill>
                <a:srgbClr val="0033CC"/>
              </a:solidFill>
              <a:latin typeface="Arial" panose="020B0604020202020204" pitchFamily="34" charset="0"/>
            </a:endParaRPr>
          </a:p>
        </p:txBody>
      </p:sp>
      <p:pic>
        <p:nvPicPr>
          <p:cNvPr id="79877" name="Picture 1">
            <a:extLst>
              <a:ext uri="{FF2B5EF4-FFF2-40B4-BE49-F238E27FC236}">
                <a16:creationId xmlns:a16="http://schemas.microsoft.com/office/drawing/2014/main" id="{8E84FFCB-B4E0-2B18-0FA5-7DD15449E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444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a:extLst>
              <a:ext uri="{FF2B5EF4-FFF2-40B4-BE49-F238E27FC236}">
                <a16:creationId xmlns:a16="http://schemas.microsoft.com/office/drawing/2014/main" id="{36D9C7CE-F2E9-E469-5A4F-FD1FCA6232F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a:extLst>
              <a:ext uri="{FF2B5EF4-FFF2-40B4-BE49-F238E27FC236}">
                <a16:creationId xmlns:a16="http://schemas.microsoft.com/office/drawing/2014/main" id="{B9C9023B-9EE5-7757-F8F4-51CD1DF44E14}"/>
              </a:ext>
            </a:extLst>
          </p:cNvPr>
          <p:cNvSpPr>
            <a:spLocks noGrp="1" noChangeArrowheads="1"/>
          </p:cNvSpPr>
          <p:nvPr>
            <p:ph type="title"/>
          </p:nvPr>
        </p:nvSpPr>
        <p:spPr>
          <a:xfrm>
            <a:off x="304800" y="0"/>
            <a:ext cx="7467600" cy="990600"/>
          </a:xfrm>
        </p:spPr>
        <p:txBody>
          <a:bodyPr/>
          <a:lstStyle/>
          <a:p>
            <a:pPr eaLnBrk="1" hangingPunct="1"/>
            <a:r>
              <a:rPr lang="en-US" altLang="en-US" sz="3600" b="1" u="sng">
                <a:latin typeface="Arial" panose="020B0604020202020204" pitchFamily="34" charset="0"/>
              </a:rPr>
              <a:t>SIGNS AND SYMPTOMS CHOKING AGENTS</a:t>
            </a:r>
          </a:p>
        </p:txBody>
      </p:sp>
      <p:sp>
        <p:nvSpPr>
          <p:cNvPr id="80900" name="Rectangle 3">
            <a:extLst>
              <a:ext uri="{FF2B5EF4-FFF2-40B4-BE49-F238E27FC236}">
                <a16:creationId xmlns:a16="http://schemas.microsoft.com/office/drawing/2014/main" id="{EF3C1DE0-3E95-A157-6B0C-5C896779C6E5}"/>
              </a:ext>
            </a:extLst>
          </p:cNvPr>
          <p:cNvSpPr>
            <a:spLocks noGrp="1" noChangeArrowheads="1"/>
          </p:cNvSpPr>
          <p:nvPr>
            <p:ph type="body" idx="1"/>
          </p:nvPr>
        </p:nvSpPr>
        <p:spPr>
          <a:xfrm>
            <a:off x="381000" y="1143000"/>
            <a:ext cx="7391400" cy="4648200"/>
          </a:xfrm>
        </p:spPr>
        <p:txBody>
          <a:bodyPr/>
          <a:lstStyle/>
          <a:p>
            <a:pPr eaLnBrk="1" hangingPunct="1"/>
            <a:r>
              <a:rPr lang="en-US" altLang="en-US" sz="2800" b="1">
                <a:solidFill>
                  <a:srgbClr val="CC3300"/>
                </a:solidFill>
                <a:latin typeface="Arial" panose="020B0604020202020204" pitchFamily="34" charset="0"/>
              </a:rPr>
              <a:t>IRRITATION OF THE EYES, THROAT AND RESPIRATORY TRACT WITH LACRIMATION, COUGHING AND CHOKING</a:t>
            </a:r>
          </a:p>
          <a:p>
            <a:pPr eaLnBrk="1" hangingPunct="1"/>
            <a:r>
              <a:rPr lang="en-US" altLang="en-US" sz="2800" b="1">
                <a:solidFill>
                  <a:srgbClr val="0033CC"/>
                </a:solidFill>
                <a:latin typeface="Arial" panose="020B0604020202020204" pitchFamily="34" charset="0"/>
              </a:rPr>
              <a:t>FEELING OF TIGHTNESS IN THE CHEST, NAUSEA AND VOMITING</a:t>
            </a:r>
          </a:p>
          <a:p>
            <a:pPr eaLnBrk="1" hangingPunct="1"/>
            <a:r>
              <a:rPr lang="en-US" altLang="en-US" sz="2800" b="1">
                <a:solidFill>
                  <a:srgbClr val="008000"/>
                </a:solidFill>
                <a:latin typeface="Arial" panose="020B0604020202020204" pitchFamily="34" charset="0"/>
              </a:rPr>
              <a:t>A LATENT PERIOD OF 30 MINUTES TO 24 HOURS FOLLOWED BY APPEARANCE OF MORE SIGNIFICANT SYMPTOMS AND SIGNS WHICH MAY BE PRECIPITATED WITH EXERCISE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a:extLst>
              <a:ext uri="{FF2B5EF4-FFF2-40B4-BE49-F238E27FC236}">
                <a16:creationId xmlns:a16="http://schemas.microsoft.com/office/drawing/2014/main" id="{08E03D57-E353-2350-707B-31448F9D1635}"/>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
            <a:extLst>
              <a:ext uri="{FF2B5EF4-FFF2-40B4-BE49-F238E27FC236}">
                <a16:creationId xmlns:a16="http://schemas.microsoft.com/office/drawing/2014/main" id="{192357AA-9360-7F3F-108F-A45FFA908250}"/>
              </a:ext>
            </a:extLst>
          </p:cNvPr>
          <p:cNvSpPr>
            <a:spLocks noChangeArrowheads="1"/>
          </p:cNvSpPr>
          <p:nvPr/>
        </p:nvSpPr>
        <p:spPr bwMode="auto">
          <a:xfrm>
            <a:off x="114300" y="258763"/>
            <a:ext cx="75438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800">
                <a:solidFill>
                  <a:srgbClr val="3333FF"/>
                </a:solidFill>
                <a:latin typeface="Arial" panose="020B0604020202020204" pitchFamily="34" charset="0"/>
              </a:rPr>
              <a:t>INCREASING QUANTITIES OF FROTHY WHITE OR YELLOWISH FLUID MAY BE EXPECTORATED.  LATER FLUID MAY BECOME PINK TINGED</a:t>
            </a:r>
          </a:p>
          <a:p>
            <a:pPr eaLnBrk="1" hangingPunct="1">
              <a:spcBef>
                <a:spcPct val="50000"/>
              </a:spcBef>
            </a:pPr>
            <a:r>
              <a:rPr lang="en-US" altLang="en-US" sz="2800">
                <a:latin typeface="Arial" panose="020B0604020202020204" pitchFamily="34" charset="0"/>
              </a:rPr>
              <a:t>CIRCULATORY COLLAPSE AND CARDIAC FAILURE MAY OCCUR</a:t>
            </a:r>
          </a:p>
          <a:p>
            <a:pPr eaLnBrk="1" hangingPunct="1">
              <a:spcBef>
                <a:spcPct val="50000"/>
              </a:spcBef>
            </a:pPr>
            <a:r>
              <a:rPr lang="en-US" altLang="en-US" sz="2800">
                <a:solidFill>
                  <a:srgbClr val="CC3300"/>
                </a:solidFill>
                <a:latin typeface="Arial" panose="020B0604020202020204" pitchFamily="34" charset="0"/>
              </a:rPr>
              <a:t>EIGHT PER CENT OF FATAL CASES SUCCUMB WITHIN THE FIRST 48 HOURS OF EXPOSURE</a:t>
            </a:r>
          </a:p>
          <a:p>
            <a:pPr eaLnBrk="1" hangingPunct="1">
              <a:spcBef>
                <a:spcPct val="50000"/>
              </a:spcBef>
            </a:pPr>
            <a:r>
              <a:rPr lang="en-US" altLang="en-US" sz="2800">
                <a:solidFill>
                  <a:srgbClr val="008000"/>
                </a:solidFill>
                <a:latin typeface="Arial" panose="020B0604020202020204" pitchFamily="34" charset="0"/>
              </a:rPr>
              <a:t>IN THE FIRST WORLD WAR, LATE DEATHS WERE ATTRIBUTABLE TO BRONCHOPNEUMONIA BRONCHIECTASIS AND LUNG ABSCESS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a:extLst>
              <a:ext uri="{FF2B5EF4-FFF2-40B4-BE49-F238E27FC236}">
                <a16:creationId xmlns:a16="http://schemas.microsoft.com/office/drawing/2014/main" id="{6EA4BA8F-7A0D-21A2-B228-DBB725D1503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a:extLst>
              <a:ext uri="{FF2B5EF4-FFF2-40B4-BE49-F238E27FC236}">
                <a16:creationId xmlns:a16="http://schemas.microsoft.com/office/drawing/2014/main" id="{6214D94D-E07E-798B-A555-A86E1151DC6A}"/>
              </a:ext>
            </a:extLst>
          </p:cNvPr>
          <p:cNvSpPr>
            <a:spLocks noGrp="1" noChangeArrowheads="1"/>
          </p:cNvSpPr>
          <p:nvPr>
            <p:ph type="title"/>
          </p:nvPr>
        </p:nvSpPr>
        <p:spPr>
          <a:xfrm>
            <a:off x="685800" y="76200"/>
            <a:ext cx="7772400" cy="1143000"/>
          </a:xfrm>
        </p:spPr>
        <p:txBody>
          <a:bodyPr/>
          <a:lstStyle/>
          <a:p>
            <a:pPr eaLnBrk="1" hangingPunct="1"/>
            <a:r>
              <a:rPr lang="en-US" altLang="en-US" sz="3600" b="1" u="sng">
                <a:latin typeface="Arial" panose="020B0604020202020204" pitchFamily="34" charset="0"/>
              </a:rPr>
              <a:t>CHOKING AGENTS</a:t>
            </a:r>
          </a:p>
        </p:txBody>
      </p:sp>
      <p:sp>
        <p:nvSpPr>
          <p:cNvPr id="82948" name="Rectangle 3">
            <a:extLst>
              <a:ext uri="{FF2B5EF4-FFF2-40B4-BE49-F238E27FC236}">
                <a16:creationId xmlns:a16="http://schemas.microsoft.com/office/drawing/2014/main" id="{F797E132-33B3-7759-2ADB-5B095971B0E0}"/>
              </a:ext>
            </a:extLst>
          </p:cNvPr>
          <p:cNvSpPr>
            <a:spLocks noGrp="1" noChangeArrowheads="1"/>
          </p:cNvSpPr>
          <p:nvPr>
            <p:ph type="body" idx="1"/>
          </p:nvPr>
        </p:nvSpPr>
        <p:spPr>
          <a:xfrm>
            <a:off x="381000" y="1219200"/>
            <a:ext cx="8458200" cy="5334000"/>
          </a:xfrm>
        </p:spPr>
        <p:txBody>
          <a:bodyPr/>
          <a:lstStyle/>
          <a:p>
            <a:pPr eaLnBrk="1" hangingPunct="1"/>
            <a:r>
              <a:rPr lang="en-US" altLang="en-US" sz="2800" b="1">
                <a:solidFill>
                  <a:srgbClr val="FF3300"/>
                </a:solidFill>
                <a:latin typeface="Arial" panose="020B0604020202020204" pitchFamily="34" charset="0"/>
              </a:rPr>
              <a:t>WARMTH AND REST</a:t>
            </a:r>
          </a:p>
          <a:p>
            <a:pPr eaLnBrk="1" hangingPunct="1"/>
            <a:r>
              <a:rPr lang="en-US" altLang="en-US" sz="2800" b="1">
                <a:solidFill>
                  <a:srgbClr val="3333FF"/>
                </a:solidFill>
                <a:latin typeface="Arial" panose="020B0604020202020204" pitchFamily="34" charset="0"/>
              </a:rPr>
              <a:t>COUGH – SUPPRESSED WITH CODEINE PHOSPHATE</a:t>
            </a:r>
          </a:p>
          <a:p>
            <a:pPr eaLnBrk="1" hangingPunct="1"/>
            <a:r>
              <a:rPr lang="en-US" altLang="en-US" sz="2800" b="1">
                <a:solidFill>
                  <a:srgbClr val="008000"/>
                </a:solidFill>
                <a:latin typeface="Arial" panose="020B0604020202020204" pitchFamily="34" charset="0"/>
              </a:rPr>
              <a:t>OXYGEN AS REQUIRED</a:t>
            </a:r>
          </a:p>
          <a:p>
            <a:pPr eaLnBrk="1" hangingPunct="1"/>
            <a:r>
              <a:rPr lang="en-US" altLang="en-US" sz="2800" b="1">
                <a:solidFill>
                  <a:srgbClr val="FF3300"/>
                </a:solidFill>
                <a:latin typeface="Arial" panose="020B0604020202020204" pitchFamily="34" charset="0"/>
              </a:rPr>
              <a:t>MORPHINE AVOIDED AS MAY RESULT IN RESP DEPRESSION</a:t>
            </a:r>
            <a:endParaRPr lang="en-US" altLang="en-US" sz="2800" b="1">
              <a:solidFill>
                <a:schemeClr val="accent2"/>
              </a:solidFill>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a:extLst>
              <a:ext uri="{FF2B5EF4-FFF2-40B4-BE49-F238E27FC236}">
                <a16:creationId xmlns:a16="http://schemas.microsoft.com/office/drawing/2014/main" id="{C088A195-F62A-C75C-BFA2-AB13AE9F9F5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a:extLst>
              <a:ext uri="{FF2B5EF4-FFF2-40B4-BE49-F238E27FC236}">
                <a16:creationId xmlns:a16="http://schemas.microsoft.com/office/drawing/2014/main" id="{E0459159-0BF6-7AA2-01EA-332630FBAD2F}"/>
              </a:ext>
            </a:extLst>
          </p:cNvPr>
          <p:cNvSpPr>
            <a:spLocks noGrp="1" noChangeArrowheads="1"/>
          </p:cNvSpPr>
          <p:nvPr>
            <p:ph type="body" idx="1"/>
          </p:nvPr>
        </p:nvSpPr>
        <p:spPr>
          <a:xfrm>
            <a:off x="685800" y="1981200"/>
            <a:ext cx="7086600" cy="4114800"/>
          </a:xfrm>
        </p:spPr>
        <p:txBody>
          <a:bodyPr/>
          <a:lstStyle/>
          <a:p>
            <a:pPr eaLnBrk="1" hangingPunct="1">
              <a:lnSpc>
                <a:spcPct val="90000"/>
              </a:lnSpc>
            </a:pPr>
            <a:r>
              <a:rPr lang="en-US" altLang="en-US" sz="2800" b="1">
                <a:solidFill>
                  <a:srgbClr val="3333FF"/>
                </a:solidFill>
                <a:latin typeface="Arial" panose="020B0604020202020204" pitchFamily="34" charset="0"/>
              </a:rPr>
              <a:t>AS THERE IS LUNG DAMAGE, ARTIFICIAL RESP GIVEN CARE FULLY</a:t>
            </a:r>
          </a:p>
          <a:p>
            <a:pPr eaLnBrk="1" hangingPunct="1">
              <a:lnSpc>
                <a:spcPct val="90000"/>
              </a:lnSpc>
            </a:pPr>
            <a:r>
              <a:rPr lang="en-US" altLang="en-US" sz="2800" b="1">
                <a:solidFill>
                  <a:srgbClr val="008000"/>
                </a:solidFill>
                <a:latin typeface="Arial" panose="020B0604020202020204" pitchFamily="34" charset="0"/>
              </a:rPr>
              <a:t>DIURETICS OF SOME ASSISTANCE</a:t>
            </a:r>
          </a:p>
          <a:p>
            <a:pPr eaLnBrk="1" hangingPunct="1">
              <a:lnSpc>
                <a:spcPct val="90000"/>
              </a:lnSpc>
            </a:pPr>
            <a:r>
              <a:rPr lang="en-US" altLang="en-US" sz="2800" b="1">
                <a:solidFill>
                  <a:srgbClr val="FF3300"/>
                </a:solidFill>
                <a:latin typeface="Arial" panose="020B0604020202020204" pitchFamily="34" charset="0"/>
              </a:rPr>
              <a:t>STEROIDS CAN BE LIFE SAVING IF GIVEN PROMPTLY.  NOT OF MUCH USE AFTER PULMONARY OEDEMA </a:t>
            </a:r>
          </a:p>
          <a:p>
            <a:pPr eaLnBrk="1" hangingPunct="1">
              <a:lnSpc>
                <a:spcPct val="90000"/>
              </a:lnSpc>
            </a:pPr>
            <a:r>
              <a:rPr lang="en-US" altLang="en-US" sz="2800" b="1">
                <a:latin typeface="Arial" panose="020B0604020202020204" pitchFamily="34" charset="0"/>
              </a:rPr>
              <a:t>INHALER - BECLAMETHASONE (BECLATE).</a:t>
            </a:r>
          </a:p>
          <a:p>
            <a:pPr eaLnBrk="1" hangingPunct="1">
              <a:lnSpc>
                <a:spcPct val="90000"/>
              </a:lnSpc>
            </a:pPr>
            <a:r>
              <a:rPr lang="en-US" altLang="en-US" sz="2800" b="1">
                <a:solidFill>
                  <a:schemeClr val="accent2"/>
                </a:solidFill>
                <a:latin typeface="Arial" panose="020B0604020202020204" pitchFamily="34" charset="0"/>
              </a:rPr>
              <a:t>ANTIBIOTIC ADMINISTRATION</a:t>
            </a:r>
          </a:p>
        </p:txBody>
      </p:sp>
      <p:sp>
        <p:nvSpPr>
          <p:cNvPr id="83972" name="Rectangle 4">
            <a:extLst>
              <a:ext uri="{FF2B5EF4-FFF2-40B4-BE49-F238E27FC236}">
                <a16:creationId xmlns:a16="http://schemas.microsoft.com/office/drawing/2014/main" id="{042F8953-F56C-6DE6-D186-D45094EDEAAF}"/>
              </a:ext>
            </a:extLst>
          </p:cNvPr>
          <p:cNvSpPr>
            <a:spLocks noGrp="1" noChangeArrowheads="1"/>
          </p:cNvSpPr>
          <p:nvPr>
            <p:ph type="title"/>
          </p:nvPr>
        </p:nvSpPr>
        <p:spPr>
          <a:noFill/>
        </p:spPr>
        <p:txBody>
          <a:bodyPr/>
          <a:lstStyle/>
          <a:p>
            <a:pPr eaLnBrk="1" hangingPunct="1"/>
            <a:r>
              <a:rPr lang="en-US" altLang="en-US" sz="3600" b="1" u="sng">
                <a:solidFill>
                  <a:srgbClr val="002060"/>
                </a:solidFill>
                <a:latin typeface="Arial" panose="020B0604020202020204" pitchFamily="34" charset="0"/>
              </a:rPr>
              <a:t>CHOKING AGENTS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1EB9220-0409-74A1-2410-E4A858F882E2}"/>
              </a:ext>
            </a:extLst>
          </p:cNvPr>
          <p:cNvSpPr>
            <a:spLocks noGrp="1" noChangeArrowheads="1"/>
          </p:cNvSpPr>
          <p:nvPr>
            <p:ph type="title"/>
          </p:nvPr>
        </p:nvSpPr>
        <p:spPr>
          <a:xfrm>
            <a:off x="685800" y="-152400"/>
            <a:ext cx="7772400" cy="914400"/>
          </a:xfrm>
        </p:spPr>
        <p:txBody>
          <a:bodyPr/>
          <a:lstStyle/>
          <a:p>
            <a:pPr eaLnBrk="1" hangingPunct="1"/>
            <a:r>
              <a:rPr lang="en-US" altLang="en-US" sz="3600" b="1" u="sng">
                <a:solidFill>
                  <a:srgbClr val="7030A0"/>
                </a:solidFill>
                <a:latin typeface="Arial" panose="020B0604020202020204" pitchFamily="34" charset="0"/>
              </a:rPr>
              <a:t>INCAPACITATING AGENTS</a:t>
            </a:r>
          </a:p>
        </p:txBody>
      </p:sp>
      <p:sp>
        <p:nvSpPr>
          <p:cNvPr id="84995" name="Rectangle 3">
            <a:extLst>
              <a:ext uri="{FF2B5EF4-FFF2-40B4-BE49-F238E27FC236}">
                <a16:creationId xmlns:a16="http://schemas.microsoft.com/office/drawing/2014/main" id="{720F73B8-FDF3-4103-44EF-5AFAB191AD7E}"/>
              </a:ext>
            </a:extLst>
          </p:cNvPr>
          <p:cNvSpPr>
            <a:spLocks noGrp="1" noChangeArrowheads="1"/>
          </p:cNvSpPr>
          <p:nvPr>
            <p:ph type="body" idx="1"/>
          </p:nvPr>
        </p:nvSpPr>
        <p:spPr>
          <a:xfrm>
            <a:off x="381000" y="609600"/>
            <a:ext cx="8763000" cy="6248400"/>
          </a:xfrm>
        </p:spPr>
        <p:txBody>
          <a:bodyPr/>
          <a:lstStyle/>
          <a:p>
            <a:pPr eaLnBrk="1" hangingPunct="1">
              <a:lnSpc>
                <a:spcPct val="85000"/>
              </a:lnSpc>
              <a:buFontTx/>
              <a:buNone/>
            </a:pPr>
            <a:r>
              <a:rPr lang="en-US" altLang="en-US" sz="2400" b="1">
                <a:solidFill>
                  <a:srgbClr val="FF3300"/>
                </a:solidFill>
                <a:latin typeface="Arial" panose="020B0604020202020204" pitchFamily="34" charset="0"/>
              </a:rPr>
              <a:t>IMP AGENTS : BZ &amp; LSD 25.</a:t>
            </a:r>
          </a:p>
          <a:p>
            <a:pPr eaLnBrk="1" hangingPunct="1">
              <a:lnSpc>
                <a:spcPct val="85000"/>
              </a:lnSpc>
              <a:buFontTx/>
              <a:buNone/>
            </a:pPr>
            <a:r>
              <a:rPr lang="en-US" altLang="en-US" sz="2800" b="1" u="sng">
                <a:latin typeface="Arial" panose="020B0604020202020204" pitchFamily="34" charset="0"/>
              </a:rPr>
              <a:t>SYMPTOMS</a:t>
            </a:r>
          </a:p>
          <a:p>
            <a:pPr eaLnBrk="1" hangingPunct="1">
              <a:lnSpc>
                <a:spcPct val="85000"/>
              </a:lnSpc>
              <a:buFontTx/>
              <a:buNone/>
            </a:pPr>
            <a:r>
              <a:rPr lang="en-US" altLang="en-US" sz="2400" b="1">
                <a:solidFill>
                  <a:srgbClr val="FF3300"/>
                </a:solidFill>
                <a:latin typeface="Arial" panose="020B0604020202020204" pitchFamily="34" charset="0"/>
              </a:rPr>
              <a:t>BZ AFTER 1-2 HRS OF EXPOSURE CAUSES</a:t>
            </a:r>
            <a:r>
              <a:rPr lang="en-US" altLang="en-US" sz="2400" b="1">
                <a:solidFill>
                  <a:srgbClr val="3333FF"/>
                </a:solidFill>
                <a:latin typeface="Arial" panose="020B0604020202020204" pitchFamily="34" charset="0"/>
              </a:rPr>
              <a:t> </a:t>
            </a:r>
          </a:p>
          <a:p>
            <a:pPr eaLnBrk="1" hangingPunct="1">
              <a:lnSpc>
                <a:spcPct val="85000"/>
              </a:lnSpc>
            </a:pPr>
            <a:r>
              <a:rPr lang="en-US" altLang="en-US" sz="2400" b="1">
                <a:latin typeface="Arial" panose="020B0604020202020204" pitchFamily="34" charset="0"/>
              </a:rPr>
              <a:t>DILATATION OF PUPILS</a:t>
            </a:r>
            <a:r>
              <a:rPr lang="en-US" altLang="en-US" sz="2400" b="1">
                <a:solidFill>
                  <a:srgbClr val="3333FF"/>
                </a:solidFill>
                <a:latin typeface="Arial" panose="020B0604020202020204" pitchFamily="34" charset="0"/>
              </a:rPr>
              <a:t>.</a:t>
            </a:r>
          </a:p>
          <a:p>
            <a:pPr eaLnBrk="1" hangingPunct="1">
              <a:lnSpc>
                <a:spcPct val="85000"/>
              </a:lnSpc>
            </a:pPr>
            <a:r>
              <a:rPr lang="en-US" altLang="en-US" sz="2400" b="1">
                <a:solidFill>
                  <a:srgbClr val="FF3300"/>
                </a:solidFill>
                <a:latin typeface="Arial" panose="020B0604020202020204" pitchFamily="34" charset="0"/>
              </a:rPr>
              <a:t>DRY MOUTH.</a:t>
            </a:r>
          </a:p>
          <a:p>
            <a:pPr eaLnBrk="1" hangingPunct="1">
              <a:lnSpc>
                <a:spcPct val="85000"/>
              </a:lnSpc>
            </a:pPr>
            <a:r>
              <a:rPr lang="en-US" altLang="en-US" sz="2400" b="1">
                <a:latin typeface="Arial" panose="020B0604020202020204" pitchFamily="34" charset="0"/>
              </a:rPr>
              <a:t>INCREASED HEART RATE</a:t>
            </a:r>
            <a:r>
              <a:rPr lang="en-US" altLang="en-US" sz="2400" b="1">
                <a:solidFill>
                  <a:srgbClr val="3333FF"/>
                </a:solidFill>
                <a:latin typeface="Arial" panose="020B0604020202020204" pitchFamily="34" charset="0"/>
              </a:rPr>
              <a:t>.</a:t>
            </a:r>
          </a:p>
          <a:p>
            <a:pPr eaLnBrk="1" hangingPunct="1">
              <a:lnSpc>
                <a:spcPct val="85000"/>
              </a:lnSpc>
            </a:pPr>
            <a:r>
              <a:rPr lang="en-US" altLang="en-US" sz="2400" b="1">
                <a:solidFill>
                  <a:srgbClr val="FF3300"/>
                </a:solidFill>
                <a:latin typeface="Arial" panose="020B0604020202020204" pitchFamily="34" charset="0"/>
              </a:rPr>
              <a:t>ATAXIA.</a:t>
            </a:r>
          </a:p>
          <a:p>
            <a:pPr eaLnBrk="1" hangingPunct="1">
              <a:lnSpc>
                <a:spcPct val="85000"/>
              </a:lnSpc>
            </a:pPr>
            <a:r>
              <a:rPr lang="en-US" altLang="en-US" sz="2400" b="1">
                <a:latin typeface="Arial" panose="020B0604020202020204" pitchFamily="34" charset="0"/>
              </a:rPr>
              <a:t>DROWSINESS.</a:t>
            </a:r>
          </a:p>
          <a:p>
            <a:pPr eaLnBrk="1" hangingPunct="1">
              <a:lnSpc>
                <a:spcPct val="85000"/>
              </a:lnSpc>
            </a:pPr>
            <a:r>
              <a:rPr lang="en-US" altLang="en-US" sz="2400" b="1">
                <a:solidFill>
                  <a:srgbClr val="FF3300"/>
                </a:solidFill>
                <a:latin typeface="Arial" panose="020B0604020202020204" pitchFamily="34" charset="0"/>
              </a:rPr>
              <a:t>DELUSIONS.</a:t>
            </a:r>
          </a:p>
          <a:p>
            <a:pPr eaLnBrk="1" hangingPunct="1">
              <a:lnSpc>
                <a:spcPct val="85000"/>
              </a:lnSpc>
            </a:pPr>
            <a:r>
              <a:rPr lang="en-US" altLang="en-US" sz="2400" b="1">
                <a:latin typeface="Arial" panose="020B0604020202020204" pitchFamily="34" charset="0"/>
              </a:rPr>
              <a:t>HALLUCINATIONS</a:t>
            </a:r>
          </a:p>
          <a:p>
            <a:pPr eaLnBrk="1" hangingPunct="1">
              <a:lnSpc>
                <a:spcPct val="85000"/>
              </a:lnSpc>
            </a:pPr>
            <a:r>
              <a:rPr lang="en-US" altLang="en-US" sz="2400" b="1">
                <a:solidFill>
                  <a:srgbClr val="FF3300"/>
                </a:solidFill>
                <a:latin typeface="Arial" panose="020B0604020202020204" pitchFamily="34" charset="0"/>
              </a:rPr>
              <a:t>AIMLESS BEHAVIOR</a:t>
            </a:r>
          </a:p>
          <a:p>
            <a:pPr eaLnBrk="1" hangingPunct="1">
              <a:lnSpc>
                <a:spcPct val="85000"/>
              </a:lnSpc>
              <a:buFont typeface="Wingdings" panose="05000000000000000000" pitchFamily="2" charset="2"/>
              <a:buNone/>
            </a:pPr>
            <a:r>
              <a:rPr lang="en-US" altLang="en-US" sz="2800" b="1" u="sng">
                <a:solidFill>
                  <a:srgbClr val="008000"/>
                </a:solidFill>
                <a:latin typeface="Arial" panose="020B0604020202020204" pitchFamily="34" charset="0"/>
              </a:rPr>
              <a:t>ANTIDOTE </a:t>
            </a:r>
          </a:p>
          <a:p>
            <a:pPr eaLnBrk="1" hangingPunct="1">
              <a:lnSpc>
                <a:spcPct val="85000"/>
              </a:lnSpc>
              <a:buFont typeface="Wingdings" panose="05000000000000000000" pitchFamily="2" charset="2"/>
              <a:buChar char="Ø"/>
            </a:pPr>
            <a:r>
              <a:rPr lang="en-US" altLang="en-US" sz="2400" b="1" u="sng">
                <a:solidFill>
                  <a:srgbClr val="008000"/>
                </a:solidFill>
                <a:latin typeface="Arial" panose="020B0604020202020204" pitchFamily="34" charset="0"/>
              </a:rPr>
              <a:t> </a:t>
            </a:r>
            <a:r>
              <a:rPr lang="en-US" altLang="en-US" sz="2400" b="1">
                <a:latin typeface="Arial" panose="020B0604020202020204" pitchFamily="34" charset="0"/>
              </a:rPr>
              <a:t>INJ PHYSOSTIGMINE 2-3 mg FOR BZ  (REPEATED EVERY 2-3 MIN AS REQD)  		</a:t>
            </a:r>
          </a:p>
          <a:p>
            <a:pPr eaLnBrk="1" hangingPunct="1">
              <a:lnSpc>
                <a:spcPct val="85000"/>
              </a:lnSpc>
              <a:buFont typeface="Wingdings" panose="05000000000000000000" pitchFamily="2" charset="2"/>
              <a:buChar char="Ø"/>
            </a:pPr>
            <a:r>
              <a:rPr lang="en-US" altLang="en-US" sz="2400" b="1">
                <a:latin typeface="Arial" panose="020B0604020202020204" pitchFamily="34" charset="0"/>
              </a:rPr>
              <a:t>SODIUM AMYTAL 200-400 mg I/V OR DIAZEPAM 10-20 mg I/V FOR LSD – 25.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a:extLst>
              <a:ext uri="{FF2B5EF4-FFF2-40B4-BE49-F238E27FC236}">
                <a16:creationId xmlns:a16="http://schemas.microsoft.com/office/drawing/2014/main" id="{9F3542AA-2383-87EA-8866-EA7A40BC9592}"/>
              </a:ext>
            </a:extLst>
          </p:cNvPr>
          <p:cNvPicPr>
            <a:picLocks noChangeAspect="1" noChangeArrowheads="1"/>
          </p:cNvPicPr>
          <p:nvPr/>
        </p:nvPicPr>
        <p:blipFill>
          <a:blip r:embed="rId3">
            <a:lum bright="-32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2">
            <a:extLst>
              <a:ext uri="{FF2B5EF4-FFF2-40B4-BE49-F238E27FC236}">
                <a16:creationId xmlns:a16="http://schemas.microsoft.com/office/drawing/2014/main" id="{D094946D-4785-A9E4-D050-1EFA3980150D}"/>
              </a:ext>
            </a:extLst>
          </p:cNvPr>
          <p:cNvSpPr>
            <a:spLocks noGrp="1" noChangeArrowheads="1"/>
          </p:cNvSpPr>
          <p:nvPr>
            <p:ph type="title"/>
          </p:nvPr>
        </p:nvSpPr>
        <p:spPr>
          <a:xfrm>
            <a:off x="685800" y="0"/>
            <a:ext cx="7772400" cy="1143000"/>
          </a:xfrm>
          <a:noFill/>
        </p:spPr>
        <p:txBody>
          <a:bodyPr lIns="92075" tIns="46038" rIns="92075" bIns="46038"/>
          <a:lstStyle/>
          <a:p>
            <a:pPr eaLnBrk="1" hangingPunct="1"/>
            <a:r>
              <a:rPr lang="en-US" altLang="en-US" b="1" u="sng">
                <a:solidFill>
                  <a:srgbClr val="C00000"/>
                </a:solidFill>
              </a:rPr>
              <a:t>Riot Control Agents</a:t>
            </a:r>
          </a:p>
        </p:txBody>
      </p:sp>
      <p:sp>
        <p:nvSpPr>
          <p:cNvPr id="86020" name="Rectangle 3">
            <a:extLst>
              <a:ext uri="{FF2B5EF4-FFF2-40B4-BE49-F238E27FC236}">
                <a16:creationId xmlns:a16="http://schemas.microsoft.com/office/drawing/2014/main" id="{63065598-2707-B89C-1C2A-8959F5E49725}"/>
              </a:ext>
            </a:extLst>
          </p:cNvPr>
          <p:cNvSpPr>
            <a:spLocks noGrp="1" noChangeArrowheads="1"/>
          </p:cNvSpPr>
          <p:nvPr>
            <p:ph type="body" idx="1"/>
          </p:nvPr>
        </p:nvSpPr>
        <p:spPr>
          <a:xfrm>
            <a:off x="525463" y="1441450"/>
            <a:ext cx="5418137" cy="5111750"/>
          </a:xfrm>
          <a:noFill/>
        </p:spPr>
        <p:txBody>
          <a:bodyPr lIns="92075" tIns="46038" rIns="92075" bIns="46038"/>
          <a:lstStyle/>
          <a:p>
            <a:pPr eaLnBrk="1" hangingPunct="1">
              <a:lnSpc>
                <a:spcPct val="90000"/>
              </a:lnSpc>
            </a:pPr>
            <a:r>
              <a:rPr lang="en-US" altLang="en-US" b="1">
                <a:solidFill>
                  <a:srgbClr val="FFFF00"/>
                </a:solidFill>
              </a:rPr>
              <a:t>Irritating agents, lacrimators,    “tear gas”</a:t>
            </a:r>
          </a:p>
          <a:p>
            <a:pPr eaLnBrk="1" hangingPunct="1">
              <a:lnSpc>
                <a:spcPct val="90000"/>
              </a:lnSpc>
            </a:pPr>
            <a:r>
              <a:rPr lang="en-US" altLang="en-US" b="1">
                <a:solidFill>
                  <a:srgbClr val="FFFF00"/>
                </a:solidFill>
              </a:rPr>
              <a:t>Cause reaction in</a:t>
            </a:r>
          </a:p>
          <a:p>
            <a:pPr lvl="1" eaLnBrk="1" hangingPunct="1">
              <a:lnSpc>
                <a:spcPct val="90000"/>
              </a:lnSpc>
            </a:pPr>
            <a:r>
              <a:rPr lang="en-US" altLang="en-US" sz="3200" b="1">
                <a:solidFill>
                  <a:srgbClr val="FFFF00"/>
                </a:solidFill>
              </a:rPr>
              <a:t>Eyes:  burning, tearing, eyelid spasm, redness</a:t>
            </a:r>
          </a:p>
          <a:p>
            <a:pPr lvl="1" eaLnBrk="1" hangingPunct="1">
              <a:lnSpc>
                <a:spcPct val="90000"/>
              </a:lnSpc>
            </a:pPr>
            <a:r>
              <a:rPr lang="en-US" altLang="en-US" sz="3200" b="1">
                <a:solidFill>
                  <a:srgbClr val="FFFF00"/>
                </a:solidFill>
              </a:rPr>
              <a:t>Airways:  burning, coughing, dyspnea</a:t>
            </a:r>
          </a:p>
          <a:p>
            <a:pPr lvl="1" eaLnBrk="1" hangingPunct="1">
              <a:lnSpc>
                <a:spcPct val="90000"/>
              </a:lnSpc>
            </a:pPr>
            <a:r>
              <a:rPr lang="en-US" altLang="en-US" sz="3200" b="1">
                <a:solidFill>
                  <a:srgbClr val="FFFF00"/>
                </a:solidFill>
              </a:rPr>
              <a:t>Skin:  burning, erythema</a:t>
            </a:r>
          </a:p>
          <a:p>
            <a:pPr eaLnBrk="1" hangingPunct="1">
              <a:lnSpc>
                <a:spcPct val="90000"/>
              </a:lnSpc>
            </a:pPr>
            <a:r>
              <a:rPr lang="en-US" altLang="en-US" b="1">
                <a:solidFill>
                  <a:srgbClr val="FFFF00"/>
                </a:solidFill>
              </a:rPr>
              <a:t>Eye irrigation and supportive care</a:t>
            </a:r>
          </a:p>
        </p:txBody>
      </p:sp>
      <p:pic>
        <p:nvPicPr>
          <p:cNvPr id="86021" name="Picture 4">
            <a:extLst>
              <a:ext uri="{FF2B5EF4-FFF2-40B4-BE49-F238E27FC236}">
                <a16:creationId xmlns:a16="http://schemas.microsoft.com/office/drawing/2014/main" id="{58DC96AC-DAE6-FE2C-2D0E-A225F2BDDE1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581400"/>
            <a:ext cx="2590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1">
            <a:extLst>
              <a:ext uri="{FF2B5EF4-FFF2-40B4-BE49-F238E27FC236}">
                <a16:creationId xmlns:a16="http://schemas.microsoft.com/office/drawing/2014/main" id="{63242BEF-B03F-774B-C7D1-F4CD59E23F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338"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762D466-FBE0-163F-954C-E2B58D28D735}"/>
              </a:ext>
            </a:extLst>
          </p:cNvPr>
          <p:cNvSpPr>
            <a:spLocks noGrp="1" noChangeArrowheads="1"/>
          </p:cNvSpPr>
          <p:nvPr>
            <p:ph type="title"/>
          </p:nvPr>
        </p:nvSpPr>
        <p:spPr>
          <a:xfrm>
            <a:off x="685800" y="0"/>
            <a:ext cx="7772400" cy="1219200"/>
          </a:xfrm>
        </p:spPr>
        <p:txBody>
          <a:bodyPr/>
          <a:lstStyle/>
          <a:p>
            <a:pPr>
              <a:tabLst>
                <a:tab pos="914400" algn="l"/>
              </a:tabLst>
            </a:pPr>
            <a:r>
              <a:rPr lang="en-US" altLang="en-US" b="1">
                <a:solidFill>
                  <a:srgbClr val="FF0000"/>
                </a:solidFill>
                <a:cs typeface="Times New Roman" panose="02020603050405020304" pitchFamily="18" charset="0"/>
              </a:rPr>
              <a:t>   </a:t>
            </a:r>
            <a:r>
              <a:rPr lang="en-US" altLang="en-US" sz="3600" b="1" u="sng">
                <a:solidFill>
                  <a:srgbClr val="FF0000"/>
                </a:solidFill>
                <a:cs typeface="Times New Roman" panose="02020603050405020304" pitchFamily="18" charset="0"/>
              </a:rPr>
              <a:t>EFFECTIVE DOSE</a:t>
            </a:r>
            <a:endParaRPr lang="en-US" altLang="en-US" sz="2800" b="1">
              <a:solidFill>
                <a:srgbClr val="FF0000"/>
              </a:solidFill>
            </a:endParaRPr>
          </a:p>
        </p:txBody>
      </p:sp>
      <p:sp>
        <p:nvSpPr>
          <p:cNvPr id="9219" name="Content Placeholder 2">
            <a:extLst>
              <a:ext uri="{FF2B5EF4-FFF2-40B4-BE49-F238E27FC236}">
                <a16:creationId xmlns:a16="http://schemas.microsoft.com/office/drawing/2014/main" id="{0C6EAAFE-3CF3-7D18-0050-ADBF051FB22F}"/>
              </a:ext>
            </a:extLst>
          </p:cNvPr>
          <p:cNvSpPr>
            <a:spLocks noGrp="1" noChangeArrowheads="1"/>
          </p:cNvSpPr>
          <p:nvPr>
            <p:ph idx="1"/>
          </p:nvPr>
        </p:nvSpPr>
        <p:spPr>
          <a:xfrm>
            <a:off x="533400" y="1143000"/>
            <a:ext cx="8077200" cy="4572000"/>
          </a:xfrm>
        </p:spPr>
        <p:txBody>
          <a:bodyPr/>
          <a:lstStyle/>
          <a:p>
            <a:pPr marL="0" indent="0">
              <a:spcBef>
                <a:spcPct val="0"/>
              </a:spcBef>
            </a:pPr>
            <a:r>
              <a:rPr lang="en-US" altLang="en-US" sz="2800" b="1" u="sng">
                <a:solidFill>
                  <a:srgbClr val="FF0000"/>
                </a:solidFill>
                <a:cs typeface="Times New Roman" panose="02020603050405020304" pitchFamily="18" charset="0"/>
              </a:rPr>
              <a:t>SAFETY MARGIN</a:t>
            </a:r>
            <a:endParaRPr lang="en-US" altLang="en-US" sz="2800" b="1">
              <a:solidFill>
                <a:srgbClr val="FF0000"/>
              </a:solidFill>
            </a:endParaRPr>
          </a:p>
          <a:p>
            <a:pPr marL="0" indent="0">
              <a:spcBef>
                <a:spcPct val="0"/>
              </a:spcBef>
              <a:buFontTx/>
              <a:buNone/>
            </a:pPr>
            <a:r>
              <a:rPr lang="en-US" altLang="en-US" sz="2800" b="1">
                <a:solidFill>
                  <a:srgbClr val="FF0000"/>
                </a:solidFill>
                <a:cs typeface="Times New Roman" panose="02020603050405020304" pitchFamily="18" charset="0"/>
              </a:rPr>
              <a:t>i) 	</a:t>
            </a:r>
            <a:r>
              <a:rPr lang="en-US" altLang="en-US" sz="2800" b="1">
                <a:solidFill>
                  <a:srgbClr val="002060"/>
                </a:solidFill>
                <a:cs typeface="Times New Roman" panose="02020603050405020304" pitchFamily="18" charset="0"/>
              </a:rPr>
              <a:t>The ratio of LD50 to ED 50 gives a indication about the safety margin especially in the case of drug. In the case of pesticides the ED50 refers to the effect on insects and LD50 refers to the lethality of the mammalian species.</a:t>
            </a:r>
            <a:endParaRPr lang="en-US" altLang="en-US" sz="2800" b="1">
              <a:solidFill>
                <a:srgbClr val="002060"/>
              </a:solidFill>
            </a:endParaRPr>
          </a:p>
          <a:p>
            <a:pPr marL="0" indent="0">
              <a:spcBef>
                <a:spcPct val="0"/>
              </a:spcBef>
            </a:pPr>
            <a:r>
              <a:rPr lang="en-US" altLang="en-US" sz="2800" b="1">
                <a:solidFill>
                  <a:srgbClr val="002060"/>
                </a:solidFill>
                <a:cs typeface="Times New Roman" panose="02020603050405020304" pitchFamily="18" charset="0"/>
              </a:rPr>
              <a:t>Toxic response can be reversible e.g. tear gas or it can be irreversible e.g. chemical inducing neurotoxicity, or teratogenicity</a:t>
            </a:r>
            <a:endParaRPr lang="en-US" altLang="en-US" sz="2800">
              <a:solidFill>
                <a:srgbClr val="00206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a:extLst>
              <a:ext uri="{FF2B5EF4-FFF2-40B4-BE49-F238E27FC236}">
                <a16:creationId xmlns:a16="http://schemas.microsoft.com/office/drawing/2014/main" id="{F04C43F1-CF40-079F-0B9F-3EE4EA09B3F5}"/>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a:extLst>
              <a:ext uri="{FF2B5EF4-FFF2-40B4-BE49-F238E27FC236}">
                <a16:creationId xmlns:a16="http://schemas.microsoft.com/office/drawing/2014/main" id="{8BC2492F-CA83-2FFD-89E2-0DCE60A597A9}"/>
              </a:ext>
            </a:extLst>
          </p:cNvPr>
          <p:cNvSpPr>
            <a:spLocks noGrp="1" noChangeArrowheads="1"/>
          </p:cNvSpPr>
          <p:nvPr>
            <p:ph type="body" idx="1"/>
          </p:nvPr>
        </p:nvSpPr>
        <p:spPr>
          <a:xfrm>
            <a:off x="0" y="0"/>
            <a:ext cx="7772400" cy="6134100"/>
          </a:xfrm>
        </p:spPr>
        <p:txBody>
          <a:bodyPr/>
          <a:lstStyle/>
          <a:p>
            <a:pPr algn="ctr" eaLnBrk="1" hangingPunct="1">
              <a:lnSpc>
                <a:spcPct val="90000"/>
              </a:lnSpc>
              <a:buFontTx/>
              <a:buNone/>
            </a:pPr>
            <a:r>
              <a:rPr lang="en-US" altLang="en-US" sz="3600" b="1" u="sng">
                <a:latin typeface="Arial" panose="020B0604020202020204" pitchFamily="34" charset="0"/>
              </a:rPr>
              <a:t>IMPACT OF CHEMICAL WARFARE</a:t>
            </a:r>
          </a:p>
          <a:p>
            <a:pPr eaLnBrk="1" hangingPunct="1">
              <a:lnSpc>
                <a:spcPct val="90000"/>
              </a:lnSpc>
            </a:pPr>
            <a:r>
              <a:rPr lang="en-US" altLang="en-US" sz="2800" b="1">
                <a:solidFill>
                  <a:srgbClr val="3333FF"/>
                </a:solidFill>
                <a:latin typeface="Arial" panose="020B0604020202020204" pitchFamily="34" charset="0"/>
              </a:rPr>
              <a:t>THREAT TO MEDICAL UNITS.</a:t>
            </a:r>
          </a:p>
          <a:p>
            <a:pPr eaLnBrk="1" hangingPunct="1">
              <a:lnSpc>
                <a:spcPct val="90000"/>
              </a:lnSpc>
            </a:pPr>
            <a:r>
              <a:rPr lang="en-US" altLang="en-US" sz="2800" b="1">
                <a:solidFill>
                  <a:srgbClr val="CC3300"/>
                </a:solidFill>
                <a:latin typeface="Arial" panose="020B0604020202020204" pitchFamily="34" charset="0"/>
              </a:rPr>
              <a:t>REASON OF CHEM HAZARDS.</a:t>
            </a:r>
          </a:p>
          <a:p>
            <a:pPr lvl="1" eaLnBrk="1" hangingPunct="1">
              <a:lnSpc>
                <a:spcPct val="90000"/>
              </a:lnSpc>
            </a:pPr>
            <a:r>
              <a:rPr lang="en-US" altLang="en-US" sz="2400" b="1">
                <a:solidFill>
                  <a:srgbClr val="002060"/>
                </a:solidFill>
                <a:latin typeface="Arial" panose="020B0604020202020204" pitchFamily="34" charset="0"/>
              </a:rPr>
              <a:t>DIRECT INTENTIONAL ATTACK.</a:t>
            </a:r>
          </a:p>
          <a:p>
            <a:pPr lvl="1" eaLnBrk="1" hangingPunct="1">
              <a:lnSpc>
                <a:spcPct val="90000"/>
              </a:lnSpc>
            </a:pPr>
            <a:r>
              <a:rPr lang="en-US" altLang="en-US" sz="2400" b="1">
                <a:solidFill>
                  <a:srgbClr val="002060"/>
                </a:solidFill>
                <a:latin typeface="Arial" panose="020B0604020202020204" pitchFamily="34" charset="0"/>
              </a:rPr>
              <a:t>UNINTENTIONAL ATTACK DUE TO MISTAKEN IDENTITY.</a:t>
            </a:r>
          </a:p>
          <a:p>
            <a:pPr lvl="1" eaLnBrk="1" hangingPunct="1">
              <a:lnSpc>
                <a:spcPct val="90000"/>
              </a:lnSpc>
            </a:pPr>
            <a:r>
              <a:rPr lang="en-US" altLang="en-US" sz="2400" b="1">
                <a:solidFill>
                  <a:srgbClr val="002060"/>
                </a:solidFill>
                <a:latin typeface="Arial" panose="020B0604020202020204" pitchFamily="34" charset="0"/>
              </a:rPr>
              <a:t>UNINTENTIONAL ATTACK DUE TO LACK OF ACCURACY.</a:t>
            </a:r>
          </a:p>
          <a:p>
            <a:pPr lvl="1" eaLnBrk="1" hangingPunct="1">
              <a:lnSpc>
                <a:spcPct val="90000"/>
              </a:lnSpc>
            </a:pPr>
            <a:r>
              <a:rPr lang="en-US" altLang="en-US" sz="2400" b="1">
                <a:solidFill>
                  <a:srgbClr val="002060"/>
                </a:solidFill>
                <a:latin typeface="Arial" panose="020B0604020202020204" pitchFamily="34" charset="0"/>
              </a:rPr>
              <a:t>DOWN WIND HAZARD.</a:t>
            </a:r>
          </a:p>
          <a:p>
            <a:pPr eaLnBrk="1" hangingPunct="1">
              <a:lnSpc>
                <a:spcPct val="90000"/>
              </a:lnSpc>
            </a:pPr>
            <a:r>
              <a:rPr lang="en-US" altLang="en-US" sz="2800" b="1">
                <a:solidFill>
                  <a:srgbClr val="008000"/>
                </a:solidFill>
                <a:latin typeface="Arial" panose="020B0604020202020204" pitchFamily="34" charset="0"/>
              </a:rPr>
              <a:t>OVER-ALL CASUALTY RATE HIGHER THAN WITH CONVENTIONAL WEAPONS.</a:t>
            </a:r>
          </a:p>
          <a:p>
            <a:pPr eaLnBrk="1" hangingPunct="1">
              <a:lnSpc>
                <a:spcPct val="90000"/>
              </a:lnSpc>
            </a:pPr>
            <a:r>
              <a:rPr lang="en-US" altLang="en-US" sz="2800" b="1">
                <a:latin typeface="Arial" panose="020B0604020202020204" pitchFamily="34" charset="0"/>
              </a:rPr>
              <a:t>AVERAGE MED OFFR EXPERIENCE.</a:t>
            </a:r>
          </a:p>
          <a:p>
            <a:pPr eaLnBrk="1" hangingPunct="1">
              <a:lnSpc>
                <a:spcPct val="90000"/>
              </a:lnSpc>
            </a:pPr>
            <a:r>
              <a:rPr lang="en-US" altLang="en-US" sz="2800" b="1">
                <a:solidFill>
                  <a:srgbClr val="0033CC"/>
                </a:solidFill>
                <a:latin typeface="Arial" panose="020B0604020202020204" pitchFamily="34" charset="0"/>
              </a:rPr>
              <a:t>HEAT EXHAUSTION/STROKE CASES, USE OF HIGH ATROPINE DOSES.</a:t>
            </a:r>
          </a:p>
          <a:p>
            <a:pPr eaLnBrk="1" hangingPunct="1">
              <a:lnSpc>
                <a:spcPct val="90000"/>
              </a:lnSpc>
            </a:pPr>
            <a:endParaRPr lang="en-US" altLang="en-US" sz="2800" b="1">
              <a:solidFill>
                <a:srgbClr val="0033CC"/>
              </a:solidFill>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0CA5C0D-4599-C5B6-40B3-BD2D6319BCE9}"/>
              </a:ext>
            </a:extLst>
          </p:cNvPr>
          <p:cNvSpPr>
            <a:spLocks noGrp="1" noChangeArrowheads="1"/>
          </p:cNvSpPr>
          <p:nvPr>
            <p:ph type="title"/>
          </p:nvPr>
        </p:nvSpPr>
        <p:spPr>
          <a:xfrm>
            <a:off x="0" y="76200"/>
            <a:ext cx="7848600" cy="1295400"/>
          </a:xfrm>
        </p:spPr>
        <p:txBody>
          <a:bodyPr/>
          <a:lstStyle/>
          <a:p>
            <a:pPr eaLnBrk="1" hangingPunct="1"/>
            <a:r>
              <a:rPr lang="en-US" altLang="en-US" sz="3200" b="1" u="sng">
                <a:latin typeface="Arial" panose="020B0604020202020204" pitchFamily="34" charset="0"/>
              </a:rPr>
              <a:t>TO DETERMINE WHETHER THE CASUALTY IS A CHEMICAL CASUALTY</a:t>
            </a:r>
          </a:p>
        </p:txBody>
      </p:sp>
      <p:sp>
        <p:nvSpPr>
          <p:cNvPr id="89091" name="Rectangle 3">
            <a:extLst>
              <a:ext uri="{FF2B5EF4-FFF2-40B4-BE49-F238E27FC236}">
                <a16:creationId xmlns:a16="http://schemas.microsoft.com/office/drawing/2014/main" id="{9F0AB821-07F3-336A-8400-7B42216A3921}"/>
              </a:ext>
            </a:extLst>
          </p:cNvPr>
          <p:cNvSpPr>
            <a:spLocks noGrp="1" noChangeArrowheads="1"/>
          </p:cNvSpPr>
          <p:nvPr>
            <p:ph type="body" idx="1"/>
          </p:nvPr>
        </p:nvSpPr>
        <p:spPr>
          <a:xfrm>
            <a:off x="685800" y="1600200"/>
            <a:ext cx="7772400" cy="4114800"/>
          </a:xfrm>
        </p:spPr>
        <p:txBody>
          <a:bodyPr/>
          <a:lstStyle/>
          <a:p>
            <a:pPr eaLnBrk="1" hangingPunct="1">
              <a:lnSpc>
                <a:spcPct val="90000"/>
              </a:lnSpc>
            </a:pPr>
            <a:r>
              <a:rPr lang="en-US" altLang="en-US" sz="2800" b="1">
                <a:solidFill>
                  <a:srgbClr val="FF3300"/>
                </a:solidFill>
                <a:latin typeface="Arial" panose="020B0604020202020204" pitchFamily="34" charset="0"/>
              </a:rPr>
              <a:t>WAS THE CASUALTY IN FULL NBC GEAR AT THE TIME OF ATTACK</a:t>
            </a:r>
          </a:p>
          <a:p>
            <a:pPr eaLnBrk="1" hangingPunct="1">
              <a:lnSpc>
                <a:spcPct val="90000"/>
              </a:lnSpc>
            </a:pPr>
            <a:r>
              <a:rPr lang="en-US" altLang="en-US" sz="2800" b="1">
                <a:solidFill>
                  <a:srgbClr val="3333FF"/>
                </a:solidFill>
                <a:latin typeface="Arial" panose="020B0604020202020204" pitchFamily="34" charset="0"/>
              </a:rPr>
              <a:t>WERE THERE ANY LOW FLYING AIRCRAFTS AT THE TIME OF ATTACK</a:t>
            </a:r>
          </a:p>
          <a:p>
            <a:pPr eaLnBrk="1" hangingPunct="1">
              <a:lnSpc>
                <a:spcPct val="90000"/>
              </a:lnSpc>
            </a:pPr>
            <a:r>
              <a:rPr lang="en-US" altLang="en-US" sz="2800" b="1">
                <a:solidFill>
                  <a:srgbClr val="CC3300"/>
                </a:solidFill>
                <a:latin typeface="Arial" panose="020B0604020202020204" pitchFamily="34" charset="0"/>
              </a:rPr>
              <a:t>WAS THERE ANY EVIDENCE OF SPRAY</a:t>
            </a:r>
          </a:p>
          <a:p>
            <a:pPr eaLnBrk="1" hangingPunct="1">
              <a:lnSpc>
                <a:spcPct val="90000"/>
              </a:lnSpc>
            </a:pPr>
            <a:r>
              <a:rPr lang="en-US" altLang="en-US" sz="2800" b="1">
                <a:solidFill>
                  <a:srgbClr val="008000"/>
                </a:solidFill>
                <a:latin typeface="Arial" panose="020B0604020202020204" pitchFamily="34" charset="0"/>
              </a:rPr>
              <a:t>HOW MANY OTHER CASUALTIES OF THIS TYPE WERE THERE</a:t>
            </a:r>
          </a:p>
          <a:p>
            <a:pPr eaLnBrk="1" hangingPunct="1">
              <a:lnSpc>
                <a:spcPct val="90000"/>
              </a:lnSpc>
            </a:pPr>
            <a:r>
              <a:rPr lang="en-US" altLang="en-US" sz="2800" b="1">
                <a:solidFill>
                  <a:srgbClr val="0033CC"/>
                </a:solidFill>
                <a:latin typeface="Arial" panose="020B0604020202020204" pitchFamily="34" charset="0"/>
              </a:rPr>
              <a:t>WERE THE DETECTOR DEVICES ACTIVATED BY ATTACK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7C05F35-4368-A9AE-A4AB-B38CD9DB86B6}"/>
              </a:ext>
            </a:extLst>
          </p:cNvPr>
          <p:cNvSpPr>
            <a:spLocks noGrp="1" noChangeArrowheads="1"/>
          </p:cNvSpPr>
          <p:nvPr>
            <p:ph type="title"/>
          </p:nvPr>
        </p:nvSpPr>
        <p:spPr>
          <a:xfrm>
            <a:off x="685800" y="152400"/>
            <a:ext cx="7086600" cy="1143000"/>
          </a:xfrm>
        </p:spPr>
        <p:txBody>
          <a:bodyPr/>
          <a:lstStyle/>
          <a:p>
            <a:pPr eaLnBrk="1" hangingPunct="1"/>
            <a:r>
              <a:rPr lang="en-US" altLang="en-US" sz="3600" b="1" u="sng">
                <a:latin typeface="Arial" panose="020B0604020202020204" pitchFamily="34" charset="0"/>
              </a:rPr>
              <a:t>TO DETERMINE THE IDENTITY </a:t>
            </a:r>
            <a:br>
              <a:rPr lang="en-US" altLang="en-US" sz="3600" b="1" u="sng">
                <a:latin typeface="Arial" panose="020B0604020202020204" pitchFamily="34" charset="0"/>
              </a:rPr>
            </a:br>
            <a:r>
              <a:rPr lang="en-US" altLang="en-US" sz="3600" b="1" u="sng">
                <a:latin typeface="Arial" panose="020B0604020202020204" pitchFamily="34" charset="0"/>
              </a:rPr>
              <a:t>OF THE AGENT</a:t>
            </a:r>
          </a:p>
        </p:txBody>
      </p:sp>
      <p:sp>
        <p:nvSpPr>
          <p:cNvPr id="90115" name="Rectangle 3">
            <a:extLst>
              <a:ext uri="{FF2B5EF4-FFF2-40B4-BE49-F238E27FC236}">
                <a16:creationId xmlns:a16="http://schemas.microsoft.com/office/drawing/2014/main" id="{75CDF9F2-21DC-4F5A-89D9-21E1A1018E7A}"/>
              </a:ext>
            </a:extLst>
          </p:cNvPr>
          <p:cNvSpPr>
            <a:spLocks noGrp="1" noChangeArrowheads="1"/>
          </p:cNvSpPr>
          <p:nvPr>
            <p:ph type="body" idx="1"/>
          </p:nvPr>
        </p:nvSpPr>
        <p:spPr>
          <a:xfrm>
            <a:off x="381000" y="1981200"/>
            <a:ext cx="8229600" cy="4114800"/>
          </a:xfrm>
        </p:spPr>
        <p:txBody>
          <a:bodyPr/>
          <a:lstStyle/>
          <a:p>
            <a:pPr eaLnBrk="1" hangingPunct="1">
              <a:lnSpc>
                <a:spcPct val="90000"/>
              </a:lnSpc>
            </a:pPr>
            <a:r>
              <a:rPr lang="en-US" altLang="en-US" sz="2800" b="1">
                <a:solidFill>
                  <a:srgbClr val="3333FF"/>
                </a:solidFill>
                <a:latin typeface="Arial" panose="020B0604020202020204" pitchFamily="34" charset="0"/>
              </a:rPr>
              <a:t>WHAT SYMPTOMS CASUALTY NOTICED AND HOW SOON</a:t>
            </a:r>
          </a:p>
          <a:p>
            <a:pPr eaLnBrk="1" hangingPunct="1">
              <a:lnSpc>
                <a:spcPct val="90000"/>
              </a:lnSpc>
            </a:pPr>
            <a:r>
              <a:rPr lang="en-US" altLang="en-US" sz="2800" b="1">
                <a:solidFill>
                  <a:srgbClr val="FF3300"/>
                </a:solidFill>
                <a:latin typeface="Arial" panose="020B0604020202020204" pitchFamily="34" charset="0"/>
              </a:rPr>
              <a:t>HOW MUCH WAS THE DELAY BETWEEN ATTACK AND APPEARANCE OF SYMPTOMS</a:t>
            </a:r>
          </a:p>
          <a:p>
            <a:pPr eaLnBrk="1" hangingPunct="1">
              <a:lnSpc>
                <a:spcPct val="90000"/>
              </a:lnSpc>
            </a:pPr>
            <a:r>
              <a:rPr lang="en-US" altLang="en-US" sz="2800" b="1">
                <a:solidFill>
                  <a:srgbClr val="008000"/>
                </a:solidFill>
                <a:latin typeface="Arial" panose="020B0604020202020204" pitchFamily="34" charset="0"/>
              </a:rPr>
              <a:t>DID THE EFFECTS PERSIST AFTER THE ADJUSTMENT OF RESPIRATOR</a:t>
            </a:r>
          </a:p>
          <a:p>
            <a:pPr eaLnBrk="1" hangingPunct="1">
              <a:lnSpc>
                <a:spcPct val="90000"/>
              </a:lnSpc>
            </a:pPr>
            <a:r>
              <a:rPr lang="en-US" altLang="en-US" sz="2800" b="1">
                <a:solidFill>
                  <a:srgbClr val="0033CC"/>
                </a:solidFill>
                <a:latin typeface="Arial" panose="020B0604020202020204" pitchFamily="34" charset="0"/>
              </a:rPr>
              <a:t>DID THE CASUALTY USE AUTO INJECTOR DEVICES AND WHAT WAS THE RESULT</a:t>
            </a:r>
          </a:p>
          <a:p>
            <a:pPr eaLnBrk="1" hangingPunct="1">
              <a:lnSpc>
                <a:spcPct val="90000"/>
              </a:lnSpc>
            </a:pPr>
            <a:r>
              <a:rPr lang="en-US" altLang="en-US" sz="2800" b="1">
                <a:latin typeface="Arial" panose="020B0604020202020204" pitchFamily="34" charset="0"/>
              </a:rPr>
              <a:t>IS THE CASUALTY BEHAVIOUR NORMAL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80A944A-3F14-0B4D-28C2-A372F08F1BFE}"/>
              </a:ext>
            </a:extLst>
          </p:cNvPr>
          <p:cNvSpPr>
            <a:spLocks noGrp="1" noChangeArrowheads="1"/>
          </p:cNvSpPr>
          <p:nvPr>
            <p:ph type="title"/>
          </p:nvPr>
        </p:nvSpPr>
        <p:spPr>
          <a:xfrm>
            <a:off x="685800" y="152400"/>
            <a:ext cx="7086600" cy="1143000"/>
          </a:xfrm>
        </p:spPr>
        <p:txBody>
          <a:bodyPr/>
          <a:lstStyle/>
          <a:p>
            <a:pPr eaLnBrk="1" hangingPunct="1"/>
            <a:r>
              <a:rPr lang="en-US" altLang="en-US" sz="3600" b="1" u="sng">
                <a:latin typeface="Arial" panose="020B0604020202020204" pitchFamily="34" charset="0"/>
              </a:rPr>
              <a:t>TO DETERMINE THE IDENTITY OF THE AGENT</a:t>
            </a:r>
          </a:p>
        </p:txBody>
      </p:sp>
      <p:sp>
        <p:nvSpPr>
          <p:cNvPr id="91139" name="Rectangle 3">
            <a:extLst>
              <a:ext uri="{FF2B5EF4-FFF2-40B4-BE49-F238E27FC236}">
                <a16:creationId xmlns:a16="http://schemas.microsoft.com/office/drawing/2014/main" id="{E2B64BA0-2443-1C37-E555-7848E4F71881}"/>
              </a:ext>
            </a:extLst>
          </p:cNvPr>
          <p:cNvSpPr>
            <a:spLocks noGrp="1" noChangeArrowheads="1"/>
          </p:cNvSpPr>
          <p:nvPr>
            <p:ph type="body" idx="1"/>
          </p:nvPr>
        </p:nvSpPr>
        <p:spPr>
          <a:xfrm>
            <a:off x="381000" y="1981200"/>
            <a:ext cx="8229600" cy="4114800"/>
          </a:xfrm>
        </p:spPr>
        <p:txBody>
          <a:bodyPr/>
          <a:lstStyle/>
          <a:p>
            <a:pPr eaLnBrk="1" hangingPunct="1">
              <a:lnSpc>
                <a:spcPct val="90000"/>
              </a:lnSpc>
            </a:pPr>
            <a:r>
              <a:rPr lang="en-US" altLang="en-US" sz="2800" b="1">
                <a:solidFill>
                  <a:srgbClr val="3333FF"/>
                </a:solidFill>
                <a:latin typeface="Arial" panose="020B0604020202020204" pitchFamily="34" charset="0"/>
              </a:rPr>
              <a:t>WHAT SYMPTOMS CASUALTY NOTICED AND HOW SOON</a:t>
            </a:r>
          </a:p>
          <a:p>
            <a:pPr eaLnBrk="1" hangingPunct="1">
              <a:lnSpc>
                <a:spcPct val="90000"/>
              </a:lnSpc>
            </a:pPr>
            <a:r>
              <a:rPr lang="en-US" altLang="en-US" sz="2800" b="1">
                <a:solidFill>
                  <a:srgbClr val="FF3300"/>
                </a:solidFill>
                <a:latin typeface="Arial" panose="020B0604020202020204" pitchFamily="34" charset="0"/>
              </a:rPr>
              <a:t>HOW MUCH WAS THE DELAY BETWEEN ATTACK AND APPEARANCE OF SYMPTOMS</a:t>
            </a:r>
          </a:p>
          <a:p>
            <a:pPr eaLnBrk="1" hangingPunct="1">
              <a:lnSpc>
                <a:spcPct val="90000"/>
              </a:lnSpc>
            </a:pPr>
            <a:r>
              <a:rPr lang="en-US" altLang="en-US" sz="2800" b="1">
                <a:solidFill>
                  <a:srgbClr val="008000"/>
                </a:solidFill>
                <a:latin typeface="Arial" panose="020B0604020202020204" pitchFamily="34" charset="0"/>
              </a:rPr>
              <a:t>DID THE EFFECTS PERSIST AFTER THE ADJUSTMENT OF RESPIRATOR</a:t>
            </a:r>
          </a:p>
          <a:p>
            <a:pPr eaLnBrk="1" hangingPunct="1">
              <a:lnSpc>
                <a:spcPct val="90000"/>
              </a:lnSpc>
            </a:pPr>
            <a:r>
              <a:rPr lang="en-US" altLang="en-US" sz="2800" b="1">
                <a:solidFill>
                  <a:srgbClr val="0033CC"/>
                </a:solidFill>
                <a:latin typeface="Arial" panose="020B0604020202020204" pitchFamily="34" charset="0"/>
              </a:rPr>
              <a:t>DID THE CASUALTY USE AUTO INJECTOR DEVICES AND WHAT WAS THE RESULT</a:t>
            </a:r>
          </a:p>
          <a:p>
            <a:pPr eaLnBrk="1" hangingPunct="1">
              <a:lnSpc>
                <a:spcPct val="90000"/>
              </a:lnSpc>
            </a:pPr>
            <a:r>
              <a:rPr lang="en-US" altLang="en-US" sz="2800" b="1">
                <a:latin typeface="Arial" panose="020B0604020202020204" pitchFamily="34" charset="0"/>
              </a:rPr>
              <a:t>IS THE CASUALTY BEHAVIOUR NORMAL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6DB024B-8F4F-E0A2-1D8C-FDE08057D7DE}"/>
              </a:ext>
            </a:extLst>
          </p:cNvPr>
          <p:cNvSpPr>
            <a:spLocks noGrp="1" noChangeArrowheads="1"/>
          </p:cNvSpPr>
          <p:nvPr>
            <p:ph type="title"/>
          </p:nvPr>
        </p:nvSpPr>
        <p:spPr>
          <a:xfrm>
            <a:off x="685800" y="152400"/>
            <a:ext cx="7010400" cy="1143000"/>
          </a:xfrm>
        </p:spPr>
        <p:txBody>
          <a:bodyPr/>
          <a:lstStyle/>
          <a:p>
            <a:pPr eaLnBrk="1" hangingPunct="1"/>
            <a:r>
              <a:rPr lang="en-US" altLang="en-US" sz="3600" b="1" u="sng">
                <a:latin typeface="Arial" panose="020B0604020202020204" pitchFamily="34" charset="0"/>
              </a:rPr>
              <a:t>TO ASSESS THE DOSE OF AGENT RECEIVED</a:t>
            </a:r>
          </a:p>
        </p:txBody>
      </p:sp>
      <p:sp>
        <p:nvSpPr>
          <p:cNvPr id="92163" name="Rectangle 3">
            <a:extLst>
              <a:ext uri="{FF2B5EF4-FFF2-40B4-BE49-F238E27FC236}">
                <a16:creationId xmlns:a16="http://schemas.microsoft.com/office/drawing/2014/main" id="{5952FB5A-755F-29D6-B63C-B6E532FFB43B}"/>
              </a:ext>
            </a:extLst>
          </p:cNvPr>
          <p:cNvSpPr>
            <a:spLocks noGrp="1" noChangeArrowheads="1"/>
          </p:cNvSpPr>
          <p:nvPr>
            <p:ph type="body" idx="1"/>
          </p:nvPr>
        </p:nvSpPr>
        <p:spPr>
          <a:xfrm>
            <a:off x="381000" y="1676400"/>
            <a:ext cx="8153400" cy="4495800"/>
          </a:xfrm>
        </p:spPr>
        <p:txBody>
          <a:bodyPr/>
          <a:lstStyle/>
          <a:p>
            <a:pPr eaLnBrk="1" hangingPunct="1"/>
            <a:r>
              <a:rPr lang="en-US" altLang="en-US" b="1">
                <a:solidFill>
                  <a:srgbClr val="3333FF"/>
                </a:solidFill>
                <a:latin typeface="Arial" panose="020B0604020202020204" pitchFamily="34" charset="0"/>
              </a:rPr>
              <a:t>WAS THE CASUALTY EXERCISING OR RESTING</a:t>
            </a:r>
          </a:p>
          <a:p>
            <a:pPr eaLnBrk="1" hangingPunct="1"/>
            <a:r>
              <a:rPr lang="en-US" altLang="en-US" b="1">
                <a:solidFill>
                  <a:srgbClr val="CC3300"/>
                </a:solidFill>
                <a:latin typeface="Arial" panose="020B0604020202020204" pitchFamily="34" charset="0"/>
              </a:rPr>
              <a:t>WAS THE CASUALTY IN OPEN OR IN BUNKER</a:t>
            </a:r>
          </a:p>
          <a:p>
            <a:pPr eaLnBrk="1" hangingPunct="1"/>
            <a:r>
              <a:rPr lang="en-US" altLang="en-US" b="1">
                <a:solidFill>
                  <a:srgbClr val="008000"/>
                </a:solidFill>
                <a:latin typeface="Arial" panose="020B0604020202020204" pitchFamily="34" charset="0"/>
              </a:rPr>
              <a:t>HOW LONG THE AGENT WAS BREATHED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97A01AE-0A11-6313-8D43-F6C0104F1B08}"/>
              </a:ext>
            </a:extLst>
          </p:cNvPr>
          <p:cNvSpPr>
            <a:spLocks noGrp="1" noChangeArrowheads="1"/>
          </p:cNvSpPr>
          <p:nvPr>
            <p:ph type="title"/>
          </p:nvPr>
        </p:nvSpPr>
        <p:spPr>
          <a:xfrm>
            <a:off x="304800" y="304800"/>
            <a:ext cx="7772400" cy="1143000"/>
          </a:xfrm>
        </p:spPr>
        <p:txBody>
          <a:bodyPr/>
          <a:lstStyle/>
          <a:p>
            <a:pPr eaLnBrk="1" hangingPunct="1"/>
            <a:r>
              <a:rPr lang="en-US" altLang="en-US" sz="3600" b="1" u="sng">
                <a:solidFill>
                  <a:srgbClr val="3333FF"/>
                </a:solidFill>
                <a:latin typeface="Arial" panose="020B0604020202020204" pitchFamily="34" charset="0"/>
              </a:rPr>
              <a:t>ABSORPTION OF CHEMICAL AGENTS</a:t>
            </a:r>
          </a:p>
        </p:txBody>
      </p:sp>
      <p:sp>
        <p:nvSpPr>
          <p:cNvPr id="10243" name="Rectangle 3">
            <a:extLst>
              <a:ext uri="{FF2B5EF4-FFF2-40B4-BE49-F238E27FC236}">
                <a16:creationId xmlns:a16="http://schemas.microsoft.com/office/drawing/2014/main" id="{C0A6DE76-9554-D8C0-4F90-A16E61E43956}"/>
              </a:ext>
            </a:extLst>
          </p:cNvPr>
          <p:cNvSpPr>
            <a:spLocks noGrp="1" noChangeArrowheads="1"/>
          </p:cNvSpPr>
          <p:nvPr>
            <p:ph type="body" idx="1"/>
          </p:nvPr>
        </p:nvSpPr>
        <p:spPr>
          <a:xfrm>
            <a:off x="228600" y="1981200"/>
            <a:ext cx="8610600" cy="4114800"/>
          </a:xfrm>
        </p:spPr>
        <p:txBody>
          <a:bodyPr/>
          <a:lstStyle/>
          <a:p>
            <a:pPr eaLnBrk="1" hangingPunct="1">
              <a:buFontTx/>
              <a:buNone/>
            </a:pPr>
            <a:r>
              <a:rPr lang="en-US" altLang="en-US" sz="2000" b="1" u="sng">
                <a:solidFill>
                  <a:srgbClr val="FF3300"/>
                </a:solidFill>
                <a:latin typeface="Arial" panose="020B0604020202020204" pitchFamily="34" charset="0"/>
              </a:rPr>
              <a:t>ROUTE	</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NERVE	</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BLISTER</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CHOKING</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BLOOD</a:t>
            </a:r>
          </a:p>
          <a:p>
            <a:pPr eaLnBrk="1" hangingPunct="1">
              <a:buFontTx/>
              <a:buNone/>
            </a:pPr>
            <a:endParaRPr lang="en-US" altLang="en-US" sz="2000" b="1">
              <a:solidFill>
                <a:srgbClr val="FF3300"/>
              </a:solidFill>
              <a:latin typeface="Arial" panose="020B0604020202020204" pitchFamily="34" charset="0"/>
            </a:endParaRPr>
          </a:p>
          <a:p>
            <a:pPr eaLnBrk="1" hangingPunct="1">
              <a:buFontTx/>
              <a:buNone/>
            </a:pPr>
            <a:r>
              <a:rPr lang="en-US" altLang="en-US" sz="2000" b="1">
                <a:latin typeface="Arial" panose="020B0604020202020204" pitchFamily="34" charset="0"/>
              </a:rPr>
              <a:t>RESP/		MAJOR	YES		YES		YES</a:t>
            </a:r>
          </a:p>
          <a:p>
            <a:pPr eaLnBrk="1" hangingPunct="1">
              <a:buFontTx/>
              <a:buNone/>
            </a:pPr>
            <a:r>
              <a:rPr lang="en-US" altLang="en-US" sz="2000" b="1">
                <a:latin typeface="Arial" panose="020B0604020202020204" pitchFamily="34" charset="0"/>
              </a:rPr>
              <a:t>INHAL</a:t>
            </a:r>
          </a:p>
          <a:p>
            <a:pPr eaLnBrk="1" hangingPunct="1">
              <a:buFontTx/>
              <a:buNone/>
            </a:pPr>
            <a:endParaRPr lang="en-US" altLang="en-US" sz="2000" b="1">
              <a:latin typeface="Arial" panose="020B0604020202020204" pitchFamily="34" charset="0"/>
            </a:endParaRPr>
          </a:p>
          <a:p>
            <a:pPr eaLnBrk="1" hangingPunct="1">
              <a:buFontTx/>
              <a:buNone/>
            </a:pPr>
            <a:r>
              <a:rPr lang="en-US" altLang="en-US" sz="2000" b="1">
                <a:solidFill>
                  <a:srgbClr val="3333FF"/>
                </a:solidFill>
                <a:latin typeface="Arial" panose="020B0604020202020204" pitchFamily="34" charset="0"/>
              </a:rPr>
              <a:t>EYE		YES		YES		YES		YES</a:t>
            </a:r>
          </a:p>
          <a:p>
            <a:pPr eaLnBrk="1" hangingPunct="1">
              <a:buFontTx/>
              <a:buNone/>
            </a:pPr>
            <a:endParaRPr lang="en-US" altLang="en-US" sz="2000" b="1">
              <a:solidFill>
                <a:srgbClr val="3333FF"/>
              </a:solidFill>
              <a:latin typeface="Arial" panose="020B0604020202020204" pitchFamily="34" charset="0"/>
            </a:endParaRPr>
          </a:p>
          <a:p>
            <a:pPr eaLnBrk="1" hangingPunct="1">
              <a:buFontTx/>
              <a:buNone/>
            </a:pPr>
            <a:r>
              <a:rPr lang="en-US" altLang="en-US" sz="2000" b="1">
                <a:solidFill>
                  <a:srgbClr val="FF3300"/>
                </a:solidFill>
                <a:latin typeface="Arial" panose="020B0604020202020204" pitchFamily="34" charset="0"/>
              </a:rPr>
              <a:t>SKIN		YES		RAPID		-		-</a:t>
            </a:r>
          </a:p>
          <a:p>
            <a:pPr eaLnBrk="1" hangingPunct="1">
              <a:buFontTx/>
              <a:buNone/>
            </a:pPr>
            <a:endParaRPr lang="en-US" altLang="en-US" sz="2000" b="1">
              <a:solidFill>
                <a:srgbClr val="FF3300"/>
              </a:solidFill>
              <a:latin typeface="Arial" panose="020B0604020202020204" pitchFamily="34" charset="0"/>
            </a:endParaRPr>
          </a:p>
          <a:p>
            <a:pPr eaLnBrk="1" hangingPunct="1">
              <a:buFontTx/>
              <a:buNone/>
            </a:pPr>
            <a:r>
              <a:rPr lang="en-US" altLang="en-US" sz="2000" b="1">
                <a:latin typeface="Arial" panose="020B0604020202020204" pitchFamily="34" charset="0"/>
              </a:rPr>
              <a:t>INGESTION	-         		 </a:t>
            </a:r>
            <a:r>
              <a:rPr lang="en-US" altLang="en-US" sz="2000" b="1">
                <a:solidFill>
                  <a:srgbClr val="3333FF"/>
                </a:solidFill>
                <a:latin typeface="Arial" panose="020B0604020202020204" pitchFamily="34" charset="0"/>
              </a:rPr>
              <a:t>YES</a:t>
            </a:r>
            <a:r>
              <a:rPr lang="en-US" altLang="en-US" sz="2000" b="1">
                <a:latin typeface="Arial" panose="020B060402020202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BB06E8-4A27-D3FB-E24C-8C0D8AFA2B2E}"/>
              </a:ext>
            </a:extLst>
          </p:cNvPr>
          <p:cNvSpPr>
            <a:spLocks noGrp="1" noChangeArrowheads="1"/>
          </p:cNvSpPr>
          <p:nvPr>
            <p:ph type="title"/>
          </p:nvPr>
        </p:nvSpPr>
        <p:spPr/>
        <p:txBody>
          <a:bodyPr/>
          <a:lstStyle/>
          <a:p>
            <a:pPr eaLnBrk="1" hangingPunct="1"/>
            <a:r>
              <a:rPr lang="en-US" altLang="en-US" sz="3600" b="1" u="sng">
                <a:solidFill>
                  <a:srgbClr val="FF3300"/>
                </a:solidFill>
                <a:latin typeface="Arial" panose="020B0604020202020204" pitchFamily="34" charset="0"/>
              </a:rPr>
              <a:t>NERVE AGENTS</a:t>
            </a:r>
          </a:p>
        </p:txBody>
      </p:sp>
      <p:sp>
        <p:nvSpPr>
          <p:cNvPr id="11267" name="Rectangle 3">
            <a:extLst>
              <a:ext uri="{FF2B5EF4-FFF2-40B4-BE49-F238E27FC236}">
                <a16:creationId xmlns:a16="http://schemas.microsoft.com/office/drawing/2014/main" id="{89D4D1D9-A389-31AE-2223-12FA0C4169B9}"/>
              </a:ext>
            </a:extLst>
          </p:cNvPr>
          <p:cNvSpPr>
            <a:spLocks noGrp="1" noChangeArrowheads="1"/>
          </p:cNvSpPr>
          <p:nvPr>
            <p:ph type="body" idx="1"/>
          </p:nvPr>
        </p:nvSpPr>
        <p:spPr/>
        <p:txBody>
          <a:bodyPr/>
          <a:lstStyle/>
          <a:p>
            <a:pPr eaLnBrk="1" hangingPunct="1"/>
            <a:r>
              <a:rPr lang="en-US" altLang="en-US" sz="2800" b="1">
                <a:latin typeface="Arial" panose="020B0604020202020204" pitchFamily="34" charset="0"/>
              </a:rPr>
              <a:t>MECHANISM OF ACTION.</a:t>
            </a:r>
          </a:p>
          <a:p>
            <a:pPr eaLnBrk="1" hangingPunct="1"/>
            <a:endParaRPr lang="en-US" altLang="en-US" sz="2800" b="1">
              <a:latin typeface="Arial" panose="020B0604020202020204" pitchFamily="34" charset="0"/>
            </a:endParaRPr>
          </a:p>
          <a:p>
            <a:pPr eaLnBrk="1" hangingPunct="1"/>
            <a:r>
              <a:rPr lang="en-US" altLang="en-US" sz="2800" b="1">
                <a:solidFill>
                  <a:srgbClr val="3333FF"/>
                </a:solidFill>
                <a:latin typeface="Arial" panose="020B0604020202020204" pitchFamily="34" charset="0"/>
              </a:rPr>
              <a:t>SYMPTOMS.</a:t>
            </a:r>
          </a:p>
          <a:p>
            <a:pPr eaLnBrk="1" hangingPunct="1"/>
            <a:endParaRPr lang="en-US" altLang="en-US" sz="2800" b="1">
              <a:solidFill>
                <a:srgbClr val="3333FF"/>
              </a:solidFill>
              <a:latin typeface="Arial" panose="020B0604020202020204" pitchFamily="34" charset="0"/>
            </a:endParaRPr>
          </a:p>
          <a:p>
            <a:pPr eaLnBrk="1" hangingPunct="1"/>
            <a:r>
              <a:rPr lang="en-US" altLang="en-US" sz="2800" b="1">
                <a:latin typeface="Arial" panose="020B0604020202020204" pitchFamily="34" charset="0"/>
              </a:rPr>
              <a:t>TREATMENT.</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5180</Words>
  <Application>Microsoft Office PowerPoint</Application>
  <PresentationFormat>On-screen Show (4:3)</PresentationFormat>
  <Paragraphs>500</Paragraphs>
  <Slides>74</Slides>
  <Notes>14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2" baseType="lpstr">
      <vt:lpstr>Times New Roman</vt:lpstr>
      <vt:lpstr>Arial</vt:lpstr>
      <vt:lpstr>Calibri</vt:lpstr>
      <vt:lpstr>Arial Black</vt:lpstr>
      <vt:lpstr>Stencil</vt:lpstr>
      <vt:lpstr>Wingdings</vt:lpstr>
      <vt:lpstr>Default Design</vt:lpstr>
      <vt:lpstr>Microsoft PowerPoint Slide</vt:lpstr>
      <vt:lpstr>MEDICAL PROTECTION FROM CHEMICAL WARFARE</vt:lpstr>
      <vt:lpstr>PowerPoint Presentation</vt:lpstr>
      <vt:lpstr>DOSE RESPONSE RELATIONSHIP </vt:lpstr>
      <vt:lpstr>DOSE RESPONSE RELATIONSHIP</vt:lpstr>
      <vt:lpstr>   EFFECTIVE DOSE</vt:lpstr>
      <vt:lpstr>   EFFECTIVE DOSE</vt:lpstr>
      <vt:lpstr>   EFFECTIVE DOSE</vt:lpstr>
      <vt:lpstr>ABSORPTION OF CHEMICAL AGENTS</vt:lpstr>
      <vt:lpstr>NERVE AGENTS</vt:lpstr>
      <vt:lpstr>NORMAL NERVE FUNCTION</vt:lpstr>
      <vt:lpstr>PowerPoint Presentation</vt:lpstr>
      <vt:lpstr>PowerPoint Presentation</vt:lpstr>
      <vt:lpstr>HOW NERVE AGENTS WORK</vt:lpstr>
      <vt:lpstr>PowerPoint Presentation</vt:lpstr>
      <vt:lpstr>PowerPoint Presentation</vt:lpstr>
      <vt:lpstr>PowerPoint Presentation</vt:lpstr>
      <vt:lpstr>MECHANISM OF ACTION BY NERVE AGENTS</vt:lpstr>
      <vt:lpstr>SIGNS OF EXCESSIVE CHOLINERGIC STIMULATION </vt:lpstr>
      <vt:lpstr>PowerPoint Presentation</vt:lpstr>
      <vt:lpstr>SUSPICION OF NERVE AGENT POISONING</vt:lpstr>
      <vt:lpstr>PowerPoint Presentation</vt:lpstr>
      <vt:lpstr>PRINCIPLES OF TREATMENT</vt:lpstr>
      <vt:lpstr>OXYGENATION</vt:lpstr>
      <vt:lpstr>FIRST AID – NERVE AGENTS</vt:lpstr>
      <vt:lpstr>PowerPoint Presentation</vt:lpstr>
      <vt:lpstr>NERVE AGENT TREATMENT</vt:lpstr>
      <vt:lpstr>PowerPoint Presentation</vt:lpstr>
      <vt:lpstr>ATROPINE POISONING</vt:lpstr>
      <vt:lpstr>ATROPINE EFFECTS ON PUPIL</vt:lpstr>
      <vt:lpstr>BLISTER AGENTS</vt:lpstr>
      <vt:lpstr>MECHANISM OF ACTION OF BLISTER AGENTS</vt:lpstr>
      <vt:lpstr>SIGNS AND SYMPTOMS OF SULPHUR MUSTARD POISONING</vt:lpstr>
      <vt:lpstr>SIGNS AND SYMPTOMS OF SULPHURMUSTARD POISONING</vt:lpstr>
      <vt:lpstr>PowerPoint Presentation</vt:lpstr>
      <vt:lpstr>MUSTARD (HD)  EFFECTS ON EYES</vt:lpstr>
      <vt:lpstr>Mustard Effects Eye Injury</vt:lpstr>
      <vt:lpstr>EFFECTS ON SKIN</vt:lpstr>
      <vt:lpstr>PowerPoint Presentation</vt:lpstr>
      <vt:lpstr>Mustard Effects Skin Injury</vt:lpstr>
      <vt:lpstr>PowerPoint Presentation</vt:lpstr>
      <vt:lpstr>PowerPoint Presentation</vt:lpstr>
      <vt:lpstr>SYSTEMIC EFFECTS</vt:lpstr>
      <vt:lpstr>Mustard Effects:Airway Injury</vt:lpstr>
      <vt:lpstr>Mustard Effects Gastrointestinal Injury</vt:lpstr>
      <vt:lpstr>PowerPoint Presentation</vt:lpstr>
      <vt:lpstr>Mustard Effects Bone Marrow Damage</vt:lpstr>
      <vt:lpstr>Lewisite Effects</vt:lpstr>
      <vt:lpstr>TREATMENT REGIME SKIN</vt:lpstr>
      <vt:lpstr> TREATMENT REGIME FOR EYES</vt:lpstr>
      <vt:lpstr>Eye Treatment</vt:lpstr>
      <vt:lpstr>Airway Treatment</vt:lpstr>
      <vt:lpstr>PowerPoint Presentation</vt:lpstr>
      <vt:lpstr>DRDE, GWALIOR HAS COME OUT WITH </vt:lpstr>
      <vt:lpstr>Vesicant Agent Summary</vt:lpstr>
      <vt:lpstr>BLOOD AGENTS</vt:lpstr>
      <vt:lpstr>PowerPoint Presentation</vt:lpstr>
      <vt:lpstr>BLOOD AGENTS </vt:lpstr>
      <vt:lpstr>BLOOD AGENTS</vt:lpstr>
      <vt:lpstr>BLOOD AGENTS</vt:lpstr>
      <vt:lpstr>BLOOD AGENTS</vt:lpstr>
      <vt:lpstr>BLOOD AGENTS</vt:lpstr>
      <vt:lpstr>CHOKING AGENTS</vt:lpstr>
      <vt:lpstr>CHOKING AGENTS</vt:lpstr>
      <vt:lpstr>SIGNS AND SYMPTOMS CHOKING AGENTS</vt:lpstr>
      <vt:lpstr>PowerPoint Presentation</vt:lpstr>
      <vt:lpstr>CHOKING AGENTS</vt:lpstr>
      <vt:lpstr>CHOKING AGENTS</vt:lpstr>
      <vt:lpstr>INCAPACITATING AGENTS</vt:lpstr>
      <vt:lpstr>Riot Control Agents</vt:lpstr>
      <vt:lpstr>PowerPoint Presentation</vt:lpstr>
      <vt:lpstr>TO DETERMINE WHETHER THE CASUALTY IS A CHEMICAL CASUALTY</vt:lpstr>
      <vt:lpstr>TO DETERMINE THE IDENTITY  OF THE AGENT</vt:lpstr>
      <vt:lpstr>TO DETERMINE THE IDENTITY OF THE AGENT</vt:lpstr>
      <vt:lpstr>TO ASSESS THE DOSE OF AGENT RECEIVED</vt:lpstr>
    </vt:vector>
  </TitlesOfParts>
  <Company>fnbcp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ASPOECTS OF NBC WARFARE</dc:title>
  <dc:creator>bandhu</dc:creator>
  <cp:lastModifiedBy>NDRF NDRF</cp:lastModifiedBy>
  <cp:revision>95</cp:revision>
  <dcterms:created xsi:type="dcterms:W3CDTF">2000-12-26T04:49:33Z</dcterms:created>
  <dcterms:modified xsi:type="dcterms:W3CDTF">2026-02-04T08:09:57Z</dcterms:modified>
</cp:coreProperties>
</file>