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36F8216B-473E-ADBF-A53D-A4ACF002B6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5033" y="44451"/>
            <a:ext cx="1398967" cy="1231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male Nurse Giving An Injection Picture And HD Photos | Free Download On  Lovepik">
            <a:extLst>
              <a:ext uri="{FF2B5EF4-FFF2-40B4-BE49-F238E27FC236}">
                <a16:creationId xmlns:a16="http://schemas.microsoft.com/office/drawing/2014/main" xmlns="" id="{F5755798-434F-8F1A-B3D8-0E87A03B0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69050"/>
            <a:ext cx="4059501" cy="395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5DA866B-D60B-1048-AF69-B4498541F557}"/>
              </a:ext>
            </a:extLst>
          </p:cNvPr>
          <p:cNvSpPr txBox="1"/>
          <p:nvPr/>
        </p:nvSpPr>
        <p:spPr>
          <a:xfrm>
            <a:off x="1151466" y="1424783"/>
            <a:ext cx="6874933" cy="1200329"/>
          </a:xfrm>
          <a:prstGeom prst="rect">
            <a:avLst/>
          </a:prstGeom>
          <a:noFill/>
        </p:spPr>
        <p:txBody>
          <a:bodyPr wrap="square" rtlCol="0">
            <a:spAutoFit/>
          </a:bodyPr>
          <a:lstStyle/>
          <a:p>
            <a:pPr algn="ctr"/>
            <a:r>
              <a:rPr lang="en-US" sz="3600" b="1" dirty="0">
                <a:solidFill>
                  <a:srgbClr val="0070C0"/>
                </a:solidFill>
              </a:rPr>
              <a:t>TECHNIQUE OF HYPODERMIC IM,IV ADMINISTRATION OF FLUID </a:t>
            </a:r>
            <a:endParaRPr lang="en-IN" sz="3600" b="1" dirty="0">
              <a:solidFill>
                <a:srgbClr val="0070C0"/>
              </a:solidFill>
            </a:endParaRPr>
          </a:p>
        </p:txBody>
      </p:sp>
      <p:sp>
        <p:nvSpPr>
          <p:cNvPr id="4" name="TextBox 3">
            <a:extLst>
              <a:ext uri="{FF2B5EF4-FFF2-40B4-BE49-F238E27FC236}">
                <a16:creationId xmlns:a16="http://schemas.microsoft.com/office/drawing/2014/main" xmlns="" id="{65DA866B-D60B-1048-AF69-B4498541F557}"/>
              </a:ext>
            </a:extLst>
          </p:cNvPr>
          <p:cNvSpPr txBox="1"/>
          <p:nvPr/>
        </p:nvSpPr>
        <p:spPr>
          <a:xfrm>
            <a:off x="3318934" y="484940"/>
            <a:ext cx="2616200" cy="584775"/>
          </a:xfrm>
          <a:prstGeom prst="rect">
            <a:avLst/>
          </a:prstGeom>
          <a:noFill/>
        </p:spPr>
        <p:txBody>
          <a:bodyPr wrap="square" rtlCol="0">
            <a:spAutoFit/>
          </a:bodyPr>
          <a:lstStyle/>
          <a:p>
            <a:pPr algn="ctr"/>
            <a:r>
              <a:rPr lang="en-US" sz="3200" b="1">
                <a:solidFill>
                  <a:srgbClr val="7030A0"/>
                </a:solidFill>
              </a:rPr>
              <a:t>LESSON-35</a:t>
            </a:r>
            <a:r>
              <a:rPr lang="en-US" sz="3200" b="1" i="1">
                <a:solidFill>
                  <a:srgbClr val="7030A0"/>
                </a:solidFill>
              </a:rPr>
              <a:t> </a:t>
            </a:r>
            <a:endParaRPr lang="en-IN" sz="3200" b="1" dirty="0">
              <a:solidFill>
                <a:srgbClr val="7030A0"/>
              </a:solidFill>
            </a:endParaRPr>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172200" y="5334000"/>
            <a:ext cx="2209800" cy="990600"/>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33599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638175"/>
            <a:ext cx="7693709" cy="954107"/>
          </a:xfrm>
          <a:prstGeom prst="rect">
            <a:avLst/>
          </a:prstGeom>
          <a:noFill/>
        </p:spPr>
        <p:txBody>
          <a:bodyPr wrap="none" rtlCol="0">
            <a:spAutoFit/>
          </a:bodyPr>
          <a:lstStyle/>
          <a:p>
            <a:r>
              <a:rPr lang="en-IN" sz="2800" dirty="0"/>
              <a:t>    4.  </a:t>
            </a:r>
            <a:r>
              <a:rPr lang="en-IN" sz="2800" dirty="0">
                <a:solidFill>
                  <a:srgbClr val="00B0F0"/>
                </a:solidFill>
              </a:rPr>
              <a:t>Medication is easily withdrawn from the amp. </a:t>
            </a:r>
          </a:p>
          <a:p>
            <a:r>
              <a:rPr lang="en-IN" sz="2800" dirty="0">
                <a:solidFill>
                  <a:srgbClr val="00B0F0"/>
                </a:solidFill>
              </a:rPr>
              <a:t>          By aspirating with a filter needle &amp; syringe.</a:t>
            </a:r>
          </a:p>
        </p:txBody>
      </p:sp>
      <p:sp>
        <p:nvSpPr>
          <p:cNvPr id="4" name="TextBox 3"/>
          <p:cNvSpPr txBox="1"/>
          <p:nvPr/>
        </p:nvSpPr>
        <p:spPr>
          <a:xfrm>
            <a:off x="323850" y="1619250"/>
            <a:ext cx="7323736" cy="1384995"/>
          </a:xfrm>
          <a:prstGeom prst="rect">
            <a:avLst/>
          </a:prstGeom>
          <a:noFill/>
        </p:spPr>
        <p:txBody>
          <a:bodyPr wrap="none" rtlCol="0">
            <a:spAutoFit/>
          </a:bodyPr>
          <a:lstStyle/>
          <a:p>
            <a:r>
              <a:rPr lang="en-IN" sz="2800" dirty="0"/>
              <a:t>    5. </a:t>
            </a:r>
            <a:r>
              <a:rPr lang="en-IN" sz="2800" dirty="0">
                <a:solidFill>
                  <a:srgbClr val="00B050"/>
                </a:solidFill>
              </a:rPr>
              <a:t>Filter needles must be used when preparing</a:t>
            </a:r>
          </a:p>
          <a:p>
            <a:r>
              <a:rPr lang="en-IN" sz="2800" dirty="0">
                <a:solidFill>
                  <a:srgbClr val="00B050"/>
                </a:solidFill>
              </a:rPr>
              <a:t>        Medications </a:t>
            </a:r>
            <a:r>
              <a:rPr lang="en-IN" sz="2800" dirty="0" err="1">
                <a:solidFill>
                  <a:srgbClr val="00B050"/>
                </a:solidFill>
              </a:rPr>
              <a:t>fm</a:t>
            </a:r>
            <a:r>
              <a:rPr lang="en-IN" sz="2800" dirty="0">
                <a:solidFill>
                  <a:srgbClr val="00B050"/>
                </a:solidFill>
              </a:rPr>
              <a:t> a glass amp to prevent glass </a:t>
            </a:r>
          </a:p>
          <a:p>
            <a:r>
              <a:rPr lang="en-IN" sz="2800" dirty="0">
                <a:solidFill>
                  <a:srgbClr val="00B050"/>
                </a:solidFill>
              </a:rPr>
              <a:t>        particles from being drawn into the syringe</a:t>
            </a:r>
            <a:r>
              <a:rPr lang="en-IN" sz="2800" dirty="0"/>
              <a:t>.</a:t>
            </a:r>
          </a:p>
        </p:txBody>
      </p:sp>
      <p:sp>
        <p:nvSpPr>
          <p:cNvPr id="5" name="TextBox 4"/>
          <p:cNvSpPr txBox="1"/>
          <p:nvPr/>
        </p:nvSpPr>
        <p:spPr>
          <a:xfrm>
            <a:off x="295275" y="3067050"/>
            <a:ext cx="6860340" cy="954107"/>
          </a:xfrm>
          <a:prstGeom prst="rect">
            <a:avLst/>
          </a:prstGeom>
          <a:noFill/>
        </p:spPr>
        <p:txBody>
          <a:bodyPr wrap="none" rtlCol="0">
            <a:spAutoFit/>
          </a:bodyPr>
          <a:lstStyle/>
          <a:p>
            <a:r>
              <a:rPr lang="en-IN" sz="2800" dirty="0"/>
              <a:t>    6. </a:t>
            </a:r>
            <a:r>
              <a:rPr lang="en-IN" sz="2800" dirty="0" err="1">
                <a:solidFill>
                  <a:srgbClr val="7030A0"/>
                </a:solidFill>
              </a:rPr>
              <a:t>Donot</a:t>
            </a:r>
            <a:r>
              <a:rPr lang="en-IN" sz="2800" dirty="0">
                <a:solidFill>
                  <a:srgbClr val="7030A0"/>
                </a:solidFill>
              </a:rPr>
              <a:t> use the filter needle to administer </a:t>
            </a:r>
          </a:p>
          <a:p>
            <a:r>
              <a:rPr lang="en-IN" sz="2800" dirty="0">
                <a:solidFill>
                  <a:srgbClr val="7030A0"/>
                </a:solidFill>
              </a:rPr>
              <a:t>        the medication </a:t>
            </a:r>
          </a:p>
        </p:txBody>
      </p:sp>
      <p:sp>
        <p:nvSpPr>
          <p:cNvPr id="6" name="TextBox 5"/>
          <p:cNvSpPr txBox="1"/>
          <p:nvPr/>
        </p:nvSpPr>
        <p:spPr>
          <a:xfrm>
            <a:off x="276225" y="4048125"/>
            <a:ext cx="8191025" cy="1384995"/>
          </a:xfrm>
          <a:prstGeom prst="rect">
            <a:avLst/>
          </a:prstGeom>
          <a:noFill/>
        </p:spPr>
        <p:txBody>
          <a:bodyPr wrap="none" rtlCol="0">
            <a:spAutoFit/>
          </a:bodyPr>
          <a:lstStyle/>
          <a:p>
            <a:r>
              <a:rPr lang="en-IN" sz="2800" dirty="0"/>
              <a:t>    7. </a:t>
            </a:r>
            <a:r>
              <a:rPr lang="en-IN" sz="2800" dirty="0">
                <a:solidFill>
                  <a:srgbClr val="002060"/>
                </a:solidFill>
              </a:rPr>
              <a:t>Draw up medication quickly, using a filter needle </a:t>
            </a:r>
          </a:p>
          <a:p>
            <a:r>
              <a:rPr lang="en-IN" sz="2800" dirty="0">
                <a:solidFill>
                  <a:srgbClr val="002060"/>
                </a:solidFill>
              </a:rPr>
              <a:t>         long enough to reach bottom of the ampule to </a:t>
            </a:r>
          </a:p>
          <a:p>
            <a:r>
              <a:rPr lang="en-IN" sz="2800" dirty="0">
                <a:solidFill>
                  <a:srgbClr val="002060"/>
                </a:solidFill>
              </a:rPr>
              <a:t>         access medication. </a:t>
            </a:r>
          </a:p>
        </p:txBody>
      </p:sp>
    </p:spTree>
    <p:extLst>
      <p:ext uri="{BB962C8B-B14F-4D97-AF65-F5344CB8AC3E}">
        <p14:creationId xmlns:p14="http://schemas.microsoft.com/office/powerpoint/2010/main" val="4152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72" y="1318028"/>
            <a:ext cx="8976175" cy="1384995"/>
          </a:xfrm>
          <a:prstGeom prst="rect">
            <a:avLst/>
          </a:prstGeom>
          <a:noFill/>
        </p:spPr>
        <p:txBody>
          <a:bodyPr wrap="none" rtlCol="0">
            <a:spAutoFit/>
          </a:bodyPr>
          <a:lstStyle/>
          <a:p>
            <a:r>
              <a:rPr lang="en-IN" sz="2800" dirty="0"/>
              <a:t>    8.  </a:t>
            </a:r>
            <a:r>
              <a:rPr lang="en-IN" sz="2800" dirty="0">
                <a:solidFill>
                  <a:srgbClr val="002060"/>
                </a:solidFill>
              </a:rPr>
              <a:t>Hold ampule upside down or set it on a flat surface. </a:t>
            </a:r>
          </a:p>
          <a:p>
            <a:r>
              <a:rPr lang="en-IN" sz="2800" dirty="0">
                <a:solidFill>
                  <a:srgbClr val="002060"/>
                </a:solidFill>
              </a:rPr>
              <a:t>         Enter filter needle into </a:t>
            </a:r>
            <a:r>
              <a:rPr lang="en-IN" sz="2800" dirty="0" err="1">
                <a:solidFill>
                  <a:srgbClr val="002060"/>
                </a:solidFill>
              </a:rPr>
              <a:t>center</a:t>
            </a:r>
            <a:r>
              <a:rPr lang="en-IN" sz="2800" dirty="0">
                <a:solidFill>
                  <a:srgbClr val="002060"/>
                </a:solidFill>
              </a:rPr>
              <a:t> of ampule opening.</a:t>
            </a:r>
          </a:p>
          <a:p>
            <a:r>
              <a:rPr lang="en-IN" sz="2800" dirty="0">
                <a:solidFill>
                  <a:srgbClr val="002060"/>
                </a:solidFill>
              </a:rPr>
              <a:t>         </a:t>
            </a:r>
            <a:r>
              <a:rPr lang="en-IN" sz="2800" dirty="0" err="1">
                <a:solidFill>
                  <a:srgbClr val="002060"/>
                </a:solidFill>
              </a:rPr>
              <a:t>Donot</a:t>
            </a:r>
            <a:r>
              <a:rPr lang="en-IN" sz="2800" dirty="0">
                <a:solidFill>
                  <a:srgbClr val="002060"/>
                </a:solidFill>
              </a:rPr>
              <a:t> allow needle tip or shaft to touch rim of ampule. </a:t>
            </a:r>
          </a:p>
        </p:txBody>
      </p:sp>
      <p:sp>
        <p:nvSpPr>
          <p:cNvPr id="5" name="TextBox 4"/>
          <p:cNvSpPr txBox="1"/>
          <p:nvPr/>
        </p:nvSpPr>
        <p:spPr>
          <a:xfrm>
            <a:off x="295275" y="2782003"/>
            <a:ext cx="8460714" cy="954107"/>
          </a:xfrm>
          <a:prstGeom prst="rect">
            <a:avLst/>
          </a:prstGeom>
          <a:noFill/>
        </p:spPr>
        <p:txBody>
          <a:bodyPr wrap="none" rtlCol="0">
            <a:spAutoFit/>
          </a:bodyPr>
          <a:lstStyle/>
          <a:p>
            <a:r>
              <a:rPr lang="en-IN" sz="2800" dirty="0"/>
              <a:t>    9. </a:t>
            </a:r>
            <a:r>
              <a:rPr lang="en-IN" sz="2800" dirty="0">
                <a:solidFill>
                  <a:srgbClr val="C00000"/>
                </a:solidFill>
              </a:rPr>
              <a:t>Aspirate medication into a syringe by gently pulling</a:t>
            </a:r>
          </a:p>
          <a:p>
            <a:r>
              <a:rPr lang="en-IN" sz="2800" dirty="0">
                <a:solidFill>
                  <a:srgbClr val="C00000"/>
                </a:solidFill>
              </a:rPr>
              <a:t>        back on plunger. </a:t>
            </a:r>
          </a:p>
        </p:txBody>
      </p:sp>
      <p:sp>
        <p:nvSpPr>
          <p:cNvPr id="6" name="TextBox 5"/>
          <p:cNvSpPr txBox="1"/>
          <p:nvPr/>
        </p:nvSpPr>
        <p:spPr>
          <a:xfrm>
            <a:off x="295275" y="3736110"/>
            <a:ext cx="8405827" cy="954107"/>
          </a:xfrm>
          <a:prstGeom prst="rect">
            <a:avLst/>
          </a:prstGeom>
          <a:noFill/>
        </p:spPr>
        <p:txBody>
          <a:bodyPr wrap="none" rtlCol="0">
            <a:spAutoFit/>
          </a:bodyPr>
          <a:lstStyle/>
          <a:p>
            <a:r>
              <a:rPr lang="en-IN" sz="2800" dirty="0"/>
              <a:t>  10. </a:t>
            </a:r>
            <a:r>
              <a:rPr lang="en-IN" sz="2800" dirty="0">
                <a:solidFill>
                  <a:srgbClr val="00B050"/>
                </a:solidFill>
              </a:rPr>
              <a:t>Keep needle tip under surface of liquid. Tip ampule </a:t>
            </a:r>
          </a:p>
          <a:p>
            <a:r>
              <a:rPr lang="en-IN" sz="2800" dirty="0">
                <a:solidFill>
                  <a:srgbClr val="00B050"/>
                </a:solidFill>
              </a:rPr>
              <a:t>         to bring all fluid within reach of needle</a:t>
            </a:r>
            <a:r>
              <a:rPr lang="en-IN" sz="2800" dirty="0"/>
              <a:t>. </a:t>
            </a:r>
          </a:p>
        </p:txBody>
      </p:sp>
      <p:sp>
        <p:nvSpPr>
          <p:cNvPr id="7" name="TextBox 6"/>
          <p:cNvSpPr txBox="1"/>
          <p:nvPr/>
        </p:nvSpPr>
        <p:spPr>
          <a:xfrm>
            <a:off x="202045" y="4769197"/>
            <a:ext cx="9348393" cy="523220"/>
          </a:xfrm>
          <a:prstGeom prst="rect">
            <a:avLst/>
          </a:prstGeom>
          <a:noFill/>
        </p:spPr>
        <p:txBody>
          <a:bodyPr wrap="none" rtlCol="0">
            <a:spAutoFit/>
          </a:bodyPr>
          <a:lstStyle/>
          <a:p>
            <a:r>
              <a:rPr lang="en-IN" sz="2800" dirty="0"/>
              <a:t>    11. </a:t>
            </a:r>
            <a:r>
              <a:rPr lang="en-IN" sz="2800" dirty="0">
                <a:solidFill>
                  <a:srgbClr val="7030A0"/>
                </a:solidFill>
              </a:rPr>
              <a:t>If you aspirate air bubbles, do not expel air into ampule</a:t>
            </a:r>
            <a:r>
              <a:rPr lang="en-IN" sz="2800" dirty="0"/>
              <a:t>. </a:t>
            </a:r>
          </a:p>
        </p:txBody>
      </p:sp>
    </p:spTree>
    <p:extLst>
      <p:ext uri="{BB962C8B-B14F-4D97-AF65-F5344CB8AC3E}">
        <p14:creationId xmlns:p14="http://schemas.microsoft.com/office/powerpoint/2010/main" val="53549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7174EF-5ABF-102E-4171-C7FCC694CAB3}"/>
              </a:ext>
            </a:extLst>
          </p:cNvPr>
          <p:cNvSpPr txBox="1"/>
          <p:nvPr/>
        </p:nvSpPr>
        <p:spPr>
          <a:xfrm>
            <a:off x="138792" y="1371600"/>
            <a:ext cx="8866415" cy="4283865"/>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70C0"/>
                </a:solidFill>
                <a:effectLst/>
                <a:ea typeface="Times New Roman" panose="02020603050405020304" pitchFamily="18" charset="0"/>
                <a:cs typeface="Mangal" panose="02040503050203030202" pitchFamily="18" charset="0"/>
              </a:rPr>
              <a:t>Ampoules have narrow upper portion (the stem), wide lower portion (body) with a neck in between, which may be constricted or smoothly curved. </a:t>
            </a:r>
            <a:endParaRPr lang="en-IN" sz="2800" dirty="0">
              <a:solidFill>
                <a:srgbClr val="0070C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B050"/>
                </a:solidFill>
                <a:effectLst/>
                <a:ea typeface="Times New Roman" panose="02020603050405020304" pitchFamily="18" charset="0"/>
                <a:cs typeface="Mangal" panose="02040503050203030202" pitchFamily="18" charset="0"/>
              </a:rPr>
              <a:t>Apply the spirit swab to the neck, tap gently on the upper portion and rub the file gently at the neck in circular fashion. </a:t>
            </a:r>
            <a:endParaRPr lang="en-IN" sz="28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ea typeface="Times New Roman" panose="02020603050405020304" pitchFamily="18" charset="0"/>
                <a:cs typeface="Mangal" panose="02040503050203030202" pitchFamily="18" charset="0"/>
              </a:rPr>
              <a:t>Break away the stem either by gentle pressure or by cutting with file. </a:t>
            </a:r>
            <a:endParaRPr lang="en-IN" sz="2800" dirty="0">
              <a:solidFill>
                <a:srgbClr val="002060"/>
              </a:solidFill>
              <a:effectLst/>
              <a:ea typeface="Times New Roman" panose="02020603050405020304" pitchFamily="18" charset="0"/>
              <a:cs typeface="Mangal" panose="02040503050203030202" pitchFamily="18" charset="0"/>
            </a:endParaRPr>
          </a:p>
        </p:txBody>
      </p:sp>
      <p:sp>
        <p:nvSpPr>
          <p:cNvPr id="2" name="TextBox 1"/>
          <p:cNvSpPr txBox="1"/>
          <p:nvPr/>
        </p:nvSpPr>
        <p:spPr>
          <a:xfrm>
            <a:off x="1670852" y="304800"/>
            <a:ext cx="5861605" cy="954107"/>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COLLECTION OF INJECTION MATERIAL </a:t>
            </a:r>
          </a:p>
          <a:p>
            <a:pPr algn="ctr"/>
            <a:r>
              <a:rPr lang="en-US" sz="2800" b="1" dirty="0">
                <a:solidFill>
                  <a:srgbClr val="FF0000"/>
                </a:solidFill>
                <a:ea typeface="Times New Roman" panose="02020603050405020304" pitchFamily="18" charset="0"/>
                <a:cs typeface="Mangal" panose="02040503050203030202" pitchFamily="18" charset="0"/>
              </a:rPr>
              <a:t>FROM AMPOULES</a:t>
            </a:r>
            <a:endParaRPr lang="en-IN" sz="2800" b="1" dirty="0"/>
          </a:p>
        </p:txBody>
      </p:sp>
    </p:spTree>
    <p:extLst>
      <p:ext uri="{BB962C8B-B14F-4D97-AF65-F5344CB8AC3E}">
        <p14:creationId xmlns:p14="http://schemas.microsoft.com/office/powerpoint/2010/main" val="29007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7174EF-5ABF-102E-4171-C7FCC694CAB3}"/>
              </a:ext>
            </a:extLst>
          </p:cNvPr>
          <p:cNvSpPr txBox="1"/>
          <p:nvPr/>
        </p:nvSpPr>
        <p:spPr>
          <a:xfrm>
            <a:off x="247567" y="1524000"/>
            <a:ext cx="8866415" cy="458381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3200" dirty="0">
                <a:solidFill>
                  <a:srgbClr val="00B050"/>
                </a:solidFill>
                <a:effectLst/>
                <a:ea typeface="Times New Roman" panose="02020603050405020304" pitchFamily="18" charset="0"/>
                <a:cs typeface="Mangal" panose="02040503050203030202" pitchFamily="18" charset="0"/>
              </a:rPr>
              <a:t>Break away the stem either by gentle pressure or by cutting with file.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pPr>
            <a:r>
              <a:rPr lang="en-US" sz="3200" dirty="0">
                <a:solidFill>
                  <a:srgbClr val="00B0F0"/>
                </a:solidFill>
                <a:effectLst/>
                <a:ea typeface="Times New Roman" panose="02020603050405020304" pitchFamily="18" charset="0"/>
                <a:cs typeface="Mangal" panose="02040503050203030202" pitchFamily="18" charset="0"/>
              </a:rPr>
              <a:t>Take care that the cut is even and no broken pieces of glass enters the ampoule. </a:t>
            </a:r>
            <a:endParaRPr lang="en-IN" sz="3200" dirty="0">
              <a:solidFill>
                <a:srgbClr val="00B0F0"/>
              </a:solidFill>
              <a:effectLst/>
              <a:ea typeface="Times New Roman" panose="02020603050405020304" pitchFamily="18" charset="0"/>
              <a:cs typeface="Mangal" panose="02040503050203030202" pitchFamily="18" charset="0"/>
            </a:endParaRPr>
          </a:p>
          <a:p>
            <a:r>
              <a:rPr lang="en-US" sz="3200" dirty="0">
                <a:solidFill>
                  <a:srgbClr val="002060"/>
                </a:solidFill>
                <a:effectLst/>
                <a:ea typeface="Times New Roman" panose="02020603050405020304" pitchFamily="18" charset="0"/>
                <a:cs typeface="Mangal" panose="02040503050203030202" pitchFamily="18" charset="0"/>
              </a:rPr>
              <a:t>Hold the ampoule in tilted position with open end at higher level and using a longer wide bore needle aspirate the fluid in the syringe. Never push air into the ampoule</a:t>
            </a:r>
            <a:endParaRPr lang="en-IN" sz="3200" dirty="0">
              <a:solidFill>
                <a:srgbClr val="002060"/>
              </a:solidFill>
            </a:endParaRPr>
          </a:p>
        </p:txBody>
      </p:sp>
      <p:sp>
        <p:nvSpPr>
          <p:cNvPr id="2" name="TextBox 1"/>
          <p:cNvSpPr txBox="1"/>
          <p:nvPr/>
        </p:nvSpPr>
        <p:spPr>
          <a:xfrm>
            <a:off x="1447800" y="457200"/>
            <a:ext cx="5861605" cy="954107"/>
          </a:xfrm>
          <a:prstGeom prst="rect">
            <a:avLst/>
          </a:prstGeom>
          <a:noFill/>
        </p:spPr>
        <p:txBody>
          <a:bodyPr wrap="none" rtlCol="0">
            <a:spAutoFit/>
          </a:bodyPr>
          <a:lstStyle/>
          <a:p>
            <a:pPr algn="ctr"/>
            <a:r>
              <a:rPr lang="en-US" sz="2800" b="1" dirty="0">
                <a:solidFill>
                  <a:srgbClr val="FF0000"/>
                </a:solidFill>
                <a:ea typeface="Times New Roman" panose="02020603050405020304" pitchFamily="18" charset="0"/>
                <a:cs typeface="Mangal" panose="02040503050203030202" pitchFamily="18" charset="0"/>
              </a:rPr>
              <a:t>COLLECTION OF INJECTION MATERIAL </a:t>
            </a:r>
          </a:p>
          <a:p>
            <a:pPr algn="ctr"/>
            <a:r>
              <a:rPr lang="en-US" sz="2800" b="1" dirty="0">
                <a:solidFill>
                  <a:srgbClr val="FF0000"/>
                </a:solidFill>
                <a:ea typeface="Times New Roman" panose="02020603050405020304" pitchFamily="18" charset="0"/>
                <a:cs typeface="Mangal" panose="02040503050203030202" pitchFamily="18" charset="0"/>
              </a:rPr>
              <a:t>FROM AMPOULES</a:t>
            </a:r>
            <a:endParaRPr lang="en-IN" sz="2800" b="1" dirty="0"/>
          </a:p>
        </p:txBody>
      </p:sp>
    </p:spTree>
    <p:extLst>
      <p:ext uri="{BB962C8B-B14F-4D97-AF65-F5344CB8AC3E}">
        <p14:creationId xmlns:p14="http://schemas.microsoft.com/office/powerpoint/2010/main" val="142658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won't syringe plunger pull up to suck in liquid medicine from bottle  but works when I pull it out of the bottle? No amount of force budges it, I  don't know">
            <a:extLst>
              <a:ext uri="{FF2B5EF4-FFF2-40B4-BE49-F238E27FC236}">
                <a16:creationId xmlns:a16="http://schemas.microsoft.com/office/drawing/2014/main" xmlns="" id="{192CAB87-7019-D3BD-332D-D411C784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962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EDC87B-4A31-B79E-4B28-617B69410954}"/>
              </a:ext>
            </a:extLst>
          </p:cNvPr>
          <p:cNvPicPr>
            <a:picLocks noChangeAspect="1"/>
          </p:cNvPicPr>
          <p:nvPr/>
        </p:nvPicPr>
        <p:blipFill>
          <a:blip r:embed="rId2"/>
          <a:stretch>
            <a:fillRect/>
          </a:stretch>
        </p:blipFill>
        <p:spPr>
          <a:xfrm>
            <a:off x="-167952" y="0"/>
            <a:ext cx="7940352" cy="6858000"/>
          </a:xfrm>
          <a:prstGeom prst="rect">
            <a:avLst/>
          </a:prstGeom>
        </p:spPr>
      </p:pic>
    </p:spTree>
    <p:extLst>
      <p:ext uri="{BB962C8B-B14F-4D97-AF65-F5344CB8AC3E}">
        <p14:creationId xmlns:p14="http://schemas.microsoft.com/office/powerpoint/2010/main" val="34492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Draw Medication Into A Syringe – excel-medical.com">
            <a:extLst>
              <a:ext uri="{FF2B5EF4-FFF2-40B4-BE49-F238E27FC236}">
                <a16:creationId xmlns:a16="http://schemas.microsoft.com/office/drawing/2014/main" xmlns="" id="{B851B5D9-DD3F-9B8B-4A5A-530EC036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385" y="541175"/>
            <a:ext cx="3477815" cy="6002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ctor Filling Syringe with Medicine from Vial on White, Closeup Stock  Photo - Image of medicine, health: 225068784">
            <a:extLst>
              <a:ext uri="{FF2B5EF4-FFF2-40B4-BE49-F238E27FC236}">
                <a16:creationId xmlns:a16="http://schemas.microsoft.com/office/drawing/2014/main" xmlns="" id="{88117ABD-AE38-5D73-5D2C-CCA2ED14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2" y="149291"/>
            <a:ext cx="3594618" cy="639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31803D6-BE71-E284-4789-EA39A389C14E}"/>
              </a:ext>
            </a:extLst>
          </p:cNvPr>
          <p:cNvSpPr txBox="1"/>
          <p:nvPr/>
        </p:nvSpPr>
        <p:spPr>
          <a:xfrm>
            <a:off x="7408069" y="1262063"/>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129005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CF15B58-631A-8646-D2EF-69FDA0B5489E}"/>
              </a:ext>
            </a:extLst>
          </p:cNvPr>
          <p:cNvSpPr txBox="1"/>
          <p:nvPr/>
        </p:nvSpPr>
        <p:spPr>
          <a:xfrm>
            <a:off x="522028" y="1676400"/>
            <a:ext cx="8280918" cy="3096232"/>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INTRADERMAL</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Avoid visible veins</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Stretch the skin</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Keeping the syringe and the needle practically parallel to the skin, just pierce the skin, keeping bevel of the needle up. Push the needle just beyond the bevel and inject.</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2E35D0B0-6C20-B3A6-F61C-9449F8789623}"/>
              </a:ext>
            </a:extLst>
          </p:cNvPr>
          <p:cNvSpPr txBox="1"/>
          <p:nvPr/>
        </p:nvSpPr>
        <p:spPr>
          <a:xfrm>
            <a:off x="1371600" y="125827"/>
            <a:ext cx="6581775" cy="1224951"/>
          </a:xfrm>
          <a:prstGeom prst="rect">
            <a:avLst/>
          </a:prstGeom>
          <a:noFill/>
        </p:spPr>
        <p:txBody>
          <a:bodyPr wrap="square">
            <a:spAutoFit/>
          </a:bodyPr>
          <a:lstStyle/>
          <a:p>
            <a:pPr algn="ctr">
              <a:lnSpc>
                <a:spcPct val="115000"/>
              </a:lnSpc>
              <a:spcAft>
                <a:spcPts val="1000"/>
              </a:spcAf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COMMON ROUTES OF INJECTION AND TECHNIQUES</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35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CF15B58-631A-8646-D2EF-69FDA0B5489E}"/>
              </a:ext>
            </a:extLst>
          </p:cNvPr>
          <p:cNvSpPr txBox="1"/>
          <p:nvPr/>
        </p:nvSpPr>
        <p:spPr>
          <a:xfrm>
            <a:off x="369628" y="992280"/>
            <a:ext cx="8364798" cy="3096232"/>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SUBCUTANEOUS</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Pinch the skin and lift it up in a thin person and pierce the skin at 90</a:t>
            </a:r>
            <a:r>
              <a:rPr lang="en-US" sz="2400" baseline="300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0</a:t>
            </a: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angle with a short fine needle</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If a person is obese with thick subcutaneous fat, stretch the skin, and pierce the skin with a medium length needle</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Aspirate and inject slowly</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0206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685800" y="533400"/>
            <a:ext cx="8058150" cy="6184257"/>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INTRAMUSCULAR</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The site selected should be away from important nerves</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Relax the muscle by contracting the opposite group of muscles</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Collect the medicine with one needle from the container and use another appropriate needle for injecting the drug</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Always aspirate prior to injection and inject gradually</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indent="228600" algn="just">
              <a:lnSpc>
                <a:spcPct val="115000"/>
              </a:lnSpc>
              <a:spcAft>
                <a:spcPts val="1000"/>
              </a:spcAf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Injection in Deltoid muscle: </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1274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796589-0889-CDEC-E656-2E21AB231166}"/>
              </a:ext>
            </a:extLst>
          </p:cNvPr>
          <p:cNvSpPr>
            <a:spLocks noGrp="1"/>
          </p:cNvSpPr>
          <p:nvPr>
            <p:ph idx="1"/>
          </p:nvPr>
        </p:nvSpPr>
        <p:spPr>
          <a:xfrm>
            <a:off x="609600" y="418322"/>
            <a:ext cx="8053485" cy="6021355"/>
          </a:xfrm>
        </p:spPr>
        <p:txBody>
          <a:bodyPr>
            <a:normAutofit fontScale="25000" lnSpcReduction="20000"/>
          </a:bodyPr>
          <a:lstStyle/>
          <a:p>
            <a:pPr algn="just">
              <a:lnSpc>
                <a:spcPct val="115000"/>
              </a:lnSpc>
              <a:spcAft>
                <a:spcPts val="1000"/>
              </a:spcAft>
            </a:pPr>
            <a:r>
              <a:rPr lang="en-US" sz="144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GENERAL GUIDELINES</a:t>
            </a:r>
            <a:endParaRPr lang="en-US" sz="14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Essential anti-anaphylactic drugs should be kept readily available in an emergency tray before giving any injection</a:t>
            </a:r>
            <a:endParaRPr lang="en-IN" sz="11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Prior to giving any injection, history of any reaction to injection or any allergy or asthmatic attack should always be enquired</a:t>
            </a: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Before administering the injection, one should read the label of the vial/ampule noting the name, expiry date and the routes of administration mentioned</a:t>
            </a:r>
            <a:endParaRPr lang="en-IN" sz="11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156298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1127931"/>
            <a:ext cx="8058150" cy="4401205"/>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Allow the arm to hang by the side of the chest</a:t>
            </a:r>
            <a:endParaRPr lang="en-IN" sz="2800" dirty="0">
              <a:solidFill>
                <a:srgbClr val="00B0F0"/>
              </a:solidFill>
            </a:endParaRPr>
          </a:p>
          <a:p>
            <a:pPr marL="457200" lvl="0" indent="-457200">
              <a:buFont typeface="Arial" pitchFamily="34" charset="0"/>
              <a:buChar char="•"/>
            </a:pPr>
            <a:r>
              <a:rPr lang="en-US" sz="2800" dirty="0">
                <a:solidFill>
                  <a:srgbClr val="00B050"/>
                </a:solidFill>
              </a:rPr>
              <a:t>Avoid directing injection close to the radial groove</a:t>
            </a:r>
            <a:endParaRPr lang="en-IN" sz="2800" dirty="0">
              <a:solidFill>
                <a:srgbClr val="00B050"/>
              </a:solidFill>
            </a:endParaRPr>
          </a:p>
          <a:p>
            <a:pPr marL="457200" lvl="0" indent="-457200">
              <a:buFont typeface="Arial" pitchFamily="34" charset="0"/>
              <a:buChar char="•"/>
            </a:pPr>
            <a:r>
              <a:rPr lang="en-US" sz="2800" dirty="0">
                <a:solidFill>
                  <a:srgbClr val="7030A0"/>
                </a:solidFill>
              </a:rPr>
              <a:t>The middle of the muscle (</a:t>
            </a:r>
            <a:r>
              <a:rPr lang="en-US" sz="2800" dirty="0" err="1">
                <a:solidFill>
                  <a:srgbClr val="7030A0"/>
                </a:solidFill>
              </a:rPr>
              <a:t>centre</a:t>
            </a:r>
            <a:r>
              <a:rPr lang="en-US" sz="2800" dirty="0">
                <a:solidFill>
                  <a:srgbClr val="7030A0"/>
                </a:solidFill>
              </a:rPr>
              <a:t> of the </a:t>
            </a:r>
            <a:r>
              <a:rPr lang="en-US" sz="2800" dirty="0" err="1">
                <a:solidFill>
                  <a:srgbClr val="7030A0"/>
                </a:solidFill>
              </a:rPr>
              <a:t>acromian</a:t>
            </a:r>
            <a:r>
              <a:rPr lang="en-US" sz="2800" dirty="0">
                <a:solidFill>
                  <a:srgbClr val="7030A0"/>
                </a:solidFill>
              </a:rPr>
              <a:t> process and the insertion of the deltoid muscle in the </a:t>
            </a:r>
            <a:r>
              <a:rPr lang="en-US" sz="2800" dirty="0" err="1">
                <a:solidFill>
                  <a:srgbClr val="7030A0"/>
                </a:solidFill>
              </a:rPr>
              <a:t>humerus</a:t>
            </a:r>
            <a:r>
              <a:rPr lang="en-US" sz="2800" dirty="0">
                <a:solidFill>
                  <a:srgbClr val="7030A0"/>
                </a:solidFill>
              </a:rPr>
              <a:t>) is the ideal site</a:t>
            </a:r>
            <a:endParaRPr lang="en-IN" sz="2800" dirty="0">
              <a:solidFill>
                <a:srgbClr val="7030A0"/>
              </a:solidFill>
            </a:endParaRPr>
          </a:p>
          <a:p>
            <a:pPr marL="457200" lvl="0" indent="-457200">
              <a:buFont typeface="Arial" pitchFamily="34" charset="0"/>
              <a:buChar char="•"/>
            </a:pPr>
            <a:r>
              <a:rPr lang="en-US" sz="2800" dirty="0">
                <a:solidFill>
                  <a:srgbClr val="FFC000"/>
                </a:solidFill>
              </a:rPr>
              <a:t>The muscle mass may be picked up with the thumb and fingers of the left hand and the muscle pierced at  right angle </a:t>
            </a:r>
            <a:endParaRPr lang="en-IN" sz="2800" dirty="0">
              <a:solidFill>
                <a:srgbClr val="FFC000"/>
              </a:solidFill>
            </a:endParaRPr>
          </a:p>
          <a:p>
            <a:pPr marL="457200" lvl="0" indent="-457200">
              <a:buFont typeface="Arial" pitchFamily="34" charset="0"/>
              <a:buChar char="•"/>
            </a:pPr>
            <a:r>
              <a:rPr lang="en-US" sz="2800" dirty="0">
                <a:solidFill>
                  <a:srgbClr val="002060"/>
                </a:solidFill>
              </a:rPr>
              <a:t>Aspirate for confirming that the needle is not in the blood vessel and then inject.</a:t>
            </a:r>
            <a:endParaRPr lang="en-IN" sz="2800" dirty="0">
              <a:solidFill>
                <a:srgbClr val="002060"/>
              </a:solidFill>
            </a:endParaRPr>
          </a:p>
        </p:txBody>
      </p:sp>
      <p:sp>
        <p:nvSpPr>
          <p:cNvPr id="2" name="TextBox 1"/>
          <p:cNvSpPr txBox="1"/>
          <p:nvPr/>
        </p:nvSpPr>
        <p:spPr>
          <a:xfrm>
            <a:off x="666750" y="390525"/>
            <a:ext cx="5692328" cy="584775"/>
          </a:xfrm>
          <a:prstGeom prst="rect">
            <a:avLst/>
          </a:prstGeom>
          <a:noFill/>
        </p:spPr>
        <p:txBody>
          <a:bodyPr wrap="none" rtlCol="0">
            <a:spAutoFit/>
          </a:bodyPr>
          <a:lstStyle/>
          <a:p>
            <a:r>
              <a:rPr lang="en-US" sz="3200" b="1" dirty="0">
                <a:solidFill>
                  <a:srgbClr val="00B050"/>
                </a:solidFill>
              </a:rPr>
              <a:t>INJECTION IN DELTOID MUSCLE: </a:t>
            </a:r>
            <a:endParaRPr lang="en-IN" sz="3200" b="1" dirty="0">
              <a:solidFill>
                <a:srgbClr val="00B050"/>
              </a:solidFill>
            </a:endParaRPr>
          </a:p>
        </p:txBody>
      </p:sp>
    </p:spTree>
    <p:extLst>
      <p:ext uri="{BB962C8B-B14F-4D97-AF65-F5344CB8AC3E}">
        <p14:creationId xmlns:p14="http://schemas.microsoft.com/office/powerpoint/2010/main" val="373072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1461306"/>
            <a:ext cx="8058150" cy="4401205"/>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Do not use this site in children</a:t>
            </a:r>
            <a:endParaRPr lang="en-IN" sz="2800" dirty="0">
              <a:solidFill>
                <a:srgbClr val="00B0F0"/>
              </a:solidFill>
            </a:endParaRPr>
          </a:p>
          <a:p>
            <a:pPr marL="457200" lvl="0" indent="-457200">
              <a:buFont typeface="Arial" pitchFamily="34" charset="0"/>
              <a:buChar char="•"/>
            </a:pPr>
            <a:r>
              <a:rPr lang="en-US" sz="2800" dirty="0">
                <a:solidFill>
                  <a:srgbClr val="7030A0"/>
                </a:solidFill>
              </a:rPr>
              <a:t>Flex the thigh at hip</a:t>
            </a:r>
            <a:endParaRPr lang="en-IN" sz="2800" dirty="0">
              <a:solidFill>
                <a:srgbClr val="7030A0"/>
              </a:solidFill>
            </a:endParaRPr>
          </a:p>
          <a:p>
            <a:pPr marL="457200" lvl="0" indent="-457200">
              <a:buFont typeface="Arial" pitchFamily="34" charset="0"/>
              <a:buChar char="•"/>
            </a:pPr>
            <a:r>
              <a:rPr lang="en-US" sz="2800" dirty="0">
                <a:solidFill>
                  <a:srgbClr val="002060"/>
                </a:solidFill>
              </a:rPr>
              <a:t>Right gluteal area – keeping the ball of the left index finger just above the greater trochanter and pointing the index finger towards the right anterior superior iliac spine and then keeping middle finger at right angle to the index finger pointing towards the upper border of the iliac crest gives a ‘V’ shaped area enclosed between the two fingers that is ideal for injection. </a:t>
            </a:r>
            <a:endParaRPr lang="en-IN" sz="2800" dirty="0">
              <a:solidFill>
                <a:srgbClr val="002060"/>
              </a:solidFill>
            </a:endParaRPr>
          </a:p>
        </p:txBody>
      </p:sp>
      <p:sp>
        <p:nvSpPr>
          <p:cNvPr id="2" name="TextBox 1"/>
          <p:cNvSpPr txBox="1"/>
          <p:nvPr/>
        </p:nvSpPr>
        <p:spPr>
          <a:xfrm>
            <a:off x="666750" y="561975"/>
            <a:ext cx="5766515" cy="584775"/>
          </a:xfrm>
          <a:prstGeom prst="rect">
            <a:avLst/>
          </a:prstGeom>
          <a:noFill/>
        </p:spPr>
        <p:txBody>
          <a:bodyPr wrap="none" rtlCol="0">
            <a:spAutoFit/>
          </a:bodyPr>
          <a:lstStyle/>
          <a:p>
            <a:r>
              <a:rPr lang="en-US" sz="3200" b="1" dirty="0">
                <a:solidFill>
                  <a:srgbClr val="00B050"/>
                </a:solidFill>
              </a:rPr>
              <a:t>INJECTION IN GLUTEAL MUSCLE: </a:t>
            </a:r>
            <a:endParaRPr lang="en-IN" sz="3200" b="1" dirty="0">
              <a:solidFill>
                <a:srgbClr val="00B050"/>
              </a:solidFill>
            </a:endParaRPr>
          </a:p>
        </p:txBody>
      </p:sp>
    </p:spTree>
    <p:extLst>
      <p:ext uri="{BB962C8B-B14F-4D97-AF65-F5344CB8AC3E}">
        <p14:creationId xmlns:p14="http://schemas.microsoft.com/office/powerpoint/2010/main" val="24254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914400" y="1823256"/>
            <a:ext cx="7629525" cy="2677656"/>
          </a:xfrm>
          <a:prstGeom prst="rect">
            <a:avLst/>
          </a:prstGeom>
          <a:noFill/>
        </p:spPr>
        <p:txBody>
          <a:bodyPr wrap="square">
            <a:spAutoFit/>
          </a:bodyPr>
          <a:lstStyle/>
          <a:p>
            <a:pPr lvl="0"/>
            <a:r>
              <a:rPr lang="en-US" sz="2800" dirty="0">
                <a:solidFill>
                  <a:srgbClr val="00B0F0"/>
                </a:solidFill>
              </a:rPr>
              <a:t>In Z technique, the skin is stretched with the thumb of other hand in distal direction and after injection slowly the pressure on the skin is released so that the injected material does not come up superficially and cause irritation to the superficial tissues.</a:t>
            </a:r>
            <a:endParaRPr lang="en-IN" sz="2800" dirty="0">
              <a:solidFill>
                <a:srgbClr val="00B0F0"/>
              </a:solidFill>
            </a:endParaRPr>
          </a:p>
        </p:txBody>
      </p:sp>
      <p:sp>
        <p:nvSpPr>
          <p:cNvPr id="2" name="TextBox 1"/>
          <p:cNvSpPr txBox="1"/>
          <p:nvPr/>
        </p:nvSpPr>
        <p:spPr>
          <a:xfrm>
            <a:off x="666750" y="781050"/>
            <a:ext cx="5766515" cy="584775"/>
          </a:xfrm>
          <a:prstGeom prst="rect">
            <a:avLst/>
          </a:prstGeom>
          <a:noFill/>
        </p:spPr>
        <p:txBody>
          <a:bodyPr wrap="none" rtlCol="0">
            <a:spAutoFit/>
          </a:bodyPr>
          <a:lstStyle/>
          <a:p>
            <a:r>
              <a:rPr lang="en-US" sz="3200" b="1" dirty="0">
                <a:solidFill>
                  <a:srgbClr val="00B050"/>
                </a:solidFill>
              </a:rPr>
              <a:t>INJECTION IN GLUTEAL MUSCLE: </a:t>
            </a:r>
            <a:endParaRPr lang="en-IN" sz="3200" b="1" dirty="0">
              <a:solidFill>
                <a:srgbClr val="00B050"/>
              </a:solidFill>
            </a:endParaRPr>
          </a:p>
        </p:txBody>
      </p:sp>
    </p:spTree>
    <p:extLst>
      <p:ext uri="{BB962C8B-B14F-4D97-AF65-F5344CB8AC3E}">
        <p14:creationId xmlns:p14="http://schemas.microsoft.com/office/powerpoint/2010/main" val="150746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823131"/>
            <a:ext cx="8058150" cy="6124754"/>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Used for giving a) quick bolus; b) slow bolus; </a:t>
            </a:r>
          </a:p>
          <a:p>
            <a:pPr lvl="0"/>
            <a:r>
              <a:rPr lang="en-US" sz="2800" dirty="0">
                <a:solidFill>
                  <a:srgbClr val="00B0F0"/>
                </a:solidFill>
              </a:rPr>
              <a:t>c) fast iv infusion</a:t>
            </a:r>
            <a:endParaRPr lang="en-IN" sz="2800" dirty="0">
              <a:solidFill>
                <a:srgbClr val="00B0F0"/>
              </a:solidFill>
            </a:endParaRPr>
          </a:p>
          <a:p>
            <a:pPr marL="457200" lvl="0" indent="-457200">
              <a:buFont typeface="Arial" pitchFamily="34" charset="0"/>
              <a:buChar char="•"/>
            </a:pPr>
            <a:r>
              <a:rPr lang="en-US" sz="2800" dirty="0">
                <a:solidFill>
                  <a:srgbClr val="7030A0"/>
                </a:solidFill>
              </a:rPr>
              <a:t>Because fluids/medications are instilled into the blood stream, absolute sterile technique is necessary</a:t>
            </a:r>
            <a:endParaRPr lang="en-IN" sz="2800" dirty="0">
              <a:solidFill>
                <a:srgbClr val="7030A0"/>
              </a:solidFill>
            </a:endParaRPr>
          </a:p>
          <a:p>
            <a:pPr marL="457200" lvl="0" indent="-457200">
              <a:buFont typeface="Arial" pitchFamily="34" charset="0"/>
              <a:buChar char="•"/>
            </a:pPr>
            <a:r>
              <a:rPr lang="en-US" sz="2800" dirty="0">
                <a:solidFill>
                  <a:srgbClr val="92D050"/>
                </a:solidFill>
              </a:rPr>
              <a:t>Standard equipment include: IV solution/ medication and tubing, Needle or catheter, antiseptic, tourniquet, gloves and dressing and an arm board in children</a:t>
            </a:r>
            <a:endParaRPr lang="en-IN" sz="2800" dirty="0">
              <a:solidFill>
                <a:srgbClr val="92D050"/>
              </a:solidFill>
            </a:endParaRPr>
          </a:p>
          <a:p>
            <a:pPr marL="457200" lvl="0" indent="-457200">
              <a:buFont typeface="Arial" pitchFamily="34" charset="0"/>
              <a:buChar char="•"/>
            </a:pPr>
            <a:r>
              <a:rPr lang="en-US" sz="2800" dirty="0">
                <a:solidFill>
                  <a:srgbClr val="002060"/>
                </a:solidFill>
              </a:rPr>
              <a:t>Veins usually on the upper extremity nearer the </a:t>
            </a:r>
            <a:r>
              <a:rPr lang="en-US" sz="2800" dirty="0" err="1">
                <a:solidFill>
                  <a:srgbClr val="002060"/>
                </a:solidFill>
              </a:rPr>
              <a:t>cubital</a:t>
            </a:r>
            <a:r>
              <a:rPr lang="en-US" sz="2800" dirty="0">
                <a:solidFill>
                  <a:srgbClr val="002060"/>
                </a:solidFill>
              </a:rPr>
              <a:t> fossa, anterior aspect of forearm and the dorsum of hands as they are easily visible and superficial. If right handed, prefer left hand for infusion</a:t>
            </a:r>
            <a:endParaRPr lang="en-IN" sz="2800" dirty="0">
              <a:solidFill>
                <a:srgbClr val="002060"/>
              </a:solidFill>
            </a:endParaRPr>
          </a:p>
        </p:txBody>
      </p:sp>
      <p:sp>
        <p:nvSpPr>
          <p:cNvPr id="2" name="TextBox 1"/>
          <p:cNvSpPr txBox="1"/>
          <p:nvPr/>
        </p:nvSpPr>
        <p:spPr>
          <a:xfrm>
            <a:off x="666750" y="238125"/>
            <a:ext cx="2412840" cy="584775"/>
          </a:xfrm>
          <a:prstGeom prst="rect">
            <a:avLst/>
          </a:prstGeom>
          <a:noFill/>
        </p:spPr>
        <p:txBody>
          <a:bodyPr wrap="none" rtlCol="0">
            <a:spAutoFit/>
          </a:bodyPr>
          <a:lstStyle/>
          <a:p>
            <a:r>
              <a:rPr lang="en-US" sz="3200" b="1" u="sng" dirty="0">
                <a:solidFill>
                  <a:srgbClr val="00B050"/>
                </a:solidFill>
              </a:rPr>
              <a:t>Intravenous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13172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785031"/>
            <a:ext cx="8058150" cy="6124754"/>
          </a:xfrm>
          <a:prstGeom prst="rect">
            <a:avLst/>
          </a:prstGeom>
          <a:noFill/>
        </p:spPr>
        <p:txBody>
          <a:bodyPr wrap="square">
            <a:spAutoFit/>
          </a:bodyPr>
          <a:lstStyle/>
          <a:p>
            <a:pPr marL="457200" lvl="0" indent="-457200">
              <a:buFont typeface="Arial" pitchFamily="34" charset="0"/>
              <a:buChar char="•"/>
            </a:pPr>
            <a:r>
              <a:rPr lang="en-US" sz="2800" dirty="0">
                <a:solidFill>
                  <a:srgbClr val="7030A0"/>
                </a:solidFill>
              </a:rPr>
              <a:t>Contraindications for venipuncture site: </a:t>
            </a:r>
          </a:p>
          <a:p>
            <a:pPr lvl="0"/>
            <a:r>
              <a:rPr lang="en-US" sz="2800" dirty="0">
                <a:solidFill>
                  <a:srgbClr val="7030A0"/>
                </a:solidFill>
              </a:rPr>
              <a:t>infection, infiltration or thrombosis.</a:t>
            </a:r>
            <a:endParaRPr lang="en-IN" sz="2800" dirty="0">
              <a:solidFill>
                <a:srgbClr val="7030A0"/>
              </a:solidFill>
            </a:endParaRPr>
          </a:p>
          <a:p>
            <a:pPr marL="457200" lvl="0" indent="-457200">
              <a:buFont typeface="Arial" pitchFamily="34" charset="0"/>
              <a:buChar char="•"/>
            </a:pPr>
            <a:r>
              <a:rPr lang="en-US" sz="2800" dirty="0">
                <a:solidFill>
                  <a:srgbClr val="002060"/>
                </a:solidFill>
              </a:rPr>
              <a:t>The vein is made prominent by tourniquet, placed above or tapping over the area &amp; asking the patient to clench the fist for few times.</a:t>
            </a:r>
            <a:endParaRPr lang="en-IN" sz="2800" dirty="0">
              <a:solidFill>
                <a:srgbClr val="002060"/>
              </a:solidFill>
            </a:endParaRPr>
          </a:p>
          <a:p>
            <a:pPr marL="457200" lvl="0" indent="-457200">
              <a:buFont typeface="Arial" pitchFamily="34" charset="0"/>
              <a:buChar char="•"/>
            </a:pPr>
            <a:r>
              <a:rPr lang="en-US" sz="2800" dirty="0">
                <a:solidFill>
                  <a:srgbClr val="00B0F0"/>
                </a:solidFill>
              </a:rPr>
              <a:t>After swabbing the area, the </a:t>
            </a:r>
            <a:r>
              <a:rPr lang="en-US" sz="2800" dirty="0" err="1">
                <a:solidFill>
                  <a:srgbClr val="00B0F0"/>
                </a:solidFill>
              </a:rPr>
              <a:t>venflon</a:t>
            </a:r>
            <a:r>
              <a:rPr lang="en-US" sz="2800" dirty="0">
                <a:solidFill>
                  <a:srgbClr val="00B0F0"/>
                </a:solidFill>
              </a:rPr>
              <a:t> guide with needle is introduced into the vein and </a:t>
            </a:r>
            <a:r>
              <a:rPr lang="en-US" sz="2800" dirty="0" err="1">
                <a:solidFill>
                  <a:srgbClr val="00B0F0"/>
                </a:solidFill>
              </a:rPr>
              <a:t>and</a:t>
            </a:r>
            <a:r>
              <a:rPr lang="en-US" sz="2800" dirty="0">
                <a:solidFill>
                  <a:srgbClr val="00B0F0"/>
                </a:solidFill>
              </a:rPr>
              <a:t> needle withdrawn back and simultaneously pushing the plastic tubing into the vein.</a:t>
            </a:r>
            <a:endParaRPr lang="en-IN" sz="2800" dirty="0">
              <a:solidFill>
                <a:srgbClr val="00B0F0"/>
              </a:solidFill>
            </a:endParaRPr>
          </a:p>
          <a:p>
            <a:pPr marL="457200" lvl="0" indent="-457200">
              <a:buFont typeface="Arial" pitchFamily="34" charset="0"/>
              <a:buChar char="•"/>
            </a:pPr>
            <a:r>
              <a:rPr lang="en-US" sz="2800" dirty="0">
                <a:solidFill>
                  <a:srgbClr val="00B050"/>
                </a:solidFill>
              </a:rPr>
              <a:t>It is then fixed firmly to adjacent skin with adhesive tape without soiling the tape with blood as it promotes infection.</a:t>
            </a:r>
            <a:endParaRPr lang="en-IN" sz="2800" dirty="0">
              <a:solidFill>
                <a:srgbClr val="00B050"/>
              </a:solidFill>
            </a:endParaRPr>
          </a:p>
          <a:p>
            <a:pPr marL="457200" lvl="0" indent="-457200">
              <a:buFont typeface="Arial" pitchFamily="34" charset="0"/>
              <a:buChar char="•"/>
            </a:pPr>
            <a:r>
              <a:rPr lang="en-US" sz="2800" dirty="0">
                <a:solidFill>
                  <a:srgbClr val="FFC000"/>
                </a:solidFill>
              </a:rPr>
              <a:t>Always check expiry date, any suspended articles in medication/infusion before IV administration</a:t>
            </a:r>
            <a:endParaRPr lang="en-IN" sz="2800" dirty="0">
              <a:solidFill>
                <a:srgbClr val="FFC000"/>
              </a:solidFill>
            </a:endParaRPr>
          </a:p>
        </p:txBody>
      </p:sp>
      <p:sp>
        <p:nvSpPr>
          <p:cNvPr id="2" name="TextBox 1"/>
          <p:cNvSpPr txBox="1"/>
          <p:nvPr/>
        </p:nvSpPr>
        <p:spPr>
          <a:xfrm>
            <a:off x="666750" y="190500"/>
            <a:ext cx="2412840" cy="584775"/>
          </a:xfrm>
          <a:prstGeom prst="rect">
            <a:avLst/>
          </a:prstGeom>
          <a:noFill/>
        </p:spPr>
        <p:txBody>
          <a:bodyPr wrap="none" rtlCol="0">
            <a:spAutoFit/>
          </a:bodyPr>
          <a:lstStyle/>
          <a:p>
            <a:r>
              <a:rPr lang="en-US" sz="3200" b="1" u="sng" dirty="0">
                <a:solidFill>
                  <a:srgbClr val="00B050"/>
                </a:solidFill>
              </a:rPr>
              <a:t>Intravenous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56345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4F8456-3EB7-47E9-7F2A-3D06DB860553}"/>
              </a:ext>
            </a:extLst>
          </p:cNvPr>
          <p:cNvPicPr>
            <a:picLocks noChangeAspect="1"/>
          </p:cNvPicPr>
          <p:nvPr/>
        </p:nvPicPr>
        <p:blipFill>
          <a:blip r:embed="rId2"/>
          <a:stretch>
            <a:fillRect/>
          </a:stretch>
        </p:blipFill>
        <p:spPr>
          <a:xfrm>
            <a:off x="304800" y="266700"/>
            <a:ext cx="7467600" cy="6391275"/>
          </a:xfrm>
          <a:prstGeom prst="rect">
            <a:avLst/>
          </a:prstGeom>
        </p:spPr>
      </p:pic>
    </p:spTree>
    <p:extLst>
      <p:ext uri="{BB962C8B-B14F-4D97-AF65-F5344CB8AC3E}">
        <p14:creationId xmlns:p14="http://schemas.microsoft.com/office/powerpoint/2010/main" val="280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889844"/>
            <a:ext cx="8343899" cy="6247864"/>
          </a:xfrm>
          <a:prstGeom prst="rect">
            <a:avLst/>
          </a:prstGeom>
        </p:spPr>
        <p:txBody>
          <a:bodyPr wrap="square">
            <a:spAutoFit/>
          </a:bodyPr>
          <a:lstStyle/>
          <a:p>
            <a:r>
              <a:rPr lang="en-US" sz="2800" dirty="0">
                <a:solidFill>
                  <a:srgbClr val="00B050"/>
                </a:solidFill>
              </a:rPr>
              <a:t>When Choosing an Injection Site:</a:t>
            </a:r>
          </a:p>
          <a:p>
            <a:pPr fontAlgn="ctr"/>
            <a:r>
              <a:rPr lang="en-US" sz="2800" b="1" dirty="0">
                <a:solidFill>
                  <a:srgbClr val="FF0000"/>
                </a:solidFill>
              </a:rPr>
              <a:t>Type of injection:</a:t>
            </a:r>
            <a:r>
              <a:rPr lang="en-US" sz="2800" dirty="0"/>
              <a:t> </a:t>
            </a:r>
            <a:r>
              <a:rPr lang="en-US" sz="2800" dirty="0">
                <a:solidFill>
                  <a:srgbClr val="002060"/>
                </a:solidFill>
              </a:rPr>
              <a:t>Different injection types require different depth and tissue types</a:t>
            </a:r>
            <a:r>
              <a:rPr lang="en-US" sz="2800" dirty="0"/>
              <a:t>. </a:t>
            </a:r>
          </a:p>
          <a:p>
            <a:pPr fontAlgn="ctr"/>
            <a:r>
              <a:rPr lang="en-US" sz="2800" b="1" dirty="0">
                <a:solidFill>
                  <a:srgbClr val="FF0000"/>
                </a:solidFill>
              </a:rPr>
              <a:t>Patient's age and physical condition</a:t>
            </a:r>
            <a:r>
              <a:rPr lang="en-US" sz="2800" b="1" dirty="0"/>
              <a:t>:</a:t>
            </a:r>
            <a:r>
              <a:rPr lang="en-US" sz="2800" dirty="0"/>
              <a:t> </a:t>
            </a:r>
            <a:r>
              <a:rPr lang="en-US" sz="2800" dirty="0">
                <a:solidFill>
                  <a:srgbClr val="002060"/>
                </a:solidFill>
              </a:rPr>
              <a:t>Infants and young children may have different injection site recommendations than adults. </a:t>
            </a:r>
          </a:p>
          <a:p>
            <a:pPr fontAlgn="ctr"/>
            <a:r>
              <a:rPr lang="en-US" sz="2800" b="1" dirty="0">
                <a:solidFill>
                  <a:srgbClr val="FF0000"/>
                </a:solidFill>
              </a:rPr>
              <a:t>Medication being administered</a:t>
            </a:r>
            <a:r>
              <a:rPr lang="en-US" sz="2800" b="1" dirty="0"/>
              <a:t>:</a:t>
            </a:r>
            <a:r>
              <a:rPr lang="en-US" sz="2800" dirty="0"/>
              <a:t> </a:t>
            </a:r>
            <a:r>
              <a:rPr lang="en-US" sz="2800" dirty="0">
                <a:solidFill>
                  <a:srgbClr val="002060"/>
                </a:solidFill>
              </a:rPr>
              <a:t>Some medications may be better suited for specific injection sites.</a:t>
            </a:r>
            <a:r>
              <a:rPr lang="en-US" sz="2800" dirty="0"/>
              <a:t> </a:t>
            </a:r>
          </a:p>
          <a:p>
            <a:pPr fontAlgn="ctr"/>
            <a:r>
              <a:rPr lang="en-US" sz="2800" b="1" dirty="0">
                <a:solidFill>
                  <a:srgbClr val="FF0000"/>
                </a:solidFill>
              </a:rPr>
              <a:t>Patient comfort and convenience</a:t>
            </a:r>
            <a:r>
              <a:rPr lang="en-US" sz="2800" b="1" dirty="0"/>
              <a:t>:</a:t>
            </a:r>
            <a:r>
              <a:rPr lang="en-US" sz="2800" dirty="0"/>
              <a:t> </a:t>
            </a:r>
            <a:r>
              <a:rPr lang="en-US" sz="2800" dirty="0">
                <a:solidFill>
                  <a:srgbClr val="002060"/>
                </a:solidFill>
              </a:rPr>
              <a:t>Choosing a site that is easily accessible and causes minimal discomfort is important. </a:t>
            </a:r>
          </a:p>
          <a:p>
            <a:pPr fontAlgn="ctr"/>
            <a:r>
              <a:rPr lang="en-US" sz="2800" b="1" dirty="0">
                <a:solidFill>
                  <a:srgbClr val="FF0000"/>
                </a:solidFill>
              </a:rPr>
              <a:t>Avoiding nerves and blood vessels</a:t>
            </a:r>
            <a:r>
              <a:rPr lang="en-US" sz="2800" b="1" dirty="0"/>
              <a:t>:</a:t>
            </a:r>
            <a:r>
              <a:rPr lang="en-US" sz="2800" dirty="0"/>
              <a:t> </a:t>
            </a:r>
            <a:r>
              <a:rPr lang="en-US" sz="2800" dirty="0">
                <a:solidFill>
                  <a:srgbClr val="002060"/>
                </a:solidFill>
              </a:rPr>
              <a:t>Proper technique and site selection are crucial to avoid injury. </a:t>
            </a:r>
          </a:p>
          <a:p>
            <a:r>
              <a:rPr lang="en-US" dirty="0"/>
              <a:t/>
            </a:r>
            <a:br>
              <a:rPr lang="en-US" dirty="0"/>
            </a:br>
            <a:endParaRPr lang="en-IN" dirty="0"/>
          </a:p>
        </p:txBody>
      </p:sp>
      <p:sp>
        <p:nvSpPr>
          <p:cNvPr id="3" name="TextBox 2"/>
          <p:cNvSpPr txBox="1"/>
          <p:nvPr/>
        </p:nvSpPr>
        <p:spPr>
          <a:xfrm>
            <a:off x="2857500" y="266700"/>
            <a:ext cx="3624582" cy="523220"/>
          </a:xfrm>
          <a:prstGeom prst="rect">
            <a:avLst/>
          </a:prstGeom>
          <a:noFill/>
        </p:spPr>
        <p:txBody>
          <a:bodyPr wrap="none" rtlCol="0">
            <a:spAutoFit/>
          </a:bodyPr>
          <a:lstStyle/>
          <a:p>
            <a:r>
              <a:rPr lang="en-US" sz="2800" b="1" dirty="0">
                <a:solidFill>
                  <a:srgbClr val="00B050"/>
                </a:solidFill>
              </a:rPr>
              <a:t>FACTORS TO CONSIDER</a:t>
            </a:r>
            <a:endParaRPr lang="en-IN" sz="2800" b="1" dirty="0">
              <a:solidFill>
                <a:srgbClr val="00B050"/>
              </a:solidFill>
            </a:endParaRPr>
          </a:p>
        </p:txBody>
      </p:sp>
    </p:spTree>
    <p:extLst>
      <p:ext uri="{BB962C8B-B14F-4D97-AF65-F5344CB8AC3E}">
        <p14:creationId xmlns:p14="http://schemas.microsoft.com/office/powerpoint/2010/main" val="328561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 y="945446"/>
            <a:ext cx="8077200" cy="5632311"/>
          </a:xfrm>
          <a:prstGeom prst="rect">
            <a:avLst/>
          </a:prstGeom>
        </p:spPr>
        <p:txBody>
          <a:bodyPr wrap="square">
            <a:spAutoFit/>
          </a:bodyPr>
          <a:lstStyle/>
          <a:p>
            <a:pPr marL="342900" indent="-342900">
              <a:buFont typeface="Wingdings" pitchFamily="2" charset="2"/>
              <a:buChar char="ü"/>
            </a:pPr>
            <a:r>
              <a:rPr lang="en-US" sz="2400" b="1" dirty="0">
                <a:solidFill>
                  <a:srgbClr val="00B0F0"/>
                </a:solidFill>
              </a:rPr>
              <a:t>Upper Arm:</a:t>
            </a:r>
            <a:endParaRPr lang="en-US" sz="2400" dirty="0">
              <a:solidFill>
                <a:srgbClr val="00B0F0"/>
              </a:solidFill>
            </a:endParaRPr>
          </a:p>
          <a:p>
            <a:pPr fontAlgn="ctr"/>
            <a:r>
              <a:rPr lang="en-US" sz="2400" dirty="0"/>
              <a:t>     </a:t>
            </a:r>
            <a:r>
              <a:rPr lang="en-US" sz="2400" dirty="0">
                <a:solidFill>
                  <a:srgbClr val="00B0F0"/>
                </a:solidFill>
              </a:rPr>
              <a:t>The outer side or back of the upper arm can be used for      subcutaneous injections. </a:t>
            </a:r>
          </a:p>
          <a:p>
            <a:pPr marL="342900" indent="-342900">
              <a:buFont typeface="Wingdings" pitchFamily="2" charset="2"/>
              <a:buChar char="ü"/>
            </a:pPr>
            <a:r>
              <a:rPr lang="en-US" sz="2400" b="1" dirty="0">
                <a:solidFill>
                  <a:srgbClr val="00B050"/>
                </a:solidFill>
              </a:rPr>
              <a:t>Thigh:</a:t>
            </a:r>
            <a:endParaRPr lang="en-US" sz="2400" dirty="0">
              <a:solidFill>
                <a:srgbClr val="00B050"/>
              </a:solidFill>
            </a:endParaRPr>
          </a:p>
          <a:p>
            <a:pPr indent="361950" fontAlgn="ctr"/>
            <a:r>
              <a:rPr lang="en-US" sz="2400" dirty="0">
                <a:solidFill>
                  <a:srgbClr val="00B050"/>
                </a:solidFill>
              </a:rPr>
              <a:t>The front and outer side of the thigh is a common site for both subcutaneous and intramuscular injections. </a:t>
            </a:r>
          </a:p>
          <a:p>
            <a:pPr marL="342900" indent="-342900">
              <a:buFont typeface="Wingdings" pitchFamily="2" charset="2"/>
              <a:buChar char="ü"/>
            </a:pPr>
            <a:r>
              <a:rPr lang="en-US" sz="2400" b="1" dirty="0">
                <a:solidFill>
                  <a:srgbClr val="002060"/>
                </a:solidFill>
              </a:rPr>
              <a:t>Abdomen:</a:t>
            </a:r>
            <a:endParaRPr lang="en-US" sz="2400" dirty="0">
              <a:solidFill>
                <a:srgbClr val="002060"/>
              </a:solidFill>
            </a:endParaRPr>
          </a:p>
          <a:p>
            <a:pPr indent="361950" fontAlgn="ctr"/>
            <a:r>
              <a:rPr lang="en-US" sz="2400" dirty="0">
                <a:solidFill>
                  <a:srgbClr val="002060"/>
                </a:solidFill>
              </a:rPr>
              <a:t>The area below the ribs and above the hip bones is suitable for subcutaneous injections, avoiding the navel and waistline. </a:t>
            </a:r>
          </a:p>
          <a:p>
            <a:pPr marL="342900" indent="-342900">
              <a:buFont typeface="Wingdings" pitchFamily="2" charset="2"/>
              <a:buChar char="ü"/>
            </a:pPr>
            <a:r>
              <a:rPr lang="en-US" sz="2400" b="1" dirty="0">
                <a:solidFill>
                  <a:srgbClr val="0070C0"/>
                </a:solidFill>
              </a:rPr>
              <a:t>Buttocks:</a:t>
            </a:r>
            <a:endParaRPr lang="en-US" sz="2400" dirty="0">
              <a:solidFill>
                <a:srgbClr val="0070C0"/>
              </a:solidFill>
            </a:endParaRPr>
          </a:p>
          <a:p>
            <a:pPr indent="361950" fontAlgn="ctr"/>
            <a:r>
              <a:rPr lang="en-US" sz="2400" dirty="0">
                <a:solidFill>
                  <a:srgbClr val="0070C0"/>
                </a:solidFill>
              </a:rPr>
              <a:t>The </a:t>
            </a:r>
            <a:r>
              <a:rPr lang="en-US" sz="2400" dirty="0" err="1">
                <a:solidFill>
                  <a:srgbClr val="0070C0"/>
                </a:solidFill>
              </a:rPr>
              <a:t>ventrogluteal</a:t>
            </a:r>
            <a:r>
              <a:rPr lang="en-US" sz="2400" dirty="0">
                <a:solidFill>
                  <a:srgbClr val="0070C0"/>
                </a:solidFill>
              </a:rPr>
              <a:t> site (hip) is a common intramuscular injection site, especially for adults. </a:t>
            </a:r>
          </a:p>
          <a:p>
            <a:pPr marL="342900" indent="-342900">
              <a:buFont typeface="Wingdings" pitchFamily="2" charset="2"/>
              <a:buChar char="ü"/>
            </a:pPr>
            <a:r>
              <a:rPr lang="en-US" sz="2400" b="1" dirty="0">
                <a:solidFill>
                  <a:srgbClr val="7030A0"/>
                </a:solidFill>
              </a:rPr>
              <a:t>Deltoid:</a:t>
            </a:r>
            <a:endParaRPr lang="en-US" sz="2400" dirty="0">
              <a:solidFill>
                <a:srgbClr val="7030A0"/>
              </a:solidFill>
            </a:endParaRPr>
          </a:p>
          <a:p>
            <a:pPr indent="361950" fontAlgn="ctr"/>
            <a:r>
              <a:rPr lang="en-US" sz="2400" dirty="0">
                <a:solidFill>
                  <a:srgbClr val="7030A0"/>
                </a:solidFill>
              </a:rPr>
              <a:t>The deltoid muscle in the upper arm is another common intramuscular injection site, particularly for vaccines.</a:t>
            </a:r>
            <a:r>
              <a:rPr lang="en-US" sz="2400" dirty="0"/>
              <a:t> </a:t>
            </a:r>
            <a:endParaRPr lang="en-IN" dirty="0"/>
          </a:p>
        </p:txBody>
      </p:sp>
      <p:sp>
        <p:nvSpPr>
          <p:cNvPr id="3" name="TextBox 2"/>
          <p:cNvSpPr txBox="1"/>
          <p:nvPr/>
        </p:nvSpPr>
        <p:spPr>
          <a:xfrm>
            <a:off x="1666875" y="371475"/>
            <a:ext cx="6228180" cy="523220"/>
          </a:xfrm>
          <a:prstGeom prst="rect">
            <a:avLst/>
          </a:prstGeom>
          <a:noFill/>
        </p:spPr>
        <p:txBody>
          <a:bodyPr wrap="none" rtlCol="0">
            <a:spAutoFit/>
          </a:bodyPr>
          <a:lstStyle/>
          <a:p>
            <a:r>
              <a:rPr lang="en-US" sz="2800" b="1" dirty="0">
                <a:solidFill>
                  <a:srgbClr val="00B050"/>
                </a:solidFill>
              </a:rPr>
              <a:t>EXAMPLES OF SPECIFIC INJECTION SITES:</a:t>
            </a:r>
          </a:p>
        </p:txBody>
      </p:sp>
    </p:spTree>
    <p:extLst>
      <p:ext uri="{BB962C8B-B14F-4D97-AF65-F5344CB8AC3E}">
        <p14:creationId xmlns:p14="http://schemas.microsoft.com/office/powerpoint/2010/main" val="305066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C5262A-0DAE-5D42-0228-7DF16062F560}"/>
              </a:ext>
            </a:extLst>
          </p:cNvPr>
          <p:cNvPicPr>
            <a:picLocks noChangeAspect="1"/>
          </p:cNvPicPr>
          <p:nvPr/>
        </p:nvPicPr>
        <p:blipFill>
          <a:blip r:embed="rId2"/>
          <a:stretch>
            <a:fillRect/>
          </a:stretch>
        </p:blipFill>
        <p:spPr>
          <a:xfrm>
            <a:off x="0" y="0"/>
            <a:ext cx="7696200" cy="6858000"/>
          </a:xfrm>
          <a:prstGeom prst="rect">
            <a:avLst/>
          </a:prstGeom>
        </p:spPr>
      </p:pic>
    </p:spTree>
    <p:extLst>
      <p:ext uri="{BB962C8B-B14F-4D97-AF65-F5344CB8AC3E}">
        <p14:creationId xmlns:p14="http://schemas.microsoft.com/office/powerpoint/2010/main" val="20183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D918D5DD-D12C-3E7C-D4F6-DDBC04150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47" y="-152400"/>
            <a:ext cx="8571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796589-0889-CDEC-E656-2E21AB231166}"/>
              </a:ext>
            </a:extLst>
          </p:cNvPr>
          <p:cNvSpPr>
            <a:spLocks noGrp="1"/>
          </p:cNvSpPr>
          <p:nvPr>
            <p:ph idx="1"/>
          </p:nvPr>
        </p:nvSpPr>
        <p:spPr>
          <a:xfrm>
            <a:off x="685800" y="381000"/>
            <a:ext cx="8053485" cy="6858000"/>
          </a:xfrm>
        </p:spPr>
        <p:txBody>
          <a:bodyPr>
            <a:normAutofit fontScale="25000" lnSpcReduction="20000"/>
          </a:bodyPr>
          <a:lstStyle/>
          <a:p>
            <a:pPr algn="just">
              <a:lnSpc>
                <a:spcPct val="115000"/>
              </a:lnSpc>
              <a:spcAft>
                <a:spcPts val="1000"/>
              </a:spcAft>
            </a:pPr>
            <a:r>
              <a:rPr lang="en-US" sz="144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GENERAL GUIDELINES</a:t>
            </a:r>
            <a:endParaRPr lang="en-US" sz="14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It is always preferable to give intra-dermal test dose to safeguard the patient as well physician. Negative result does not guarantee that all further injections of the same medicine may not cause allergic reaction, but ensures that one has taken reasonable precaution</a:t>
            </a: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B050"/>
                </a:solidFill>
                <a:latin typeface="Calibri" panose="020F0502020204030204" pitchFamily="34" charset="0"/>
                <a:ea typeface="Times New Roman" panose="02020603050405020304" pitchFamily="18" charset="0"/>
                <a:cs typeface="Mangal" panose="02040503050203030202" pitchFamily="18" charset="0"/>
              </a:rPr>
              <a:t>Never give any patient injection while standing. Lying down position is the best for the patient, sitting with a proper support is the next best choice.</a:t>
            </a:r>
            <a:endParaRPr lang="en-IN" sz="11200" dirty="0">
              <a:solidFill>
                <a:srgbClr val="00B05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2060"/>
                </a:solidFill>
                <a:latin typeface="Calibri" panose="020F0502020204030204" pitchFamily="34" charset="0"/>
                <a:ea typeface="Times New Roman" panose="02020603050405020304" pitchFamily="18" charset="0"/>
                <a:cs typeface="Mangal" panose="02040503050203030202" pitchFamily="18" charset="0"/>
              </a:rPr>
              <a:t>Always aspirate before injecting so that the position of the needle can be ascertained (if inadvertently in vessel in IM  or if correctly in vein in IV </a:t>
            </a:r>
            <a:r>
              <a:rPr lang="en-US" sz="11200" dirty="0" err="1">
                <a:solidFill>
                  <a:srgbClr val="002060"/>
                </a:solidFill>
                <a:latin typeface="Calibri" panose="020F0502020204030204" pitchFamily="34" charset="0"/>
                <a:ea typeface="Times New Roman" panose="02020603050405020304" pitchFamily="18" charset="0"/>
                <a:cs typeface="Mangal" panose="02040503050203030202" pitchFamily="18" charset="0"/>
              </a:rPr>
              <a:t>inj</a:t>
            </a:r>
            <a:r>
              <a:rPr lang="en-US" sz="11200" dirty="0">
                <a:solidFill>
                  <a:srgbClr val="002060"/>
                </a:solidFill>
                <a:latin typeface="Calibri" panose="020F0502020204030204" pitchFamily="34" charset="0"/>
                <a:ea typeface="Times New Roman" panose="02020603050405020304" pitchFamily="18" charset="0"/>
                <a:cs typeface="Mangal" panose="02040503050203030202" pitchFamily="18" charset="0"/>
              </a:rPr>
              <a:t>)</a:t>
            </a:r>
          </a:p>
          <a:p>
            <a:pPr marL="342900" lvl="0" indent="-342900" algn="just">
              <a:lnSpc>
                <a:spcPct val="115000"/>
              </a:lnSpc>
              <a:spcAft>
                <a:spcPts val="1000"/>
              </a:spcAft>
              <a:buFont typeface="Symbol" panose="05050102010706020507" pitchFamily="18" charset="2"/>
              <a:buChar char=""/>
              <a:tabLst>
                <a:tab pos="457200" algn="l"/>
              </a:tabLst>
            </a:pPr>
            <a:endParaRPr lang="en-IN" sz="96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00088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3EA144D-7966-85E1-AD49-C29CDAF23332}"/>
              </a:ext>
            </a:extLst>
          </p:cNvPr>
          <p:cNvPicPr>
            <a:picLocks noChangeAspect="1"/>
          </p:cNvPicPr>
          <p:nvPr/>
        </p:nvPicPr>
        <p:blipFill>
          <a:blip r:embed="rId2"/>
          <a:stretch>
            <a:fillRect/>
          </a:stretch>
        </p:blipFill>
        <p:spPr>
          <a:xfrm>
            <a:off x="0" y="0"/>
            <a:ext cx="7772400" cy="6858000"/>
          </a:xfrm>
          <a:prstGeom prst="rect">
            <a:avLst/>
          </a:prstGeom>
        </p:spPr>
      </p:pic>
    </p:spTree>
    <p:extLst>
      <p:ext uri="{BB962C8B-B14F-4D97-AF65-F5344CB8AC3E}">
        <p14:creationId xmlns:p14="http://schemas.microsoft.com/office/powerpoint/2010/main" val="104839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Vastus lateralis injection site on the anterolateral thigh | The  Australian Immunisation Handbook">
            <a:extLst>
              <a:ext uri="{FF2B5EF4-FFF2-40B4-BE49-F238E27FC236}">
                <a16:creationId xmlns:a16="http://schemas.microsoft.com/office/drawing/2014/main" xmlns="" id="{9463DA4E-9804-53E6-4B24-55A8DAD3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696200" cy="696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1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C80D91E-583C-7400-AF74-D1A55B2F4CB0}"/>
              </a:ext>
            </a:extLst>
          </p:cNvPr>
          <p:cNvPicPr>
            <a:picLocks noChangeAspect="1"/>
          </p:cNvPicPr>
          <p:nvPr/>
        </p:nvPicPr>
        <p:blipFill>
          <a:blip r:embed="rId2"/>
          <a:stretch>
            <a:fillRect/>
          </a:stretch>
        </p:blipFill>
        <p:spPr>
          <a:xfrm>
            <a:off x="1" y="0"/>
            <a:ext cx="7696200" cy="6923314"/>
          </a:xfrm>
          <a:prstGeom prst="rect">
            <a:avLst/>
          </a:prstGeom>
        </p:spPr>
      </p:pic>
    </p:spTree>
    <p:extLst>
      <p:ext uri="{BB962C8B-B14F-4D97-AF65-F5344CB8AC3E}">
        <p14:creationId xmlns:p14="http://schemas.microsoft.com/office/powerpoint/2010/main" val="127634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818" y="377309"/>
            <a:ext cx="2510624" cy="584775"/>
          </a:xfrm>
          <a:prstGeom prst="rect">
            <a:avLst/>
          </a:prstGeom>
        </p:spPr>
        <p:txBody>
          <a:bodyPr wrap="none">
            <a:spAutoFit/>
          </a:bodyPr>
          <a:lstStyle/>
          <a:p>
            <a:r>
              <a:rPr lang="en-US" sz="3200" b="1" u="sng" dirty="0">
                <a:solidFill>
                  <a:srgbClr val="FF0000"/>
                </a:solidFill>
              </a:rPr>
              <a:t>IV INFUSIONS</a:t>
            </a:r>
            <a:endParaRPr lang="en-IN" sz="3200" dirty="0">
              <a:solidFill>
                <a:srgbClr val="FF0000"/>
              </a:solidFill>
            </a:endParaRPr>
          </a:p>
        </p:txBody>
      </p:sp>
      <p:sp>
        <p:nvSpPr>
          <p:cNvPr id="3" name="Rectangle 2"/>
          <p:cNvSpPr/>
          <p:nvPr/>
        </p:nvSpPr>
        <p:spPr>
          <a:xfrm>
            <a:off x="1038224" y="1154490"/>
            <a:ext cx="7153276" cy="5509200"/>
          </a:xfrm>
          <a:prstGeom prst="rect">
            <a:avLst/>
          </a:prstGeom>
        </p:spPr>
        <p:txBody>
          <a:bodyPr wrap="square">
            <a:spAutoFit/>
          </a:bodyPr>
          <a:lstStyle/>
          <a:p>
            <a:r>
              <a:rPr lang="en-US" sz="3200" u="sng" dirty="0">
                <a:solidFill>
                  <a:srgbClr val="00B050"/>
                </a:solidFill>
              </a:rPr>
              <a:t>Articles required</a:t>
            </a:r>
            <a:r>
              <a:rPr lang="en-US" sz="3200" dirty="0">
                <a:solidFill>
                  <a:srgbClr val="00B050"/>
                </a:solidFill>
              </a:rPr>
              <a:t>: </a:t>
            </a:r>
            <a:endParaRPr lang="en-IN" sz="3200" dirty="0">
              <a:solidFill>
                <a:srgbClr val="00B050"/>
              </a:solidFill>
            </a:endParaRPr>
          </a:p>
          <a:p>
            <a:pPr marL="457200" lvl="0" indent="-457200">
              <a:buFont typeface="Wingdings" pitchFamily="2" charset="2"/>
              <a:buChar char="ü"/>
            </a:pPr>
            <a:r>
              <a:rPr lang="en-US" sz="3200" dirty="0"/>
              <a:t>Sterile tray containing  appropriate IV fluid as prescribed</a:t>
            </a:r>
            <a:endParaRPr lang="en-IN" sz="3200" dirty="0"/>
          </a:p>
          <a:p>
            <a:pPr marL="457200" lvl="0" indent="-457200">
              <a:buFont typeface="Wingdings" pitchFamily="2" charset="2"/>
              <a:buChar char="ü"/>
            </a:pPr>
            <a:r>
              <a:rPr lang="en-US" sz="3200" dirty="0"/>
              <a:t>IV cannula or scalp vein</a:t>
            </a:r>
            <a:endParaRPr lang="en-IN" sz="3200" dirty="0"/>
          </a:p>
          <a:p>
            <a:pPr marL="457200" lvl="0" indent="-457200">
              <a:buFont typeface="Wingdings" pitchFamily="2" charset="2"/>
              <a:buChar char="ü"/>
            </a:pPr>
            <a:r>
              <a:rPr lang="en-US" sz="3200" dirty="0"/>
              <a:t>disposable syringe</a:t>
            </a:r>
            <a:endParaRPr lang="en-IN" sz="3200" dirty="0"/>
          </a:p>
          <a:p>
            <a:pPr marL="457200" lvl="0" indent="-457200">
              <a:buFont typeface="Wingdings" pitchFamily="2" charset="2"/>
              <a:buChar char="ü"/>
            </a:pPr>
            <a:r>
              <a:rPr lang="en-US" sz="3200" dirty="0"/>
              <a:t>cotton swabs</a:t>
            </a:r>
            <a:endParaRPr lang="en-IN" sz="3200" dirty="0"/>
          </a:p>
          <a:p>
            <a:pPr marL="457200" lvl="0" indent="-457200">
              <a:buFont typeface="Wingdings" pitchFamily="2" charset="2"/>
              <a:buChar char="ü"/>
            </a:pPr>
            <a:r>
              <a:rPr lang="en-US" sz="3200" dirty="0"/>
              <a:t>spirit</a:t>
            </a:r>
            <a:endParaRPr lang="en-IN" sz="3200" dirty="0"/>
          </a:p>
          <a:p>
            <a:pPr marL="457200" lvl="0" indent="-457200">
              <a:buFont typeface="Wingdings" pitchFamily="2" charset="2"/>
              <a:buChar char="ü"/>
            </a:pPr>
            <a:r>
              <a:rPr lang="en-US" sz="3200" dirty="0"/>
              <a:t>adhesive tape</a:t>
            </a:r>
            <a:endParaRPr lang="en-IN" sz="3200" dirty="0"/>
          </a:p>
          <a:p>
            <a:pPr marL="457200" lvl="0" indent="-457200">
              <a:buFont typeface="Wingdings" pitchFamily="2" charset="2"/>
              <a:buChar char="ü"/>
            </a:pPr>
            <a:r>
              <a:rPr lang="en-US" sz="3200" dirty="0"/>
              <a:t>tourniquet</a:t>
            </a:r>
            <a:endParaRPr lang="en-IN" sz="3200" dirty="0"/>
          </a:p>
          <a:p>
            <a:pPr marL="457200" lvl="0" indent="-457200">
              <a:buFont typeface="Wingdings" pitchFamily="2" charset="2"/>
              <a:buChar char="ü"/>
            </a:pPr>
            <a:r>
              <a:rPr lang="en-US" sz="3200" dirty="0"/>
              <a:t>kidney tray</a:t>
            </a:r>
            <a:endParaRPr lang="en-IN" sz="3200" dirty="0"/>
          </a:p>
          <a:p>
            <a:pPr marL="457200" lvl="0" indent="-457200">
              <a:buFont typeface="Wingdings" pitchFamily="2" charset="2"/>
              <a:buChar char="ü"/>
            </a:pPr>
            <a:r>
              <a:rPr lang="en-US" sz="3200" dirty="0"/>
              <a:t>IV stand</a:t>
            </a:r>
            <a:endParaRPr lang="en-IN" sz="3200" dirty="0"/>
          </a:p>
        </p:txBody>
      </p:sp>
    </p:spTree>
    <p:extLst>
      <p:ext uri="{BB962C8B-B14F-4D97-AF65-F5344CB8AC3E}">
        <p14:creationId xmlns:p14="http://schemas.microsoft.com/office/powerpoint/2010/main" val="42123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598563"/>
            <a:ext cx="6953250" cy="3108543"/>
          </a:xfrm>
          <a:prstGeom prst="rect">
            <a:avLst/>
          </a:prstGeom>
        </p:spPr>
        <p:txBody>
          <a:bodyPr wrap="square">
            <a:spAutoFit/>
          </a:bodyPr>
          <a:lstStyle/>
          <a:p>
            <a:pPr marL="457200" lvl="0" indent="-457200">
              <a:buFont typeface="Wingdings" pitchFamily="2" charset="2"/>
              <a:buChar char="v"/>
            </a:pPr>
            <a:r>
              <a:rPr lang="en-US" sz="2800" dirty="0">
                <a:solidFill>
                  <a:srgbClr val="7030A0"/>
                </a:solidFill>
              </a:rPr>
              <a:t>Reassure the patient and record vitals</a:t>
            </a:r>
            <a:endParaRPr lang="en-IN" sz="2800" dirty="0">
              <a:solidFill>
                <a:srgbClr val="7030A0"/>
              </a:solidFill>
            </a:endParaRPr>
          </a:p>
          <a:p>
            <a:pPr marL="457200" lvl="0" indent="-457200">
              <a:buFont typeface="Wingdings" pitchFamily="2" charset="2"/>
              <a:buChar char="v"/>
            </a:pPr>
            <a:r>
              <a:rPr lang="en-US" sz="2800" dirty="0">
                <a:solidFill>
                  <a:srgbClr val="00B0F0"/>
                </a:solidFill>
              </a:rPr>
              <a:t>Set the IV stand and check the fluid to be infused and temperature</a:t>
            </a:r>
            <a:endParaRPr lang="en-IN" sz="2800" dirty="0">
              <a:solidFill>
                <a:srgbClr val="00B0F0"/>
              </a:solidFill>
            </a:endParaRPr>
          </a:p>
          <a:p>
            <a:pPr marL="457200" lvl="0" indent="-457200">
              <a:buFont typeface="Wingdings" pitchFamily="2" charset="2"/>
              <a:buChar char="v"/>
            </a:pPr>
            <a:r>
              <a:rPr lang="en-US" sz="2800" dirty="0">
                <a:solidFill>
                  <a:srgbClr val="002060"/>
                </a:solidFill>
              </a:rPr>
              <a:t>Ask the patient to void before infusion</a:t>
            </a:r>
            <a:endParaRPr lang="en-IN" sz="2800" dirty="0">
              <a:solidFill>
                <a:srgbClr val="002060"/>
              </a:solidFill>
            </a:endParaRPr>
          </a:p>
          <a:p>
            <a:pPr marL="457200" lvl="0" indent="-457200">
              <a:buFont typeface="Wingdings" pitchFamily="2" charset="2"/>
              <a:buChar char="v"/>
            </a:pPr>
            <a:r>
              <a:rPr lang="en-US" sz="2800" dirty="0">
                <a:solidFill>
                  <a:srgbClr val="00B050"/>
                </a:solidFill>
              </a:rPr>
              <a:t>Select a site on the non-dominant arm and ensure good light source</a:t>
            </a:r>
            <a:endParaRPr lang="en-IN" sz="2800" dirty="0">
              <a:solidFill>
                <a:srgbClr val="00B050"/>
              </a:solidFill>
            </a:endParaRPr>
          </a:p>
          <a:p>
            <a:pPr marL="457200" lvl="0" indent="-457200">
              <a:buFont typeface="Wingdings" pitchFamily="2" charset="2"/>
              <a:buChar char="v"/>
            </a:pPr>
            <a:r>
              <a:rPr lang="en-US" sz="2800" dirty="0">
                <a:solidFill>
                  <a:srgbClr val="C00000"/>
                </a:solidFill>
              </a:rPr>
              <a:t>Call for assistance if required</a:t>
            </a:r>
            <a:endParaRPr lang="en-IN" dirty="0">
              <a:solidFill>
                <a:srgbClr val="C00000"/>
              </a:solidFill>
            </a:endParaRPr>
          </a:p>
        </p:txBody>
      </p:sp>
      <p:sp>
        <p:nvSpPr>
          <p:cNvPr id="3" name="Rectangle 2"/>
          <p:cNvSpPr/>
          <p:nvPr/>
        </p:nvSpPr>
        <p:spPr>
          <a:xfrm>
            <a:off x="2566693" y="539234"/>
            <a:ext cx="4016612" cy="584775"/>
          </a:xfrm>
          <a:prstGeom prst="rect">
            <a:avLst/>
          </a:prstGeom>
        </p:spPr>
        <p:txBody>
          <a:bodyPr wrap="none">
            <a:spAutoFit/>
          </a:bodyPr>
          <a:lstStyle/>
          <a:p>
            <a:r>
              <a:rPr lang="en-US" sz="3200" b="1" u="sng" dirty="0">
                <a:solidFill>
                  <a:srgbClr val="00B050"/>
                </a:solidFill>
              </a:rPr>
              <a:t>GENERAL GUIDELINES</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74307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3970318"/>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Wash your hands</a:t>
            </a:r>
            <a:r>
              <a:rPr lang="en-US" sz="2800" dirty="0"/>
              <a:t> </a:t>
            </a:r>
            <a:endParaRPr lang="en-IN" sz="2800" dirty="0"/>
          </a:p>
          <a:p>
            <a:pPr marL="285750" lvl="0" indent="-285750">
              <a:buFont typeface="Wingdings" pitchFamily="2" charset="2"/>
              <a:buChar char="v"/>
            </a:pPr>
            <a:r>
              <a:rPr lang="en-US" sz="2800" dirty="0">
                <a:solidFill>
                  <a:srgbClr val="00B050"/>
                </a:solidFill>
              </a:rPr>
              <a:t>Remove the bottle seal from the top; swab with spirit; holding the bottle upright, insert the drip set and air vent into the bottle openings</a:t>
            </a:r>
            <a:endParaRPr lang="en-IN" sz="2800" dirty="0">
              <a:solidFill>
                <a:srgbClr val="00B050"/>
              </a:solidFill>
            </a:endParaRPr>
          </a:p>
          <a:p>
            <a:pPr marL="285750" lvl="0" indent="-285750">
              <a:buFont typeface="Wingdings" pitchFamily="2" charset="2"/>
              <a:buChar char="v"/>
            </a:pPr>
            <a:r>
              <a:rPr lang="en-US" sz="2800" dirty="0">
                <a:solidFill>
                  <a:srgbClr val="0070C0"/>
                </a:solidFill>
              </a:rPr>
              <a:t>Close the screw clamp to prevent drip chamber being completely filled by fluid</a:t>
            </a:r>
            <a:endParaRPr lang="en-IN" sz="2800" dirty="0">
              <a:solidFill>
                <a:srgbClr val="0070C0"/>
              </a:solidFill>
            </a:endParaRPr>
          </a:p>
          <a:p>
            <a:pPr marL="285750" lvl="0" indent="-285750">
              <a:buFont typeface="Wingdings" pitchFamily="2" charset="2"/>
              <a:buChar char="v"/>
            </a:pPr>
            <a:r>
              <a:rPr lang="en-US" sz="2800" dirty="0">
                <a:solidFill>
                  <a:srgbClr val="002060"/>
                </a:solidFill>
              </a:rPr>
              <a:t>Set the bottle on the IV stand about 18 – 24 inches high</a:t>
            </a:r>
            <a:endParaRPr lang="en-IN" sz="2800" dirty="0">
              <a:solidFill>
                <a:srgbClr val="00206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262979"/>
          </a:xfrm>
          <a:prstGeom prst="rect">
            <a:avLst/>
          </a:prstGeom>
        </p:spPr>
        <p:txBody>
          <a:bodyPr wrap="square">
            <a:spAutoFit/>
          </a:bodyPr>
          <a:lstStyle/>
          <a:p>
            <a:pPr marL="285750" lvl="0" indent="-285750">
              <a:buFont typeface="Wingdings" pitchFamily="2" charset="2"/>
              <a:buChar char="v"/>
            </a:pPr>
            <a:r>
              <a:rPr lang="en-US" sz="2800" dirty="0">
                <a:solidFill>
                  <a:srgbClr val="002060"/>
                </a:solidFill>
              </a:rPr>
              <a:t>Connect the scalp vein set or needle to the IV tubing and open the clamp and flush the IV fluid through tubing and needle into a kidney tray until air is removed. Clamp the tube and re-apply the protective covering over needle.</a:t>
            </a:r>
            <a:endParaRPr lang="en-IN" sz="2800" dirty="0">
              <a:solidFill>
                <a:srgbClr val="002060"/>
              </a:solidFill>
            </a:endParaRPr>
          </a:p>
          <a:p>
            <a:pPr marL="285750" lvl="0" indent="-285750">
              <a:buFont typeface="Wingdings" pitchFamily="2" charset="2"/>
              <a:buChar char="v"/>
            </a:pPr>
            <a:r>
              <a:rPr lang="en-US" sz="2800" dirty="0">
                <a:solidFill>
                  <a:srgbClr val="00B0F0"/>
                </a:solidFill>
              </a:rPr>
              <a:t>Prepare few strips of adhesive tape ready for use</a:t>
            </a:r>
            <a:endParaRPr lang="en-IN" sz="2800" dirty="0">
              <a:solidFill>
                <a:srgbClr val="00B0F0"/>
              </a:solidFill>
            </a:endParaRPr>
          </a:p>
          <a:p>
            <a:pPr marL="285750" lvl="0" indent="-285750">
              <a:buFont typeface="Wingdings" pitchFamily="2" charset="2"/>
              <a:buChar char="v"/>
            </a:pPr>
            <a:r>
              <a:rPr lang="en-US" sz="2800" dirty="0">
                <a:solidFill>
                  <a:srgbClr val="00B050"/>
                </a:solidFill>
              </a:rPr>
              <a:t>Prepare the </a:t>
            </a:r>
            <a:r>
              <a:rPr lang="en-US" sz="2800" dirty="0" err="1">
                <a:solidFill>
                  <a:srgbClr val="00B050"/>
                </a:solidFill>
              </a:rPr>
              <a:t>veni</a:t>
            </a:r>
            <a:r>
              <a:rPr lang="en-US" sz="2800" dirty="0">
                <a:solidFill>
                  <a:srgbClr val="00B050"/>
                </a:solidFill>
              </a:rPr>
              <a:t>-puncture site by applying tourniquet above, swabbing over the site and by gently tapping the vein to make it prominent</a:t>
            </a:r>
            <a:endParaRPr lang="en-IN" sz="2800" dirty="0">
              <a:solidFill>
                <a:srgbClr val="00B05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262979"/>
          </a:xfrm>
          <a:prstGeom prst="rect">
            <a:avLst/>
          </a:prstGeom>
        </p:spPr>
        <p:txBody>
          <a:bodyPr wrap="square">
            <a:spAutoFit/>
          </a:bodyPr>
          <a:lstStyle/>
          <a:p>
            <a:pPr marL="285750" lvl="0" indent="-285750">
              <a:buFont typeface="Wingdings" pitchFamily="2" charset="2"/>
              <a:buChar char="v"/>
            </a:pPr>
            <a:r>
              <a:rPr lang="en-US" sz="2800" dirty="0">
                <a:solidFill>
                  <a:srgbClr val="0070C0"/>
                </a:solidFill>
              </a:rPr>
              <a:t>Grasp the arm distally to the point of entry of the needle and make the skin taut; holding the needle or </a:t>
            </a:r>
            <a:r>
              <a:rPr lang="en-US" sz="2800" dirty="0" err="1">
                <a:solidFill>
                  <a:srgbClr val="0070C0"/>
                </a:solidFill>
              </a:rPr>
              <a:t>venflon</a:t>
            </a:r>
            <a:r>
              <a:rPr lang="en-US" sz="2800" dirty="0">
                <a:solidFill>
                  <a:srgbClr val="0070C0"/>
                </a:solidFill>
              </a:rPr>
              <a:t> at 30 degree angle with bevel up, pierce the skin lateral to the vein. Now follow the course of the vein and pierce the side of the vein</a:t>
            </a:r>
            <a:endParaRPr lang="en-IN" sz="2800" dirty="0">
              <a:solidFill>
                <a:srgbClr val="0070C0"/>
              </a:solidFill>
            </a:endParaRPr>
          </a:p>
          <a:p>
            <a:pPr marL="285750" lvl="0" indent="-285750">
              <a:buFont typeface="Wingdings" pitchFamily="2" charset="2"/>
              <a:buChar char="v"/>
            </a:pPr>
            <a:r>
              <a:rPr lang="en-US" sz="2800" dirty="0">
                <a:solidFill>
                  <a:srgbClr val="00B050"/>
                </a:solidFill>
              </a:rPr>
              <a:t>When backflow of blood occurs into the needle and tubing, gently insert the needle ¾ </a:t>
            </a:r>
            <a:r>
              <a:rPr lang="en-US" sz="2800" dirty="0" err="1">
                <a:solidFill>
                  <a:srgbClr val="00B050"/>
                </a:solidFill>
              </a:rPr>
              <a:t>ich</a:t>
            </a:r>
            <a:r>
              <a:rPr lang="en-US" sz="2800" dirty="0">
                <a:solidFill>
                  <a:srgbClr val="00B050"/>
                </a:solidFill>
              </a:rPr>
              <a:t> further into the vein; if IV cannula, then gradually withdraw the </a:t>
            </a:r>
            <a:r>
              <a:rPr lang="en-US" sz="2800" dirty="0" err="1">
                <a:solidFill>
                  <a:srgbClr val="00B050"/>
                </a:solidFill>
              </a:rPr>
              <a:t>stillet</a:t>
            </a:r>
            <a:r>
              <a:rPr lang="en-US" sz="2800" dirty="0">
                <a:solidFill>
                  <a:srgbClr val="00B050"/>
                </a:solidFill>
              </a:rPr>
              <a:t>/needle  and simultaneously advance the plastic tubing into the vein</a:t>
            </a:r>
            <a:endParaRPr lang="en-IN" sz="2800" dirty="0">
              <a:solidFill>
                <a:srgbClr val="00B05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401205"/>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Secure the needle / iv cannula with the base to limit movement of the needle in the vein</a:t>
            </a:r>
            <a:endParaRPr lang="en-IN" sz="2800" dirty="0">
              <a:solidFill>
                <a:srgbClr val="C00000"/>
              </a:solidFill>
            </a:endParaRPr>
          </a:p>
          <a:p>
            <a:pPr marL="285750" lvl="0" indent="-285750">
              <a:buFont typeface="Wingdings" pitchFamily="2" charset="2"/>
              <a:buChar char="v"/>
            </a:pPr>
            <a:r>
              <a:rPr lang="en-US" sz="2800" dirty="0">
                <a:solidFill>
                  <a:srgbClr val="00B0F0"/>
                </a:solidFill>
              </a:rPr>
              <a:t>Secure the iv tubing forming a loop and splint the arm if necessary</a:t>
            </a:r>
            <a:endParaRPr lang="en-IN" sz="2800" dirty="0">
              <a:solidFill>
                <a:srgbClr val="00B0F0"/>
              </a:solidFill>
            </a:endParaRPr>
          </a:p>
          <a:p>
            <a:pPr marL="285750" lvl="0" indent="-285750">
              <a:buFont typeface="Wingdings" pitchFamily="2" charset="2"/>
              <a:buChar char="v"/>
            </a:pPr>
            <a:r>
              <a:rPr lang="en-US" sz="2800" dirty="0">
                <a:solidFill>
                  <a:srgbClr val="002060"/>
                </a:solidFill>
              </a:rPr>
              <a:t>Maintain the flow rate prescribed</a:t>
            </a:r>
            <a:endParaRPr lang="en-IN" sz="2800" dirty="0">
              <a:solidFill>
                <a:srgbClr val="002060"/>
              </a:solidFill>
            </a:endParaRPr>
          </a:p>
          <a:p>
            <a:pPr marL="285750" lvl="0" indent="-285750">
              <a:buFont typeface="Wingdings" pitchFamily="2" charset="2"/>
              <a:buChar char="v"/>
            </a:pPr>
            <a:r>
              <a:rPr lang="en-US" sz="2800" dirty="0">
                <a:solidFill>
                  <a:srgbClr val="00B050"/>
                </a:solidFill>
              </a:rPr>
              <a:t>Record  the fluid administered, time of starting and rate of flow and if any medication added to the infusion</a:t>
            </a:r>
            <a:endParaRPr lang="en-IN" sz="2800" dirty="0">
              <a:solidFill>
                <a:srgbClr val="00B050"/>
              </a:solidFill>
            </a:endParaRPr>
          </a:p>
          <a:p>
            <a:pPr marL="285750" lvl="0" indent="-285750">
              <a:buFont typeface="Wingdings" pitchFamily="2" charset="2"/>
              <a:buChar char="v"/>
            </a:pPr>
            <a:r>
              <a:rPr lang="en-US" sz="2800" dirty="0">
                <a:solidFill>
                  <a:srgbClr val="002060"/>
                </a:solidFill>
              </a:rPr>
              <a:t>Monitor the patient for fluid overload, chills, restlessness, </a:t>
            </a:r>
            <a:r>
              <a:rPr lang="en-US" sz="2800" dirty="0" err="1">
                <a:solidFill>
                  <a:srgbClr val="002060"/>
                </a:solidFill>
              </a:rPr>
              <a:t>dyspnoea</a:t>
            </a:r>
            <a:endParaRPr lang="en-IN" sz="2800" dirty="0">
              <a:solidFill>
                <a:srgbClr val="00206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4" y="569863"/>
            <a:ext cx="7753351" cy="6555641"/>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If flow stopped, then check the following:</a:t>
            </a:r>
            <a:endParaRPr lang="en-IN" sz="2800" dirty="0">
              <a:solidFill>
                <a:srgbClr val="C00000"/>
              </a:solidFill>
            </a:endParaRPr>
          </a:p>
          <a:p>
            <a:pPr marL="1200150" lvl="2" indent="-285750"/>
            <a:r>
              <a:rPr lang="en-US" sz="2800" dirty="0"/>
              <a:t>1. </a:t>
            </a:r>
            <a:r>
              <a:rPr lang="en-US" sz="2800" dirty="0">
                <a:solidFill>
                  <a:srgbClr val="00B0F0"/>
                </a:solidFill>
              </a:rPr>
              <a:t>Stroke the vein gently above needle to relieve spasm</a:t>
            </a:r>
            <a:endParaRPr lang="en-IN" sz="2800" dirty="0">
              <a:solidFill>
                <a:srgbClr val="00B0F0"/>
              </a:solidFill>
            </a:endParaRPr>
          </a:p>
          <a:p>
            <a:pPr marL="1200150" lvl="2" indent="-285750"/>
            <a:r>
              <a:rPr lang="en-US" sz="2800" dirty="0"/>
              <a:t>2. </a:t>
            </a:r>
            <a:r>
              <a:rPr lang="en-US" sz="2800" dirty="0">
                <a:solidFill>
                  <a:srgbClr val="92D050"/>
                </a:solidFill>
              </a:rPr>
              <a:t>If swelling above the site/displacement of needle, remove and restart elsewhere</a:t>
            </a:r>
            <a:endParaRPr lang="en-IN" sz="2800" dirty="0">
              <a:solidFill>
                <a:srgbClr val="92D050"/>
              </a:solidFill>
            </a:endParaRPr>
          </a:p>
          <a:p>
            <a:pPr marL="1200150" lvl="2" indent="-285750"/>
            <a:r>
              <a:rPr lang="en-US" sz="2800" dirty="0"/>
              <a:t>3. </a:t>
            </a:r>
            <a:r>
              <a:rPr lang="en-US" sz="2800" dirty="0">
                <a:solidFill>
                  <a:srgbClr val="002060"/>
                </a:solidFill>
              </a:rPr>
              <a:t>Kinking of the tube or minor displacement of the needle can be corrected by adjusting the tubing or needle</a:t>
            </a:r>
            <a:endParaRPr lang="en-IN" sz="2800" dirty="0">
              <a:solidFill>
                <a:srgbClr val="002060"/>
              </a:solidFill>
            </a:endParaRPr>
          </a:p>
          <a:p>
            <a:pPr marL="1200150" lvl="2" indent="-285750"/>
            <a:r>
              <a:rPr lang="en-US" sz="2800" dirty="0"/>
              <a:t>4. </a:t>
            </a:r>
            <a:r>
              <a:rPr lang="en-US" sz="2800" dirty="0">
                <a:solidFill>
                  <a:srgbClr val="C00000"/>
                </a:solidFill>
              </a:rPr>
              <a:t>Elevating the height of bottle if pressure within IV fluid is low</a:t>
            </a:r>
            <a:endParaRPr lang="en-IN" sz="2800" dirty="0">
              <a:solidFill>
                <a:srgbClr val="C00000"/>
              </a:solidFill>
            </a:endParaRPr>
          </a:p>
          <a:p>
            <a:pPr marL="400050" lvl="2">
              <a:buFont typeface="Wingdings" pitchFamily="2" charset="2"/>
              <a:buChar char="v"/>
            </a:pPr>
            <a:r>
              <a:rPr lang="en-US" sz="2800" dirty="0">
                <a:solidFill>
                  <a:srgbClr val="00B0F0"/>
                </a:solidFill>
              </a:rPr>
              <a:t>In infusions, always ensure that the temperature of fluid administered is at room temperature and keep the patient warm and comfortable</a:t>
            </a:r>
            <a:endParaRPr lang="en-IN" sz="2800" dirty="0">
              <a:solidFill>
                <a:srgbClr val="00B0F0"/>
              </a:solidFill>
            </a:endParaRPr>
          </a:p>
          <a:p>
            <a:pPr marL="1200150" lvl="2" indent="-285750"/>
            <a:endParaRPr lang="en-US" sz="2800" dirty="0"/>
          </a:p>
        </p:txBody>
      </p:sp>
      <p:sp>
        <p:nvSpPr>
          <p:cNvPr id="3" name="Rectangle 2"/>
          <p:cNvSpPr/>
          <p:nvPr/>
        </p:nvSpPr>
        <p:spPr>
          <a:xfrm>
            <a:off x="2566693" y="439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2E7ECB-9C27-1860-CE2E-5CC5F4F1B948}"/>
              </a:ext>
            </a:extLst>
          </p:cNvPr>
          <p:cNvSpPr txBox="1"/>
          <p:nvPr/>
        </p:nvSpPr>
        <p:spPr>
          <a:xfrm>
            <a:off x="247650" y="299810"/>
            <a:ext cx="8610600" cy="6765955"/>
          </a:xfrm>
          <a:prstGeom prst="rect">
            <a:avLst/>
          </a:prstGeom>
          <a:noFill/>
        </p:spPr>
        <p:txBody>
          <a:bodyPr wrap="square">
            <a:spAutoFit/>
          </a:bodyPr>
          <a:lstStyle/>
          <a:p>
            <a:pPr marL="342900" indent="-342900">
              <a:spcAft>
                <a:spcPts val="1000"/>
              </a:spcAft>
              <a:buFont typeface="Symbol" panose="05050102010706020507" pitchFamily="18" charset="2"/>
              <a:buChar char=""/>
              <a:tabLst>
                <a:tab pos="457200" algn="l"/>
              </a:tabLst>
            </a:pP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Medicines should be injected slowly, especially </a:t>
            </a:r>
          </a:p>
          <a:p>
            <a:pPr>
              <a:spcAft>
                <a:spcPts val="1000"/>
              </a:spcAft>
              <a:tabLst>
                <a:tab pos="457200" algn="l"/>
              </a:tabLst>
            </a:pP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by IV route.</a:t>
            </a:r>
            <a:endParaRPr lang="en-IN" sz="2800" dirty="0">
              <a:solidFill>
                <a:srgbClr val="7030A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pPr>
            <a:r>
              <a:rPr lang="en-US" sz="28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While giving infusion - observe neck veins for distension, auscultate for any rales, look at the injection site to note for any extravasation and overall general condition of the patient</a:t>
            </a:r>
            <a:endParaRPr lang="en-IN" sz="28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Patient should be observed for ½ hour after any injection</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Do not mix 2 drugs in the same syringe if one is not clear about their compatibility</a:t>
            </a:r>
            <a:endParaRPr lang="en-IN"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Always administer injections in morning sessions and if in evening, early evening so that any acute emergency arising out of injection administration can be managed effectively</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2694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379363"/>
            <a:ext cx="6953250" cy="6124754"/>
          </a:xfrm>
          <a:prstGeom prst="rect">
            <a:avLst/>
          </a:prstGeom>
        </p:spPr>
        <p:txBody>
          <a:bodyPr wrap="square">
            <a:spAutoFit/>
          </a:bodyPr>
          <a:lstStyle/>
          <a:p>
            <a:pPr marL="285750" lvl="0" indent="-285750">
              <a:buFont typeface="Wingdings" pitchFamily="2" charset="2"/>
              <a:buChar char="v"/>
            </a:pPr>
            <a:r>
              <a:rPr lang="en-US" sz="2800" dirty="0">
                <a:solidFill>
                  <a:srgbClr val="FF0000"/>
                </a:solidFill>
              </a:rPr>
              <a:t>Watch for the completion of bottle and when needed to change the IV bottle, prepare the new bottle prior to finish of old one; clamp the intravenous tubing, remover the air vent and tubing and insert into the new one and re-start</a:t>
            </a:r>
            <a:endParaRPr lang="en-IN" sz="2800" dirty="0">
              <a:solidFill>
                <a:srgbClr val="FF0000"/>
              </a:solidFill>
            </a:endParaRPr>
          </a:p>
          <a:p>
            <a:pPr marL="285750" lvl="0" indent="-285750">
              <a:buFont typeface="Wingdings" pitchFamily="2" charset="2"/>
              <a:buChar char="v"/>
            </a:pPr>
            <a:r>
              <a:rPr lang="en-US" sz="2800" dirty="0">
                <a:solidFill>
                  <a:srgbClr val="0070C0"/>
                </a:solidFill>
              </a:rPr>
              <a:t>When the infusion is over, clamp the tubing; loosen all the adhesive tapes securing the needle and tubing</a:t>
            </a:r>
            <a:endParaRPr lang="en-IN" sz="2800" dirty="0">
              <a:solidFill>
                <a:srgbClr val="0070C0"/>
              </a:solidFill>
            </a:endParaRPr>
          </a:p>
          <a:p>
            <a:pPr marL="285750" lvl="0" indent="-285750">
              <a:buFont typeface="Wingdings" pitchFamily="2" charset="2"/>
              <a:buChar char="v"/>
            </a:pPr>
            <a:r>
              <a:rPr lang="en-US" sz="2800" dirty="0"/>
              <a:t>Gently remove the needle from the vein and press a dry sterile swab over the site and apply firm pressure</a:t>
            </a:r>
            <a:endParaRPr lang="en-IN" sz="2800" dirty="0"/>
          </a:p>
          <a:p>
            <a:pPr marL="285750" lvl="0" indent="-285750">
              <a:buFont typeface="Wingdings" pitchFamily="2" charset="2"/>
              <a:buChar char="v"/>
            </a:pPr>
            <a:r>
              <a:rPr lang="en-US" sz="2800" dirty="0">
                <a:solidFill>
                  <a:srgbClr val="00B050"/>
                </a:solidFill>
              </a:rPr>
              <a:t>Apply a firm adhesive and ask the patient to keep the limb elevated for some time</a:t>
            </a:r>
            <a:endParaRPr lang="en-IN" sz="2800" dirty="0">
              <a:solidFill>
                <a:srgbClr val="00B050"/>
              </a:solidFill>
            </a:endParaRPr>
          </a:p>
        </p:txBody>
      </p:sp>
      <p:sp>
        <p:nvSpPr>
          <p:cNvPr id="3" name="Rectangle 2"/>
          <p:cNvSpPr/>
          <p:nvPr/>
        </p:nvSpPr>
        <p:spPr>
          <a:xfrm>
            <a:off x="2566693" y="-32266"/>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617613"/>
            <a:ext cx="7515224" cy="3539430"/>
          </a:xfrm>
          <a:prstGeom prst="rect">
            <a:avLst/>
          </a:prstGeom>
        </p:spPr>
        <p:txBody>
          <a:bodyPr wrap="square">
            <a:spAutoFit/>
          </a:bodyPr>
          <a:lstStyle/>
          <a:p>
            <a:pPr marL="514350" indent="-514350">
              <a:buAutoNum type="alphaLcParenR"/>
            </a:pPr>
            <a:r>
              <a:rPr lang="en-US" sz="3200" dirty="0"/>
              <a:t>  </a:t>
            </a:r>
            <a:r>
              <a:rPr lang="en-US" sz="3200" dirty="0">
                <a:solidFill>
                  <a:srgbClr val="00B0F0"/>
                </a:solidFill>
              </a:rPr>
              <a:t>Circulatory overload</a:t>
            </a:r>
          </a:p>
          <a:p>
            <a:pPr marL="514350" indent="-514350">
              <a:buAutoNum type="alphaLcParenR"/>
            </a:pPr>
            <a:r>
              <a:rPr lang="en-US" sz="3200" dirty="0"/>
              <a:t>  </a:t>
            </a:r>
            <a:r>
              <a:rPr lang="en-US" sz="3200" dirty="0">
                <a:solidFill>
                  <a:srgbClr val="7030A0"/>
                </a:solidFill>
              </a:rPr>
              <a:t>Allergic reaction </a:t>
            </a:r>
            <a:endParaRPr lang="en-IN" sz="3200" dirty="0">
              <a:solidFill>
                <a:srgbClr val="7030A0"/>
              </a:solidFill>
            </a:endParaRPr>
          </a:p>
          <a:p>
            <a:r>
              <a:rPr lang="en-US" sz="3200" dirty="0"/>
              <a:t>c)    </a:t>
            </a:r>
            <a:r>
              <a:rPr lang="en-US" sz="3200" dirty="0">
                <a:solidFill>
                  <a:srgbClr val="C00000"/>
                </a:solidFill>
              </a:rPr>
              <a:t>Hematoma</a:t>
            </a:r>
            <a:r>
              <a:rPr lang="en-US" sz="3200" dirty="0"/>
              <a:t> 				</a:t>
            </a:r>
          </a:p>
          <a:p>
            <a:r>
              <a:rPr lang="en-US" sz="3200" dirty="0"/>
              <a:t>d)   </a:t>
            </a:r>
            <a:r>
              <a:rPr lang="en-US" sz="3200" dirty="0">
                <a:solidFill>
                  <a:srgbClr val="00B050"/>
                </a:solidFill>
              </a:rPr>
              <a:t>Thrombophlebitis</a:t>
            </a:r>
            <a:endParaRPr lang="en-IN" sz="3200" dirty="0">
              <a:solidFill>
                <a:srgbClr val="00B050"/>
              </a:solidFill>
            </a:endParaRPr>
          </a:p>
          <a:p>
            <a:r>
              <a:rPr lang="en-US" sz="3200" dirty="0"/>
              <a:t>e)    </a:t>
            </a:r>
            <a:r>
              <a:rPr lang="en-US" sz="3200" dirty="0">
                <a:solidFill>
                  <a:srgbClr val="FFC000"/>
                </a:solidFill>
              </a:rPr>
              <a:t>Pyrogenic reactions</a:t>
            </a:r>
            <a:r>
              <a:rPr lang="en-US" sz="3200" dirty="0"/>
              <a:t>		</a:t>
            </a:r>
          </a:p>
          <a:p>
            <a:r>
              <a:rPr lang="en-US" sz="3200" dirty="0"/>
              <a:t>f)    </a:t>
            </a:r>
            <a:r>
              <a:rPr lang="en-US" sz="3200" dirty="0">
                <a:solidFill>
                  <a:srgbClr val="002060"/>
                </a:solidFill>
              </a:rPr>
              <a:t>Air embolism</a:t>
            </a:r>
            <a:r>
              <a:rPr lang="en-US" sz="3200" dirty="0"/>
              <a:t>	</a:t>
            </a:r>
            <a:endParaRPr lang="en-IN" sz="3200" dirty="0"/>
          </a:p>
          <a:p>
            <a:r>
              <a:rPr lang="en-US" sz="3200" dirty="0"/>
              <a:t>g)   </a:t>
            </a:r>
            <a:r>
              <a:rPr lang="en-US" sz="3200" dirty="0">
                <a:solidFill>
                  <a:srgbClr val="0070C0"/>
                </a:solidFill>
              </a:rPr>
              <a:t>Infiltration into subcutaneous tissues</a:t>
            </a:r>
            <a:endParaRPr lang="en-IN" sz="3200" dirty="0">
              <a:solidFill>
                <a:srgbClr val="0070C0"/>
              </a:solidFill>
            </a:endParaRPr>
          </a:p>
        </p:txBody>
      </p:sp>
      <p:sp>
        <p:nvSpPr>
          <p:cNvPr id="3" name="Rectangle 2"/>
          <p:cNvSpPr/>
          <p:nvPr/>
        </p:nvSpPr>
        <p:spPr>
          <a:xfrm>
            <a:off x="3064209" y="436047"/>
            <a:ext cx="3232167" cy="584775"/>
          </a:xfrm>
          <a:prstGeom prst="rect">
            <a:avLst/>
          </a:prstGeom>
        </p:spPr>
        <p:txBody>
          <a:bodyPr wrap="none">
            <a:spAutoFit/>
          </a:bodyPr>
          <a:lstStyle/>
          <a:p>
            <a:pPr lvl="0"/>
            <a:r>
              <a:rPr lang="en-US" sz="3200" b="1" u="sng" dirty="0">
                <a:solidFill>
                  <a:srgbClr val="00B050"/>
                </a:solidFill>
              </a:rPr>
              <a:t>COMPLICATIONS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52755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Inspection - Third Party Inspection">
            <a:extLst>
              <a:ext uri="{FF2B5EF4-FFF2-40B4-BE49-F238E27FC236}">
                <a16:creationId xmlns:a16="http://schemas.microsoft.com/office/drawing/2014/main" xmlns="" id="{21F0D0E9-BC74-F490-57A6-3229EFB00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639"/>
            <a:ext cx="7772399" cy="66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2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rts of Cannula - 3 Way Cannula">
            <a:extLst>
              <a:ext uri="{FF2B5EF4-FFF2-40B4-BE49-F238E27FC236}">
                <a16:creationId xmlns:a16="http://schemas.microsoft.com/office/drawing/2014/main" xmlns="" id="{26734792-D638-B521-B8C7-27768A94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641772" cy="609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3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a:extLst>
              <a:ext uri="{FF2B5EF4-FFF2-40B4-BE49-F238E27FC236}">
                <a16:creationId xmlns:a16="http://schemas.microsoft.com/office/drawing/2014/main" xmlns="" id="{650B4D2D-1C79-FE4C-D26B-403213C67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5" y="0"/>
            <a:ext cx="7654455" cy="679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42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137C24C-7F30-DABE-C87D-CD414D986C32}"/>
              </a:ext>
            </a:extLst>
          </p:cNvPr>
          <p:cNvPicPr>
            <a:picLocks noChangeAspect="1"/>
          </p:cNvPicPr>
          <p:nvPr/>
        </p:nvPicPr>
        <p:blipFill>
          <a:blip r:embed="rId2"/>
          <a:stretch>
            <a:fillRect/>
          </a:stretch>
        </p:blipFill>
        <p:spPr>
          <a:xfrm>
            <a:off x="2285802" y="1714352"/>
            <a:ext cx="4572396" cy="3429297"/>
          </a:xfrm>
          <a:prstGeom prst="rect">
            <a:avLst/>
          </a:prstGeom>
        </p:spPr>
      </p:pic>
      <p:pic>
        <p:nvPicPr>
          <p:cNvPr id="10242" name="Picture 2" descr="PPT - Intravenous cannulation PowerPoint Presentation, free download -  ID:3069201">
            <a:extLst>
              <a:ext uri="{FF2B5EF4-FFF2-40B4-BE49-F238E27FC236}">
                <a16:creationId xmlns:a16="http://schemas.microsoft.com/office/drawing/2014/main" xmlns="" id="{6B3098E4-6351-4EC6-3061-661AB62A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7" y="0"/>
            <a:ext cx="75842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04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CD510F-38D3-1141-8584-2F25F1B999B5}"/>
              </a:ext>
            </a:extLst>
          </p:cNvPr>
          <p:cNvPicPr>
            <a:picLocks noChangeAspect="1"/>
          </p:cNvPicPr>
          <p:nvPr/>
        </p:nvPicPr>
        <p:blipFill>
          <a:blip r:embed="rId2"/>
          <a:stretch>
            <a:fillRect/>
          </a:stretch>
        </p:blipFill>
        <p:spPr>
          <a:xfrm>
            <a:off x="1" y="0"/>
            <a:ext cx="7696199" cy="6858000"/>
          </a:xfrm>
          <a:prstGeom prst="rect">
            <a:avLst/>
          </a:prstGeom>
        </p:spPr>
      </p:pic>
    </p:spTree>
    <p:extLst>
      <p:ext uri="{BB962C8B-B14F-4D97-AF65-F5344CB8AC3E}">
        <p14:creationId xmlns:p14="http://schemas.microsoft.com/office/powerpoint/2010/main" val="359953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V Fluids">
            <a:extLst>
              <a:ext uri="{FF2B5EF4-FFF2-40B4-BE49-F238E27FC236}">
                <a16:creationId xmlns:a16="http://schemas.microsoft.com/office/drawing/2014/main" xmlns="" id="{BDF1AA50-FD42-FEC6-D429-53BDAEB31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1" y="130629"/>
            <a:ext cx="7626219"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63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JaypeeDigital | eBook Reader">
            <a:extLst>
              <a:ext uri="{FF2B5EF4-FFF2-40B4-BE49-F238E27FC236}">
                <a16:creationId xmlns:a16="http://schemas.microsoft.com/office/drawing/2014/main" xmlns="" id="{EEADBDE8-105B-59A8-48F6-BAE9FEF2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746449"/>
            <a:ext cx="3571875" cy="485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5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8841511"/>
              </p:ext>
            </p:extLst>
          </p:nvPr>
        </p:nvGraphicFramePr>
        <p:xfrm>
          <a:off x="214312" y="304800"/>
          <a:ext cx="8715376" cy="613156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xmlns="" val="20000"/>
                    </a:ext>
                  </a:extLst>
                </a:gridCol>
                <a:gridCol w="1647825">
                  <a:extLst>
                    <a:ext uri="{9D8B030D-6E8A-4147-A177-3AD203B41FA5}">
                      <a16:colId xmlns:a16="http://schemas.microsoft.com/office/drawing/2014/main" xmlns="" val="20001"/>
                    </a:ext>
                  </a:extLst>
                </a:gridCol>
                <a:gridCol w="1885950">
                  <a:extLst>
                    <a:ext uri="{9D8B030D-6E8A-4147-A177-3AD203B41FA5}">
                      <a16:colId xmlns:a16="http://schemas.microsoft.com/office/drawing/2014/main" xmlns="" val="20002"/>
                    </a:ext>
                  </a:extLst>
                </a:gridCol>
                <a:gridCol w="4057650">
                  <a:extLst>
                    <a:ext uri="{9D8B030D-6E8A-4147-A177-3AD203B41FA5}">
                      <a16:colId xmlns:a16="http://schemas.microsoft.com/office/drawing/2014/main" xmlns="" val="20003"/>
                    </a:ext>
                  </a:extLst>
                </a:gridCol>
              </a:tblGrid>
              <a:tr h="370840">
                <a:tc>
                  <a:txBody>
                    <a:bodyPr/>
                    <a:lstStyle/>
                    <a:p>
                      <a:pPr algn="ctr"/>
                      <a:r>
                        <a:rPr lang="en-IN" dirty="0">
                          <a:solidFill>
                            <a:srgbClr val="00B050"/>
                          </a:solidFill>
                        </a:rPr>
                        <a:t>TYPE </a:t>
                      </a:r>
                    </a:p>
                  </a:txBody>
                  <a:tcPr/>
                </a:tc>
                <a:tc>
                  <a:txBody>
                    <a:bodyPr/>
                    <a:lstStyle/>
                    <a:p>
                      <a:pPr algn="ctr"/>
                      <a:r>
                        <a:rPr lang="en-IN" dirty="0">
                          <a:solidFill>
                            <a:srgbClr val="00B050"/>
                          </a:solidFill>
                        </a:rPr>
                        <a:t>SOLUTION</a:t>
                      </a:r>
                    </a:p>
                  </a:txBody>
                  <a:tcPr/>
                </a:tc>
                <a:tc>
                  <a:txBody>
                    <a:bodyPr/>
                    <a:lstStyle/>
                    <a:p>
                      <a:pPr algn="ctr"/>
                      <a:r>
                        <a:rPr lang="en-IN" dirty="0">
                          <a:solidFill>
                            <a:srgbClr val="00B050"/>
                          </a:solidFill>
                        </a:rPr>
                        <a:t>USES </a:t>
                      </a:r>
                    </a:p>
                  </a:txBody>
                  <a:tcPr/>
                </a:tc>
                <a:tc>
                  <a:txBody>
                    <a:bodyPr/>
                    <a:lstStyle/>
                    <a:p>
                      <a:pPr algn="ctr"/>
                      <a:r>
                        <a:rPr lang="en-IN" dirty="0">
                          <a:solidFill>
                            <a:srgbClr val="00B050"/>
                          </a:solidFill>
                        </a:rPr>
                        <a:t>SPECIAL CONSIDERATION</a:t>
                      </a:r>
                    </a:p>
                  </a:txBody>
                  <a:tcPr/>
                </a:tc>
                <a:extLst>
                  <a:ext uri="{0D108BD9-81ED-4DB2-BD59-A6C34878D82A}">
                    <a16:rowId xmlns:a16="http://schemas.microsoft.com/office/drawing/2014/main" xmlns="" val="10000"/>
                  </a:ext>
                </a:extLst>
              </a:tr>
              <a:tr h="370840">
                <a:tc>
                  <a:txBody>
                    <a:bodyPr/>
                    <a:lstStyle/>
                    <a:p>
                      <a:r>
                        <a:rPr lang="en-IN" sz="1800" dirty="0"/>
                        <a:t>ISOTONIC</a:t>
                      </a:r>
                      <a:r>
                        <a:rPr lang="en-IN" sz="1800" baseline="0" dirty="0"/>
                        <a:t> </a:t>
                      </a:r>
                      <a:endParaRPr lang="en-IN" sz="1800" dirty="0"/>
                    </a:p>
                  </a:txBody>
                  <a:tcPr/>
                </a:tc>
                <a:tc>
                  <a:txBody>
                    <a:bodyPr/>
                    <a:lstStyle/>
                    <a:p>
                      <a:r>
                        <a:rPr lang="en-IN" sz="1800" dirty="0"/>
                        <a:t>DEXTROSE 5% IN WATER (D5W)</a:t>
                      </a:r>
                    </a:p>
                  </a:txBody>
                  <a:tcPr/>
                </a:tc>
                <a:tc>
                  <a:txBody>
                    <a:bodyPr/>
                    <a:lstStyle/>
                    <a:p>
                      <a:r>
                        <a:rPr lang="en-IN" sz="1800" dirty="0"/>
                        <a:t>-FLUID LOSS</a:t>
                      </a:r>
                    </a:p>
                    <a:p>
                      <a:r>
                        <a:rPr lang="en-IN" sz="1800" dirty="0"/>
                        <a:t>-DEHYDRATION</a:t>
                      </a:r>
                    </a:p>
                    <a:p>
                      <a:r>
                        <a:rPr lang="en-IN" sz="1800" dirty="0"/>
                        <a:t>-HYPERNATREMIA</a:t>
                      </a:r>
                    </a:p>
                  </a:txBody>
                  <a:tcPr/>
                </a:tc>
                <a:tc>
                  <a:txBody>
                    <a:bodyPr/>
                    <a:lstStyle/>
                    <a:p>
                      <a:r>
                        <a:rPr lang="en-IN" sz="1800" dirty="0"/>
                        <a:t>-USE</a:t>
                      </a:r>
                      <a:r>
                        <a:rPr lang="en-IN" sz="1800" baseline="0" dirty="0"/>
                        <a:t> CAUTIOUSLY IN RENAL AND        CARDIAC PATIENTS</a:t>
                      </a:r>
                    </a:p>
                    <a:p>
                      <a:r>
                        <a:rPr lang="en-IN" sz="1800" baseline="0" dirty="0"/>
                        <a:t>-CAN CAUSE FLUID OVERLOAD</a:t>
                      </a:r>
                      <a:endParaRPr lang="en-IN" sz="1800" dirty="0"/>
                    </a:p>
                  </a:txBody>
                  <a:tcPr/>
                </a:tc>
                <a:extLst>
                  <a:ext uri="{0D108BD9-81ED-4DB2-BD59-A6C34878D82A}">
                    <a16:rowId xmlns:a16="http://schemas.microsoft.com/office/drawing/2014/main" xmlns="" val="10001"/>
                  </a:ext>
                </a:extLst>
              </a:tr>
              <a:tr h="370840">
                <a:tc>
                  <a:txBody>
                    <a:bodyPr/>
                    <a:lstStyle/>
                    <a:p>
                      <a:r>
                        <a:rPr lang="en-IN" sz="1800"/>
                        <a:t>ISOTONIC</a:t>
                      </a:r>
                      <a:endParaRPr lang="en-IN" sz="1800" dirty="0"/>
                    </a:p>
                  </a:txBody>
                  <a:tcPr/>
                </a:tc>
                <a:tc>
                  <a:txBody>
                    <a:bodyPr/>
                    <a:lstStyle/>
                    <a:p>
                      <a:r>
                        <a:rPr lang="en-IN" sz="1800" dirty="0"/>
                        <a:t>0.9% SODIUM CHLORIDE (NORMAL SALINE)</a:t>
                      </a:r>
                    </a:p>
                  </a:txBody>
                  <a:tcPr/>
                </a:tc>
                <a:tc>
                  <a:txBody>
                    <a:bodyPr/>
                    <a:lstStyle/>
                    <a:p>
                      <a:r>
                        <a:rPr lang="en-IN" sz="1800" dirty="0"/>
                        <a:t>-SHOCK</a:t>
                      </a:r>
                    </a:p>
                    <a:p>
                      <a:r>
                        <a:rPr lang="en-IN" sz="1800" dirty="0"/>
                        <a:t>-HYPERNATREMIA</a:t>
                      </a:r>
                    </a:p>
                    <a:p>
                      <a:r>
                        <a:rPr lang="en-IN" sz="1800" dirty="0"/>
                        <a:t>-BLOOD TRANSFUSION</a:t>
                      </a:r>
                    </a:p>
                    <a:p>
                      <a:r>
                        <a:rPr lang="en-IN" sz="1800" dirty="0"/>
                        <a:t>-RESUSCITATION</a:t>
                      </a:r>
                    </a:p>
                    <a:p>
                      <a:r>
                        <a:rPr lang="en-IN" sz="1800" dirty="0"/>
                        <a:t>-FLUID CHALLENGES</a:t>
                      </a:r>
                    </a:p>
                  </a:txBody>
                  <a:tcPr/>
                </a:tc>
                <a:tc>
                  <a:txBody>
                    <a:bodyPr/>
                    <a:lstStyle/>
                    <a:p>
                      <a:r>
                        <a:rPr lang="en-IN" sz="1800" dirty="0"/>
                        <a:t>-CAN LEAD TO OVERLOAD</a:t>
                      </a:r>
                    </a:p>
                    <a:p>
                      <a:r>
                        <a:rPr lang="en-IN" sz="1800" dirty="0"/>
                        <a:t>-USE IN PATIENT WITH HEART FALIURE</a:t>
                      </a:r>
                      <a:r>
                        <a:rPr lang="en-IN" sz="1800" baseline="0" dirty="0"/>
                        <a:t> AND EDEMA </a:t>
                      </a:r>
                      <a:endParaRPr lang="en-IN" sz="1800" dirty="0"/>
                    </a:p>
                  </a:txBody>
                  <a:tcPr/>
                </a:tc>
                <a:extLst>
                  <a:ext uri="{0D108BD9-81ED-4DB2-BD59-A6C34878D82A}">
                    <a16:rowId xmlns:a16="http://schemas.microsoft.com/office/drawing/2014/main" xmlns="" val="10002"/>
                  </a:ext>
                </a:extLst>
              </a:tr>
              <a:tr h="370840">
                <a:tc>
                  <a:txBody>
                    <a:bodyPr/>
                    <a:lstStyle/>
                    <a:p>
                      <a:r>
                        <a:rPr lang="en-IN" sz="1800" dirty="0"/>
                        <a:t>ISOTONIC</a:t>
                      </a:r>
                    </a:p>
                  </a:txBody>
                  <a:tcPr/>
                </a:tc>
                <a:tc>
                  <a:txBody>
                    <a:bodyPr/>
                    <a:lstStyle/>
                    <a:p>
                      <a:r>
                        <a:rPr lang="en-IN" sz="1800" dirty="0"/>
                        <a:t>LACTATED RINGERS</a:t>
                      </a:r>
                      <a:r>
                        <a:rPr lang="en-IN" sz="1800" baseline="0" dirty="0"/>
                        <a:t> (RL) </a:t>
                      </a:r>
                      <a:endParaRPr lang="en-IN" sz="1800" dirty="0"/>
                    </a:p>
                  </a:txBody>
                  <a:tcPr/>
                </a:tc>
                <a:tc>
                  <a:txBody>
                    <a:bodyPr/>
                    <a:lstStyle/>
                    <a:p>
                      <a:pPr marL="285750" indent="-285750">
                        <a:buFontTx/>
                        <a:buChar char="-"/>
                      </a:pPr>
                      <a:r>
                        <a:rPr lang="en-IN" sz="1800" dirty="0"/>
                        <a:t>DEHYDRATION</a:t>
                      </a:r>
                    </a:p>
                    <a:p>
                      <a:pPr marL="285750" indent="-285750">
                        <a:buFontTx/>
                        <a:buChar char="-"/>
                      </a:pPr>
                      <a:r>
                        <a:rPr lang="en-IN" sz="1800" dirty="0"/>
                        <a:t>-BURNS</a:t>
                      </a:r>
                    </a:p>
                    <a:p>
                      <a:pPr marL="285750" indent="-285750">
                        <a:buFontTx/>
                        <a:buChar char="-"/>
                      </a:pPr>
                      <a:r>
                        <a:rPr lang="en-IN" sz="1800" dirty="0"/>
                        <a:t>LOWER GI FLUID LOSS</a:t>
                      </a:r>
                    </a:p>
                    <a:p>
                      <a:pPr marL="285750" indent="-285750">
                        <a:buFontTx/>
                        <a:buChar char="-"/>
                      </a:pPr>
                      <a:r>
                        <a:rPr lang="en-IN" sz="1800" dirty="0"/>
                        <a:t>ACUTE BLOOD LOSS</a:t>
                      </a:r>
                    </a:p>
                    <a:p>
                      <a:pPr marL="285750" indent="-285750">
                        <a:buFontTx/>
                        <a:buChar char="-"/>
                      </a:pPr>
                      <a:r>
                        <a:rPr lang="en-IN" sz="1800" dirty="0"/>
                        <a:t>HYPOVOLEMIA DUE TO THIRD SPACING </a:t>
                      </a:r>
                    </a:p>
                    <a:p>
                      <a:pPr marL="285750" indent="-285750">
                        <a:buFontTx/>
                        <a:buChar char="-"/>
                      </a:pPr>
                      <a:endParaRPr lang="en-IN" sz="1800" dirty="0"/>
                    </a:p>
                  </a:txBody>
                  <a:tcPr/>
                </a:tc>
                <a:tc>
                  <a:txBody>
                    <a:bodyPr/>
                    <a:lstStyle/>
                    <a:p>
                      <a:r>
                        <a:rPr lang="en-IN" sz="1800" dirty="0"/>
                        <a:t>-CONTAIN</a:t>
                      </a:r>
                      <a:r>
                        <a:rPr lang="en-IN" sz="1800" baseline="0" dirty="0"/>
                        <a:t> POTASSIUM, DONOT USE IN RENAL FALIURE PATIENTS</a:t>
                      </a:r>
                    </a:p>
                    <a:p>
                      <a:r>
                        <a:rPr lang="en-IN" sz="1800" baseline="0" dirty="0"/>
                        <a:t>-DONOT USE WITH LIVER DISEASE, CAN NOT METABOLISE LACTATE</a:t>
                      </a:r>
                      <a:endParaRPr lang="en-IN" sz="18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3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076C5A-DECD-E890-9CDF-4FA0EE3565F0}"/>
              </a:ext>
            </a:extLst>
          </p:cNvPr>
          <p:cNvSpPr txBox="1"/>
          <p:nvPr/>
        </p:nvSpPr>
        <p:spPr>
          <a:xfrm>
            <a:off x="2381056" y="628708"/>
            <a:ext cx="3972119" cy="658642"/>
          </a:xfrm>
          <a:prstGeom prst="rect">
            <a:avLst/>
          </a:prstGeom>
          <a:noFill/>
        </p:spPr>
        <p:txBody>
          <a:bodyPr wrap="square">
            <a:spAutoFit/>
          </a:bodyPr>
          <a:lstStyle/>
          <a:p>
            <a:pPr algn="just">
              <a:lnSpc>
                <a:spcPct val="115000"/>
              </a:lnSpc>
              <a:spcAft>
                <a:spcPts val="1000"/>
              </a:spcAf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SYRINGES &amp; NEEDLES</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70C264EC-EF6C-3804-DC55-D2FE14C74A21}"/>
              </a:ext>
            </a:extLst>
          </p:cNvPr>
          <p:cNvSpPr txBox="1"/>
          <p:nvPr/>
        </p:nvSpPr>
        <p:spPr>
          <a:xfrm>
            <a:off x="790575" y="1945348"/>
            <a:ext cx="7610475" cy="3539430"/>
          </a:xfrm>
          <a:prstGeom prst="rect">
            <a:avLst/>
          </a:prstGeom>
          <a:noFill/>
        </p:spPr>
        <p:txBody>
          <a:bodyPr wrap="square">
            <a:spAutoFit/>
          </a:bodyPr>
          <a:lstStyle/>
          <a:p>
            <a:pPr marL="457200" indent="-457200">
              <a:buFont typeface="Arial" pitchFamily="34" charset="0"/>
              <a:buChar char="•"/>
            </a:pPr>
            <a:r>
              <a:rPr lang="en-US" sz="2800" b="0" i="0" dirty="0">
                <a:solidFill>
                  <a:srgbClr val="00B0F0"/>
                </a:solidFill>
                <a:effectLst/>
              </a:rPr>
              <a:t>A syringe is a simple reciprocating pump consisting of a plunger that fits tightly within a cylindrical tube called a barrel. </a:t>
            </a:r>
          </a:p>
          <a:p>
            <a:pPr marL="457200" indent="-457200">
              <a:buFont typeface="Arial" pitchFamily="34" charset="0"/>
              <a:buChar char="•"/>
            </a:pPr>
            <a:r>
              <a:rPr lang="en-US" sz="2800" b="0" i="0" dirty="0">
                <a:solidFill>
                  <a:srgbClr val="002060"/>
                </a:solidFill>
                <a:effectLst/>
              </a:rPr>
              <a:t>The plunger can be linearly pulled and pushed along the inside of the tube, allowing the syringe to take in and expel liquid or gas through a discharge orifice at the front end of the tube.</a:t>
            </a:r>
            <a:endParaRPr lang="en-IN" sz="2800" dirty="0">
              <a:solidFill>
                <a:srgbClr val="002060"/>
              </a:solidFill>
            </a:endParaRPr>
          </a:p>
        </p:txBody>
      </p:sp>
    </p:spTree>
    <p:extLst>
      <p:ext uri="{BB962C8B-B14F-4D97-AF65-F5344CB8AC3E}">
        <p14:creationId xmlns:p14="http://schemas.microsoft.com/office/powerpoint/2010/main" val="318176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3909944"/>
              </p:ext>
            </p:extLst>
          </p:nvPr>
        </p:nvGraphicFramePr>
        <p:xfrm>
          <a:off x="76200" y="158750"/>
          <a:ext cx="9067801" cy="67716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495425">
                  <a:extLst>
                    <a:ext uri="{9D8B030D-6E8A-4147-A177-3AD203B41FA5}">
                      <a16:colId xmlns:a16="http://schemas.microsoft.com/office/drawing/2014/main" xmlns="" val="20001"/>
                    </a:ext>
                  </a:extLst>
                </a:gridCol>
                <a:gridCol w="2327434">
                  <a:extLst>
                    <a:ext uri="{9D8B030D-6E8A-4147-A177-3AD203B41FA5}">
                      <a16:colId xmlns:a16="http://schemas.microsoft.com/office/drawing/2014/main" xmlns="" val="20002"/>
                    </a:ext>
                  </a:extLst>
                </a:gridCol>
                <a:gridCol w="3797142">
                  <a:extLst>
                    <a:ext uri="{9D8B030D-6E8A-4147-A177-3AD203B41FA5}">
                      <a16:colId xmlns:a16="http://schemas.microsoft.com/office/drawing/2014/main" xmlns="" val="20003"/>
                    </a:ext>
                  </a:extLst>
                </a:gridCol>
              </a:tblGrid>
              <a:tr h="370840">
                <a:tc>
                  <a:txBody>
                    <a:bodyPr/>
                    <a:lstStyle/>
                    <a:p>
                      <a:pPr algn="ctr"/>
                      <a:r>
                        <a:rPr lang="en-IN" dirty="0">
                          <a:solidFill>
                            <a:srgbClr val="00B050"/>
                          </a:solidFill>
                        </a:rPr>
                        <a:t>TYPE </a:t>
                      </a:r>
                    </a:p>
                  </a:txBody>
                  <a:tcPr/>
                </a:tc>
                <a:tc>
                  <a:txBody>
                    <a:bodyPr/>
                    <a:lstStyle/>
                    <a:p>
                      <a:pPr algn="ctr"/>
                      <a:r>
                        <a:rPr lang="en-IN" dirty="0">
                          <a:solidFill>
                            <a:srgbClr val="00B050"/>
                          </a:solidFill>
                        </a:rPr>
                        <a:t>SOLUTION</a:t>
                      </a:r>
                    </a:p>
                  </a:txBody>
                  <a:tcPr/>
                </a:tc>
                <a:tc>
                  <a:txBody>
                    <a:bodyPr/>
                    <a:lstStyle/>
                    <a:p>
                      <a:pPr algn="ctr"/>
                      <a:r>
                        <a:rPr lang="en-IN" dirty="0">
                          <a:solidFill>
                            <a:srgbClr val="00B050"/>
                          </a:solidFill>
                        </a:rPr>
                        <a:t>USES </a:t>
                      </a:r>
                    </a:p>
                  </a:txBody>
                  <a:tcPr/>
                </a:tc>
                <a:tc>
                  <a:txBody>
                    <a:bodyPr/>
                    <a:lstStyle/>
                    <a:p>
                      <a:pPr algn="ctr"/>
                      <a:r>
                        <a:rPr lang="en-IN" dirty="0">
                          <a:solidFill>
                            <a:srgbClr val="00B050"/>
                          </a:solidFill>
                        </a:rPr>
                        <a:t>SPECIAL CONSIDERATION</a:t>
                      </a:r>
                    </a:p>
                  </a:txBody>
                  <a:tcPr/>
                </a:tc>
                <a:extLst>
                  <a:ext uri="{0D108BD9-81ED-4DB2-BD59-A6C34878D82A}">
                    <a16:rowId xmlns:a16="http://schemas.microsoft.com/office/drawing/2014/main" xmlns="" val="10000"/>
                  </a:ext>
                </a:extLst>
              </a:tr>
              <a:tr h="370840">
                <a:tc>
                  <a:txBody>
                    <a:bodyPr/>
                    <a:lstStyle/>
                    <a:p>
                      <a:r>
                        <a:rPr lang="en-IN" sz="1800" dirty="0"/>
                        <a:t>HYPOTONIC</a:t>
                      </a:r>
                    </a:p>
                  </a:txBody>
                  <a:tcPr/>
                </a:tc>
                <a:tc>
                  <a:txBody>
                    <a:bodyPr/>
                    <a:lstStyle/>
                    <a:p>
                      <a:r>
                        <a:rPr lang="en-IN" sz="1800" dirty="0"/>
                        <a:t>0.45% SODIUM CHLORIDE (1/2 NORMAL SALINE)</a:t>
                      </a:r>
                    </a:p>
                  </a:txBody>
                  <a:tcPr/>
                </a:tc>
                <a:tc>
                  <a:txBody>
                    <a:bodyPr/>
                    <a:lstStyle/>
                    <a:p>
                      <a:r>
                        <a:rPr lang="en-IN" sz="1800" dirty="0"/>
                        <a:t>-GASTRIC FLUID LOSS FM</a:t>
                      </a:r>
                      <a:r>
                        <a:rPr lang="en-IN" sz="1800" baseline="0" dirty="0"/>
                        <a:t> NG OR VOMITTING </a:t>
                      </a:r>
                    </a:p>
                    <a:p>
                      <a:pPr marL="285750" indent="-285750">
                        <a:buFontTx/>
                        <a:buChar char="-"/>
                      </a:pPr>
                      <a:r>
                        <a:rPr lang="en-IN" sz="1800" baseline="0" dirty="0"/>
                        <a:t>WATER REPLACEMENT </a:t>
                      </a:r>
                    </a:p>
                    <a:p>
                      <a:pPr marL="285750" indent="-285750">
                        <a:buFontTx/>
                        <a:buChar char="-"/>
                      </a:pPr>
                      <a:r>
                        <a:rPr lang="en-IN" sz="1800" baseline="0" dirty="0"/>
                        <a:t>DKA</a:t>
                      </a:r>
                      <a:endParaRPr lang="en-IN" sz="1800" dirty="0"/>
                    </a:p>
                  </a:txBody>
                  <a:tcPr/>
                </a:tc>
                <a:tc>
                  <a:txBody>
                    <a:bodyPr/>
                    <a:lstStyle/>
                    <a:p>
                      <a:r>
                        <a:rPr lang="en-IN" sz="1800" dirty="0"/>
                        <a:t>-USE</a:t>
                      </a:r>
                      <a:r>
                        <a:rPr lang="en-IN" sz="1800" baseline="0" dirty="0"/>
                        <a:t> WITH CAUTION</a:t>
                      </a:r>
                    </a:p>
                    <a:p>
                      <a:r>
                        <a:rPr lang="en-IN" sz="1800" baseline="0" dirty="0"/>
                        <a:t>-MAY CAUSE CARDIOVASCULAR COLLAPSE OR INCREASED INTRACRANIAL PRESSURE </a:t>
                      </a:r>
                    </a:p>
                    <a:p>
                      <a:r>
                        <a:rPr lang="en-IN" sz="1800" baseline="0" dirty="0"/>
                        <a:t>- DONOT USE WITH LIVER DISEASES , TRAUMA OR BURNS.</a:t>
                      </a:r>
                      <a:endParaRPr lang="en-IN" sz="1800" dirty="0"/>
                    </a:p>
                  </a:txBody>
                  <a:tcPr/>
                </a:tc>
                <a:extLst>
                  <a:ext uri="{0D108BD9-81ED-4DB2-BD59-A6C34878D82A}">
                    <a16:rowId xmlns:a16="http://schemas.microsoft.com/office/drawing/2014/main" xmlns="" val="10001"/>
                  </a:ext>
                </a:extLst>
              </a:tr>
              <a:tr h="370840">
                <a:tc>
                  <a:txBody>
                    <a:bodyPr/>
                    <a:lstStyle/>
                    <a:p>
                      <a:r>
                        <a:rPr lang="en-IN" sz="1800" dirty="0"/>
                        <a:t>HYPERTONIC</a:t>
                      </a:r>
                    </a:p>
                  </a:txBody>
                  <a:tcPr/>
                </a:tc>
                <a:tc>
                  <a:txBody>
                    <a:bodyPr/>
                    <a:lstStyle/>
                    <a:p>
                      <a:r>
                        <a:rPr lang="en-IN" sz="1800" dirty="0"/>
                        <a:t>DEXTROSE 5% IN ½ NORMAL SALINE</a:t>
                      </a:r>
                    </a:p>
                  </a:txBody>
                  <a:tcPr/>
                </a:tc>
                <a:tc>
                  <a:txBody>
                    <a:bodyPr/>
                    <a:lstStyle/>
                    <a:p>
                      <a:r>
                        <a:rPr lang="en-IN" sz="1800" dirty="0"/>
                        <a:t>-LATER IN DKA TREATMENT </a:t>
                      </a:r>
                    </a:p>
                  </a:txBody>
                  <a:tcPr/>
                </a:tc>
                <a:tc>
                  <a:txBody>
                    <a:bodyPr/>
                    <a:lstStyle/>
                    <a:p>
                      <a:r>
                        <a:rPr lang="en-IN" sz="1800" dirty="0"/>
                        <a:t>-USE ONLY WHEN BLOOD SUGAR FALL 250MG/dl</a:t>
                      </a:r>
                      <a:r>
                        <a:rPr lang="en-IN" sz="1800" baseline="0" dirty="0"/>
                        <a:t> </a:t>
                      </a:r>
                      <a:endParaRPr lang="en-IN" sz="1800" dirty="0"/>
                    </a:p>
                  </a:txBody>
                  <a:tcPr/>
                </a:tc>
                <a:extLst>
                  <a:ext uri="{0D108BD9-81ED-4DB2-BD59-A6C34878D82A}">
                    <a16:rowId xmlns:a16="http://schemas.microsoft.com/office/drawing/2014/main" xmlns="" val="10002"/>
                  </a:ext>
                </a:extLst>
              </a:tr>
              <a:tr h="370840">
                <a:tc>
                  <a:txBody>
                    <a:bodyPr/>
                    <a:lstStyle/>
                    <a:p>
                      <a:r>
                        <a:rPr lang="en-IN" sz="1800" dirty="0"/>
                        <a:t>HYPERTONIC</a:t>
                      </a:r>
                    </a:p>
                  </a:txBody>
                  <a:tcPr/>
                </a:tc>
                <a:tc>
                  <a:txBody>
                    <a:bodyPr/>
                    <a:lstStyle/>
                    <a:p>
                      <a:r>
                        <a:rPr lang="en-IN" sz="1800" dirty="0"/>
                        <a:t>DEXTROSE 5% IN NORMAL SALINE</a:t>
                      </a:r>
                    </a:p>
                  </a:txBody>
                  <a:tcPr/>
                </a:tc>
                <a:tc>
                  <a:txBody>
                    <a:bodyPr/>
                    <a:lstStyle/>
                    <a:p>
                      <a:pPr marL="285750" indent="-285750">
                        <a:buFontTx/>
                        <a:buChar char="-"/>
                      </a:pPr>
                      <a:r>
                        <a:rPr lang="en-IN" sz="1800" dirty="0"/>
                        <a:t>TEMPORARY TREATMENT FOR SHOCK IF PLASMA EXPENDERS ARE NOT AVAILABLE</a:t>
                      </a:r>
                    </a:p>
                    <a:p>
                      <a:pPr marL="285750" indent="-285750">
                        <a:buFontTx/>
                        <a:buChar char="-"/>
                      </a:pPr>
                      <a:r>
                        <a:rPr lang="en-IN" sz="1800" dirty="0"/>
                        <a:t>ADDITIONS CRISIS. </a:t>
                      </a:r>
                    </a:p>
                  </a:txBody>
                  <a:tcPr/>
                </a:tc>
                <a:tc>
                  <a:txBody>
                    <a:bodyPr/>
                    <a:lstStyle/>
                    <a:p>
                      <a:r>
                        <a:rPr lang="en-IN" sz="1800" dirty="0"/>
                        <a:t>-</a:t>
                      </a:r>
                      <a:r>
                        <a:rPr lang="en-IN" sz="1800" baseline="0" dirty="0"/>
                        <a:t>DONOT USE IN CARDIAC AND RENAL PATIENTS </a:t>
                      </a:r>
                      <a:endParaRPr lang="en-IN" sz="1800"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HYPERTONIC</a:t>
                      </a:r>
                    </a:p>
                    <a:p>
                      <a:endParaRPr lang="en-IN"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DEXTROSE 10% IN WATER</a:t>
                      </a:r>
                    </a:p>
                  </a:txBody>
                  <a:tcPr/>
                </a:tc>
                <a:tc>
                  <a:txBody>
                    <a:bodyPr/>
                    <a:lstStyle/>
                    <a:p>
                      <a:pPr marL="285750" indent="-285750">
                        <a:buFontTx/>
                        <a:buChar char="-"/>
                      </a:pPr>
                      <a:r>
                        <a:rPr lang="en-IN" sz="1800" dirty="0"/>
                        <a:t>WATER REPLACEMENT </a:t>
                      </a:r>
                    </a:p>
                    <a:p>
                      <a:pPr marL="285750" indent="-285750">
                        <a:buFontTx/>
                        <a:buChar char="-"/>
                      </a:pPr>
                      <a:r>
                        <a:rPr lang="en-IN" sz="1800" dirty="0"/>
                        <a:t>CONDITIONS WHERE SOME NUTRITION WITH GLUCOSE IS REQUIRED</a:t>
                      </a:r>
                    </a:p>
                  </a:txBody>
                  <a:tcPr/>
                </a:tc>
                <a:tc>
                  <a:txBody>
                    <a:bodyPr/>
                    <a:lstStyle/>
                    <a:p>
                      <a:r>
                        <a:rPr lang="en-IN" sz="1800" dirty="0"/>
                        <a:t>- MONITOR BLOOD SUGAR LEVEL.</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13540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29EC62-1785-152A-25B7-EB2D31CAF4E1}"/>
              </a:ext>
            </a:extLst>
          </p:cNvPr>
          <p:cNvPicPr>
            <a:picLocks noChangeAspect="1"/>
          </p:cNvPicPr>
          <p:nvPr/>
        </p:nvPicPr>
        <p:blipFill>
          <a:blip r:embed="rId2"/>
          <a:stretch>
            <a:fillRect/>
          </a:stretch>
        </p:blipFill>
        <p:spPr>
          <a:xfrm>
            <a:off x="1497563" y="828675"/>
            <a:ext cx="5598368" cy="5200650"/>
          </a:xfrm>
          <a:prstGeom prst="rect">
            <a:avLst/>
          </a:prstGeom>
        </p:spPr>
      </p:pic>
    </p:spTree>
    <p:extLst>
      <p:ext uri="{BB962C8B-B14F-4D97-AF65-F5344CB8AC3E}">
        <p14:creationId xmlns:p14="http://schemas.microsoft.com/office/powerpoint/2010/main" val="2771386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nk You Emoji Images – Browse 1,592 Stock Photos, Vectors, and Video |  Adobe Stock">
            <a:extLst>
              <a:ext uri="{FF2B5EF4-FFF2-40B4-BE49-F238E27FC236}">
                <a16:creationId xmlns:a16="http://schemas.microsoft.com/office/drawing/2014/main" xmlns="" id="{4C351337-DD41-B03A-F1C0-8444A6D93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05"/>
            <a:ext cx="9209314" cy="695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74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3" name="Picture 2">
            <a:extLst>
              <a:ext uri="{FF2B5EF4-FFF2-40B4-BE49-F238E27FC236}">
                <a16:creationId xmlns:a16="http://schemas.microsoft.com/office/drawing/2014/main" xmlns="" id="{6C1295FA-548A-C8B9-6444-12453F01D9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336955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a16="http://schemas.microsoft.com/office/drawing/2014/main" xmlns="" id="{1F0E36E1-0E6B-9A38-A349-28E08FB70607}"/>
              </a:ext>
            </a:extLst>
          </p:cNvPr>
          <p:cNvPicPr>
            <a:picLocks noChangeAspect="1"/>
          </p:cNvPicPr>
          <p:nvPr/>
        </p:nvPicPr>
        <p:blipFill>
          <a:blip r:embed="rId2"/>
          <a:stretch>
            <a:fillRect/>
          </a:stretch>
        </p:blipFill>
        <p:spPr>
          <a:xfrm>
            <a:off x="0" y="-27710"/>
            <a:ext cx="9100267" cy="6722707"/>
          </a:xfrm>
          <a:prstGeom prst="rect">
            <a:avLst/>
          </a:prstGeom>
        </p:spPr>
      </p:pic>
      <p:pic>
        <p:nvPicPr>
          <p:cNvPr id="2" name="Picture 1">
            <a:extLst>
              <a:ext uri="{FF2B5EF4-FFF2-40B4-BE49-F238E27FC236}">
                <a16:creationId xmlns:a16="http://schemas.microsoft.com/office/drawing/2014/main" xmlns="" id="{25A5FB7E-E698-774D-90A5-A36ECEA05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256" y="-27709"/>
            <a:ext cx="1247775" cy="1098550"/>
          </a:xfrm>
          <a:prstGeom prst="rect">
            <a:avLst/>
          </a:prstGeom>
          <a:noFill/>
          <a:ln>
            <a:noFill/>
          </a:ln>
        </p:spPr>
      </p:pic>
    </p:spTree>
    <p:extLst>
      <p:ext uri="{BB962C8B-B14F-4D97-AF65-F5344CB8AC3E}">
        <p14:creationId xmlns:p14="http://schemas.microsoft.com/office/powerpoint/2010/main" val="1727781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6228B3-3B21-5396-99B0-5019886D5064}"/>
              </a:ext>
            </a:extLst>
          </p:cNvPr>
          <p:cNvPicPr>
            <a:picLocks noChangeAspect="1"/>
          </p:cNvPicPr>
          <p:nvPr/>
        </p:nvPicPr>
        <p:blipFill>
          <a:blip r:embed="rId2"/>
          <a:stretch>
            <a:fillRect/>
          </a:stretch>
        </p:blipFill>
        <p:spPr>
          <a:xfrm>
            <a:off x="-196795" y="0"/>
            <a:ext cx="7969195" cy="6858000"/>
          </a:xfrm>
          <a:prstGeom prst="rect">
            <a:avLst/>
          </a:prstGeom>
        </p:spPr>
      </p:pic>
    </p:spTree>
    <p:extLst>
      <p:ext uri="{BB962C8B-B14F-4D97-AF65-F5344CB8AC3E}">
        <p14:creationId xmlns:p14="http://schemas.microsoft.com/office/powerpoint/2010/main" val="30359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E59D39-45DB-5B0F-0A4D-29F81DD50F20}"/>
              </a:ext>
            </a:extLst>
          </p:cNvPr>
          <p:cNvPicPr>
            <a:picLocks noChangeAspect="1"/>
          </p:cNvPicPr>
          <p:nvPr/>
        </p:nvPicPr>
        <p:blipFill>
          <a:blip r:embed="rId2"/>
          <a:stretch>
            <a:fillRect/>
          </a:stretch>
        </p:blipFill>
        <p:spPr>
          <a:xfrm>
            <a:off x="47625" y="0"/>
            <a:ext cx="7724775" cy="6858000"/>
          </a:xfrm>
          <a:prstGeom prst="rect">
            <a:avLst/>
          </a:prstGeom>
        </p:spPr>
      </p:pic>
    </p:spTree>
    <p:extLst>
      <p:ext uri="{BB962C8B-B14F-4D97-AF65-F5344CB8AC3E}">
        <p14:creationId xmlns:p14="http://schemas.microsoft.com/office/powerpoint/2010/main" val="26758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B0F48E-4BCF-7207-DF12-C24CEFA88466}"/>
              </a:ext>
            </a:extLst>
          </p:cNvPr>
          <p:cNvPicPr>
            <a:picLocks noChangeAspect="1"/>
          </p:cNvPicPr>
          <p:nvPr/>
        </p:nvPicPr>
        <p:blipFill>
          <a:blip r:embed="rId2"/>
          <a:stretch>
            <a:fillRect/>
          </a:stretch>
        </p:blipFill>
        <p:spPr>
          <a:xfrm>
            <a:off x="762000" y="0"/>
            <a:ext cx="7019924" cy="6791325"/>
          </a:xfrm>
          <a:prstGeom prst="rect">
            <a:avLst/>
          </a:prstGeom>
        </p:spPr>
      </p:pic>
    </p:spTree>
    <p:extLst>
      <p:ext uri="{BB962C8B-B14F-4D97-AF65-F5344CB8AC3E}">
        <p14:creationId xmlns:p14="http://schemas.microsoft.com/office/powerpoint/2010/main" val="18987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772400" cy="761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858000"/>
            <a:ext cx="9315450" cy="923330"/>
          </a:xfrm>
          <a:prstGeom prst="rect">
            <a:avLst/>
          </a:prstGeom>
          <a:solidFill>
            <a:schemeClr val="bg1"/>
          </a:solidFill>
        </p:spPr>
        <p:txBody>
          <a:bodyPr wrap="square" rtlCol="0">
            <a:spAutoFit/>
          </a:bodyPr>
          <a:lstStyle/>
          <a:p>
            <a:endParaRPr lang="en-IN" dirty="0"/>
          </a:p>
          <a:p>
            <a:endParaRPr lang="en-IN" dirty="0"/>
          </a:p>
          <a:p>
            <a:endParaRPr lang="en-IN" dirty="0"/>
          </a:p>
        </p:txBody>
      </p:sp>
    </p:spTree>
    <p:extLst>
      <p:ext uri="{BB962C8B-B14F-4D97-AF65-F5344CB8AC3E}">
        <p14:creationId xmlns:p14="http://schemas.microsoft.com/office/powerpoint/2010/main" val="177947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66" y="393472"/>
            <a:ext cx="7333418" cy="584775"/>
          </a:xfrm>
          <a:prstGeom prst="rect">
            <a:avLst/>
          </a:prstGeom>
          <a:noFill/>
        </p:spPr>
        <p:txBody>
          <a:bodyPr wrap="none" rtlCol="0">
            <a:spAutoFit/>
          </a:bodyPr>
          <a:lstStyle/>
          <a:p>
            <a:r>
              <a:rPr lang="en-IN" sz="3200" b="1" dirty="0">
                <a:solidFill>
                  <a:srgbClr val="00B050"/>
                </a:solidFill>
              </a:rPr>
              <a:t>PREPARING INJECTIONS: AMPULES &amp;VIAL </a:t>
            </a:r>
          </a:p>
        </p:txBody>
      </p:sp>
      <p:sp>
        <p:nvSpPr>
          <p:cNvPr id="3" name="TextBox 2"/>
          <p:cNvSpPr txBox="1"/>
          <p:nvPr/>
        </p:nvSpPr>
        <p:spPr>
          <a:xfrm>
            <a:off x="514350" y="990600"/>
            <a:ext cx="7918643" cy="2246769"/>
          </a:xfrm>
          <a:prstGeom prst="rect">
            <a:avLst/>
          </a:prstGeom>
          <a:noFill/>
        </p:spPr>
        <p:txBody>
          <a:bodyPr wrap="none" rtlCol="0">
            <a:spAutoFit/>
          </a:bodyPr>
          <a:lstStyle/>
          <a:p>
            <a:r>
              <a:rPr lang="en-IN" sz="2800" b="1" dirty="0">
                <a:solidFill>
                  <a:srgbClr val="00B0F0"/>
                </a:solidFill>
              </a:rPr>
              <a:t>AMPULE:- </a:t>
            </a:r>
          </a:p>
          <a:p>
            <a:endParaRPr lang="en-IN" sz="2400" b="1" dirty="0"/>
          </a:p>
          <a:p>
            <a:r>
              <a:rPr lang="en-IN" sz="2800" dirty="0"/>
              <a:t>    1. </a:t>
            </a:r>
            <a:r>
              <a:rPr lang="en-IN" sz="2800" dirty="0">
                <a:solidFill>
                  <a:srgbClr val="002060"/>
                </a:solidFill>
              </a:rPr>
              <a:t>An Ampule Contains Single Doses Of </a:t>
            </a:r>
          </a:p>
          <a:p>
            <a:r>
              <a:rPr lang="en-IN" sz="2800" dirty="0">
                <a:solidFill>
                  <a:srgbClr val="002060"/>
                </a:solidFill>
              </a:rPr>
              <a:t>         Injectable Medication In A Liquid Form And </a:t>
            </a:r>
          </a:p>
          <a:p>
            <a:r>
              <a:rPr lang="en-IN" sz="2800" dirty="0">
                <a:solidFill>
                  <a:srgbClr val="002060"/>
                </a:solidFill>
              </a:rPr>
              <a:t>         Are Available In A Size Of 1ml To 10 Ml Or More.</a:t>
            </a:r>
          </a:p>
        </p:txBody>
      </p:sp>
      <p:sp>
        <p:nvSpPr>
          <p:cNvPr id="4" name="TextBox 3"/>
          <p:cNvSpPr txBox="1"/>
          <p:nvPr/>
        </p:nvSpPr>
        <p:spPr>
          <a:xfrm>
            <a:off x="552450" y="3171825"/>
            <a:ext cx="7222234" cy="1384995"/>
          </a:xfrm>
          <a:prstGeom prst="rect">
            <a:avLst/>
          </a:prstGeom>
          <a:noFill/>
        </p:spPr>
        <p:txBody>
          <a:bodyPr wrap="none" rtlCol="0">
            <a:spAutoFit/>
          </a:bodyPr>
          <a:lstStyle/>
          <a:p>
            <a:r>
              <a:rPr lang="en-IN" sz="2800" dirty="0"/>
              <a:t>    2. </a:t>
            </a:r>
            <a:r>
              <a:rPr lang="en-IN" sz="2800" dirty="0">
                <a:solidFill>
                  <a:srgbClr val="7030A0"/>
                </a:solidFill>
              </a:rPr>
              <a:t>An ampule is made of glass with constricted</a:t>
            </a:r>
          </a:p>
          <a:p>
            <a:r>
              <a:rPr lang="en-IN" sz="2800" dirty="0">
                <a:solidFill>
                  <a:srgbClr val="7030A0"/>
                </a:solidFill>
              </a:rPr>
              <a:t>        Neck that is snapped off to allow access to </a:t>
            </a:r>
          </a:p>
          <a:p>
            <a:r>
              <a:rPr lang="en-IN" sz="2800" dirty="0">
                <a:solidFill>
                  <a:srgbClr val="7030A0"/>
                </a:solidFill>
              </a:rPr>
              <a:t>        the medication.</a:t>
            </a:r>
          </a:p>
        </p:txBody>
      </p:sp>
      <p:sp>
        <p:nvSpPr>
          <p:cNvPr id="5" name="TextBox 4"/>
          <p:cNvSpPr txBox="1"/>
          <p:nvPr/>
        </p:nvSpPr>
        <p:spPr>
          <a:xfrm>
            <a:off x="504825" y="4581525"/>
            <a:ext cx="7475573" cy="1384995"/>
          </a:xfrm>
          <a:prstGeom prst="rect">
            <a:avLst/>
          </a:prstGeom>
          <a:noFill/>
        </p:spPr>
        <p:txBody>
          <a:bodyPr wrap="none" rtlCol="0">
            <a:spAutoFit/>
          </a:bodyPr>
          <a:lstStyle/>
          <a:p>
            <a:r>
              <a:rPr lang="en-IN" sz="2800" dirty="0"/>
              <a:t>    3. </a:t>
            </a:r>
            <a:r>
              <a:rPr lang="en-IN" sz="2800" dirty="0">
                <a:solidFill>
                  <a:srgbClr val="00B0F0"/>
                </a:solidFill>
              </a:rPr>
              <a:t>A coloured ring around the neck indicates </a:t>
            </a:r>
          </a:p>
          <a:p>
            <a:r>
              <a:rPr lang="en-IN" sz="2800" dirty="0">
                <a:solidFill>
                  <a:srgbClr val="00B0F0"/>
                </a:solidFill>
              </a:rPr>
              <a:t>        where the ampule is pre-scored to be broken </a:t>
            </a:r>
          </a:p>
          <a:p>
            <a:r>
              <a:rPr lang="en-IN" sz="2800" dirty="0">
                <a:solidFill>
                  <a:srgbClr val="00B0F0"/>
                </a:solidFill>
              </a:rPr>
              <a:t>        easily</a:t>
            </a:r>
          </a:p>
        </p:txBody>
      </p:sp>
    </p:spTree>
    <p:extLst>
      <p:ext uri="{BB962C8B-B14F-4D97-AF65-F5344CB8AC3E}">
        <p14:creationId xmlns:p14="http://schemas.microsoft.com/office/powerpoint/2010/main" val="221040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2192</Words>
  <Application>Microsoft Office PowerPoint</Application>
  <PresentationFormat>On-screen Show (4:3)</PresentationFormat>
  <Paragraphs>234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Monty Yadav</dc:creator>
  <cp:lastModifiedBy>NDRF MEDICAL</cp:lastModifiedBy>
  <cp:revision>5</cp:revision>
  <dcterms:created xsi:type="dcterms:W3CDTF">2006-08-16T00:00:00Z</dcterms:created>
  <dcterms:modified xsi:type="dcterms:W3CDTF">2025-12-20T07:20:52Z</dcterms:modified>
</cp:coreProperties>
</file>