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370" r:id="rId2"/>
    <p:sldId id="257" r:id="rId3"/>
    <p:sldId id="275" r:id="rId4"/>
    <p:sldId id="276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4" r:id="rId18"/>
    <p:sldId id="385" r:id="rId19"/>
    <p:sldId id="386" r:id="rId20"/>
    <p:sldId id="387" r:id="rId21"/>
    <p:sldId id="388" r:id="rId22"/>
    <p:sldId id="389" r:id="rId23"/>
    <p:sldId id="390" r:id="rId24"/>
    <p:sldId id="391" r:id="rId25"/>
    <p:sldId id="367" r:id="rId26"/>
    <p:sldId id="368" r:id="rId27"/>
    <p:sldId id="369" r:id="rId28"/>
    <p:sldId id="392" r:id="rId29"/>
    <p:sldId id="393" r:id="rId30"/>
    <p:sldId id="371" r:id="rId3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16625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9" autoAdjust="0"/>
    <p:restoredTop sz="94660"/>
  </p:normalViewPr>
  <p:slideViewPr>
    <p:cSldViewPr snapToGrid="0">
      <p:cViewPr varScale="1">
        <p:scale>
          <a:sx n="28" d="100"/>
          <a:sy n="28" d="100"/>
        </p:scale>
        <p:origin x="114" y="13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D13C24-EF1B-A8B5-A81D-B1EAAD1D3E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79828-B23F-ACFA-2DE5-13ABDCA02D5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BEA47-DF63-4130-9BB3-A0C215BE360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469C86-C0E2-3EF8-5730-BF70758676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4CA09CF-18D9-950A-A230-3F5EE1C88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88059-F94F-B6DC-20C1-75A175D7E0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092A2-2668-7133-89EF-0412AF51B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8BBB6-EE03-45D8-A535-660DDDDB70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0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812204" y="12813338"/>
            <a:ext cx="969406" cy="902662"/>
          </a:xfrm>
          <a:prstGeom prst="rect">
            <a:avLst/>
          </a:prstGeom>
        </p:spPr>
        <p:txBody>
          <a:bodyPr lIns="78283" tIns="78283" rIns="78283" bIns="78283" anchor="t"/>
          <a:lstStyle>
            <a:lvl1pPr algn="ctr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>
            <a:extLst>
              <a:ext uri="{FF2B5EF4-FFF2-40B4-BE49-F238E27FC236}">
                <a16:creationId xmlns:a16="http://schemas.microsoft.com/office/drawing/2014/main" id="{24F2B74D-F11E-A5DB-5043-8BE355B57385}"/>
              </a:ext>
            </a:extLst>
          </p:cNvPr>
          <p:cNvSpPr txBox="1">
            <a:spLocks/>
          </p:cNvSpPr>
          <p:nvPr userDrawn="1"/>
        </p:nvSpPr>
        <p:spPr>
          <a:xfrm>
            <a:off x="22812204" y="12813339"/>
            <a:ext cx="905046" cy="502612"/>
          </a:xfrm>
          <a:prstGeom prst="rect">
            <a:avLst/>
          </a:prstGeom>
        </p:spPr>
        <p:txBody>
          <a:bodyPr lIns="78283" tIns="78283" rIns="78283" bIns="78283" anchor="t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662545" rtl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able with Caption">
    <p:bg>
      <p:bgPr>
        <a:blipFill rotWithShape="1">
          <a:blip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416469" y="3401615"/>
            <a:ext cx="7298268" cy="574940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defRPr sz="4200" b="1" i="0">
                <a:solidFill>
                  <a:srgbClr val="C00000"/>
                </a:solidFill>
              </a:defRPr>
            </a:lvl1pPr>
            <a:lvl2pPr marL="1057275" indent="-600075">
              <a:spcBef>
                <a:spcPts val="1000"/>
              </a:spcBef>
              <a:buSzPct val="100000"/>
              <a:buChar char="–"/>
              <a:defRPr sz="4200" b="1" i="0">
                <a:solidFill>
                  <a:srgbClr val="C00000"/>
                </a:solidFill>
              </a:defRPr>
            </a:lvl2pPr>
            <a:lvl3pPr marL="1447800" indent="-533400">
              <a:spcBef>
                <a:spcPts val="1000"/>
              </a:spcBef>
              <a:buSzPct val="100000"/>
              <a:buChar char="•"/>
              <a:defRPr sz="4200" b="1" i="0">
                <a:solidFill>
                  <a:srgbClr val="C00000"/>
                </a:solidFill>
              </a:defRPr>
            </a:lvl3pPr>
            <a:lvl4pPr marL="1971675" indent="-600075">
              <a:spcBef>
                <a:spcPts val="1000"/>
              </a:spcBef>
              <a:buSzPct val="100000"/>
              <a:buChar char="–"/>
              <a:defRPr sz="4200" b="1" i="0">
                <a:solidFill>
                  <a:srgbClr val="C00000"/>
                </a:solidFill>
              </a:defRPr>
            </a:lvl4pPr>
            <a:lvl5pPr marL="2428875" indent="-600075">
              <a:spcBef>
                <a:spcPts val="1000"/>
              </a:spcBef>
              <a:buSzPct val="100000"/>
              <a:buChar char="»"/>
              <a:defRPr sz="4200" b="1" i="0">
                <a:solidFill>
                  <a:srgbClr val="C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6416469" y="4169701"/>
            <a:ext cx="7296414" cy="1726209"/>
          </a:xfrm>
          <a:prstGeom prst="rect">
            <a:avLst/>
          </a:prstGeom>
        </p:spPr>
        <p:txBody>
          <a:bodyPr anchor="t"/>
          <a:lstStyle/>
          <a:p>
            <a:pPr>
              <a:spcBef>
                <a:spcPts val="600"/>
              </a:spcBef>
              <a:defRPr sz="2600" i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4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863599" y="905338"/>
            <a:ext cx="22851535" cy="96096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700"/>
              </a:spcBef>
              <a:defRPr sz="7400" b="1" i="0">
                <a:solidFill>
                  <a:srgbClr val="C00000"/>
                </a:solidFill>
              </a:defRPr>
            </a:pPr>
            <a:endParaRPr/>
          </a:p>
        </p:txBody>
      </p:sp>
      <p:sp>
        <p:nvSpPr>
          <p:cNvPr id="45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863599" y="2060773"/>
            <a:ext cx="22851535" cy="76623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defRPr sz="52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5E2FD404-044F-4320-5F92-72E92DB0DDD7}"/>
              </a:ext>
            </a:extLst>
          </p:cNvPr>
          <p:cNvSpPr txBox="1">
            <a:spLocks/>
          </p:cNvSpPr>
          <p:nvPr userDrawn="1"/>
        </p:nvSpPr>
        <p:spPr>
          <a:xfrm>
            <a:off x="22812204" y="12813338"/>
            <a:ext cx="969406" cy="902662"/>
          </a:xfrm>
          <a:prstGeom prst="rect">
            <a:avLst/>
          </a:prstGeom>
        </p:spPr>
        <p:txBody>
          <a:bodyPr lIns="78283" tIns="78283" rIns="78283" bIns="78283" anchor="t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662545" rtl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535353"/>
                </a:solidFill>
                <a:effectLst/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Red Section Header">
    <p:bg>
      <p:bgPr>
        <a:solidFill>
          <a:srgbClr val="5353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1" descr="Picture 1"/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8543594" y="2825551"/>
            <a:ext cx="3793068" cy="2698047"/>
          </a:xfrm>
          <a:prstGeom prst="rect">
            <a:avLst/>
          </a:prstGeom>
          <a:ln w="12700">
            <a:miter lim="400000"/>
          </a:ln>
        </p:spPr>
      </p:pic>
      <p:pic>
        <p:nvPicPr>
          <p:cNvPr id="54" name="Picture 2" descr="Picture 2"/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822847" y="8184445"/>
            <a:ext cx="3781780" cy="3341513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782954" y="3593637"/>
            <a:ext cx="8640961" cy="6528726"/>
          </a:xfrm>
          <a:prstGeom prst="rect">
            <a:avLst/>
          </a:prstGeom>
        </p:spPr>
        <p:txBody>
          <a:bodyPr/>
          <a:lstStyle>
            <a:lvl1pPr>
              <a:spcBef>
                <a:spcPts val="1500"/>
              </a:spcBef>
              <a:defRPr sz="6400" i="0"/>
            </a:lvl1pPr>
            <a:lvl2pPr marL="1371600" indent="-914400">
              <a:spcBef>
                <a:spcPts val="1500"/>
              </a:spcBef>
              <a:buSzPct val="100000"/>
              <a:buChar char="–"/>
              <a:defRPr sz="6400" i="0"/>
            </a:lvl2pPr>
            <a:lvl3pPr marL="1727200" indent="-812800">
              <a:spcBef>
                <a:spcPts val="1500"/>
              </a:spcBef>
              <a:buSzPct val="100000"/>
              <a:buChar char="•"/>
              <a:defRPr sz="6400" i="0"/>
            </a:lvl3pPr>
            <a:lvl4pPr marL="2286000" indent="-914400">
              <a:spcBef>
                <a:spcPts val="1500"/>
              </a:spcBef>
              <a:buSzPct val="100000"/>
              <a:buChar char="–"/>
              <a:defRPr sz="6400" i="0"/>
            </a:lvl4pPr>
            <a:lvl5pPr marL="2743200" indent="-914400">
              <a:spcBef>
                <a:spcPts val="1500"/>
              </a:spcBef>
              <a:buSzPct val="100000"/>
              <a:buChar char="»"/>
              <a:defRPr sz="6400" i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47316" y="10314384"/>
            <a:ext cx="6528727" cy="576065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90000"/>
              </a:lnSpc>
              <a:spcBef>
                <a:spcPts val="800"/>
              </a:spcBef>
              <a:defRPr sz="3600" b="1" i="0"/>
            </a:pPr>
            <a:endParaRPr/>
          </a:p>
        </p:txBody>
      </p:sp>
      <p:sp>
        <p:nvSpPr>
          <p:cNvPr id="5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047316" y="11082470"/>
            <a:ext cx="6528727" cy="576065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90000"/>
              </a:lnSpc>
              <a:spcBef>
                <a:spcPts val="600"/>
              </a:spcBef>
              <a:defRPr sz="2600" i="0"/>
            </a:pPr>
            <a:endParaRPr/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92B3DFEB-AD9F-FE6C-361E-0205A8A5B25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2812204" y="12813338"/>
            <a:ext cx="969406" cy="902662"/>
          </a:xfrm>
          <a:prstGeom prst="rect">
            <a:avLst/>
          </a:prstGeom>
        </p:spPr>
        <p:txBody>
          <a:bodyPr lIns="78283" tIns="78283" rIns="78283" bIns="78283" anchor="t"/>
          <a:lstStyle>
            <a:lvl1pPr algn="ctr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ver Slide - Urban Resi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2218794" y="10698426"/>
            <a:ext cx="20726401" cy="76808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206890" y="11658533"/>
            <a:ext cx="20738305" cy="76808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DB766189-80CE-A703-E292-9366EB64CAE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2812204" y="12813338"/>
            <a:ext cx="969406" cy="902662"/>
          </a:xfrm>
          <a:prstGeom prst="rect">
            <a:avLst/>
          </a:prstGeom>
        </p:spPr>
        <p:txBody>
          <a:bodyPr lIns="78283" tIns="78283" rIns="78283" bIns="78283" anchor="t"/>
          <a:lstStyle>
            <a:lvl1pPr algn="ctr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2A9E7F-ED96-1630-5F44-F7F1631848AF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2137" y="38720"/>
            <a:ext cx="2231142" cy="2428598"/>
          </a:xfrm>
          <a:prstGeom prst="rect">
            <a:avLst/>
          </a:prstGeom>
        </p:spPr>
      </p:pic>
      <p:pic>
        <p:nvPicPr>
          <p:cNvPr id="6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D5626698-A73A-12E1-1740-8A559851473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21" y="50560"/>
            <a:ext cx="3258094" cy="2137626"/>
          </a:xfrm>
          <a:prstGeom prst="rect">
            <a:avLst/>
          </a:prstGeom>
        </p:spPr>
      </p:pic>
      <p:sp>
        <p:nvSpPr>
          <p:cNvPr id="2" name="PEER | MFR | INDIA">
            <a:extLst>
              <a:ext uri="{FF2B5EF4-FFF2-40B4-BE49-F238E27FC236}">
                <a16:creationId xmlns:a16="http://schemas.microsoft.com/office/drawing/2014/main" id="{5756C156-BAFF-F354-1A4C-767C3126B277}"/>
              </a:ext>
            </a:extLst>
          </p:cNvPr>
          <p:cNvSpPr txBox="1"/>
          <p:nvPr userDrawn="1"/>
        </p:nvSpPr>
        <p:spPr>
          <a:xfrm>
            <a:off x="602390" y="12876838"/>
            <a:ext cx="4642558" cy="527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r>
              <a:rPr lang="en-US" dirty="0"/>
              <a:t>CAPF | </a:t>
            </a:r>
            <a:r>
              <a:rPr dirty="0"/>
              <a:t>MFR | INDIA</a:t>
            </a:r>
          </a:p>
        </p:txBody>
      </p:sp>
      <p:sp>
        <p:nvSpPr>
          <p:cNvPr id="3" name="Rectangle">
            <a:extLst>
              <a:ext uri="{FF2B5EF4-FFF2-40B4-BE49-F238E27FC236}">
                <a16:creationId xmlns:a16="http://schemas.microsoft.com/office/drawing/2014/main" id="{68B22D2E-D8EC-4A98-23F7-488A6E15488E}"/>
              </a:ext>
            </a:extLst>
          </p:cNvPr>
          <p:cNvSpPr/>
          <p:nvPr userDrawn="1"/>
        </p:nvSpPr>
        <p:spPr>
          <a:xfrm>
            <a:off x="1016000" y="13512800"/>
            <a:ext cx="3815338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  <p:sp>
        <p:nvSpPr>
          <p:cNvPr id="4" name="PPT 2 -">
            <a:extLst>
              <a:ext uri="{FF2B5EF4-FFF2-40B4-BE49-F238E27FC236}">
                <a16:creationId xmlns:a16="http://schemas.microsoft.com/office/drawing/2014/main" id="{8B0424C2-D99E-7E04-A2DF-88986D9AF56C}"/>
              </a:ext>
            </a:extLst>
          </p:cNvPr>
          <p:cNvSpPr txBox="1"/>
          <p:nvPr userDrawn="1"/>
        </p:nvSpPr>
        <p:spPr>
          <a:xfrm>
            <a:off x="21437178" y="12813338"/>
            <a:ext cx="1626446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>
              <a:defRPr b="0"/>
            </a:pPr>
            <a:r>
              <a:rPr b="1" dirty="0"/>
              <a:t>PPT </a:t>
            </a:r>
            <a:r>
              <a:rPr lang="en-US" b="1" dirty="0"/>
              <a:t>12</a:t>
            </a:r>
            <a:r>
              <a:rPr b="1" dirty="0"/>
              <a:t> -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96D4E023-009E-D84A-59B6-CFE974A124D7}"/>
              </a:ext>
            </a:extLst>
          </p:cNvPr>
          <p:cNvSpPr/>
          <p:nvPr userDrawn="1"/>
        </p:nvSpPr>
        <p:spPr>
          <a:xfrm>
            <a:off x="21539200" y="13512800"/>
            <a:ext cx="1879600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AE68C5C7-2EFC-EA6F-F155-AFCE48EDDBA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2812204" y="12813338"/>
            <a:ext cx="969406" cy="902662"/>
          </a:xfrm>
          <a:prstGeom prst="rect">
            <a:avLst/>
          </a:prstGeom>
        </p:spPr>
        <p:txBody>
          <a:bodyPr lIns="78283" tIns="78283" rIns="78283" bIns="78283" anchor="t"/>
          <a:lstStyle>
            <a:lvl1pPr algn="ctr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</p:sldLayoutIdLst>
  <p:transition spd="med"/>
  <p:hf hdr="0" dt="0"/>
  <p:txStyles>
    <p:titleStyle>
      <a:lvl1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1pPr>
      <a:lvl2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2pPr>
      <a:lvl3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3pPr>
      <a:lvl4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4pPr>
      <a:lvl5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5pPr>
      <a:lvl6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6pPr>
      <a:lvl7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7pPr>
      <a:lvl8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8pPr>
      <a:lvl9pPr marL="0" marR="0" indent="0" algn="l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00" b="1" i="0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9pPr>
    </p:titleStyle>
    <p:bodyStyle>
      <a:lvl1pPr marL="0" marR="0" indent="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1pPr>
      <a:lvl2pPr marL="0" marR="0" indent="4572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2pPr>
      <a:lvl3pPr marL="0" marR="0" indent="9144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3pPr>
      <a:lvl4pPr marL="0" marR="0" indent="13716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4pPr>
      <a:lvl5pPr marL="0" marR="0" indent="18288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5pPr>
      <a:lvl6pPr marL="0" marR="0" indent="22860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6pPr>
      <a:lvl7pPr marL="0" marR="0" indent="27432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7pPr>
      <a:lvl8pPr marL="0" marR="0" indent="32004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8pPr>
      <a:lvl9pPr marL="0" marR="0" indent="3657600" algn="l" defTabSz="2438400" latinLnBrk="0">
        <a:lnSpc>
          <a:spcPct val="100000"/>
        </a:lnSpc>
        <a:spcBef>
          <a:spcPts val="1100"/>
        </a:spcBef>
        <a:spcAft>
          <a:spcPts val="0"/>
        </a:spcAft>
        <a:buClrTx/>
        <a:buSzTx/>
        <a:buFontTx/>
        <a:buNone/>
        <a:tabLst/>
        <a:defRPr sz="4800" b="0" i="1" u="none" strike="noStrike" cap="none" spc="0" baseline="0">
          <a:solidFill>
            <a:srgbClr val="FFFFFF"/>
          </a:solidFill>
          <a:uFillTx/>
          <a:latin typeface="Verdana"/>
          <a:ea typeface="Verdana"/>
          <a:cs typeface="Verdana"/>
          <a:sym typeface="Verdana"/>
        </a:defRPr>
      </a:lvl9pPr>
    </p:bodyStyle>
    <p:otherStyle>
      <a:lvl1pPr marL="0" marR="0" indent="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1pPr>
      <a:lvl2pPr marL="0" marR="0" indent="4572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2pPr>
      <a:lvl3pPr marL="0" marR="0" indent="9144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3pPr>
      <a:lvl4pPr marL="0" marR="0" indent="13716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4pPr>
      <a:lvl5pPr marL="0" marR="0" indent="18288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5pPr>
      <a:lvl6pPr marL="0" marR="0" indent="22860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6pPr>
      <a:lvl7pPr marL="0" marR="0" indent="27432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7pPr>
      <a:lvl8pPr marL="0" marR="0" indent="32004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8pPr>
      <a:lvl9pPr marL="0" marR="0" indent="3657600" algn="r" defTabSz="2438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NeueLT Std 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F27801-618A-FC75-6F7A-FEC92A17FDC2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6969100" y="12835531"/>
            <a:ext cx="3686352" cy="6772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sp>
        <p:nvSpPr>
          <p:cNvPr id="78" name="Rectangle"/>
          <p:cNvSpPr/>
          <p:nvPr/>
        </p:nvSpPr>
        <p:spPr>
          <a:xfrm>
            <a:off x="1016000" y="13512800"/>
            <a:ext cx="3815338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sp>
        <p:nvSpPr>
          <p:cNvPr id="79" name="PPT 2 -"/>
          <p:cNvSpPr txBox="1"/>
          <p:nvPr/>
        </p:nvSpPr>
        <p:spPr>
          <a:xfrm>
            <a:off x="22010250" y="12813338"/>
            <a:ext cx="480298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>
              <a:defRPr b="0"/>
            </a:pPr>
            <a:r>
              <a:rPr b="1" dirty="0"/>
              <a:t>  -</a:t>
            </a:r>
          </a:p>
        </p:txBody>
      </p:sp>
      <p:sp>
        <p:nvSpPr>
          <p:cNvPr id="80" name="Rectangle"/>
          <p:cNvSpPr/>
          <p:nvPr/>
        </p:nvSpPr>
        <p:spPr>
          <a:xfrm>
            <a:off x="21539200" y="13512800"/>
            <a:ext cx="1879600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20941" y="12813338"/>
            <a:ext cx="386744" cy="6772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83" name="Shape"/>
          <p:cNvSpPr/>
          <p:nvPr/>
        </p:nvSpPr>
        <p:spPr>
          <a:xfrm>
            <a:off x="0" y="3880189"/>
            <a:ext cx="13669107" cy="3527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" y="0"/>
                </a:moveTo>
                <a:lnTo>
                  <a:pt x="21600" y="0"/>
                </a:lnTo>
                <a:lnTo>
                  <a:pt x="19937" y="21600"/>
                </a:lnTo>
                <a:lnTo>
                  <a:pt x="0" y="21600"/>
                </a:lnTo>
                <a:lnTo>
                  <a:pt x="3" y="0"/>
                </a:lnTo>
                <a:close/>
              </a:path>
            </a:pathLst>
          </a:custGeom>
          <a:solidFill>
            <a:srgbClr val="E46C0A">
              <a:alpha val="90000"/>
            </a:srgbClr>
          </a:soli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sp>
        <p:nvSpPr>
          <p:cNvPr id="84" name="LESSON 2…"/>
          <p:cNvSpPr txBox="1"/>
          <p:nvPr/>
        </p:nvSpPr>
        <p:spPr>
          <a:xfrm>
            <a:off x="1200258" y="4083124"/>
            <a:ext cx="10991741" cy="2773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8283" tIns="78283" rIns="78283" bIns="78283">
            <a:spAutoFit/>
          </a:bodyPr>
          <a:lstStyle/>
          <a:p>
            <a:pPr algn="ctr" defTabSz="2438400" rtl="0">
              <a:lnSpc>
                <a:spcPct val="80000"/>
              </a:lnSpc>
              <a:defRPr sz="64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-IN" dirty="0" err="1"/>
              <a:t>पाठ</a:t>
            </a:r>
            <a:r>
              <a:rPr lang="en-IN"/>
              <a:t> -12</a:t>
            </a:r>
            <a:endParaRPr lang="en-IN" dirty="0"/>
          </a:p>
          <a:p>
            <a:pPr algn="l" defTabSz="2438400" rtl="0">
              <a:lnSpc>
                <a:spcPct val="80000"/>
              </a:lnSpc>
              <a:defRPr sz="64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lang="en-US" sz="7200" dirty="0"/>
              <a:t>खोपड़ी, रीढ़ की हड्डी और छाती </a:t>
            </a:r>
            <a:r>
              <a:rPr lang="en-US" sz="7200" dirty="0" err="1"/>
              <a:t>में</a:t>
            </a:r>
            <a:r>
              <a:rPr lang="en-US" sz="7200" dirty="0"/>
              <a:t> </a:t>
            </a:r>
            <a:r>
              <a:rPr lang="en-US" sz="7200" dirty="0" err="1"/>
              <a:t>चोटें</a:t>
            </a:r>
            <a:r>
              <a:rPr lang="en-US" sz="7200" dirty="0"/>
              <a:t> I</a:t>
            </a:r>
          </a:p>
        </p:txBody>
      </p:sp>
      <p:sp>
        <p:nvSpPr>
          <p:cNvPr id="85" name="Shape"/>
          <p:cNvSpPr/>
          <p:nvPr/>
        </p:nvSpPr>
        <p:spPr>
          <a:xfrm flipH="1">
            <a:off x="-87200" y="2457"/>
            <a:ext cx="24497477" cy="2522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9934" y="0"/>
                </a:lnTo>
                <a:lnTo>
                  <a:pt x="19328" y="7094"/>
                </a:lnTo>
                <a:lnTo>
                  <a:pt x="1872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78283" tIns="78283" rIns="78283" bIns="78283" numCol="1" anchor="t">
            <a:noAutofit/>
          </a:bodyPr>
          <a:lstStyle/>
          <a:p>
            <a:pPr algn="l" rtl="0"/>
            <a:endParaRPr/>
          </a:p>
        </p:txBody>
      </p:sp>
      <p:pic>
        <p:nvPicPr>
          <p:cNvPr id="95" name="MFR-logo-02.png" descr="MFR-logo-02.png"/>
          <p:cNvPicPr>
            <a:picLocks noChangeAspect="1"/>
          </p:cNvPicPr>
          <p:nvPr/>
        </p:nvPicPr>
        <p:blipFill>
          <a:blip cstate="print"/>
          <a:srcRect t="12599" b="19178"/>
          <a:stretch>
            <a:fillRect/>
          </a:stretch>
        </p:blipFill>
        <p:spPr>
          <a:xfrm>
            <a:off x="16316126" y="7112432"/>
            <a:ext cx="7102674" cy="342564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9EC43E-C7B1-EF48-5F3B-E2AF3723BE8A}"/>
              </a:ext>
            </a:extLst>
          </p:cNvPr>
          <p:cNvSpPr/>
          <p:nvPr/>
        </p:nvSpPr>
        <p:spPr>
          <a:xfrm>
            <a:off x="5029200" y="354061"/>
            <a:ext cx="14915822" cy="992159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101600" dist="12700" dir="2700000" rotWithShape="0">
              <a:srgbClr val="000000"/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8283" tIns="78283" rIns="78283" bIns="78283" numCol="1" spcCol="38100" rtlCol="0" anchor="t">
            <a:spAutoFit/>
          </a:bodyPr>
          <a:lstStyle/>
          <a:p>
            <a:pPr marL="0" marR="0" indent="0" algn="l" defTabSz="166254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Black" panose="020B0A04020102020204" pitchFamily="34" charset="0"/>
                <a:sym typeface="Arial"/>
              </a:rPr>
              <a:t>              मेडिकल फर्स्ट रिस्पॉन्डर</a:t>
            </a:r>
            <a:endParaRPr kumimoji="0" lang="en-IN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Black" panose="020B0A04020102020204" pitchFamily="34" charset="0"/>
              <a:sym typeface="Arial"/>
            </a:endParaRPr>
          </a:p>
        </p:txBody>
      </p:sp>
      <p:sp>
        <p:nvSpPr>
          <p:cNvPr id="8" name="PEER | CSSR | INDIA">
            <a:extLst>
              <a:ext uri="{FF2B5EF4-FFF2-40B4-BE49-F238E27FC236}">
                <a16:creationId xmlns:a16="http://schemas.microsoft.com/office/drawing/2014/main" id="{FEF0CCE6-B2AE-9EAB-6B3B-5FA5D2198DCB}"/>
              </a:ext>
            </a:extLst>
          </p:cNvPr>
          <p:cNvSpPr txBox="1"/>
          <p:nvPr/>
        </p:nvSpPr>
        <p:spPr>
          <a:xfrm>
            <a:off x="663350" y="12960658"/>
            <a:ext cx="4642558" cy="527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pPr algn="l" rtl="0"/>
            <a:endParaRPr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4880A2-A3EA-53AF-C0CD-BB4BF3790D7D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4110486" y="3431176"/>
            <a:ext cx="8810455" cy="8810455"/>
          </a:xfrm>
          <a:prstGeom prst="rect">
            <a:avLst/>
          </a:prstGeom>
        </p:spPr>
      </p:pic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9945021" y="12937131"/>
            <a:ext cx="3686352" cy="677269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91605" y="11542759"/>
            <a:ext cx="9638620" cy="1850733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Vetted  BY :- </a:t>
            </a:r>
          </a:p>
          <a:p>
            <a:pPr algn="ctr">
              <a:defRPr/>
            </a:pP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INSP - SUSANT KUMAR SETHI</a:t>
            </a:r>
          </a:p>
          <a:p>
            <a:pPr algn="ctr">
              <a:defRPr/>
            </a:pP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 5</a:t>
            </a:r>
            <a:r>
              <a:rPr lang="en-US" b="1" baseline="30000" dirty="0">
                <a:solidFill>
                  <a:srgbClr val="002060"/>
                </a:solidFill>
                <a:latin typeface="Book Antiqua" panose="02040602050305030304" pitchFamily="18" charset="0"/>
              </a:rPr>
              <a:t>TH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 BN NDRF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9E13E-4F72-3A11-EBD9-A0D444379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0E73A0C5-CDA7-2DA6-047B-FBDF07E855EA}"/>
              </a:ext>
            </a:extLst>
          </p:cNvPr>
          <p:cNvSpPr txBox="1"/>
          <p:nvPr/>
        </p:nvSpPr>
        <p:spPr>
          <a:xfrm>
            <a:off x="473201" y="4514749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रीढ की हड्डी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7634FA-0EB8-AB7C-25CC-4C32729755D0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94DBB6-B995-3092-E7B2-182E739B1897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5170713" y="2604560"/>
            <a:ext cx="17721943" cy="89194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478376" y="12620912"/>
            <a:ext cx="3686352" cy="677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9968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A44DF-16B8-4F6C-85B4-7EE514C5A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E5E57E02-0462-C173-73D2-FC07D7E8091C}"/>
              </a:ext>
            </a:extLst>
          </p:cNvPr>
          <p:cNvSpPr txBox="1"/>
          <p:nvPr/>
        </p:nvSpPr>
        <p:spPr>
          <a:xfrm>
            <a:off x="822824" y="4384448"/>
            <a:ext cx="7113118" cy="1404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sz="9600" dirty="0"/>
              <a:t>छाती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1BDA5A-503A-BE93-B107-88DB4D3FC672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A08237-327D-7213-7D89-59D67845CDC8}"/>
              </a:ext>
            </a:extLst>
          </p:cNvPr>
          <p:cNvSpPr txBox="1">
            <a:spLocks/>
          </p:cNvSpPr>
          <p:nvPr/>
        </p:nvSpPr>
        <p:spPr>
          <a:xfrm>
            <a:off x="7287491" y="2604560"/>
            <a:ext cx="15018327" cy="991994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छाती या रिब-केज में पसलियां, वक्षीय कशेरुकाएं और उरोस्थि शामिल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पसलियां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पीछे की ओर कशेरुकाओं से जुड़ी होती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नीचे की दो पसलियों को छोड़कर बाकी सभी पसलियां उरोस्थि से जुड़ी नहीं होती हैं।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697648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26689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9B91B-B537-15E2-F45C-DB8261FAA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85F5761A-6E68-EF8D-D027-07376B3E1AEC}"/>
              </a:ext>
            </a:extLst>
          </p:cNvPr>
          <p:cNvSpPr txBox="1"/>
          <p:nvPr/>
        </p:nvSpPr>
        <p:spPr>
          <a:xfrm>
            <a:off x="742142" y="3002854"/>
            <a:ext cx="7113118" cy="1404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sz="9600" dirty="0"/>
              <a:t>अंगों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0E7AC-FDF8-CECF-4A00-11715252F774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D68F9B-C9E9-FE16-DDFF-31966E2849A9}"/>
              </a:ext>
            </a:extLst>
          </p:cNvPr>
          <p:cNvSpPr txBox="1">
            <a:spLocks/>
          </p:cNvSpPr>
          <p:nvPr/>
        </p:nvSpPr>
        <p:spPr>
          <a:xfrm>
            <a:off x="9605427" y="2120219"/>
            <a:ext cx="10972800" cy="509950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वक्षीय गुहा में फेफड़े, हृदय और प्रमुख रक्त वाहिकाएं (धमनियां और शिराएं) होती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पसलियों को क्षति पहुंचने से महत्वपूर्ण अंगों को चोट पहुंच सकती है।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C1C430-14B7-E0F8-F1FA-CE9F10D63AD1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154173" y="4384448"/>
            <a:ext cx="7290246" cy="67269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625828"/>
            <a:ext cx="3686352" cy="6772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7441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A1016-45D8-8E97-AD58-DA8D88A7D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60EE5111-1F3E-CF58-7CB3-1E392792D12F}"/>
              </a:ext>
            </a:extLst>
          </p:cNvPr>
          <p:cNvSpPr txBox="1"/>
          <p:nvPr/>
        </p:nvSpPr>
        <p:spPr>
          <a:xfrm>
            <a:off x="1016000" y="4675407"/>
            <a:ext cx="7113118" cy="106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खतरा!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F8C853-41E5-6F65-182D-2B90498B78BB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B6D25A-723B-2203-5BF4-8066924C0E1E}"/>
              </a:ext>
            </a:extLst>
          </p:cNvPr>
          <p:cNvSpPr txBox="1">
            <a:spLocks/>
          </p:cNvSpPr>
          <p:nvPr/>
        </p:nvSpPr>
        <p:spPr>
          <a:xfrm>
            <a:off x="9736056" y="1263196"/>
            <a:ext cx="10972800" cy="1189763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खोपड़ी में फंसी वस्तु को निकालने का प्रयास न करें - उसे भारी पट्टियों से स्थिर करें।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यदि कान या नाक से तरल पदार्थ रिस रहा हो तो मस्तिष्कमेरु द्रव के प्रवाह को रोकने का प्रयास न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करें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।</a:t>
            </a:r>
            <a:endParaRPr lang="hi-IN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सिर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पर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घाव</a:t>
            </a:r>
            <a:r>
              <a:rPr lang="hi-IN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खुले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भाग को जीवाणुरहित गौज ड्रेसिंग से ढक दें।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697648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5150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C58A2-1C1D-8FC1-7DC2-66D988B85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3A2A27EB-CD65-9EE1-C49B-8EC9ABB5D049}"/>
              </a:ext>
            </a:extLst>
          </p:cNvPr>
          <p:cNvSpPr txBox="1"/>
          <p:nvPr/>
        </p:nvSpPr>
        <p:spPr>
          <a:xfrm>
            <a:off x="1016000" y="4384448"/>
            <a:ext cx="7113118" cy="3720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खोपड़ी फ्रैक्चर के संकेत और लक्षण: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1BD7E-CEDE-BE31-51AE-A3B3F832B750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139EC6-52DC-5482-9011-144BE6C3E398}"/>
              </a:ext>
            </a:extLst>
          </p:cNvPr>
          <p:cNvSpPr txBox="1">
            <a:spLocks/>
          </p:cNvSpPr>
          <p:nvPr/>
        </p:nvSpPr>
        <p:spPr>
          <a:xfrm>
            <a:off x="9899341" y="909183"/>
            <a:ext cx="10972800" cy="1189763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मानसिक स्थिति में परिवर्तन, जिसमें भ्रम से लेकर अनुत्तरदायीपन तक शामिल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चोट वाली जगह पर दर्द या सूजन।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खोपड़ी का नरम होना या उसमें गड्ढा होना।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चेहरे पर चोट लगना.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आँखों के आसपास चोट के निशान या "</a:t>
            </a:r>
            <a:r>
              <a:rPr lang="en-US" sz="4400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रैकून</a:t>
            </a: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4400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आँखें</a:t>
            </a: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</a:t>
            </a:r>
            <a:r>
              <a:rPr lang="hi-IN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</a:t>
            </a:r>
            <a:endParaRPr lang="en-US" sz="4400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एक या दोनों आँखें धँसी हुई दिखाई देती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पुतली का आकार असमान होना।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400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9967389" y="12806816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17435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9110E-D745-A1CB-ABB0-2EB53BB25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35F75A17-4FDE-9C55-08B5-86D0D9C47BE3}"/>
              </a:ext>
            </a:extLst>
          </p:cNvPr>
          <p:cNvSpPr txBox="1"/>
          <p:nvPr/>
        </p:nvSpPr>
        <p:spPr>
          <a:xfrm>
            <a:off x="742142" y="4056842"/>
            <a:ext cx="7113118" cy="3720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खोपड़ी फ्रैक्चर के संकेत और लक्षण: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A5793-C9EC-E1EF-6994-ACF293389A72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EBA36B-1126-0B87-93F1-EA626D55A81A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8154403" y="2947534"/>
            <a:ext cx="13860739" cy="90376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478376" y="12813337"/>
            <a:ext cx="3686352" cy="677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63190"/>
            <a:ext cx="3754825" cy="26099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682"/>
            <a:ext cx="4725567" cy="260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944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3AD07-2D9B-8A72-451B-BF73A3F2C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15749B14-D30C-A82C-883E-1366F73ABD88}"/>
              </a:ext>
            </a:extLst>
          </p:cNvPr>
          <p:cNvSpPr txBox="1"/>
          <p:nvPr/>
        </p:nvSpPr>
        <p:spPr>
          <a:xfrm>
            <a:off x="419413" y="4040894"/>
            <a:ext cx="6373024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खोपड़ी के फ्रैक्चर के लिए PHT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699B0D-86FC-ECBF-16F8-B3277AA3D42F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8047F2-58ED-703D-EF12-68F5F98A9299}"/>
              </a:ext>
            </a:extLst>
          </p:cNvPr>
          <p:cNvSpPr txBox="1">
            <a:spLocks/>
          </p:cNvSpPr>
          <p:nvPr/>
        </p:nvSpPr>
        <p:spPr>
          <a:xfrm>
            <a:off x="7532531" y="743104"/>
            <a:ext cx="13742517" cy="1049095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प्रारंभिक मूल्यांकन करें।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जीवन</a:t>
            </a:r>
            <a:r>
              <a:rPr lang="hi-IN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के लिये खतरा 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111125" algn="l" rtl="0" hangingPunct="1">
              <a:lnSpc>
                <a:spcPct val="150000"/>
              </a:lnSpc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वाली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स्थितियों का उपचार करें।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रक्तस्राव को नियंत्रित करें। नाक और कान से रक्त या मस्तिष्कमेरु द्रव के रिसाव को रोकने की कोशिश न करें। 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यदि ग्रीवा की चोट या रीढ़ की हड्डी में किसी अन्य प्रकार की चोट का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संदेह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हो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तो सिर और गर्दन को तटस्थ स्थिति में रखते हुए, हाथ से स्थिर करें। ग्रीवा कॉलर लगाएँ।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यदि आवश्यक हो तो ऑक्सीजन दें।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खुले घावों को ढकें और पट्टी बांधें।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694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2A413-E873-896B-FBD9-5E962E88F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6D7DFEA3-850D-1ADD-C95A-E7EB3AA2E9A6}"/>
              </a:ext>
            </a:extLst>
          </p:cNvPr>
          <p:cNvSpPr txBox="1"/>
          <p:nvPr/>
        </p:nvSpPr>
        <p:spPr>
          <a:xfrm>
            <a:off x="526989" y="3812948"/>
            <a:ext cx="5566200" cy="19792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 rtl="0"/>
            <a:r>
              <a:rPr lang="en-IN" dirty="0"/>
              <a:t>मस्तिष्क की चोटें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E48CBC-8311-0832-69EA-55E9AF35C7DE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791661-288A-528C-B144-91926FA5489B}"/>
              </a:ext>
            </a:extLst>
          </p:cNvPr>
          <p:cNvSpPr txBox="1">
            <a:spLocks/>
          </p:cNvSpPr>
          <p:nvPr/>
        </p:nvSpPr>
        <p:spPr>
          <a:xfrm>
            <a:off x="6762754" y="1881464"/>
            <a:ext cx="13742517" cy="1049095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खुली/भेदक: खुली मस्तिष्क चोट के साथ खोपड़ी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में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दरार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आ जाती है, जैसे कि फ्रैक्चर या किसी वस्तु के चुभने से। इसका मतलब आमतौर पर कपाल गुहा का खुला होना होता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बंद: बंद मस्तिष्क की चोट में खोपड़ी में कोई दरार नहीं आती, यद्यपि त्वचा टूट सकती है; फिर भी, मस्तिष्क को गंभीर चोट लग सकती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505271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889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1A020-7E5A-F16A-D9CD-84BF4AF12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4EFCBC83-37E0-52AF-D6A1-34D2CF4BD401}"/>
              </a:ext>
            </a:extLst>
          </p:cNvPr>
          <p:cNvSpPr txBox="1"/>
          <p:nvPr/>
        </p:nvSpPr>
        <p:spPr>
          <a:xfrm>
            <a:off x="580777" y="3410604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मस्तिष्क की चोटें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D84BAC-D235-15A7-D0D5-2EB411CE72CC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8536FF-9ACF-6A86-0BE6-A0DC5BB846F5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6151418" y="3602182"/>
            <a:ext cx="15863724" cy="8229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424588" y="12813337"/>
            <a:ext cx="3686352" cy="677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0220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CF91C-64F1-8805-04A2-08C449AFB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FB86850A-2D79-3CFA-6AA0-BFB45BE10DFE}"/>
              </a:ext>
            </a:extLst>
          </p:cNvPr>
          <p:cNvSpPr txBox="1"/>
          <p:nvPr/>
        </p:nvSpPr>
        <p:spPr>
          <a:xfrm>
            <a:off x="500095" y="3812948"/>
            <a:ext cx="7113118" cy="2865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just" rtl="0"/>
            <a:r>
              <a:rPr lang="en-US" dirty="0"/>
              <a:t>मस्तिष्क की चोट के संकेत और लक्षण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298A4A-592E-3D34-1B06-EF7E9D19B71A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62E3F1-0B68-C54F-C63C-7699D287216F}"/>
              </a:ext>
            </a:extLst>
          </p:cNvPr>
          <p:cNvSpPr txBox="1">
            <a:spLocks/>
          </p:cNvSpPr>
          <p:nvPr/>
        </p:nvSpPr>
        <p:spPr>
          <a:xfrm>
            <a:off x="8910655" y="3241448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मस्तिष्क की चोटों के लिए अस्पताल-पूर्व उपचार वही है जो खोपड़ी के फ्रैक्चर के लिए दिया जाता है।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1672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on completing this lesson, you will be able to:">
            <a:extLst>
              <a:ext uri="{FF2B5EF4-FFF2-40B4-BE49-F238E27FC236}">
                <a16:creationId xmlns:a16="http://schemas.microsoft.com/office/drawing/2014/main" id="{C77F0D2F-63C2-DC7A-327A-7363CBB73A8D}"/>
              </a:ext>
            </a:extLst>
          </p:cNvPr>
          <p:cNvSpPr txBox="1">
            <a:spLocks/>
          </p:cNvSpPr>
          <p:nvPr/>
        </p:nvSpPr>
        <p:spPr>
          <a:xfrm>
            <a:off x="497209" y="3197246"/>
            <a:ext cx="7627938" cy="7756525"/>
          </a:xfrm>
          <a:prstGeom prst="rect">
            <a:avLst/>
          </a:prstGeom>
          <a:solidFill>
            <a:srgbClr val="E46C0A"/>
          </a:solidFill>
        </p:spPr>
        <p:txBody>
          <a:bodyPr lIns="89235" tIns="89235" rIns="89235" bIns="89235" anchor="t"/>
          <a:lstStyle>
            <a:lvl1pPr marL="0" marR="0" indent="0" algn="l" defTabSz="1896340" latinLnBrk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0" algn="l"/>
                <a:tab pos="3644900" algn="l"/>
                <a:tab pos="5029200" algn="l"/>
                <a:tab pos="6388100" algn="l"/>
              </a:tabLst>
              <a:defRPr sz="4200" b="0" i="0" u="none" strike="noStrike" cap="none" spc="0" baseline="0"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>
              <a:lnSpc>
                <a:spcPct val="150000"/>
              </a:lnSpc>
            </a:pPr>
            <a:r>
              <a:rPr lang="en-US" sz="4800" dirty="0"/>
              <a:t>इस पाठ को पूरा करने पर आप निम्नलिखित कार्य करने में सक्षम होंगे:</a:t>
            </a:r>
          </a:p>
        </p:txBody>
      </p:sp>
      <p:sp>
        <p:nvSpPr>
          <p:cNvPr id="6" name="OBJECTIVES">
            <a:extLst>
              <a:ext uri="{FF2B5EF4-FFF2-40B4-BE49-F238E27FC236}">
                <a16:creationId xmlns:a16="http://schemas.microsoft.com/office/drawing/2014/main" id="{D3DB3725-B6EF-8DE8-0BDC-B71D6415B706}"/>
              </a:ext>
            </a:extLst>
          </p:cNvPr>
          <p:cNvSpPr txBox="1"/>
          <p:nvPr/>
        </p:nvSpPr>
        <p:spPr>
          <a:xfrm>
            <a:off x="8661373" y="787889"/>
            <a:ext cx="5351166" cy="14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78283" tIns="78283" rIns="78283" bIns="78283">
            <a:spAutoFit/>
          </a:bodyPr>
          <a:lstStyle>
            <a:lvl1pPr defTabSz="1896340">
              <a:defRPr sz="7200" b="1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dirty="0"/>
              <a:t>उद्देश्य</a:t>
            </a: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83C7BAED-6F29-E142-C962-8C88F04D95BB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20941" y="12813338"/>
            <a:ext cx="386744" cy="67726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algn="l" rtl="0"/>
            <a:fld id="{86CB4B4D-7CA3-9044-876B-883B54F8677D}" type="slidenum">
              <a:rPr/>
              <a:pPr algn="l" rtl="0"/>
              <a:t>2</a:t>
            </a:fld>
            <a:endParaRPr/>
          </a:p>
        </p:txBody>
      </p:sp>
      <p:sp>
        <p:nvSpPr>
          <p:cNvPr id="2" name="List five signs and symptoms of a skull fracture.…">
            <a:extLst>
              <a:ext uri="{FF2B5EF4-FFF2-40B4-BE49-F238E27FC236}">
                <a16:creationId xmlns:a16="http://schemas.microsoft.com/office/drawing/2014/main" id="{BC4A80A6-8F0E-7CB3-B562-4817BC7E1558}"/>
              </a:ext>
            </a:extLst>
          </p:cNvPr>
          <p:cNvSpPr txBox="1"/>
          <p:nvPr/>
        </p:nvSpPr>
        <p:spPr>
          <a:xfrm>
            <a:off x="10832831" y="5668033"/>
            <a:ext cx="13551169" cy="6580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/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खोपड़ी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फ्रैक्चर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पांच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करने में </a:t>
            </a:r>
            <a:r>
              <a:rPr dirty="0"/>
              <a:t>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lvl="1" indent="0"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रीढ़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हड्डी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चोट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छह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करने में </a:t>
            </a:r>
            <a:r>
              <a:rPr dirty="0"/>
              <a:t>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lvl="1" indent="0"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छाती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चोटों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पांच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करने में </a:t>
            </a:r>
            <a:r>
              <a:rPr dirty="0"/>
              <a:t>।</a:t>
            </a:r>
          </a:p>
        </p:txBody>
      </p:sp>
      <p:grpSp>
        <p:nvGrpSpPr>
          <p:cNvPr id="8" name="Group">
            <a:extLst>
              <a:ext uri="{FF2B5EF4-FFF2-40B4-BE49-F238E27FC236}">
                <a16:creationId xmlns:a16="http://schemas.microsoft.com/office/drawing/2014/main" id="{C1627001-CB35-7F08-76D0-F3DE9B02E77E}"/>
              </a:ext>
            </a:extLst>
          </p:cNvPr>
          <p:cNvGrpSpPr/>
          <p:nvPr/>
        </p:nvGrpSpPr>
        <p:grpSpPr>
          <a:xfrm>
            <a:off x="9131278" y="5393550"/>
            <a:ext cx="1219201" cy="1681958"/>
            <a:chOff x="0" y="115975"/>
            <a:chExt cx="1219200" cy="1681957"/>
          </a:xfrm>
        </p:grpSpPr>
        <p:sp>
          <p:nvSpPr>
            <p:cNvPr id="9" name="Circle">
              <a:extLst>
                <a:ext uri="{FF2B5EF4-FFF2-40B4-BE49-F238E27FC236}">
                  <a16:creationId xmlns:a16="http://schemas.microsoft.com/office/drawing/2014/main" id="{51720625-88A6-EB0F-23A4-F0FAEB213332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0" name="1">
              <a:extLst>
                <a:ext uri="{FF2B5EF4-FFF2-40B4-BE49-F238E27FC236}">
                  <a16:creationId xmlns:a16="http://schemas.microsoft.com/office/drawing/2014/main" id="{ECDF9190-7FA7-6C7D-5AB8-1B3550557C74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1</a:t>
              </a:r>
            </a:p>
          </p:txBody>
        </p:sp>
      </p:grpSp>
      <p:grpSp>
        <p:nvGrpSpPr>
          <p:cNvPr id="11" name="Group">
            <a:extLst>
              <a:ext uri="{FF2B5EF4-FFF2-40B4-BE49-F238E27FC236}">
                <a16:creationId xmlns:a16="http://schemas.microsoft.com/office/drawing/2014/main" id="{57AB0F89-1D03-F578-B8FF-EB7B20E8CCAE}"/>
              </a:ext>
            </a:extLst>
          </p:cNvPr>
          <p:cNvGrpSpPr/>
          <p:nvPr/>
        </p:nvGrpSpPr>
        <p:grpSpPr>
          <a:xfrm>
            <a:off x="9131278" y="7299288"/>
            <a:ext cx="1219201" cy="1681959"/>
            <a:chOff x="0" y="115975"/>
            <a:chExt cx="1219200" cy="1681957"/>
          </a:xfrm>
        </p:grpSpPr>
        <p:sp>
          <p:nvSpPr>
            <p:cNvPr id="12" name="Circle">
              <a:extLst>
                <a:ext uri="{FF2B5EF4-FFF2-40B4-BE49-F238E27FC236}">
                  <a16:creationId xmlns:a16="http://schemas.microsoft.com/office/drawing/2014/main" id="{2BB6F820-0726-6387-8725-A3DC6D1AEB8B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3" name="2">
              <a:extLst>
                <a:ext uri="{FF2B5EF4-FFF2-40B4-BE49-F238E27FC236}">
                  <a16:creationId xmlns:a16="http://schemas.microsoft.com/office/drawing/2014/main" id="{EC2EF49A-776C-D7B4-F9C1-17353978DB12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2</a:t>
              </a:r>
            </a:p>
          </p:txBody>
        </p:sp>
      </p:grpSp>
      <p:grpSp>
        <p:nvGrpSpPr>
          <p:cNvPr id="19" name="Group">
            <a:extLst>
              <a:ext uri="{FF2B5EF4-FFF2-40B4-BE49-F238E27FC236}">
                <a16:creationId xmlns:a16="http://schemas.microsoft.com/office/drawing/2014/main" id="{D79126C5-85E6-C824-6F86-F49621980B3C}"/>
              </a:ext>
            </a:extLst>
          </p:cNvPr>
          <p:cNvGrpSpPr/>
          <p:nvPr/>
        </p:nvGrpSpPr>
        <p:grpSpPr>
          <a:xfrm>
            <a:off x="9131278" y="9205026"/>
            <a:ext cx="1219201" cy="1681959"/>
            <a:chOff x="0" y="115975"/>
            <a:chExt cx="1219200" cy="1681957"/>
          </a:xfrm>
        </p:grpSpPr>
        <p:sp>
          <p:nvSpPr>
            <p:cNvPr id="20" name="Circle">
              <a:extLst>
                <a:ext uri="{FF2B5EF4-FFF2-40B4-BE49-F238E27FC236}">
                  <a16:creationId xmlns:a16="http://schemas.microsoft.com/office/drawing/2014/main" id="{190DCABC-51AD-DA62-67E7-5A498F7E211A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21" name="3">
              <a:extLst>
                <a:ext uri="{FF2B5EF4-FFF2-40B4-BE49-F238E27FC236}">
                  <a16:creationId xmlns:a16="http://schemas.microsoft.com/office/drawing/2014/main" id="{A3DC7AA0-112A-D0D2-45EB-68793F5E26B6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3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82541" y="12813337"/>
            <a:ext cx="3686352" cy="6772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85C6A-9954-764E-4571-92511C7C8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990D48A4-E6CC-EEE8-177B-824E368EDFBB}"/>
              </a:ext>
            </a:extLst>
          </p:cNvPr>
          <p:cNvSpPr txBox="1"/>
          <p:nvPr/>
        </p:nvSpPr>
        <p:spPr>
          <a:xfrm>
            <a:off x="894545" y="3241448"/>
            <a:ext cx="7113118" cy="2834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पसलियों का फ्रैक्चर</a:t>
            </a:r>
          </a:p>
          <a:p>
            <a:pPr algn="l" rtl="0"/>
            <a:r>
              <a:rPr lang="en-US" dirty="0"/>
              <a:t>शिथिल वक्ष  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4D9292-1738-D65C-F810-1AFB2142739F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8FEC81-7CE7-F029-39D3-1EC60ACCD13D}"/>
              </a:ext>
            </a:extLst>
          </p:cNvPr>
          <p:cNvSpPr txBox="1">
            <a:spLocks/>
          </p:cNvSpPr>
          <p:nvPr/>
        </p:nvSpPr>
        <p:spPr>
          <a:xfrm>
            <a:off x="9657483" y="1813242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यह एक बंद छाती की चोट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छाती की दीवार अस्थिर हो जाती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उरोस्थि/पसलियों के कई फ्रैक्चर।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पसलियों को उरोस्थि से जोड़ने वाली उपास्थि या टूटी हुई पसलियां।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फ्रैक्चर के बीच छाती अस्थिर हो जाती है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E96392-DC1F-16F3-6D4B-229FA82940A3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894545" y="5488863"/>
            <a:ext cx="8229599" cy="42429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8"/>
            <a:ext cx="3686352" cy="677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82410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32A78-B730-17F7-FE89-EF88F4CAC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20629CD9-7A81-32B2-7868-85587B880BB9}"/>
              </a:ext>
            </a:extLst>
          </p:cNvPr>
          <p:cNvSpPr txBox="1"/>
          <p:nvPr/>
        </p:nvSpPr>
        <p:spPr>
          <a:xfrm>
            <a:off x="0" y="4552246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अस्पताल पूर्व उपचार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3BA476-1B9E-AC17-6D03-61B30DD941A9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84622A-5FFA-83D6-DB54-D1ED53593122}"/>
              </a:ext>
            </a:extLst>
          </p:cNvPr>
          <p:cNvSpPr txBox="1">
            <a:spLocks/>
          </p:cNvSpPr>
          <p:nvPr/>
        </p:nvSpPr>
        <p:spPr>
          <a:xfrm>
            <a:off x="8677768" y="1813242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छाती के फटे हुए भाग का पता लगाएं।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तकिया या भारी ड्रेसिंग लगाकर ढीली छाती को स्थिर करें।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भारी ड्रेसिंग को सुरक्षित करने के लिए चिपकने वाली टेप का इस्तेमाल करें। अगर टेप उपलब्ध न हो, तो चोट वाली जगह को अपने हाथ से सुरक्षित करें।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697648" y="12813338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6496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C7BD4-2A7A-6635-E70B-C247B7349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D36FE0DF-442E-C044-30EA-39537F5E3C66}"/>
              </a:ext>
            </a:extLst>
          </p:cNvPr>
          <p:cNvSpPr txBox="1"/>
          <p:nvPr/>
        </p:nvSpPr>
        <p:spPr>
          <a:xfrm>
            <a:off x="553883" y="4032765"/>
            <a:ext cx="7113118" cy="1300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sz="8800" dirty="0"/>
              <a:t>भेदक घाव</a:t>
            </a:r>
            <a:endParaRPr lang="en-IN" sz="8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DD099-7654-D037-2332-2D37D1BDEE9E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E4F89C-70E3-A463-33CB-1E09FC11F9F2}"/>
              </a:ext>
            </a:extLst>
          </p:cNvPr>
          <p:cNvSpPr txBox="1">
            <a:spLocks/>
          </p:cNvSpPr>
          <p:nvPr/>
        </p:nvSpPr>
        <p:spPr>
          <a:xfrm>
            <a:off x="8547140" y="3241448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भेदक वक्षीय चोटें छाती के खुले घाव होते हैं जिनमें छाती की दीवार फट जाती है, आमतौर पर किसी बाहरी वस्तु के कारण। संभावित बाहरी घाव पर ध्यान दें।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5707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190E7-9FE6-323E-BF20-48313AAE3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492E4957-131A-C4C1-3EDF-A8C4B16FDD15}"/>
              </a:ext>
            </a:extLst>
          </p:cNvPr>
          <p:cNvSpPr txBox="1"/>
          <p:nvPr/>
        </p:nvSpPr>
        <p:spPr>
          <a:xfrm>
            <a:off x="715248" y="3812947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भेदक घाव</a:t>
            </a:r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30EC9-A87D-962D-00AA-432827258F09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971F61-2A97-8BAF-EB9E-A713ABD3232B}"/>
              </a:ext>
            </a:extLst>
          </p:cNvPr>
          <p:cNvSpPr txBox="1">
            <a:spLocks/>
          </p:cNvSpPr>
          <p:nvPr/>
        </p:nvSpPr>
        <p:spPr>
          <a:xfrm>
            <a:off x="6859070" y="1645443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छाती की चोटें: छाती में गहरा घाव मरीज़ को ठीक से साँस लेने से रोक सकता है। इन घावों </a:t>
            </a:r>
            <a:r>
              <a:rPr lang="en-US" sz="6000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को</a:t>
            </a: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i-IN" sz="6000" i="0" dirty="0">
                <a:solidFill>
                  <a:schemeClr val="tx1"/>
                </a:solidFill>
                <a:latin typeface="DevLys 010"/>
                <a:ea typeface="Open Sans" panose="020B0606030504020204" pitchFamily="34" charset="0"/>
                <a:cs typeface="Open Sans" panose="020B0606030504020204" pitchFamily="34" charset="0"/>
              </a:rPr>
              <a:t>घरघराहट</a:t>
            </a: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वाले छाती के घाव" कहा जाता है क्योंकि मरीज़ के साँस लेने पर हर </a:t>
            </a:r>
            <a:r>
              <a:rPr lang="en-US" sz="6000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बार</a:t>
            </a: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i-IN" sz="6000" i="0" dirty="0">
                <a:solidFill>
                  <a:schemeClr val="tx1"/>
                </a:solidFill>
                <a:latin typeface="DevLys 010"/>
                <a:ea typeface="Open Sans" panose="020B0606030504020204" pitchFamily="34" charset="0"/>
                <a:cs typeface="Open Sans" panose="020B0606030504020204" pitchFamily="34" charset="0"/>
              </a:rPr>
              <a:t>घरघराहट</a:t>
            </a: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जैसी आवाज़ आती है। ऐसे में, एक ओक्लूसिव ड्रेसिंग लगाएँ और एक खुला हिस्सा राहत वाल्व के रूप में छोड़ दें।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598934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3736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C1759-19A4-8FE9-EB27-1AC6C3823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37D3E617-A991-1903-A5CF-F76DA9B77A40}"/>
              </a:ext>
            </a:extLst>
          </p:cNvPr>
          <p:cNvSpPr txBox="1"/>
          <p:nvPr/>
        </p:nvSpPr>
        <p:spPr>
          <a:xfrm>
            <a:off x="526989" y="3545854"/>
            <a:ext cx="6519270" cy="1044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US" dirty="0"/>
              <a:t>चुभने वाली वस्तुएँ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98E80A-05DB-2503-1506-CADADDFCF37C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AF6CE7-D01B-11B2-5F6D-01A77F806D40}"/>
              </a:ext>
            </a:extLst>
          </p:cNvPr>
          <p:cNvSpPr txBox="1">
            <a:spLocks/>
          </p:cNvSpPr>
          <p:nvPr/>
        </p:nvSpPr>
        <p:spPr>
          <a:xfrm>
            <a:off x="7456197" y="2314914"/>
            <a:ext cx="13742517" cy="547800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किसी भी चुभती हुई वस्तु को हमेशा अपनी जगह पर स्थिर रखना चाहिए, जब तक कि वह मरीज़ के गाल में न हो, या वह श्वसन मार्ग प्रबंधन या सीपीआर में बाधा न डाल रही हो। ड्रेसिंग को अपनी जगह पर सुरक्षित रखने के लिए उसे भारी ड्रेसिंग और चिपकने वाले टेप से स्थिर करना चाहिए।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9753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00F26-5F80-573D-B253-265D302DF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9BDAC21E-9DB0-07BB-9599-1F20258A3A73}"/>
              </a:ext>
            </a:extLst>
          </p:cNvPr>
          <p:cNvSpPr txBox="1"/>
          <p:nvPr/>
        </p:nvSpPr>
        <p:spPr>
          <a:xfrm>
            <a:off x="526989" y="4083737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कंकाल प्रणाली</a:t>
            </a:r>
          </a:p>
        </p:txBody>
      </p:sp>
      <p:pic>
        <p:nvPicPr>
          <p:cNvPr id="2" name="slide no 5" descr="slide no 5">
            <a:extLst>
              <a:ext uri="{FF2B5EF4-FFF2-40B4-BE49-F238E27FC236}">
                <a16:creationId xmlns:a16="http://schemas.microsoft.com/office/drawing/2014/main" id="{B18A1574-9ABD-3F6A-9849-34936AE49591}"/>
              </a:ext>
            </a:extLst>
          </p:cNvPr>
          <p:cNvPicPr>
            <a:picLocks noChangeAspect="1"/>
          </p:cNvPicPr>
          <p:nvPr/>
        </p:nvPicPr>
        <p:blipFill>
          <a:blip cstate="print"/>
          <a:srcRect b="52722"/>
          <a:stretch>
            <a:fillRect/>
          </a:stretch>
        </p:blipFill>
        <p:spPr>
          <a:xfrm>
            <a:off x="11577279" y="1044521"/>
            <a:ext cx="7097393" cy="1195028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ranium">
            <a:extLst>
              <a:ext uri="{FF2B5EF4-FFF2-40B4-BE49-F238E27FC236}">
                <a16:creationId xmlns:a16="http://schemas.microsoft.com/office/drawing/2014/main" id="{4A805BEC-BBE4-8B6F-A8DD-832A90809364}"/>
              </a:ext>
            </a:extLst>
          </p:cNvPr>
          <p:cNvSpPr txBox="1"/>
          <p:nvPr/>
        </p:nvSpPr>
        <p:spPr>
          <a:xfrm>
            <a:off x="19160032" y="2690664"/>
            <a:ext cx="2780490" cy="913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dirty="0" err="1"/>
              <a:t>कपाल</a:t>
            </a:r>
            <a:endParaRPr dirty="0"/>
          </a:p>
        </p:txBody>
      </p:sp>
      <p:sp>
        <p:nvSpPr>
          <p:cNvPr id="5" name="Vertebrae">
            <a:extLst>
              <a:ext uri="{FF2B5EF4-FFF2-40B4-BE49-F238E27FC236}">
                <a16:creationId xmlns:a16="http://schemas.microsoft.com/office/drawing/2014/main" id="{47A91459-2081-36BF-62C4-B56500D6F7B9}"/>
              </a:ext>
            </a:extLst>
          </p:cNvPr>
          <p:cNvSpPr txBox="1"/>
          <p:nvPr/>
        </p:nvSpPr>
        <p:spPr>
          <a:xfrm>
            <a:off x="19257120" y="7285702"/>
            <a:ext cx="3100065" cy="913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dirty="0"/>
              <a:t>कशेरुकाओं</a:t>
            </a:r>
          </a:p>
        </p:txBody>
      </p:sp>
      <p:sp>
        <p:nvSpPr>
          <p:cNvPr id="8" name="Thorax">
            <a:extLst>
              <a:ext uri="{FF2B5EF4-FFF2-40B4-BE49-F238E27FC236}">
                <a16:creationId xmlns:a16="http://schemas.microsoft.com/office/drawing/2014/main" id="{18B473F2-5E63-DFA9-2DBD-8B050108D1E8}"/>
              </a:ext>
            </a:extLst>
          </p:cNvPr>
          <p:cNvSpPr txBox="1"/>
          <p:nvPr/>
        </p:nvSpPr>
        <p:spPr>
          <a:xfrm>
            <a:off x="9098906" y="6448529"/>
            <a:ext cx="2321160" cy="913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वक्ष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E2DC4387-2812-D9D7-B07A-37C29DBF8158}"/>
              </a:ext>
            </a:extLst>
          </p:cNvPr>
          <p:cNvSpPr/>
          <p:nvPr/>
        </p:nvSpPr>
        <p:spPr>
          <a:xfrm>
            <a:off x="16592238" y="1971067"/>
            <a:ext cx="2664882" cy="941834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E2F09CD8-E1E4-2B82-B4D0-9DAA7A95F4BB}"/>
              </a:ext>
            </a:extLst>
          </p:cNvPr>
          <p:cNvSpPr/>
          <p:nvPr/>
        </p:nvSpPr>
        <p:spPr>
          <a:xfrm flipV="1">
            <a:off x="17179357" y="7984152"/>
            <a:ext cx="1873094" cy="637854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4F47983B-6409-471F-3185-07AF26528058}"/>
              </a:ext>
            </a:extLst>
          </p:cNvPr>
          <p:cNvSpPr/>
          <p:nvPr/>
        </p:nvSpPr>
        <p:spPr>
          <a:xfrm>
            <a:off x="11543640" y="7053301"/>
            <a:ext cx="2773519" cy="30580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514009" y="12656172"/>
            <a:ext cx="3686352" cy="6772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80086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CA55E-F7C7-6558-87F5-FC881B42A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A17DEB02-86A8-C1E1-4BF6-3FA1481E757B}"/>
              </a:ext>
            </a:extLst>
          </p:cNvPr>
          <p:cNvSpPr txBox="1"/>
          <p:nvPr/>
        </p:nvSpPr>
        <p:spPr>
          <a:xfrm>
            <a:off x="898259" y="4194147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रीढ की हड्डी</a:t>
            </a:r>
          </a:p>
        </p:txBody>
      </p:sp>
      <p:pic>
        <p:nvPicPr>
          <p:cNvPr id="6" name="image.png" descr="image.png">
            <a:extLst>
              <a:ext uri="{FF2B5EF4-FFF2-40B4-BE49-F238E27FC236}">
                <a16:creationId xmlns:a16="http://schemas.microsoft.com/office/drawing/2014/main" id="{DE05777F-2804-4845-F494-7B5739237321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517402" y="1019274"/>
            <a:ext cx="3070557" cy="1196721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Cervical vertebrae">
            <a:extLst>
              <a:ext uri="{FF2B5EF4-FFF2-40B4-BE49-F238E27FC236}">
                <a16:creationId xmlns:a16="http://schemas.microsoft.com/office/drawing/2014/main" id="{C08EFEB8-0EEE-FB6C-B552-40DA7469E37E}"/>
              </a:ext>
            </a:extLst>
          </p:cNvPr>
          <p:cNvSpPr txBox="1"/>
          <p:nvPr/>
        </p:nvSpPr>
        <p:spPr>
          <a:xfrm>
            <a:off x="14881628" y="1343456"/>
            <a:ext cx="6951567" cy="913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ग्रीवा कशेरुकाओं</a:t>
            </a:r>
          </a:p>
        </p:txBody>
      </p:sp>
      <p:sp>
        <p:nvSpPr>
          <p:cNvPr id="12" name="Thoracic vertebrae">
            <a:extLst>
              <a:ext uri="{FF2B5EF4-FFF2-40B4-BE49-F238E27FC236}">
                <a16:creationId xmlns:a16="http://schemas.microsoft.com/office/drawing/2014/main" id="{790812BD-87C6-DD80-7446-3A69195C24D2}"/>
              </a:ext>
            </a:extLst>
          </p:cNvPr>
          <p:cNvSpPr txBox="1"/>
          <p:nvPr/>
        </p:nvSpPr>
        <p:spPr>
          <a:xfrm>
            <a:off x="15205809" y="4254978"/>
            <a:ext cx="6951568" cy="913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वक्षीय कशेरुकाओं</a:t>
            </a:r>
          </a:p>
        </p:txBody>
      </p:sp>
      <p:sp>
        <p:nvSpPr>
          <p:cNvPr id="13" name="Lumbar vertebrae">
            <a:extLst>
              <a:ext uri="{FF2B5EF4-FFF2-40B4-BE49-F238E27FC236}">
                <a16:creationId xmlns:a16="http://schemas.microsoft.com/office/drawing/2014/main" id="{A9B5253E-4047-A4E6-C08A-E29194A8D52A}"/>
              </a:ext>
            </a:extLst>
          </p:cNvPr>
          <p:cNvSpPr txBox="1"/>
          <p:nvPr/>
        </p:nvSpPr>
        <p:spPr>
          <a:xfrm>
            <a:off x="15078809" y="8660118"/>
            <a:ext cx="6951568" cy="10303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काठ कशेरुका</a:t>
            </a:r>
          </a:p>
        </p:txBody>
      </p:sp>
      <p:sp>
        <p:nvSpPr>
          <p:cNvPr id="14" name="Sacral vertebrae">
            <a:extLst>
              <a:ext uri="{FF2B5EF4-FFF2-40B4-BE49-F238E27FC236}">
                <a16:creationId xmlns:a16="http://schemas.microsoft.com/office/drawing/2014/main" id="{59BDB980-6D17-C229-1F77-1E98535158E7}"/>
              </a:ext>
            </a:extLst>
          </p:cNvPr>
          <p:cNvSpPr txBox="1"/>
          <p:nvPr/>
        </p:nvSpPr>
        <p:spPr>
          <a:xfrm>
            <a:off x="15078809" y="10388882"/>
            <a:ext cx="6951568" cy="1030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त्रिक कशेरुका</a:t>
            </a:r>
          </a:p>
        </p:txBody>
      </p:sp>
      <p:sp>
        <p:nvSpPr>
          <p:cNvPr id="15" name="Coccygeal vertebrae">
            <a:extLst>
              <a:ext uri="{FF2B5EF4-FFF2-40B4-BE49-F238E27FC236}">
                <a16:creationId xmlns:a16="http://schemas.microsoft.com/office/drawing/2014/main" id="{E237F715-5B2F-B84D-E97D-4B855886D7E2}"/>
              </a:ext>
            </a:extLst>
          </p:cNvPr>
          <p:cNvSpPr txBox="1"/>
          <p:nvPr/>
        </p:nvSpPr>
        <p:spPr>
          <a:xfrm>
            <a:off x="15078809" y="11613301"/>
            <a:ext cx="6028765" cy="115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अनुमस्तिष्क कशेरुका</a:t>
            </a:r>
          </a:p>
        </p:txBody>
      </p:sp>
      <p:sp>
        <p:nvSpPr>
          <p:cNvPr id="16" name="Line">
            <a:extLst>
              <a:ext uri="{FF2B5EF4-FFF2-40B4-BE49-F238E27FC236}">
                <a16:creationId xmlns:a16="http://schemas.microsoft.com/office/drawing/2014/main" id="{DB4FCACE-6495-1195-B2DB-8B78A1B2BBB9}"/>
              </a:ext>
            </a:extLst>
          </p:cNvPr>
          <p:cNvSpPr/>
          <p:nvPr/>
        </p:nvSpPr>
        <p:spPr>
          <a:xfrm>
            <a:off x="11970105" y="1991820"/>
            <a:ext cx="2911524" cy="1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7" name="Line">
            <a:extLst>
              <a:ext uri="{FF2B5EF4-FFF2-40B4-BE49-F238E27FC236}">
                <a16:creationId xmlns:a16="http://schemas.microsoft.com/office/drawing/2014/main" id="{2BD54385-CBB9-5538-0BA0-BC5C217A739C}"/>
              </a:ext>
            </a:extLst>
          </p:cNvPr>
          <p:cNvSpPr/>
          <p:nvPr/>
        </p:nvSpPr>
        <p:spPr>
          <a:xfrm>
            <a:off x="12618470" y="4738192"/>
            <a:ext cx="2587341" cy="1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D0EEEEF3-BC28-7089-99F6-B8004A1DDA63}"/>
              </a:ext>
            </a:extLst>
          </p:cNvPr>
          <p:cNvSpPr/>
          <p:nvPr/>
        </p:nvSpPr>
        <p:spPr>
          <a:xfrm flipV="1">
            <a:off x="11648981" y="9257931"/>
            <a:ext cx="3065166" cy="979125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9" name="Line">
            <a:extLst>
              <a:ext uri="{FF2B5EF4-FFF2-40B4-BE49-F238E27FC236}">
                <a16:creationId xmlns:a16="http://schemas.microsoft.com/office/drawing/2014/main" id="{FE9D0AAE-97AF-BDCF-57A5-2FE1D506B7DE}"/>
              </a:ext>
            </a:extLst>
          </p:cNvPr>
          <p:cNvSpPr/>
          <p:nvPr/>
        </p:nvSpPr>
        <p:spPr>
          <a:xfrm flipV="1">
            <a:off x="12456378" y="10934397"/>
            <a:ext cx="2267768" cy="110057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20" name="Line">
            <a:extLst>
              <a:ext uri="{FF2B5EF4-FFF2-40B4-BE49-F238E27FC236}">
                <a16:creationId xmlns:a16="http://schemas.microsoft.com/office/drawing/2014/main" id="{FF9D93D0-DF33-FE2E-14FC-0FBD5770666C}"/>
              </a:ext>
            </a:extLst>
          </p:cNvPr>
          <p:cNvSpPr/>
          <p:nvPr/>
        </p:nvSpPr>
        <p:spPr>
          <a:xfrm flipV="1">
            <a:off x="12294287" y="12176032"/>
            <a:ext cx="2587342" cy="810456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87201" y="12813337"/>
            <a:ext cx="3686352" cy="67726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48177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C2C83-F671-EB5F-CE10-346E96053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EFCE6B1B-0285-A8E1-3B25-DD7A55E1009D}"/>
              </a:ext>
            </a:extLst>
          </p:cNvPr>
          <p:cNvSpPr txBox="1"/>
          <p:nvPr/>
        </p:nvSpPr>
        <p:spPr>
          <a:xfrm>
            <a:off x="853267" y="3497171"/>
            <a:ext cx="4156193" cy="106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वक्ष</a:t>
            </a:r>
          </a:p>
        </p:txBody>
      </p:sp>
      <p:pic>
        <p:nvPicPr>
          <p:cNvPr id="2" name="image.png" descr="image.png">
            <a:extLst>
              <a:ext uri="{FF2B5EF4-FFF2-40B4-BE49-F238E27FC236}">
                <a16:creationId xmlns:a16="http://schemas.microsoft.com/office/drawing/2014/main" id="{0F831655-C8C4-AC0A-4DF8-0513E1F2037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6197585" y="2604560"/>
            <a:ext cx="5039995" cy="10045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.png" descr="image.png">
            <a:extLst>
              <a:ext uri="{FF2B5EF4-FFF2-40B4-BE49-F238E27FC236}">
                <a16:creationId xmlns:a16="http://schemas.microsoft.com/office/drawing/2014/main" id="{5CC83B61-E922-B6F0-8C59-D9E845D25379}"/>
              </a:ext>
            </a:extLst>
          </p:cNvPr>
          <p:cNvPicPr>
            <a:picLocks noChangeAspect="1"/>
          </p:cNvPicPr>
          <p:nvPr/>
        </p:nvPicPr>
        <p:blipFill>
          <a:blip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86889" y="2743742"/>
            <a:ext cx="6694121" cy="946170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ternum">
            <a:extLst>
              <a:ext uri="{FF2B5EF4-FFF2-40B4-BE49-F238E27FC236}">
                <a16:creationId xmlns:a16="http://schemas.microsoft.com/office/drawing/2014/main" id="{FDC7828D-BBAE-CD40-9B36-725BA75EADEB}"/>
              </a:ext>
            </a:extLst>
          </p:cNvPr>
          <p:cNvSpPr txBox="1"/>
          <p:nvPr/>
        </p:nvSpPr>
        <p:spPr>
          <a:xfrm>
            <a:off x="12945544" y="3496619"/>
            <a:ext cx="2874612" cy="98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algn="ctr"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उरास्थि</a:t>
            </a:r>
          </a:p>
        </p:txBody>
      </p:sp>
      <p:sp>
        <p:nvSpPr>
          <p:cNvPr id="8" name="Ribs">
            <a:extLst>
              <a:ext uri="{FF2B5EF4-FFF2-40B4-BE49-F238E27FC236}">
                <a16:creationId xmlns:a16="http://schemas.microsoft.com/office/drawing/2014/main" id="{D0EBCA66-377A-A1B1-9B87-5F58DD9254D0}"/>
              </a:ext>
            </a:extLst>
          </p:cNvPr>
          <p:cNvSpPr txBox="1"/>
          <p:nvPr/>
        </p:nvSpPr>
        <p:spPr>
          <a:xfrm>
            <a:off x="13620041" y="9127378"/>
            <a:ext cx="1471172" cy="11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/>
          <a:lstStyle>
            <a:lvl1pPr algn="ctr" defTabSz="189634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t>पसलियां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1293BEC1-5E72-8739-8E06-99FC48E37A05}"/>
              </a:ext>
            </a:extLst>
          </p:cNvPr>
          <p:cNvSpPr/>
          <p:nvPr/>
        </p:nvSpPr>
        <p:spPr>
          <a:xfrm flipH="1" flipV="1">
            <a:off x="15212604" y="4558462"/>
            <a:ext cx="1806691" cy="942155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2B5B4E51-AE52-1732-7D3D-307B6F4DB7CC}"/>
              </a:ext>
            </a:extLst>
          </p:cNvPr>
          <p:cNvSpPr/>
          <p:nvPr/>
        </p:nvSpPr>
        <p:spPr>
          <a:xfrm flipV="1">
            <a:off x="9013652" y="4558462"/>
            <a:ext cx="4338732" cy="1696950"/>
          </a:xfrm>
          <a:prstGeom prst="line">
            <a:avLst/>
          </a:prstGeom>
          <a:ln w="38100">
            <a:solidFill>
              <a:srgbClr val="000000"/>
            </a:solidFill>
            <a:head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C9B8D657-662C-F6DD-AE06-18049035A795}"/>
              </a:ext>
            </a:extLst>
          </p:cNvPr>
          <p:cNvSpPr/>
          <p:nvPr/>
        </p:nvSpPr>
        <p:spPr>
          <a:xfrm flipV="1">
            <a:off x="15239371" y="8736598"/>
            <a:ext cx="2157322" cy="752120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sp>
        <p:nvSpPr>
          <p:cNvPr id="21" name="Line">
            <a:extLst>
              <a:ext uri="{FF2B5EF4-FFF2-40B4-BE49-F238E27FC236}">
                <a16:creationId xmlns:a16="http://schemas.microsoft.com/office/drawing/2014/main" id="{AFC27734-1622-7320-FEE4-2D6B0A53FDC6}"/>
              </a:ext>
            </a:extLst>
          </p:cNvPr>
          <p:cNvSpPr/>
          <p:nvPr/>
        </p:nvSpPr>
        <p:spPr>
          <a:xfrm flipH="1" flipV="1">
            <a:off x="11625991" y="8383290"/>
            <a:ext cx="1996728" cy="1185725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 algn="l" defTabSz="914400" rtl="0">
              <a:defRPr sz="2100"/>
            </a:pPr>
            <a:endParaRPr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352618" y="12649755"/>
            <a:ext cx="3686352" cy="6772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979379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5A508-EF74-93ED-D802-4BC8F62DC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on completing this lesson, you will be able to:">
            <a:extLst>
              <a:ext uri="{FF2B5EF4-FFF2-40B4-BE49-F238E27FC236}">
                <a16:creationId xmlns:a16="http://schemas.microsoft.com/office/drawing/2014/main" id="{D1A318B8-946D-E37D-2F22-212F0D87ACBE}"/>
              </a:ext>
            </a:extLst>
          </p:cNvPr>
          <p:cNvSpPr txBox="1">
            <a:spLocks/>
          </p:cNvSpPr>
          <p:nvPr/>
        </p:nvSpPr>
        <p:spPr>
          <a:xfrm>
            <a:off x="470315" y="3779930"/>
            <a:ext cx="7627938" cy="5964183"/>
          </a:xfrm>
          <a:prstGeom prst="rect">
            <a:avLst/>
          </a:prstGeom>
          <a:solidFill>
            <a:srgbClr val="E46C0A"/>
          </a:solidFill>
        </p:spPr>
        <p:txBody>
          <a:bodyPr lIns="89235" tIns="89235" rIns="89235" bIns="89235" anchor="t"/>
          <a:lstStyle>
            <a:lvl1pPr marL="0" marR="0" indent="0" algn="l" defTabSz="1896340" latinLnBrk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0" algn="l"/>
                <a:tab pos="3644900" algn="l"/>
                <a:tab pos="5029200" algn="l"/>
                <a:tab pos="6388100" algn="l"/>
              </a:tabLst>
              <a:defRPr sz="4200" b="0" i="0" u="none" strike="noStrike" cap="none" spc="0" baseline="0"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/>
            <a:endParaRPr lang="en-US" sz="4800" dirty="0"/>
          </a:p>
          <a:p>
            <a:pPr algn="l" rtl="0"/>
            <a:endParaRPr lang="en-US" sz="4800" dirty="0"/>
          </a:p>
          <a:p>
            <a:pPr algn="l" rtl="0"/>
            <a:r>
              <a:rPr lang="en-US" sz="4800" dirty="0" err="1"/>
              <a:t>अब</a:t>
            </a:r>
            <a:r>
              <a:rPr lang="en-US" sz="4800" dirty="0"/>
              <a:t> आप यह कर सकते हैं:</a:t>
            </a:r>
          </a:p>
        </p:txBody>
      </p:sp>
      <p:sp>
        <p:nvSpPr>
          <p:cNvPr id="6" name="OBJECTIVES">
            <a:extLst>
              <a:ext uri="{FF2B5EF4-FFF2-40B4-BE49-F238E27FC236}">
                <a16:creationId xmlns:a16="http://schemas.microsoft.com/office/drawing/2014/main" id="{2BB34B95-9A51-E7DC-DF44-5A004AFE39F6}"/>
              </a:ext>
            </a:extLst>
          </p:cNvPr>
          <p:cNvSpPr txBox="1"/>
          <p:nvPr/>
        </p:nvSpPr>
        <p:spPr>
          <a:xfrm>
            <a:off x="8661373" y="787889"/>
            <a:ext cx="3455472" cy="126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78283" tIns="78283" rIns="78283" bIns="78283">
            <a:spAutoFit/>
          </a:bodyPr>
          <a:lstStyle>
            <a:lvl1pPr defTabSz="1896340">
              <a:defRPr sz="7200" b="1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समीक्षा</a:t>
            </a:r>
            <a:endParaRPr dirty="0"/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3A4B979D-765B-61F9-7E81-A2A705D4C2A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20941" y="12813338"/>
            <a:ext cx="386744" cy="67726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algn="l" rtl="0"/>
            <a:fld id="{86CB4B4D-7CA3-9044-876B-883B54F8677D}" type="slidenum">
              <a:rPr/>
              <a:pPr algn="l" rtl="0"/>
              <a:t>28</a:t>
            </a:fld>
            <a:endParaRPr/>
          </a:p>
        </p:txBody>
      </p:sp>
      <p:sp>
        <p:nvSpPr>
          <p:cNvPr id="2" name="List five signs and symptoms of a skull fracture.…">
            <a:extLst>
              <a:ext uri="{FF2B5EF4-FFF2-40B4-BE49-F238E27FC236}">
                <a16:creationId xmlns:a16="http://schemas.microsoft.com/office/drawing/2014/main" id="{B2093CD8-09A8-BDE7-D6B1-8E1C0C5859C0}"/>
              </a:ext>
            </a:extLst>
          </p:cNvPr>
          <p:cNvSpPr txBox="1"/>
          <p:nvPr/>
        </p:nvSpPr>
        <p:spPr>
          <a:xfrm>
            <a:off x="10832831" y="5668033"/>
            <a:ext cx="13551169" cy="6580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/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खोपड़ी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फ्रैक्चर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पांच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करना</a:t>
            </a:r>
            <a:r>
              <a:rPr dirty="0"/>
              <a:t>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रीढ</a:t>
            </a:r>
            <a:r>
              <a:rPr dirty="0"/>
              <a:t>़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हड्डी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चोट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छह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करना</a:t>
            </a:r>
            <a:r>
              <a:rPr dirty="0"/>
              <a:t>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छाती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चोटों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पांच</a:t>
            </a:r>
            <a:r>
              <a:rPr dirty="0"/>
              <a:t> </a:t>
            </a:r>
            <a:r>
              <a:rPr dirty="0" err="1"/>
              <a:t>संकेत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लक्षण</a:t>
            </a:r>
            <a:r>
              <a:rPr dirty="0"/>
              <a:t> </a:t>
            </a:r>
            <a:r>
              <a:rPr dirty="0" err="1"/>
              <a:t>सूचीबद्ध</a:t>
            </a:r>
            <a:r>
              <a:rPr dirty="0"/>
              <a:t> </a:t>
            </a:r>
            <a:r>
              <a:rPr lang="hi-IN" dirty="0"/>
              <a:t>करना</a:t>
            </a:r>
            <a:r>
              <a:rPr dirty="0"/>
              <a:t>।</a:t>
            </a:r>
          </a:p>
        </p:txBody>
      </p:sp>
      <p:grpSp>
        <p:nvGrpSpPr>
          <p:cNvPr id="8" name="Group">
            <a:extLst>
              <a:ext uri="{FF2B5EF4-FFF2-40B4-BE49-F238E27FC236}">
                <a16:creationId xmlns:a16="http://schemas.microsoft.com/office/drawing/2014/main" id="{8E9C04BA-269F-C785-C43B-759DF0C9CD14}"/>
              </a:ext>
            </a:extLst>
          </p:cNvPr>
          <p:cNvGrpSpPr/>
          <p:nvPr/>
        </p:nvGrpSpPr>
        <p:grpSpPr>
          <a:xfrm>
            <a:off x="9131278" y="5393550"/>
            <a:ext cx="1219201" cy="1681958"/>
            <a:chOff x="0" y="115975"/>
            <a:chExt cx="1219200" cy="1681957"/>
          </a:xfrm>
        </p:grpSpPr>
        <p:sp>
          <p:nvSpPr>
            <p:cNvPr id="9" name="Circle">
              <a:extLst>
                <a:ext uri="{FF2B5EF4-FFF2-40B4-BE49-F238E27FC236}">
                  <a16:creationId xmlns:a16="http://schemas.microsoft.com/office/drawing/2014/main" id="{AD1EA6D9-CF64-0C23-51AC-C94AF3299FE7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0" name="1">
              <a:extLst>
                <a:ext uri="{FF2B5EF4-FFF2-40B4-BE49-F238E27FC236}">
                  <a16:creationId xmlns:a16="http://schemas.microsoft.com/office/drawing/2014/main" id="{11238A80-9347-1B68-DF53-0E5EAC653097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1</a:t>
              </a:r>
            </a:p>
          </p:txBody>
        </p:sp>
      </p:grpSp>
      <p:grpSp>
        <p:nvGrpSpPr>
          <p:cNvPr id="11" name="Group">
            <a:extLst>
              <a:ext uri="{FF2B5EF4-FFF2-40B4-BE49-F238E27FC236}">
                <a16:creationId xmlns:a16="http://schemas.microsoft.com/office/drawing/2014/main" id="{86164DD3-F890-29CD-E087-05EE84ED7A8F}"/>
              </a:ext>
            </a:extLst>
          </p:cNvPr>
          <p:cNvGrpSpPr/>
          <p:nvPr/>
        </p:nvGrpSpPr>
        <p:grpSpPr>
          <a:xfrm>
            <a:off x="9131278" y="7299288"/>
            <a:ext cx="1219201" cy="1681959"/>
            <a:chOff x="0" y="115975"/>
            <a:chExt cx="1219200" cy="1681957"/>
          </a:xfrm>
        </p:grpSpPr>
        <p:sp>
          <p:nvSpPr>
            <p:cNvPr id="12" name="Circle">
              <a:extLst>
                <a:ext uri="{FF2B5EF4-FFF2-40B4-BE49-F238E27FC236}">
                  <a16:creationId xmlns:a16="http://schemas.microsoft.com/office/drawing/2014/main" id="{FD7CE2FF-8B7F-8738-C54E-7B9DF9BECED2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3" name="2">
              <a:extLst>
                <a:ext uri="{FF2B5EF4-FFF2-40B4-BE49-F238E27FC236}">
                  <a16:creationId xmlns:a16="http://schemas.microsoft.com/office/drawing/2014/main" id="{6FBF544B-9F21-E337-58E7-4F2DA0FD0FB7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2</a:t>
              </a:r>
            </a:p>
          </p:txBody>
        </p:sp>
      </p:grpSp>
      <p:grpSp>
        <p:nvGrpSpPr>
          <p:cNvPr id="19" name="Group">
            <a:extLst>
              <a:ext uri="{FF2B5EF4-FFF2-40B4-BE49-F238E27FC236}">
                <a16:creationId xmlns:a16="http://schemas.microsoft.com/office/drawing/2014/main" id="{6943ADEF-FA8E-58E6-AA56-11FB45B4E4E6}"/>
              </a:ext>
            </a:extLst>
          </p:cNvPr>
          <p:cNvGrpSpPr/>
          <p:nvPr/>
        </p:nvGrpSpPr>
        <p:grpSpPr>
          <a:xfrm>
            <a:off x="9131278" y="9205026"/>
            <a:ext cx="1219201" cy="1681959"/>
            <a:chOff x="0" y="115975"/>
            <a:chExt cx="1219200" cy="1681957"/>
          </a:xfrm>
        </p:grpSpPr>
        <p:sp>
          <p:nvSpPr>
            <p:cNvPr id="20" name="Circle">
              <a:extLst>
                <a:ext uri="{FF2B5EF4-FFF2-40B4-BE49-F238E27FC236}">
                  <a16:creationId xmlns:a16="http://schemas.microsoft.com/office/drawing/2014/main" id="{2BE48198-BE9D-97B5-6339-2403D65A0990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21" name="3">
              <a:extLst>
                <a:ext uri="{FF2B5EF4-FFF2-40B4-BE49-F238E27FC236}">
                  <a16:creationId xmlns:a16="http://schemas.microsoft.com/office/drawing/2014/main" id="{D923F374-F171-F4EB-03A4-A00A5ACB0786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3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236329" y="12598934"/>
            <a:ext cx="3686352" cy="6772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62500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CB983-C4E2-806C-375F-EAB110890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on completing this lesson, you will be able to:">
            <a:extLst>
              <a:ext uri="{FF2B5EF4-FFF2-40B4-BE49-F238E27FC236}">
                <a16:creationId xmlns:a16="http://schemas.microsoft.com/office/drawing/2014/main" id="{D6C636FA-59BD-2BA3-D0C9-BFC1F37D39C3}"/>
              </a:ext>
            </a:extLst>
          </p:cNvPr>
          <p:cNvSpPr txBox="1">
            <a:spLocks/>
          </p:cNvSpPr>
          <p:nvPr/>
        </p:nvSpPr>
        <p:spPr>
          <a:xfrm>
            <a:off x="308950" y="3944772"/>
            <a:ext cx="7627938" cy="5687388"/>
          </a:xfrm>
          <a:prstGeom prst="rect">
            <a:avLst/>
          </a:prstGeom>
          <a:solidFill>
            <a:srgbClr val="E46C0A"/>
          </a:solidFill>
        </p:spPr>
        <p:txBody>
          <a:bodyPr lIns="89235" tIns="89235" rIns="89235" bIns="89235" anchor="t"/>
          <a:lstStyle>
            <a:lvl1pPr marL="0" marR="0" indent="0" algn="l" defTabSz="1896340" latinLnBrk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0" algn="l"/>
                <a:tab pos="3644900" algn="l"/>
                <a:tab pos="5029200" algn="l"/>
                <a:tab pos="6388100" algn="l"/>
              </a:tabLst>
              <a:defRPr sz="4200" b="0" i="0" u="none" strike="noStrike" cap="none" spc="0" baseline="0"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/>
            <a:endParaRPr lang="en-US" sz="4800" dirty="0"/>
          </a:p>
          <a:p>
            <a:pPr algn="l" rtl="0"/>
            <a:endParaRPr lang="en-US" sz="4800" dirty="0"/>
          </a:p>
          <a:p>
            <a:pPr algn="l" rtl="0"/>
            <a:r>
              <a:rPr lang="en-US" sz="4800" dirty="0" err="1"/>
              <a:t>अब</a:t>
            </a:r>
            <a:r>
              <a:rPr lang="en-US" sz="4800" dirty="0"/>
              <a:t> आप यह कर सकते हैं:</a:t>
            </a:r>
          </a:p>
        </p:txBody>
      </p:sp>
      <p:sp>
        <p:nvSpPr>
          <p:cNvPr id="6" name="OBJECTIVES">
            <a:extLst>
              <a:ext uri="{FF2B5EF4-FFF2-40B4-BE49-F238E27FC236}">
                <a16:creationId xmlns:a16="http://schemas.microsoft.com/office/drawing/2014/main" id="{C018CD58-236B-531F-F274-0D53F96107A4}"/>
              </a:ext>
            </a:extLst>
          </p:cNvPr>
          <p:cNvSpPr txBox="1"/>
          <p:nvPr/>
        </p:nvSpPr>
        <p:spPr>
          <a:xfrm>
            <a:off x="8661373" y="787889"/>
            <a:ext cx="3455472" cy="126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78283" tIns="78283" rIns="78283" bIns="78283">
            <a:spAutoFit/>
          </a:bodyPr>
          <a:lstStyle>
            <a:lvl1pPr defTabSz="1896340">
              <a:defRPr sz="7200" b="1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समीक्षा</a:t>
            </a: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BFF05B9F-A0C3-83E3-9F5E-25134A4B822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20941" y="12813338"/>
            <a:ext cx="386744" cy="6772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l" rtl="0"/>
            <a:fld id="{86CB4B4D-7CA3-9044-876B-883B54F8677D}" type="slidenum">
              <a:rPr/>
              <a:pPr algn="l" rtl="0"/>
              <a:t>29</a:t>
            </a:fld>
            <a:endParaRPr dirty="0"/>
          </a:p>
        </p:txBody>
      </p:sp>
      <p:sp>
        <p:nvSpPr>
          <p:cNvPr id="11" name="Demonstrate the procedures for the evaluation and pre-hospital treatment of injuries to the skull and spine.…">
            <a:extLst>
              <a:ext uri="{FF2B5EF4-FFF2-40B4-BE49-F238E27FC236}">
                <a16:creationId xmlns:a16="http://schemas.microsoft.com/office/drawing/2014/main" id="{967B5CDC-383A-FCF7-1FA4-4286BDE08156}"/>
              </a:ext>
            </a:extLst>
          </p:cNvPr>
          <p:cNvSpPr txBox="1"/>
          <p:nvPr/>
        </p:nvSpPr>
        <p:spPr>
          <a:xfrm>
            <a:off x="10801777" y="5669077"/>
            <a:ext cx="13582223" cy="6189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/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t>खोपड़ी और रीढ़ की हड्डी की चोटों के मूल्यांकन और अस्पताल-पूर्व उपचार की प्रक्रियाओं का प्रदर्शन करना।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t>पसलियों के फ्रैक्चर, फ्लेल चेस्ट और पेनेट्रेटिंग चेस्ट चोटों के मूल्यांकन और अस्पताल-पूर्व उपचार के लिए प्रक्रियाओं का प्रदर्शन करना।</a:t>
            </a:r>
          </a:p>
        </p:txBody>
      </p:sp>
      <p:grpSp>
        <p:nvGrpSpPr>
          <p:cNvPr id="12" name="Group">
            <a:extLst>
              <a:ext uri="{FF2B5EF4-FFF2-40B4-BE49-F238E27FC236}">
                <a16:creationId xmlns:a16="http://schemas.microsoft.com/office/drawing/2014/main" id="{B76451D0-B671-1AD0-8231-CB36E61DC1C3}"/>
              </a:ext>
            </a:extLst>
          </p:cNvPr>
          <p:cNvGrpSpPr/>
          <p:nvPr/>
        </p:nvGrpSpPr>
        <p:grpSpPr>
          <a:xfrm>
            <a:off x="9100224" y="5419994"/>
            <a:ext cx="1219201" cy="1681958"/>
            <a:chOff x="0" y="115975"/>
            <a:chExt cx="1219200" cy="1681957"/>
          </a:xfrm>
        </p:grpSpPr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AF1F3142-DC04-6728-6312-B3E7F09ADBDD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5" name="4">
              <a:extLst>
                <a:ext uri="{FF2B5EF4-FFF2-40B4-BE49-F238E27FC236}">
                  <a16:creationId xmlns:a16="http://schemas.microsoft.com/office/drawing/2014/main" id="{1828D929-2689-E882-946C-A9F832B3AB0C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4</a:t>
              </a:r>
            </a:p>
          </p:txBody>
        </p:sp>
      </p:grpSp>
      <p:grpSp>
        <p:nvGrpSpPr>
          <p:cNvPr id="16" name="Group">
            <a:extLst>
              <a:ext uri="{FF2B5EF4-FFF2-40B4-BE49-F238E27FC236}">
                <a16:creationId xmlns:a16="http://schemas.microsoft.com/office/drawing/2014/main" id="{CEC624AA-7B29-9FBD-F5A3-934A1E2454DE}"/>
              </a:ext>
            </a:extLst>
          </p:cNvPr>
          <p:cNvGrpSpPr/>
          <p:nvPr/>
        </p:nvGrpSpPr>
        <p:grpSpPr>
          <a:xfrm>
            <a:off x="9100224" y="8961598"/>
            <a:ext cx="1219201" cy="1681958"/>
            <a:chOff x="0" y="115975"/>
            <a:chExt cx="1219200" cy="1681957"/>
          </a:xfrm>
        </p:grpSpPr>
        <p:sp>
          <p:nvSpPr>
            <p:cNvPr id="17" name="Circle">
              <a:extLst>
                <a:ext uri="{FF2B5EF4-FFF2-40B4-BE49-F238E27FC236}">
                  <a16:creationId xmlns:a16="http://schemas.microsoft.com/office/drawing/2014/main" id="{598C0BD1-95FC-8993-963C-A3C10DDFF47E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8" name="5">
              <a:extLst>
                <a:ext uri="{FF2B5EF4-FFF2-40B4-BE49-F238E27FC236}">
                  <a16:creationId xmlns:a16="http://schemas.microsoft.com/office/drawing/2014/main" id="{D512C52F-085A-EF2B-37D4-C805EE0CD6B5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t>5</a:t>
              </a: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9621333" y="12813338"/>
            <a:ext cx="3686352" cy="67726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9743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2A287-F30E-965F-8CE8-767FBC7C0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on completing this lesson, you will be able to:">
            <a:extLst>
              <a:ext uri="{FF2B5EF4-FFF2-40B4-BE49-F238E27FC236}">
                <a16:creationId xmlns:a16="http://schemas.microsoft.com/office/drawing/2014/main" id="{F5718F69-9DD9-9433-D379-32CAAFCAE4EB}"/>
              </a:ext>
            </a:extLst>
          </p:cNvPr>
          <p:cNvSpPr txBox="1">
            <a:spLocks/>
          </p:cNvSpPr>
          <p:nvPr/>
        </p:nvSpPr>
        <p:spPr>
          <a:xfrm>
            <a:off x="577892" y="3223689"/>
            <a:ext cx="7627938" cy="7756525"/>
          </a:xfrm>
          <a:prstGeom prst="rect">
            <a:avLst/>
          </a:prstGeom>
          <a:solidFill>
            <a:srgbClr val="E46C0A"/>
          </a:solidFill>
        </p:spPr>
        <p:txBody>
          <a:bodyPr lIns="89235" tIns="89235" rIns="89235" bIns="89235" anchor="t"/>
          <a:lstStyle>
            <a:lvl1pPr marL="0" marR="0" indent="0" algn="l" defTabSz="1896340" latinLnBrk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0" algn="l"/>
                <a:tab pos="3644900" algn="l"/>
                <a:tab pos="5029200" algn="l"/>
                <a:tab pos="6388100" algn="l"/>
              </a:tabLst>
              <a:defRPr sz="4200" b="0" i="0" u="none" strike="noStrike" cap="none" spc="0" baseline="0">
                <a:solidFill>
                  <a:srgbClr val="000000"/>
                </a:solidFill>
                <a:uFillTx/>
                <a:latin typeface="Open Sans"/>
                <a:ea typeface="Open Sans"/>
                <a:cs typeface="Open Sans"/>
                <a:sym typeface="Open Sans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>
              <a:lnSpc>
                <a:spcPct val="150000"/>
              </a:lnSpc>
            </a:pPr>
            <a:r>
              <a:rPr lang="en-US" sz="4800" dirty="0"/>
              <a:t>इस पाठ को पूरा करने पर आप निम्नलिखित कार्य करने में सक्षम होंगे:</a:t>
            </a:r>
          </a:p>
        </p:txBody>
      </p:sp>
      <p:sp>
        <p:nvSpPr>
          <p:cNvPr id="6" name="OBJECTIVES">
            <a:extLst>
              <a:ext uri="{FF2B5EF4-FFF2-40B4-BE49-F238E27FC236}">
                <a16:creationId xmlns:a16="http://schemas.microsoft.com/office/drawing/2014/main" id="{800CDD3E-D678-F499-FEBF-63CF25662869}"/>
              </a:ext>
            </a:extLst>
          </p:cNvPr>
          <p:cNvSpPr txBox="1"/>
          <p:nvPr/>
        </p:nvSpPr>
        <p:spPr>
          <a:xfrm>
            <a:off x="8661373" y="787889"/>
            <a:ext cx="5351166" cy="14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78283" tIns="78283" rIns="78283" bIns="78283">
            <a:spAutoFit/>
          </a:bodyPr>
          <a:lstStyle>
            <a:lvl1pPr defTabSz="1896340">
              <a:defRPr sz="7200" b="1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dirty="0"/>
              <a:t>उद्देश्य</a:t>
            </a: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604411A1-C3C6-2F4F-82AF-C46323EE4C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20941" y="12813338"/>
            <a:ext cx="386744" cy="6772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l" rtl="0"/>
            <a:fld id="{86CB4B4D-7CA3-9044-876B-883B54F8677D}" type="slidenum">
              <a:rPr/>
              <a:pPr algn="l" rtl="0"/>
              <a:t>3</a:t>
            </a:fld>
            <a:endParaRPr dirty="0"/>
          </a:p>
        </p:txBody>
      </p:sp>
      <p:sp>
        <p:nvSpPr>
          <p:cNvPr id="11" name="Demonstrate the procedures for the evaluation and pre-hospital treatment of injuries to the skull and spine.…">
            <a:extLst>
              <a:ext uri="{FF2B5EF4-FFF2-40B4-BE49-F238E27FC236}">
                <a16:creationId xmlns:a16="http://schemas.microsoft.com/office/drawing/2014/main" id="{5DFFA0C1-2D2F-268B-6EE6-2823BDBA1E95}"/>
              </a:ext>
            </a:extLst>
          </p:cNvPr>
          <p:cNvSpPr txBox="1"/>
          <p:nvPr/>
        </p:nvSpPr>
        <p:spPr>
          <a:xfrm>
            <a:off x="10446425" y="3755344"/>
            <a:ext cx="13582223" cy="6693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/>
          <a:p>
            <a:pPr lvl="1" indent="0" defTabSz="1896340">
              <a:lnSpc>
                <a:spcPct val="150000"/>
              </a:lnSpc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खोपड़ी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रीढ़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हड्डी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चोटों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मूल्यांकन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अस्पताल-पूर्व</a:t>
            </a:r>
            <a:r>
              <a:rPr dirty="0"/>
              <a:t> </a:t>
            </a:r>
            <a:r>
              <a:rPr dirty="0" err="1"/>
              <a:t>उपचार</a:t>
            </a:r>
            <a:r>
              <a:rPr dirty="0"/>
              <a:t> </a:t>
            </a:r>
            <a:r>
              <a:rPr dirty="0" err="1"/>
              <a:t>की</a:t>
            </a:r>
            <a:r>
              <a:rPr dirty="0"/>
              <a:t> </a:t>
            </a:r>
            <a:r>
              <a:rPr dirty="0" err="1"/>
              <a:t>प्रक्रियाओं</a:t>
            </a:r>
            <a:r>
              <a:rPr dirty="0"/>
              <a:t> </a:t>
            </a:r>
            <a:r>
              <a:rPr dirty="0" err="1"/>
              <a:t>का</a:t>
            </a:r>
            <a:r>
              <a:rPr dirty="0"/>
              <a:t> </a:t>
            </a:r>
            <a:r>
              <a:rPr dirty="0" err="1"/>
              <a:t>प्रदर्शन</a:t>
            </a:r>
            <a:r>
              <a:rPr dirty="0"/>
              <a:t> </a:t>
            </a:r>
            <a:r>
              <a:rPr lang="hi-IN" dirty="0"/>
              <a:t>करने में </a:t>
            </a:r>
            <a:r>
              <a:rPr dirty="0"/>
              <a:t>।</a:t>
            </a:r>
          </a:p>
          <a:p>
            <a:pPr lvl="1" indent="0" algn="l" defTabSz="1896340" rtl="0"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endParaRPr dirty="0"/>
          </a:p>
          <a:p>
            <a:pPr lvl="1" indent="0" defTabSz="1896340">
              <a:lnSpc>
                <a:spcPct val="150000"/>
              </a:lnSpc>
              <a:spcBef>
                <a:spcPts val="1000"/>
              </a:spcBef>
              <a:tabLst>
                <a:tab pos="2286000" algn="l"/>
                <a:tab pos="3644900" algn="l"/>
                <a:tab pos="5029200" algn="l"/>
                <a:tab pos="6388100" algn="l"/>
              </a:tabLst>
              <a:defRPr sz="4800"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 err="1"/>
              <a:t>पसलियों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फ्रैक्चर</a:t>
            </a:r>
            <a:r>
              <a:rPr dirty="0"/>
              <a:t>, </a:t>
            </a:r>
            <a:r>
              <a:rPr dirty="0" err="1"/>
              <a:t>फ्लेल</a:t>
            </a:r>
            <a:r>
              <a:rPr dirty="0"/>
              <a:t> </a:t>
            </a:r>
            <a:r>
              <a:rPr dirty="0" err="1"/>
              <a:t>चेस्ट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पेनेट्रेटिंग</a:t>
            </a:r>
            <a:r>
              <a:rPr dirty="0"/>
              <a:t> </a:t>
            </a:r>
            <a:r>
              <a:rPr dirty="0" err="1"/>
              <a:t>चेस्ट</a:t>
            </a:r>
            <a:r>
              <a:rPr dirty="0"/>
              <a:t> </a:t>
            </a:r>
            <a:r>
              <a:rPr dirty="0" err="1"/>
              <a:t>चोटों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मूल्यांकन</a:t>
            </a:r>
            <a:r>
              <a:rPr dirty="0"/>
              <a:t> </a:t>
            </a:r>
            <a:r>
              <a:rPr dirty="0" err="1"/>
              <a:t>और</a:t>
            </a:r>
            <a:r>
              <a:rPr dirty="0"/>
              <a:t> </a:t>
            </a:r>
            <a:r>
              <a:rPr dirty="0" err="1"/>
              <a:t>अस्पताल-पूर्व</a:t>
            </a:r>
            <a:r>
              <a:rPr dirty="0"/>
              <a:t> </a:t>
            </a:r>
            <a:r>
              <a:rPr dirty="0" err="1"/>
              <a:t>उपचार</a:t>
            </a:r>
            <a:r>
              <a:rPr dirty="0"/>
              <a:t> </a:t>
            </a:r>
            <a:r>
              <a:rPr dirty="0" err="1"/>
              <a:t>के</a:t>
            </a:r>
            <a:r>
              <a:rPr dirty="0"/>
              <a:t> </a:t>
            </a:r>
            <a:r>
              <a:rPr dirty="0" err="1"/>
              <a:t>लिए</a:t>
            </a:r>
            <a:r>
              <a:rPr dirty="0"/>
              <a:t> </a:t>
            </a:r>
            <a:r>
              <a:rPr dirty="0" err="1"/>
              <a:t>प्रक्रियाओं</a:t>
            </a:r>
            <a:r>
              <a:rPr dirty="0"/>
              <a:t> </a:t>
            </a:r>
            <a:r>
              <a:rPr dirty="0" err="1"/>
              <a:t>का</a:t>
            </a:r>
            <a:r>
              <a:rPr dirty="0"/>
              <a:t> </a:t>
            </a:r>
            <a:r>
              <a:rPr dirty="0" err="1"/>
              <a:t>प्रदर्शन</a:t>
            </a:r>
            <a:r>
              <a:rPr dirty="0"/>
              <a:t> </a:t>
            </a:r>
            <a:r>
              <a:rPr lang="hi-IN" dirty="0"/>
              <a:t>करने में </a:t>
            </a:r>
            <a:r>
              <a:rPr dirty="0"/>
              <a:t>।</a:t>
            </a:r>
          </a:p>
        </p:txBody>
      </p:sp>
      <p:grpSp>
        <p:nvGrpSpPr>
          <p:cNvPr id="12" name="Group">
            <a:extLst>
              <a:ext uri="{FF2B5EF4-FFF2-40B4-BE49-F238E27FC236}">
                <a16:creationId xmlns:a16="http://schemas.microsoft.com/office/drawing/2014/main" id="{F9F370C3-142C-1555-5ACA-8FEC2E2A6C76}"/>
              </a:ext>
            </a:extLst>
          </p:cNvPr>
          <p:cNvGrpSpPr/>
          <p:nvPr/>
        </p:nvGrpSpPr>
        <p:grpSpPr>
          <a:xfrm>
            <a:off x="9227224" y="3564300"/>
            <a:ext cx="1219201" cy="1681958"/>
            <a:chOff x="0" y="115975"/>
            <a:chExt cx="1219200" cy="1681957"/>
          </a:xfrm>
        </p:grpSpPr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319432C5-9996-F919-64BC-F9D718480C07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5" name="4">
              <a:extLst>
                <a:ext uri="{FF2B5EF4-FFF2-40B4-BE49-F238E27FC236}">
                  <a16:creationId xmlns:a16="http://schemas.microsoft.com/office/drawing/2014/main" id="{829CC45A-4BA5-E607-8B19-23932F6B8E3C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rPr dirty="0"/>
                <a:t>4</a:t>
              </a:r>
            </a:p>
          </p:txBody>
        </p:sp>
      </p:grpSp>
      <p:grpSp>
        <p:nvGrpSpPr>
          <p:cNvPr id="16" name="Group">
            <a:extLst>
              <a:ext uri="{FF2B5EF4-FFF2-40B4-BE49-F238E27FC236}">
                <a16:creationId xmlns:a16="http://schemas.microsoft.com/office/drawing/2014/main" id="{846CC72C-AE6A-A326-6BE9-EADD3299E6FD}"/>
              </a:ext>
            </a:extLst>
          </p:cNvPr>
          <p:cNvGrpSpPr/>
          <p:nvPr/>
        </p:nvGrpSpPr>
        <p:grpSpPr>
          <a:xfrm>
            <a:off x="9092420" y="6770771"/>
            <a:ext cx="1219201" cy="1681958"/>
            <a:chOff x="0" y="115975"/>
            <a:chExt cx="1219200" cy="1681957"/>
          </a:xfrm>
        </p:grpSpPr>
        <p:sp>
          <p:nvSpPr>
            <p:cNvPr id="17" name="Circle">
              <a:extLst>
                <a:ext uri="{FF2B5EF4-FFF2-40B4-BE49-F238E27FC236}">
                  <a16:creationId xmlns:a16="http://schemas.microsoft.com/office/drawing/2014/main" id="{75225765-DB23-D7D0-A70D-87DD4016BF9A}"/>
                </a:ext>
              </a:extLst>
            </p:cNvPr>
            <p:cNvSpPr/>
            <p:nvPr/>
          </p:nvSpPr>
          <p:spPr>
            <a:xfrm>
              <a:off x="0" y="265245"/>
              <a:ext cx="1219200" cy="121920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78283" tIns="78283" rIns="78283" bIns="78283" numCol="1" anchor="t">
              <a:noAutofit/>
            </a:bodyPr>
            <a:lstStyle/>
            <a:p>
              <a:pPr algn="l" rtl="0"/>
              <a:endParaRPr/>
            </a:p>
          </p:txBody>
        </p:sp>
        <p:sp>
          <p:nvSpPr>
            <p:cNvPr id="18" name="5">
              <a:extLst>
                <a:ext uri="{FF2B5EF4-FFF2-40B4-BE49-F238E27FC236}">
                  <a16:creationId xmlns:a16="http://schemas.microsoft.com/office/drawing/2014/main" id="{58B4260D-B5A2-641D-519B-0D2B8258B643}"/>
                </a:ext>
              </a:extLst>
            </p:cNvPr>
            <p:cNvSpPr txBox="1"/>
            <p:nvPr/>
          </p:nvSpPr>
          <p:spPr>
            <a:xfrm>
              <a:off x="261804" y="115975"/>
              <a:ext cx="822592" cy="16819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8283" tIns="78283" rIns="78283" bIns="78283" numCol="1" anchor="t">
              <a:noAutofit/>
            </a:bodyPr>
            <a:lstStyle>
              <a:lvl1pPr>
                <a:defRPr sz="7200" i="1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pPr algn="l" rtl="0"/>
              <a:r>
                <a:rPr dirty="0"/>
                <a:t>5</a:t>
              </a: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342296" y="12813337"/>
            <a:ext cx="3686352" cy="67726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23362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ircle"/>
          <p:cNvSpPr/>
          <p:nvPr/>
        </p:nvSpPr>
        <p:spPr>
          <a:xfrm>
            <a:off x="-8639176" y="-8445205"/>
            <a:ext cx="19547984" cy="19547984"/>
          </a:xfrm>
          <a:prstGeom prst="ellipse">
            <a:avLst/>
          </a:prstGeom>
          <a:gradFill>
            <a:gsLst>
              <a:gs pos="0">
                <a:srgbClr val="DA751A"/>
              </a:gs>
              <a:gs pos="57570">
                <a:srgbClr val="E67C1D"/>
              </a:gs>
              <a:gs pos="100000">
                <a:srgbClr val="F28320"/>
              </a:gs>
            </a:gsLst>
            <a:lin ang="4595515"/>
          </a:gra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pic>
        <p:nvPicPr>
          <p:cNvPr id="122" name="IMG-3642.JPG" descr="IMG-3642.JPG"/>
          <p:cNvPicPr>
            <a:picLocks noChangeAspect="1"/>
          </p:cNvPicPr>
          <p:nvPr/>
        </p:nvPicPr>
        <p:blipFill>
          <a:blip cstate="print"/>
          <a:srcRect l="25406"/>
          <a:stretch>
            <a:fillRect/>
          </a:stretch>
        </p:blipFill>
        <p:spPr>
          <a:xfrm flipH="1">
            <a:off x="-2789159" y="-627962"/>
            <a:ext cx="12809302" cy="114478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73" h="21600" extrusionOk="0">
                <a:moveTo>
                  <a:pt x="360" y="0"/>
                </a:moveTo>
                <a:cubicBezTo>
                  <a:pt x="-727" y="5723"/>
                  <a:pt x="646" y="11946"/>
                  <a:pt x="4490" y="16396"/>
                </a:cubicBezTo>
                <a:cubicBezTo>
                  <a:pt x="7486" y="19866"/>
                  <a:pt x="11414" y="21600"/>
                  <a:pt x="15340" y="21600"/>
                </a:cubicBezTo>
                <a:cubicBezTo>
                  <a:pt x="17219" y="21600"/>
                  <a:pt x="19096" y="21199"/>
                  <a:pt x="20873" y="20405"/>
                </a:cubicBezTo>
                <a:lnTo>
                  <a:pt x="20873" y="0"/>
                </a:lnTo>
                <a:lnTo>
                  <a:pt x="360" y="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24" name="Rectangle"/>
          <p:cNvSpPr/>
          <p:nvPr/>
        </p:nvSpPr>
        <p:spPr>
          <a:xfrm>
            <a:off x="1016000" y="13512800"/>
            <a:ext cx="3815338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sp>
        <p:nvSpPr>
          <p:cNvPr id="126" name="Rectangle"/>
          <p:cNvSpPr/>
          <p:nvPr/>
        </p:nvSpPr>
        <p:spPr>
          <a:xfrm>
            <a:off x="21539200" y="13512800"/>
            <a:ext cx="1879600" cy="203200"/>
          </a:xfrm>
          <a:prstGeom prst="rect">
            <a:avLst/>
          </a:prstGeom>
          <a:solidFill>
            <a:srgbClr val="585756"/>
          </a:solidFill>
          <a:ln w="12700">
            <a:miter lim="400000"/>
          </a:ln>
        </p:spPr>
        <p:txBody>
          <a:bodyPr lIns="78283" tIns="78283" rIns="78283" bIns="78283"/>
          <a:lstStyle/>
          <a:p>
            <a:pPr algn="l" rtl="0"/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734328" y="12835531"/>
            <a:ext cx="853459" cy="6772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l" rtl="0"/>
            <a:fld id="{86CB4B4D-7CA3-9044-876B-883B54F8677D}" type="slidenum">
              <a:rPr/>
              <a:pPr algn="l" rtl="0"/>
              <a:t>30</a:t>
            </a:fld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A6B61E-3BFB-8B6A-B54D-9BFC4C887C61}"/>
              </a:ext>
            </a:extLst>
          </p:cNvPr>
          <p:cNvSpPr/>
          <p:nvPr/>
        </p:nvSpPr>
        <p:spPr>
          <a:xfrm>
            <a:off x="11180805" y="1915775"/>
            <a:ext cx="10415032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rtl="0"/>
            <a:r>
              <a:rPr lang="en-US" sz="23900" b="1" cap="none" spc="0" dirty="0">
                <a:ln/>
                <a:solidFill>
                  <a:schemeClr val="accent6">
                    <a:lumMod val="75000"/>
                  </a:schemeClr>
                </a:solidFill>
                <a:effectLst/>
              </a:rPr>
              <a:t>धन्यवाद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9732448" y="12598497"/>
            <a:ext cx="3686352" cy="67726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0143" y="5686038"/>
            <a:ext cx="12611976" cy="643541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5BDA02DF-461E-06A7-3B8E-2988932644D8}"/>
              </a:ext>
            </a:extLst>
          </p:cNvPr>
          <p:cNvSpPr txBox="1"/>
          <p:nvPr/>
        </p:nvSpPr>
        <p:spPr>
          <a:xfrm>
            <a:off x="1016000" y="3895478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कंकाल प्रणाली</a:t>
            </a:r>
          </a:p>
        </p:txBody>
      </p:sp>
      <p:pic>
        <p:nvPicPr>
          <p:cNvPr id="6" name="image.jpeg" descr="image.jpeg">
            <a:extLst>
              <a:ext uri="{FF2B5EF4-FFF2-40B4-BE49-F238E27FC236}">
                <a16:creationId xmlns:a16="http://schemas.microsoft.com/office/drawing/2014/main" id="{C01A5662-B06A-6869-E801-6F9BBD14962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7237222" y="652159"/>
            <a:ext cx="3532378" cy="12570297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.jpeg" descr="image.jpeg">
            <a:extLst>
              <a:ext uri="{FF2B5EF4-FFF2-40B4-BE49-F238E27FC236}">
                <a16:creationId xmlns:a16="http://schemas.microsoft.com/office/drawing/2014/main" id="{82877AB3-6571-FC9B-34B9-20E221FE0852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303551" y="641121"/>
            <a:ext cx="5604890" cy="1258133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697648" y="12813338"/>
            <a:ext cx="3686352" cy="6772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69284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9FC49-0A6B-1492-D4C8-814B5E818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1C816B28-EEC3-BE8E-1282-CCD1594385C8}"/>
              </a:ext>
            </a:extLst>
          </p:cNvPr>
          <p:cNvSpPr txBox="1"/>
          <p:nvPr/>
        </p:nvSpPr>
        <p:spPr>
          <a:xfrm>
            <a:off x="769036" y="3323157"/>
            <a:ext cx="7113118" cy="106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खोपड़ी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57C30-D755-4E8A-E3ED-6157A42D6D4A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397E9F-486F-B965-7CEC-6C802FD984E8}"/>
              </a:ext>
            </a:extLst>
          </p:cNvPr>
          <p:cNvSpPr txBox="1">
            <a:spLocks/>
          </p:cNvSpPr>
          <p:nvPr/>
        </p:nvSpPr>
        <p:spPr>
          <a:xfrm>
            <a:off x="9605427" y="2120219"/>
            <a:ext cx="10972800" cy="509950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खोपड़ी में कई चौड़ी, चपटी हड्डियां होती हैं जो एक खोखला खोल बनाती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खोपड़ी का ऊपरी भाग (माथे सहित), पीछे का भाग और किनारे मिलकर कपाल बनाते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400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यह मस्तिष्क को सुरक्षित रखता है।</a:t>
            </a:r>
            <a:endParaRPr lang="en-IN" sz="5400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7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1072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E133B-F415-029C-C324-45430D398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6770C8C0-8B81-3622-5BB0-8D3AE911E446}"/>
              </a:ext>
            </a:extLst>
          </p:cNvPr>
          <p:cNvSpPr txBox="1"/>
          <p:nvPr/>
        </p:nvSpPr>
        <p:spPr>
          <a:xfrm>
            <a:off x="742142" y="3812948"/>
            <a:ext cx="7113118" cy="1947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खोपड़ी की हड्डियाँ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6D7C21-6B1F-5AC3-91B3-25315777F4E3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2FD64E-7B90-3B80-CC82-A6526AB616B0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7855260" y="2911509"/>
            <a:ext cx="13748656" cy="84531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744394"/>
            <a:ext cx="3686352" cy="677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5856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EBB0D-8BDD-17C8-9ADC-C35CADF13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C62C39AE-1D31-E6BE-B68C-0502E4692919}"/>
              </a:ext>
            </a:extLst>
          </p:cNvPr>
          <p:cNvSpPr txBox="1"/>
          <p:nvPr/>
        </p:nvSpPr>
        <p:spPr>
          <a:xfrm>
            <a:off x="742142" y="3518960"/>
            <a:ext cx="7113118" cy="106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खोपड़ी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67782D-59F4-F14D-DC29-35FB1AA2479D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88D808-BFDD-471B-48F3-55C892C1EFFA}"/>
              </a:ext>
            </a:extLst>
          </p:cNvPr>
          <p:cNvSpPr txBox="1">
            <a:spLocks/>
          </p:cNvSpPr>
          <p:nvPr/>
        </p:nvSpPr>
        <p:spPr>
          <a:xfrm>
            <a:off x="7509164" y="2120219"/>
            <a:ext cx="14103927" cy="932363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मस्तिष्कमेरु द्रव (सीएसएफ)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एक स्पष्ट,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पानी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जैसा</a:t>
            </a:r>
            <a:r>
              <a:rPr lang="hi-IN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ता कि </a:t>
            </a:r>
            <a:r>
              <a:rPr lang="en-US" i="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जो</a:t>
            </a: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मस्तिष्क और रीढ़ की हड्डी को आघात से बचाता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कपाल तिजोरी काफी मजबूत होती है और प्रभावी सुरक्षा प्रदान करती है। हालाँकि, खोपड़ी में फ्रैक्चर के बिना भी, आघात से मस्तिष्क क्षतिग्रस्त हो सकता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171966" y="12813338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4039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E2735-D954-A878-7898-FB4CCE021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FCD6441A-FB51-D26D-BA4F-B8F814A52552}"/>
              </a:ext>
            </a:extLst>
          </p:cNvPr>
          <p:cNvSpPr txBox="1"/>
          <p:nvPr/>
        </p:nvSpPr>
        <p:spPr>
          <a:xfrm>
            <a:off x="742142" y="4110631"/>
            <a:ext cx="7113118" cy="106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dirty="0"/>
              <a:t>खोपड़ी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F3CC9-5DE0-178E-3392-8241AB94F123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FB3A56-B93F-6A24-2FFD-F6796B6A05D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8196943" y="3135205"/>
            <a:ext cx="11887200" cy="85638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084143" y="12813338"/>
            <a:ext cx="3686352" cy="5724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43757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9C3AE-8F3E-6FD4-04DF-6E5B5953B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mergency Medical Services System (EMS)">
            <a:extLst>
              <a:ext uri="{FF2B5EF4-FFF2-40B4-BE49-F238E27FC236}">
                <a16:creationId xmlns:a16="http://schemas.microsoft.com/office/drawing/2014/main" id="{0DA3643A-2332-3D15-346C-FE9E7D557277}"/>
              </a:ext>
            </a:extLst>
          </p:cNvPr>
          <p:cNvSpPr txBox="1"/>
          <p:nvPr/>
        </p:nvSpPr>
        <p:spPr>
          <a:xfrm>
            <a:off x="607672" y="5051925"/>
            <a:ext cx="7113118" cy="1300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8283" tIns="78283" rIns="78283" bIns="78283">
            <a:spAutoFit/>
          </a:bodyPr>
          <a:lstStyle>
            <a:lvl1pPr defTabSz="1896340">
              <a:lnSpc>
                <a:spcPct val="80000"/>
              </a:lnSpc>
              <a:defRPr sz="7200" b="1" cap="all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l" rtl="0"/>
            <a:r>
              <a:rPr lang="en-IN" sz="8800" dirty="0"/>
              <a:t>रीढ की हड्डी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FDAD29-9264-FEBE-A2C3-548C407B6113}"/>
              </a:ext>
            </a:extLst>
          </p:cNvPr>
          <p:cNvSpPr txBox="1">
            <a:spLocks/>
          </p:cNvSpPr>
          <p:nvPr/>
        </p:nvSpPr>
        <p:spPr>
          <a:xfrm>
            <a:off x="11042342" y="3241448"/>
            <a:ext cx="109728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0" algn="l" defTabSz="2438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400" b="1" i="0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algn="l" rtl="0" hangingPunct="1"/>
            <a:endParaRPr lang="en-IN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334357-FFC6-6265-8527-B850CCBBF407}"/>
              </a:ext>
            </a:extLst>
          </p:cNvPr>
          <p:cNvSpPr txBox="1">
            <a:spLocks/>
          </p:cNvSpPr>
          <p:nvPr/>
        </p:nvSpPr>
        <p:spPr>
          <a:xfrm>
            <a:off x="9605427" y="2120219"/>
            <a:ext cx="10972800" cy="509950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1pPr>
            <a:lvl2pPr marL="0" marR="0" indent="457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2pPr>
            <a:lvl3pPr marL="0" marR="0" indent="914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3pPr>
            <a:lvl4pPr marL="0" marR="0" indent="1371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4pPr>
            <a:lvl5pPr marL="0" marR="0" indent="18288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5pPr>
            <a:lvl6pPr marL="0" marR="0" indent="22860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6pPr>
            <a:lvl7pPr marL="0" marR="0" indent="27432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7pPr>
            <a:lvl8pPr marL="0" marR="0" indent="32004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8pPr>
            <a:lvl9pPr marL="0" marR="0" indent="3657600" algn="l" defTabSz="2438400" latinLnBrk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i="1" u="none" strike="noStrike" cap="none" spc="0" baseline="0">
                <a:solidFill>
                  <a:srgbClr val="FFFFFF"/>
                </a:solidFill>
                <a:uFillTx/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यह रीढ़ की हड्डी को सुरक्षित रखता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यह शरीर की केन्द्रीय सहायक अस्थि संरचना है।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इसमें 33 हड्डियां होती हैं जिन्हें कशेरुका कहते हैं।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रीढ़ की हड्डी को 05 खंडों में विभाजित किया गया है:</a:t>
            </a:r>
          </a:p>
          <a:p>
            <a:pPr marL="682625" indent="-571500" algn="l" rtl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i="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1016000" y="12813338"/>
            <a:ext cx="3686352" cy="6772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10A39-9C63-BE0C-A2C5-60F7D0285E14}"/>
              </a:ext>
            </a:extLst>
          </p:cNvPr>
          <p:cNvPicPr>
            <a:picLocks noChangeAspect="1"/>
          </p:cNvPicPr>
          <p:nvPr/>
        </p:nvPicPr>
        <p:blipFill>
          <a:blip cstate="print"/>
          <a:stretch>
            <a:fillRect/>
          </a:stretch>
        </p:blipFill>
        <p:spPr>
          <a:xfrm>
            <a:off x="20578227" y="12652722"/>
            <a:ext cx="3686352" cy="6772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587" y="-12748"/>
            <a:ext cx="3754825" cy="25595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24"/>
            <a:ext cx="4725567" cy="25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9496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1087</Words>
  <Application>Microsoft Office PowerPoint</Application>
  <PresentationFormat>Custom</PresentationFormat>
  <Paragraphs>132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Arial Black</vt:lpstr>
      <vt:lpstr>Book Antiqua</vt:lpstr>
      <vt:lpstr>Calibri</vt:lpstr>
      <vt:lpstr>DevLys 010</vt:lpstr>
      <vt:lpstr>Open Sans</vt:lpstr>
      <vt:lpstr>Open Sans Semibold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NDRF NDRF</dc:creator>
  <cp:lastModifiedBy>NDRF NDRF</cp:lastModifiedBy>
  <cp:revision>1</cp:revision>
  <dcterms:modified xsi:type="dcterms:W3CDTF">2026-01-19T05:11:20Z</dcterms:modified>
</cp:coreProperties>
</file>