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7" r:id="rId4"/>
    <p:sldId id="259" r:id="rId5"/>
    <p:sldId id="288"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6" r:id="rId21"/>
    <p:sldId id="277" r:id="rId22"/>
    <p:sldId id="278" r:id="rId23"/>
    <p:sldId id="279" r:id="rId24"/>
    <p:sldId id="281" r:id="rId25"/>
    <p:sldId id="282" r:id="rId26"/>
    <p:sldId id="283" r:id="rId27"/>
    <p:sldId id="284" r:id="rId28"/>
    <p:sldId id="285" r:id="rId29"/>
    <p:sldId id="286" r:id="rId30"/>
    <p:sldId id="287" r:id="rId31"/>
    <p:sldId id="289"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4" d="100"/>
          <a:sy n="104" d="100"/>
        </p:scale>
        <p:origin x="75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038102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074709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86550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40937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8673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96088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221591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132772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65194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221402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B53475-C268-4DF0-A977-8B2343361B83}"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880110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B53475-C268-4DF0-A977-8B2343361B83}" type="datetimeFigureOut">
              <a:rPr lang="en-IN" smtClean="0"/>
              <a:t>18-12-2025</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596734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B53475-C268-4DF0-A977-8B2343361B83}" type="datetimeFigureOut">
              <a:rPr lang="en-IN" smtClean="0"/>
              <a:t>18-12-2025</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787751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53475-C268-4DF0-A977-8B2343361B83}" type="datetimeFigureOut">
              <a:rPr lang="en-IN" smtClean="0"/>
              <a:t>18-12-2025</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372253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845161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855349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FB53475-C268-4DF0-A977-8B2343361B83}" type="datetimeFigureOut">
              <a:rPr lang="en-IN" smtClean="0"/>
              <a:t>18-12-2025</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17A834E-1862-4343-9C7B-7ED4B10D5405}" type="slidenum">
              <a:rPr lang="en-IN" smtClean="0"/>
              <a:t>‹#›</a:t>
            </a:fld>
            <a:endParaRPr lang="en-IN"/>
          </a:p>
        </p:txBody>
      </p:sp>
      <p:pic>
        <p:nvPicPr>
          <p:cNvPr id="9" name="Picture 8">
            <a:extLst>
              <a:ext uri="{FF2B5EF4-FFF2-40B4-BE49-F238E27FC236}">
                <a16:creationId xmlns:a16="http://schemas.microsoft.com/office/drawing/2014/main" id="{3D10FC71-E522-5905-990E-94085F186FC7}"/>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0871200" y="0"/>
            <a:ext cx="1320800" cy="1162588"/>
          </a:xfrm>
          <a:prstGeom prst="rect">
            <a:avLst/>
          </a:prstGeom>
        </p:spPr>
      </p:pic>
    </p:spTree>
    <p:extLst>
      <p:ext uri="{BB962C8B-B14F-4D97-AF65-F5344CB8AC3E}">
        <p14:creationId xmlns:p14="http://schemas.microsoft.com/office/powerpoint/2010/main" val="258429757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D11AF-F903-EBE8-4491-6BDC70F63FBB}"/>
              </a:ext>
            </a:extLst>
          </p:cNvPr>
          <p:cNvSpPr>
            <a:spLocks noGrp="1"/>
          </p:cNvSpPr>
          <p:nvPr>
            <p:ph type="ctrTitle"/>
          </p:nvPr>
        </p:nvSpPr>
        <p:spPr>
          <a:xfrm>
            <a:off x="0" y="3080045"/>
            <a:ext cx="11471565" cy="3020306"/>
          </a:xfrm>
        </p:spPr>
        <p:txBody>
          <a:bodyPr>
            <a:normAutofit fontScale="90000"/>
          </a:bodyPr>
          <a:lstStyle/>
          <a:p>
            <a:pPr algn="ctr"/>
            <a:r>
              <a:rPr lang="en-US" sz="89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POISONING &amp; SNAKE/ INSECT BITES</a:t>
            </a:r>
            <a:br>
              <a:rPr lang="en-IN" sz="7200" dirty="0">
                <a:effectLst/>
                <a:latin typeface="Calibri" panose="020F0502020204030204" pitchFamily="34" charset="0"/>
                <a:ea typeface="Times New Roman" panose="02020603050405020304" pitchFamily="18" charset="0"/>
                <a:cs typeface="Mangal" panose="02040503050203030202" pitchFamily="18" charset="0"/>
              </a:rPr>
            </a:br>
            <a:endParaRPr lang="en-IN" sz="7200" dirty="0"/>
          </a:p>
        </p:txBody>
      </p:sp>
      <p:sp>
        <p:nvSpPr>
          <p:cNvPr id="3" name="Title 1">
            <a:extLst>
              <a:ext uri="{FF2B5EF4-FFF2-40B4-BE49-F238E27FC236}">
                <a16:creationId xmlns:a16="http://schemas.microsoft.com/office/drawing/2014/main" id="{677AA492-5393-231B-D6A2-1508B9B288F7}"/>
              </a:ext>
            </a:extLst>
          </p:cNvPr>
          <p:cNvSpPr>
            <a:spLocks noGrp="1"/>
          </p:cNvSpPr>
          <p:nvPr/>
        </p:nvSpPr>
        <p:spPr>
          <a:xfrm>
            <a:off x="3416300" y="951345"/>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-34</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3B69F47A-239E-285A-C792-C375AD8955DA}"/>
              </a:ext>
            </a:extLst>
          </p:cNvPr>
          <p:cNvSpPr txBox="1">
            <a:spLocks/>
          </p:cNvSpPr>
          <p:nvPr/>
        </p:nvSpPr>
        <p:spPr>
          <a:xfrm>
            <a:off x="9747828" y="5482936"/>
            <a:ext cx="2209800" cy="990600"/>
          </a:xfrm>
          <a:prstGeom prst="rect">
            <a:avLst/>
          </a:prstGeom>
        </p:spPr>
        <p:txBody>
          <a:bodyPr vert="horz" lIns="91440" tIns="45720" rIns="91440" bIns="45720" rtlCol="0" anchor="ctr">
            <a:normAutofit/>
          </a:bodyPr>
          <a:lstStyle>
            <a:defPPr>
              <a:defRPr lang="en-US"/>
            </a:defPPr>
            <a:lvl1pPr marL="0" algn="ctr" defTabSz="914400" rtl="0" eaLnBrk="1" latinLnBrk="0" hangingPunct="1">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PRAVIN DUDHE</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1934583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AC043D-CCDA-E16D-39AB-2E9509A72BB5}"/>
              </a:ext>
            </a:extLst>
          </p:cNvPr>
          <p:cNvSpPr txBox="1"/>
          <p:nvPr/>
        </p:nvSpPr>
        <p:spPr>
          <a:xfrm>
            <a:off x="367553" y="609600"/>
            <a:ext cx="11438965" cy="559300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Bring the suspected source; container, labels, or other evidence of the poison to the hospital.</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Treat for shock.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Continuously monitor the patient.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If poison exposure is through direct eye contact, wash eyes thoroughly for at least 15 minutes with normal saline or water. Remove particles from palpebral fissures; and referral to ophthalmologist for further evaluation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Transport the patient to hospital if in periphery; if in hospital prepare for gastric lavage and wait for medical officer’s instructions.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Mangal" panose="02040503050203030202" pitchFamily="18" charset="0"/>
              </a:rPr>
              <a:t> </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77747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BFBDFC-CE6E-AB53-3086-49C264BFF435}"/>
              </a:ext>
            </a:extLst>
          </p:cNvPr>
          <p:cNvSpPr txBox="1"/>
          <p:nvPr/>
        </p:nvSpPr>
        <p:spPr>
          <a:xfrm>
            <a:off x="528917" y="116541"/>
            <a:ext cx="11196917" cy="3732304"/>
          </a:xfrm>
          <a:prstGeom prst="rect">
            <a:avLst/>
          </a:prstGeom>
          <a:noFill/>
        </p:spPr>
        <p:txBody>
          <a:bodyPr wrap="square">
            <a:spAutoFit/>
          </a:bodyPr>
          <a:lstStyle/>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Ingested Poisons</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r>
              <a:rPr lang="en-US" sz="2800" dirty="0">
                <a:effectLst/>
                <a:latin typeface="Calibri" panose="020F0502020204030204" pitchFamily="34" charset="0"/>
                <a:ea typeface="Times New Roman" panose="02020603050405020304" pitchFamily="18" charset="0"/>
                <a:cs typeface="Mangal" panose="02040503050203030202" pitchFamily="18" charset="0"/>
              </a:rPr>
              <a:t>An ingested poison is one that is introduced into the digestive tract by way of the mouth. In cases of ingested poison, all information should be obtained as quickly as possible while the initial assessment is performed. Look for signs of spilled liquids, tablets, capsules, poisonous substances or any container that can help you to identify the substance or source of poisoning. Signs and symptoms of ingested poisoning may be related to the digestive system</a:t>
            </a:r>
            <a:endParaRPr lang="en-IN" sz="2800" dirty="0"/>
          </a:p>
        </p:txBody>
      </p:sp>
    </p:spTree>
    <p:extLst>
      <p:ext uri="{BB962C8B-B14F-4D97-AF65-F5344CB8AC3E}">
        <p14:creationId xmlns:p14="http://schemas.microsoft.com/office/powerpoint/2010/main" val="4284024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549C0E-A2BD-1B33-0DDE-7E07B7A4530B}"/>
              </a:ext>
            </a:extLst>
          </p:cNvPr>
          <p:cNvSpPr txBox="1"/>
          <p:nvPr/>
        </p:nvSpPr>
        <p:spPr>
          <a:xfrm>
            <a:off x="932329" y="197225"/>
            <a:ext cx="10578353" cy="3053785"/>
          </a:xfrm>
          <a:prstGeom prst="rect">
            <a:avLst/>
          </a:prstGeom>
          <a:noFill/>
        </p:spPr>
        <p:txBody>
          <a:bodyPr wrap="square">
            <a:spAutoFit/>
          </a:bodyPr>
          <a:lstStyle/>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Specific signs and symptoms of ingested poisons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5715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Burns, swelling or stains around the mouth</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5715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Abnormal breathing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5715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Diaphoresis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5715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Excessive salivation or foaming from the mouth</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79124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BC6DAB-F0C3-F8A5-56A4-0D48C2C4EC1C}"/>
              </a:ext>
            </a:extLst>
          </p:cNvPr>
          <p:cNvSpPr txBox="1"/>
          <p:nvPr/>
        </p:nvSpPr>
        <p:spPr>
          <a:xfrm>
            <a:off x="358588" y="224118"/>
            <a:ext cx="11205881" cy="5403146"/>
          </a:xfrm>
          <a:prstGeom prst="rect">
            <a:avLst/>
          </a:prstGeom>
          <a:noFill/>
        </p:spPr>
        <p:txBody>
          <a:bodyPr wrap="square">
            <a:spAutoFit/>
          </a:bodyPr>
          <a:lstStyle/>
          <a:p>
            <a:pPr algn="just">
              <a:lnSpc>
                <a:spcPct val="115000"/>
              </a:lnSpc>
              <a:spcAft>
                <a:spcPts val="1000"/>
              </a:spcAft>
            </a:pPr>
            <a:r>
              <a:rPr lang="en-US" sz="2400" u="sng" dirty="0">
                <a:effectLst/>
                <a:latin typeface="Calibri" panose="020F0502020204030204" pitchFamily="34" charset="0"/>
                <a:ea typeface="Times New Roman" panose="02020603050405020304" pitchFamily="18" charset="0"/>
                <a:cs typeface="Mangal" panose="02040503050203030202" pitchFamily="18" charset="0"/>
              </a:rPr>
              <a:t> </a:t>
            </a:r>
            <a:r>
              <a:rPr lang="en-US" sz="2800" u="sng" dirty="0">
                <a:effectLst/>
                <a:latin typeface="Calibri" panose="020F0502020204030204" pitchFamily="34" charset="0"/>
                <a:ea typeface="Times New Roman" panose="02020603050405020304" pitchFamily="18" charset="0"/>
                <a:cs typeface="Mangal" panose="02040503050203030202" pitchFamily="18" charset="0"/>
              </a:rPr>
              <a:t>Inhaled Poisons</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Poisoning caused by fumes and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vapours</a:t>
            </a:r>
            <a:r>
              <a:rPr lang="en-US" sz="2800" dirty="0">
                <a:effectLst/>
                <a:latin typeface="Calibri" panose="020F0502020204030204" pitchFamily="34" charset="0"/>
                <a:ea typeface="Times New Roman" panose="02020603050405020304" pitchFamily="18" charset="0"/>
                <a:cs typeface="Mangal" panose="02040503050203030202" pitchFamily="18" charset="0"/>
              </a:rPr>
              <a:t> can be swift. The body absorbs inhaled poisons very rapidly. The longer the exposure, the worse the prognosis.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One may need to use special masks to gain access to the patient in a hazardous environment. Additional expert help may be required. Signs and symptoms of ingested poisoning are more related to the respiratory system.</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Though it is important to give care immediately, do not enter the scene unless you are sure it is safe.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75653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1A1C50-59B5-80B3-554E-3CA775A6AE60}"/>
              </a:ext>
            </a:extLst>
          </p:cNvPr>
          <p:cNvSpPr txBox="1"/>
          <p:nvPr/>
        </p:nvSpPr>
        <p:spPr>
          <a:xfrm>
            <a:off x="510988" y="645459"/>
            <a:ext cx="11295530" cy="4779385"/>
          </a:xfrm>
          <a:prstGeom prst="rect">
            <a:avLst/>
          </a:prstGeom>
          <a:noFill/>
        </p:spPr>
        <p:txBody>
          <a:bodyPr wrap="square">
            <a:spAutoFit/>
          </a:bodyPr>
          <a:lstStyle/>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Scene Assessment –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Assessment of inhaled poisons can be very dangerous. To ensure your safety, be wary of peculiar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odours</a:t>
            </a:r>
            <a:r>
              <a:rPr lang="en-US" sz="2800" dirty="0">
                <a:effectLst/>
                <a:latin typeface="Calibri" panose="020F0502020204030204" pitchFamily="34" charset="0"/>
                <a:ea typeface="Times New Roman" panose="02020603050405020304" pitchFamily="18" charset="0"/>
                <a:cs typeface="Mangal" panose="02040503050203030202" pitchFamily="18" charset="0"/>
              </a:rPr>
              <a:t> or visible vapors. If you are not properly equipped or trained, have trained personnel bring the patient to you. Do not enter the scene unless it is safe. Search for other victims. Try to get specific information on the poison and the patient’s medical information as soon as possible.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It is important to obtain the patient’s information or that of witnesses as soon as possible, to look for indications of inhaled poison.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49577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EBF59FC-D1BD-29FA-4420-57461162A28A}"/>
              </a:ext>
            </a:extLst>
          </p:cNvPr>
          <p:cNvSpPr>
            <a:spLocks noChangeArrowheads="1"/>
          </p:cNvSpPr>
          <p:nvPr/>
        </p:nvSpPr>
        <p:spPr bwMode="auto">
          <a:xfrm>
            <a:off x="233082" y="766309"/>
            <a:ext cx="11591365"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Common inhaled poisons include</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Carbon monoxide</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Carbon dioxide from industrial sites, sewers, and wells</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Chlorine gas (common around swimming pools)</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Fumes from liquid chemicals and sprays</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Ammonia</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Sulphur dioxide (used to make ice)</a:t>
            </a:r>
            <a:endParaRPr kumimoji="0" lang="en-US" altLang="en-US"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889912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35E2D7-797D-1871-5758-FFA513A6DCB0}"/>
              </a:ext>
            </a:extLst>
          </p:cNvPr>
          <p:cNvSpPr txBox="1"/>
          <p:nvPr/>
        </p:nvSpPr>
        <p:spPr>
          <a:xfrm>
            <a:off x="762000" y="259976"/>
            <a:ext cx="11026588" cy="6172587"/>
          </a:xfrm>
          <a:prstGeom prst="rect">
            <a:avLst/>
          </a:prstGeom>
          <a:noFill/>
        </p:spPr>
        <p:txBody>
          <a:bodyPr wrap="square">
            <a:spAutoFit/>
          </a:bodyPr>
          <a:lstStyle/>
          <a:p>
            <a:pPr indent="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Mangal" panose="02040503050203030202" pitchFamily="18" charset="0"/>
              </a:rPr>
              <a:t>•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Anaesthetic</a:t>
            </a:r>
            <a:r>
              <a:rPr lang="en-US" sz="2800" dirty="0">
                <a:effectLst/>
                <a:latin typeface="Calibri" panose="020F0502020204030204" pitchFamily="34" charset="0"/>
                <a:ea typeface="Times New Roman" panose="02020603050405020304" pitchFamily="18" charset="0"/>
                <a:cs typeface="Mangal" panose="02040503050203030202" pitchFamily="18" charset="0"/>
              </a:rPr>
              <a:t> gases (ether, nitrous oxide, chloroform)</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571500" indent="-114300" algn="just">
              <a:lnSpc>
                <a:spcPct val="115000"/>
              </a:lnSpc>
              <a:spcAft>
                <a:spcPts val="1000"/>
              </a:spcAft>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 Dry cleaning solvents, degreasing agents, or fire extinguishers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Industrial gases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Incomplete combustion of natural gas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Hydrogen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sulphide</a:t>
            </a:r>
            <a:r>
              <a:rPr lang="en-US" sz="2800" dirty="0">
                <a:effectLst/>
                <a:latin typeface="Calibri" panose="020F0502020204030204" pitchFamily="34" charset="0"/>
                <a:ea typeface="Times New Roman" panose="02020603050405020304" pitchFamily="18" charset="0"/>
                <a:cs typeface="Mangal" panose="02040503050203030202" pitchFamily="18" charset="0"/>
              </a:rPr>
              <a:t> (sewer gas)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Specific signs and symptoms for inhaled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History of inhalation abuse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Chest pain or chest tightness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Burning sensation in chest or throat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Coughing, wheezing or rales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98221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5423C0-D0B9-3A1E-B969-8BBFD33E59BB}"/>
              </a:ext>
            </a:extLst>
          </p:cNvPr>
          <p:cNvSpPr txBox="1"/>
          <p:nvPr/>
        </p:nvSpPr>
        <p:spPr>
          <a:xfrm>
            <a:off x="672354" y="143435"/>
            <a:ext cx="10963835" cy="3421065"/>
          </a:xfrm>
          <a:prstGeom prst="rect">
            <a:avLst/>
          </a:prstGeom>
          <a:noFill/>
        </p:spPr>
        <p:txBody>
          <a:bodyPr wrap="square">
            <a:spAutoFit/>
          </a:bodyPr>
          <a:lstStyle/>
          <a:p>
            <a:pPr indent="457200" algn="just">
              <a:lnSpc>
                <a:spcPct val="115000"/>
              </a:lnSpc>
              <a:spcAft>
                <a:spcPts val="1000"/>
              </a:spcAft>
            </a:pP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Carbon monoxide poisoning:</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CO is a colorless, odorless, non-irritant gas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Sources include: smoke from fires, car exhausts and incomplete 	burning of gas fires or cookers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CO binds to hemoglobin to form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carboxyhaemoglobin</a:t>
            </a:r>
            <a:r>
              <a:rPr lang="en-US" sz="2800" dirty="0">
                <a:effectLst/>
                <a:latin typeface="Calibri" panose="020F0502020204030204" pitchFamily="34" charset="0"/>
                <a:ea typeface="Times New Roman" panose="02020603050405020304" pitchFamily="18" charset="0"/>
                <a:cs typeface="Mangal" panose="02040503050203030202" pitchFamily="18" charset="0"/>
              </a:rPr>
              <a:t> and 	impairs the oxygen carrying capacity of blood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a:extLst>
              <a:ext uri="{FF2B5EF4-FFF2-40B4-BE49-F238E27FC236}">
                <a16:creationId xmlns:a16="http://schemas.microsoft.com/office/drawing/2014/main" id="{924B75D3-FC9B-B2A5-E8DC-650CADE03EED}"/>
              </a:ext>
            </a:extLst>
          </p:cNvPr>
          <p:cNvSpPr txBox="1"/>
          <p:nvPr/>
        </p:nvSpPr>
        <p:spPr>
          <a:xfrm>
            <a:off x="484094" y="3429000"/>
            <a:ext cx="11152094" cy="3421065"/>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and symptoms include -</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Early: headache, nausea, vomiting ataxia and nystagmus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Late: drowsiness, hyperventilation, shivering, hyper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reflexia</a:t>
            </a:r>
            <a:r>
              <a:rPr lang="en-US" sz="2800" dirty="0">
                <a:effectLst/>
                <a:latin typeface="Calibri" panose="020F0502020204030204" pitchFamily="34" charset="0"/>
                <a:ea typeface="Times New Roman" panose="02020603050405020304" pitchFamily="18" charset="0"/>
                <a:cs typeface="Mangal" panose="02040503050203030202" pitchFamily="18" charset="0"/>
              </a:rPr>
              <a:t>, 	central and peripheral cyanosis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Severe: convulsions, coma, hypotension, respiratory depression 	and death</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82779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96DEEB-123F-2EB7-9246-5F8DB7C71A15}"/>
              </a:ext>
            </a:extLst>
          </p:cNvPr>
          <p:cNvSpPr txBox="1"/>
          <p:nvPr/>
        </p:nvSpPr>
        <p:spPr>
          <a:xfrm>
            <a:off x="573741" y="215154"/>
            <a:ext cx="11483788" cy="4668586"/>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Management: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Remove the patient away from the source of exposure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342900" algn="l"/>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Ensure ABC is maintained and if not, institute appropriate measures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Start high flow oxygen 12L/</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mte</a:t>
            </a:r>
            <a:r>
              <a:rPr lang="en-US" sz="2800" dirty="0">
                <a:effectLst/>
                <a:latin typeface="Calibri" panose="020F0502020204030204" pitchFamily="34" charset="0"/>
                <a:ea typeface="Times New Roman" panose="02020603050405020304" pitchFamily="18" charset="0"/>
                <a:cs typeface="Mangal" panose="02040503050203030202" pitchFamily="18" charset="0"/>
              </a:rPr>
              <a:t> as early as possible and continue during transport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Establish IV access and start maintenance fluid with NS; take care not to overload the circulatory system</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If convulsions occur, give Inj. Diazepam very slow IV</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00035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CD509F-8A56-A33E-0A56-7D003D257FD0}"/>
              </a:ext>
            </a:extLst>
          </p:cNvPr>
          <p:cNvSpPr txBox="1"/>
          <p:nvPr/>
        </p:nvSpPr>
        <p:spPr>
          <a:xfrm>
            <a:off x="959222" y="203928"/>
            <a:ext cx="10587317" cy="3623556"/>
          </a:xfrm>
          <a:prstGeom prst="rect">
            <a:avLst/>
          </a:prstGeom>
          <a:noFill/>
        </p:spPr>
        <p:txBody>
          <a:bodyPr wrap="square">
            <a:spAutoFit/>
          </a:bodyPr>
          <a:lstStyle/>
          <a:p>
            <a:pPr algn="just">
              <a:lnSpc>
                <a:spcPct val="115000"/>
              </a:lnSpc>
              <a:spcAft>
                <a:spcPts val="1000"/>
              </a:spcAft>
            </a:pP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Absorbed Poisons</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An absorbed poison is one that enters the body through contact with the skin. Examples of natural sources include poison ivy, poison sumac and poison oak.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r>
              <a:rPr lang="en-US" sz="2800" dirty="0">
                <a:effectLst/>
                <a:latin typeface="Calibri" panose="020F0502020204030204" pitchFamily="34" charset="0"/>
                <a:ea typeface="Times New Roman" panose="02020603050405020304" pitchFamily="18" charset="0"/>
                <a:cs typeface="Mangal" panose="02040503050203030202" pitchFamily="18" charset="0"/>
              </a:rPr>
              <a:t>	Man-made sources include corrosives, insecticides, herbicides 	and cleaning agents. Signs and symptoms of absorbed poisons 	are more related to skin involvement</a:t>
            </a:r>
            <a:endParaRPr lang="en-IN" sz="2800" dirty="0"/>
          </a:p>
        </p:txBody>
      </p:sp>
      <p:sp>
        <p:nvSpPr>
          <p:cNvPr id="4" name="TextBox 3">
            <a:extLst>
              <a:ext uri="{FF2B5EF4-FFF2-40B4-BE49-F238E27FC236}">
                <a16:creationId xmlns:a16="http://schemas.microsoft.com/office/drawing/2014/main" id="{66935E15-3AB4-C7DC-B123-94B63B0D662A}"/>
              </a:ext>
            </a:extLst>
          </p:cNvPr>
          <p:cNvSpPr txBox="1"/>
          <p:nvPr/>
        </p:nvSpPr>
        <p:spPr>
          <a:xfrm>
            <a:off x="519952" y="3827484"/>
            <a:ext cx="11026587" cy="3053785"/>
          </a:xfrm>
          <a:prstGeom prst="rect">
            <a:avLst/>
          </a:prstGeom>
          <a:noFill/>
        </p:spPr>
        <p:txBody>
          <a:bodyPr wrap="square">
            <a:spAutoFit/>
          </a:bodyPr>
          <a:lstStyle/>
          <a:p>
            <a:pPr indent="457200" algn="just">
              <a:lnSpc>
                <a:spcPct val="115000"/>
              </a:lnSpc>
              <a:spcAft>
                <a:spcPts val="1000"/>
              </a:spcAft>
            </a:pP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Specific signs and symptoms of absorbed poisons</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History of exposures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Liquid or residue on the skin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Itching or irritation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Rash or blisters</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29531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77AE58-EEDB-0919-9EDA-45ADEB3D57AE}"/>
              </a:ext>
            </a:extLst>
          </p:cNvPr>
          <p:cNvSpPr txBox="1"/>
          <p:nvPr/>
        </p:nvSpPr>
        <p:spPr>
          <a:xfrm>
            <a:off x="385481" y="143437"/>
            <a:ext cx="11483789" cy="7035387"/>
          </a:xfrm>
          <a:prstGeom prst="rect">
            <a:avLst/>
          </a:prstGeom>
          <a:noFill/>
        </p:spPr>
        <p:txBody>
          <a:bodyPr wrap="square">
            <a:spAutoFit/>
          </a:bodyPr>
          <a:lstStyle/>
          <a:p>
            <a:pPr algn="ctr">
              <a:lnSpc>
                <a:spcPct val="115000"/>
              </a:lnSpc>
              <a:spcAft>
                <a:spcPts val="1000"/>
              </a:spcAft>
            </a:pP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POISONING &amp; SNAKE/ INSECT BITES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OBJECTIVES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Upon completion of this lesson you will be able to:</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Define poison and list the modes of entry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List the signs &amp; symptoms of poisoning and steps involved in management of poisoning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Discuss CO poisoning and its management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Describe the general signs &amp; symptoms of snake bites and steps in management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Describe the general signs &amp; symptoms of scorpion bites and steps in management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571500" indent="-571500" algn="just">
              <a:lnSpc>
                <a:spcPct val="115000"/>
              </a:lnSpc>
              <a:spcAft>
                <a:spcPts val="1000"/>
              </a:spcAft>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44698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80145C-C319-760D-D320-6789D4AC7475}"/>
              </a:ext>
            </a:extLst>
          </p:cNvPr>
          <p:cNvSpPr txBox="1"/>
          <p:nvPr/>
        </p:nvSpPr>
        <p:spPr>
          <a:xfrm>
            <a:off x="609601" y="277906"/>
            <a:ext cx="11232775" cy="6026906"/>
          </a:xfrm>
          <a:prstGeom prst="rect">
            <a:avLst/>
          </a:prstGeom>
          <a:noFill/>
        </p:spPr>
        <p:txBody>
          <a:bodyPr wrap="square">
            <a:spAutoFit/>
          </a:bodyPr>
          <a:lstStyle/>
          <a:p>
            <a:pPr algn="just">
              <a:lnSpc>
                <a:spcPct val="115000"/>
              </a:lnSpc>
              <a:spcAft>
                <a:spcPts val="1000"/>
              </a:spcAft>
            </a:pP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Injected Poisons</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An injected poison enters the body through a break in the skin. 	The break can be caused by a needle (drugs), an insect bite/sting or puncture.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Scene Assessment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During scene assessment, look for clues such as syringes and drug paraphernalia.</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Inspect surroundings for animals, insects or marine life. 	Conduct initial assessment, paying close attention to airway 	breathing. Monitor mental status and priorities patients for 	transport. Obtain a focused history and perform a physical 	exam. Get information on the suspected poison or its origin. 	Try to find answers to the following questions: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83222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3F0A82-0F6B-3D7D-3142-A9C856DAB99E}"/>
              </a:ext>
            </a:extLst>
          </p:cNvPr>
          <p:cNvSpPr txBox="1"/>
          <p:nvPr/>
        </p:nvSpPr>
        <p:spPr>
          <a:xfrm>
            <a:off x="457200" y="412376"/>
            <a:ext cx="11376211" cy="6172587"/>
          </a:xfrm>
          <a:prstGeom prst="rect">
            <a:avLst/>
          </a:prstGeom>
          <a:noFill/>
        </p:spPr>
        <p:txBody>
          <a:bodyPr wrap="square">
            <a:spAutoFit/>
          </a:bodyPr>
          <a:lstStyle/>
          <a:p>
            <a:pPr indent="6858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Is there a history of drug abuse?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6858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Any history of allergic reaction to bites or stings?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6858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How long from time of injection to onset of signs or symptoms?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Specific signs and symptoms of injected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Needle tracks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Pain, swelling, or redness at the injection site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History of bites or stings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Bite mark or stinger embedded in the skin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Numbness at the injury site after a few hours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Other symptoms similar to ingested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37079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4DD9C2-3624-D70A-311D-DF9B90B39BA7}"/>
              </a:ext>
            </a:extLst>
          </p:cNvPr>
          <p:cNvSpPr txBox="1"/>
          <p:nvPr/>
        </p:nvSpPr>
        <p:spPr>
          <a:xfrm>
            <a:off x="457198" y="206187"/>
            <a:ext cx="10901083" cy="6155147"/>
          </a:xfrm>
          <a:prstGeom prst="rect">
            <a:avLst/>
          </a:prstGeom>
          <a:noFill/>
        </p:spPr>
        <p:txBody>
          <a:bodyPr wrap="square">
            <a:spAutoFit/>
          </a:bodyPr>
          <a:lstStyle/>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Management for injected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Use universal precautions and secure the scene.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1) Maintain open airway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2) Administer oxygen. Be alert for possible vomiting.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3) Protect yourself and the patient from repeated injections. Cut off patient’s clothing to protect from possible repeated insect stings or bites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4) For bee stings: remove the stinger together with the poison sac. Use a plastic card and scrape the skin’s surface to keep the sac from breaking inside the patient’s skin. Place a bag of ice or cold pack on the sting.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10631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77418F3-C812-78F6-385B-1624A4627B3A}"/>
              </a:ext>
            </a:extLst>
          </p:cNvPr>
          <p:cNvSpPr txBox="1"/>
          <p:nvPr/>
        </p:nvSpPr>
        <p:spPr>
          <a:xfrm>
            <a:off x="502023" y="582706"/>
            <a:ext cx="11187953" cy="4540345"/>
          </a:xfrm>
          <a:prstGeom prst="rect">
            <a:avLst/>
          </a:prstGeom>
          <a:noFill/>
        </p:spPr>
        <p:txBody>
          <a:bodyPr wrap="square">
            <a:spAutoFit/>
          </a:bodyPr>
          <a:lstStyle/>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5) Bring all containers, labels, or other evidence of poisoning to the hospital.</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6) Conduct a physical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exam</a:t>
            </a:r>
            <a:r>
              <a:rPr lang="en-US" sz="2800" baseline="30000" dirty="0" err="1">
                <a:effectLst/>
                <a:latin typeface="Calibri" panose="020F0502020204030204" pitchFamily="34" charset="0"/>
                <a:ea typeface="Times New Roman" panose="02020603050405020304" pitchFamily="18" charset="0"/>
                <a:cs typeface="Mangal" panose="02040503050203030202" pitchFamily="18" charset="0"/>
              </a:rPr>
              <a:t>n</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7) Treat for shock.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8) If bee sting or insect bite (other than snake bite) identified, give Inj.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Suxamethonium</a:t>
            </a:r>
            <a:r>
              <a:rPr lang="en-US" sz="2800" dirty="0">
                <a:effectLst/>
                <a:latin typeface="Calibri" panose="020F0502020204030204" pitchFamily="34" charset="0"/>
                <a:ea typeface="Times New Roman" panose="02020603050405020304" pitchFamily="18" charset="0"/>
                <a:cs typeface="Mangal" panose="02040503050203030202" pitchFamily="18" charset="0"/>
              </a:rPr>
              <a:t> hydrochloride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Efcorlin</a:t>
            </a:r>
            <a:r>
              <a:rPr lang="en-US" sz="2800" dirty="0">
                <a:effectLst/>
                <a:latin typeface="Calibri" panose="020F0502020204030204" pitchFamily="34" charset="0"/>
                <a:ea typeface="Times New Roman" panose="02020603050405020304" pitchFamily="18" charset="0"/>
                <a:cs typeface="Mangal" panose="02040503050203030202" pitchFamily="18" charset="0"/>
              </a:rPr>
              <a:t>) 100mg IV stat,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Inj</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Avil</a:t>
            </a:r>
            <a:r>
              <a:rPr lang="en-US" sz="2800" dirty="0">
                <a:effectLst/>
                <a:latin typeface="Calibri" panose="020F0502020204030204" pitchFamily="34" charset="0"/>
                <a:ea typeface="Times New Roman" panose="02020603050405020304" pitchFamily="18" charset="0"/>
                <a:cs typeface="Mangal" panose="02040503050203030202" pitchFamily="18" charset="0"/>
              </a:rPr>
              <a:t> 2cc IM stat and continuously monitor the vitals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8) Continually monitor the patient during transport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65322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405BC0C-191A-1C04-4264-DA2CD7A81ED4}"/>
              </a:ext>
            </a:extLst>
          </p:cNvPr>
          <p:cNvSpPr txBox="1"/>
          <p:nvPr/>
        </p:nvSpPr>
        <p:spPr>
          <a:xfrm>
            <a:off x="394447" y="582707"/>
            <a:ext cx="11618259" cy="390876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kumimoji="0" lang="en-US" altLang="en-US" sz="3600" b="1" i="0" u="sng"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SNAKE BITES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Quite common in certain areas. Signs and symptoms may be delayed for several hours. Death can occur quickly if the patient has an allergic reaction to the venom.</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In India, vipers, cobras and kraits are the common poisonous species present</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Treat all snakebites as poisonous.</a:t>
            </a:r>
            <a:endParaRPr kumimoji="0" lang="en-US" altLang="en-US" sz="4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84037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AD454A-6DA1-FF49-C2CE-09B0710B59AA}"/>
              </a:ext>
            </a:extLst>
          </p:cNvPr>
          <p:cNvSpPr txBox="1"/>
          <p:nvPr/>
        </p:nvSpPr>
        <p:spPr>
          <a:xfrm>
            <a:off x="1783976" y="654586"/>
            <a:ext cx="10022542" cy="5548827"/>
          </a:xfrm>
          <a:prstGeom prst="rect">
            <a:avLst/>
          </a:prstGeom>
          <a:noFill/>
        </p:spPr>
        <p:txBody>
          <a:bodyPr wrap="square">
            <a:spAutoFit/>
          </a:bodyPr>
          <a:lstStyle/>
          <a:p>
            <a:pPr algn="just">
              <a:lnSpc>
                <a:spcPct val="115000"/>
              </a:lnSpc>
              <a:spcAft>
                <a:spcPts val="1000"/>
              </a:spcAft>
            </a:pP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and symptoms of poisonous snake bites</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Nausea and vomiting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Weakness, paralysis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Seizures, decreased level of consciousness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Puncture wound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Pain and/or burning sensation around the bite mark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Blood oozing from the bite mark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Discoloration and swelling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Excessive salivation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085607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9F5CCA-C992-9597-AD4D-18D0B46A7576}"/>
              </a:ext>
            </a:extLst>
          </p:cNvPr>
          <p:cNvSpPr txBox="1"/>
          <p:nvPr/>
        </p:nvSpPr>
        <p:spPr>
          <a:xfrm>
            <a:off x="439271" y="645459"/>
            <a:ext cx="11196917" cy="5292346"/>
          </a:xfrm>
          <a:prstGeom prst="rect">
            <a:avLst/>
          </a:prstGeom>
          <a:noFill/>
        </p:spPr>
        <p:txBody>
          <a:bodyPr wrap="square">
            <a:spAutoFit/>
          </a:bodyPr>
          <a:lstStyle/>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MANAGEMENT FOR SNAKE BITES</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Use universal precautions and secure the scene.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Move the patient to a safe place.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Calm the patient and try to place him/her in a comfortable                                     position.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Locate the bite marks and clean them with water and soap.</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err="1">
                <a:effectLst/>
                <a:latin typeface="Calibri" panose="020F0502020204030204" pitchFamily="34" charset="0"/>
                <a:ea typeface="Times New Roman" panose="02020603050405020304" pitchFamily="18" charset="0"/>
                <a:cs typeface="Mangal" panose="02040503050203030202" pitchFamily="18" charset="0"/>
              </a:rPr>
              <a:t>Immobilise</a:t>
            </a:r>
            <a:r>
              <a:rPr lang="en-US" sz="2800" dirty="0">
                <a:effectLst/>
                <a:latin typeface="Calibri" panose="020F0502020204030204" pitchFamily="34" charset="0"/>
                <a:ea typeface="Times New Roman" panose="02020603050405020304" pitchFamily="18" charset="0"/>
                <a:cs typeface="Mangal" panose="02040503050203030202" pitchFamily="18" charset="0"/>
              </a:rPr>
              <a:t> the bitten part to minimize the spread of venom</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Remove rings, bracelets and any restrictive garments from   the affected extremity</a:t>
            </a:r>
            <a:r>
              <a:rPr lang="en-US" sz="2400" dirty="0">
                <a:effectLst/>
                <a:latin typeface="Calibri" panose="020F0502020204030204" pitchFamily="34" charset="0"/>
                <a:ea typeface="Times New Roman" panose="02020603050405020304" pitchFamily="18" charset="0"/>
                <a:cs typeface="Mangal" panose="02040503050203030202" pitchFamily="18" charset="0"/>
              </a:rPr>
              <a:t>. </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79930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70B6C8-CBD1-74AD-2EF9-8F1FCFB62B93}"/>
              </a:ext>
            </a:extLst>
          </p:cNvPr>
          <p:cNvSpPr txBox="1"/>
          <p:nvPr/>
        </p:nvSpPr>
        <p:spPr>
          <a:xfrm>
            <a:off x="439271" y="259976"/>
            <a:ext cx="11277600" cy="6411627"/>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Do not apply tourniquets, do not make incisions around the bite marks, and do not suck the venom from the wound.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Treat for shock and provide basic life support as needed.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Do not give the patient any food or drink.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If possible, capture the snake for species identification.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Administer oxygen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Establish IV access through wide bore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venflon</a:t>
            </a:r>
            <a:r>
              <a:rPr lang="en-US" sz="2800" dirty="0">
                <a:effectLst/>
                <a:latin typeface="Calibri" panose="020F0502020204030204" pitchFamily="34" charset="0"/>
                <a:ea typeface="Times New Roman" panose="02020603050405020304" pitchFamily="18" charset="0"/>
                <a:cs typeface="Mangal" panose="02040503050203030202" pitchFamily="18" charset="0"/>
              </a:rPr>
              <a:t> in unaffected limb and start 5% D or DNS maintenance.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Pain and vomiting managed symptomatically but do not give narcotic analgesics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Continually monitor the patient during transport.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97707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54515A-F421-6AD2-9F3F-A12E60FA096B}"/>
              </a:ext>
            </a:extLst>
          </p:cNvPr>
          <p:cNvSpPr txBox="1"/>
          <p:nvPr/>
        </p:nvSpPr>
        <p:spPr>
          <a:xfrm>
            <a:off x="430306" y="251012"/>
            <a:ext cx="11483788" cy="4540345"/>
          </a:xfrm>
          <a:prstGeom prst="rect">
            <a:avLst/>
          </a:prstGeom>
          <a:noFill/>
        </p:spPr>
        <p:txBody>
          <a:bodyPr wrap="square">
            <a:spAutoFit/>
          </a:bodyPr>
          <a:lstStyle/>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Only anti-venin works as an antidote for a poisonous snake bite and hence transport the patient as early as possible for hospital care. Anti-venin serum must be administered on the basis of three criteria:</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Specificity (appropriate to the snake species)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Appropriate quantity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Within the shortest possible time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Due to possibility of anaphylactic reaction, must be administered only under medical supervision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713768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751050-01E8-F84C-6BB2-4BAF35246EDD}"/>
              </a:ext>
            </a:extLst>
          </p:cNvPr>
          <p:cNvSpPr txBox="1"/>
          <p:nvPr/>
        </p:nvSpPr>
        <p:spPr>
          <a:xfrm>
            <a:off x="546847" y="340660"/>
            <a:ext cx="11385177" cy="6539867"/>
          </a:xfrm>
          <a:prstGeom prst="rect">
            <a:avLst/>
          </a:prstGeom>
          <a:noFill/>
        </p:spPr>
        <p:txBody>
          <a:bodyPr wrap="square">
            <a:spAutoFit/>
          </a:bodyPr>
          <a:lstStyle/>
          <a:p>
            <a:pPr>
              <a:lnSpc>
                <a:spcPct val="115000"/>
              </a:lnSpc>
              <a:spcAft>
                <a:spcPts val="1000"/>
              </a:spcAft>
            </a:pPr>
            <a:r>
              <a:rPr lang="en-US" sz="2800" b="1" u="sng" dirty="0">
                <a:effectLst/>
                <a:latin typeface="Calibri" panose="020F0502020204030204" pitchFamily="34" charset="0"/>
                <a:ea typeface="Times New Roman" panose="02020603050405020304" pitchFamily="18" charset="0"/>
                <a:cs typeface="Mangal" panose="02040503050203030202" pitchFamily="18" charset="0"/>
              </a:rPr>
              <a:t>SCORPION BITES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Some species are lethal, though common species found in India cause only peripheral effects; However, the site of sting, age of the victim (like infants &amp; geriatric pts) may adversely affect outcome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Signs &amp; Symptoms</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Sharp pain followed by numbness,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parathesiae</a:t>
            </a:r>
            <a:r>
              <a:rPr lang="en-US" sz="2800" dirty="0">
                <a:effectLst/>
                <a:latin typeface="Calibri" panose="020F0502020204030204" pitchFamily="34" charset="0"/>
                <a:ea typeface="Times New Roman" panose="02020603050405020304" pitchFamily="18" charset="0"/>
                <a:cs typeface="Mangal" panose="02040503050203030202" pitchFamily="18" charset="0"/>
              </a:rPr>
              <a:t> at sting site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Sweating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Piloerection/ Muscle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fasiculations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Tachycardia/Hypertension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Pulmonary oedema</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Drowsiness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12441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C28699-F8B9-5441-F3CA-25406BC8EB9B}"/>
              </a:ext>
            </a:extLst>
          </p:cNvPr>
          <p:cNvSpPr txBox="1"/>
          <p:nvPr/>
        </p:nvSpPr>
        <p:spPr>
          <a:xfrm>
            <a:off x="430306" y="161362"/>
            <a:ext cx="11663083" cy="6539867"/>
          </a:xfrm>
          <a:prstGeom prst="rect">
            <a:avLst/>
          </a:prstGeom>
          <a:noFill/>
        </p:spPr>
        <p:txBody>
          <a:bodyPr wrap="square">
            <a:spAutoFit/>
          </a:bodyPr>
          <a:lstStyle/>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I</a:t>
            </a:r>
            <a:r>
              <a:rPr lang="en-US" sz="2400" dirty="0">
                <a:effectLst/>
                <a:latin typeface="Calibri" panose="020F0502020204030204" pitchFamily="34" charset="0"/>
                <a:ea typeface="Times New Roman" panose="02020603050405020304" pitchFamily="18" charset="0"/>
                <a:cs typeface="Mangal" panose="02040503050203030202" pitchFamily="18" charset="0"/>
              </a:rPr>
              <a:t>. </a:t>
            </a:r>
            <a:r>
              <a:rPr lang="en-US" sz="2800" u="sng" dirty="0">
                <a:effectLst/>
                <a:latin typeface="Calibri" panose="020F0502020204030204" pitchFamily="34" charset="0"/>
                <a:ea typeface="Times New Roman" panose="02020603050405020304" pitchFamily="18" charset="0"/>
                <a:cs typeface="Mangal" panose="02040503050203030202" pitchFamily="18" charset="0"/>
              </a:rPr>
              <a:t>DEVELOPMENT</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DEFINITION</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Any substance that can impair or cause death of cell structure or function.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INTRODUCTION</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People are affected differently by the same dose of a poison. Some people may have developed a tolerance to a specific type of poison; however, even a small dose may be lethal to others.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A poison can enter the body four ways: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 Ingestion 		• Inhalation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 Absorption 	• Injection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61674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4AFE1B-D853-1A83-01E5-124BFFDCD2B5}"/>
              </a:ext>
            </a:extLst>
          </p:cNvPr>
          <p:cNvSpPr txBox="1"/>
          <p:nvPr/>
        </p:nvSpPr>
        <p:spPr>
          <a:xfrm>
            <a:off x="833717" y="394447"/>
            <a:ext cx="10201835" cy="3053785"/>
          </a:xfrm>
          <a:prstGeom prst="rect">
            <a:avLst/>
          </a:prstGeom>
          <a:noFill/>
        </p:spPr>
        <p:txBody>
          <a:bodyPr wrap="square">
            <a:spAutoFit/>
          </a:bodyPr>
          <a:lstStyle/>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Management</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Local compresses at bite site; Remove, if sting still embedded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Oral Analgesics for pain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In severe cases, airway support and oxygen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Referral to hospital care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197413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DE63F05-9AA4-D71B-DD30-EC95724B3F8C}"/>
              </a:ext>
            </a:extLst>
          </p:cNvPr>
          <p:cNvSpPr>
            <a:spLocks noGrp="1"/>
          </p:cNvSpPr>
          <p:nvPr>
            <p:ph type="subTitle" idx="1"/>
          </p:nvPr>
        </p:nvSpPr>
        <p:spPr>
          <a:xfrm>
            <a:off x="1387942" y="1881779"/>
            <a:ext cx="10275140" cy="2421280"/>
          </a:xfrm>
        </p:spPr>
        <p:txBody>
          <a:bodyPr>
            <a:normAutofit fontScale="92500"/>
          </a:bodyPr>
          <a:lstStyle/>
          <a:p>
            <a:pPr algn="ctr"/>
            <a:r>
              <a:rPr lang="en-US" sz="9600" b="1" dirty="0">
                <a:solidFill>
                  <a:srgbClr val="92D050"/>
                </a:solidFill>
              </a:rPr>
              <a:t>ANY QUESTIONS ?</a:t>
            </a:r>
            <a:endParaRPr lang="en-IN" sz="9600" b="1" dirty="0">
              <a:solidFill>
                <a:srgbClr val="92D050"/>
              </a:solidFill>
            </a:endParaRPr>
          </a:p>
        </p:txBody>
      </p:sp>
    </p:spTree>
    <p:extLst>
      <p:ext uri="{BB962C8B-B14F-4D97-AF65-F5344CB8AC3E}">
        <p14:creationId xmlns:p14="http://schemas.microsoft.com/office/powerpoint/2010/main" val="70997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552591-A367-E3EF-163F-62FCE7EF679C}"/>
              </a:ext>
            </a:extLst>
          </p:cNvPr>
          <p:cNvSpPr txBox="1"/>
          <p:nvPr/>
        </p:nvSpPr>
        <p:spPr>
          <a:xfrm>
            <a:off x="125506" y="322731"/>
            <a:ext cx="11698941" cy="529234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Arial" panose="020B0604020202020204" pitchFamily="34" charset="0"/>
              </a:rPr>
              <a:t>Scene Assessment: </a:t>
            </a:r>
            <a:r>
              <a:rPr lang="en-US" sz="2800" dirty="0">
                <a:effectLst/>
                <a:latin typeface="Calibri" panose="020F0502020204030204" pitchFamily="34" charset="0"/>
                <a:ea typeface="Times New Roman" panose="02020603050405020304" pitchFamily="18" charset="0"/>
                <a:cs typeface="Mangal" panose="02040503050203030202" pitchFamily="18" charset="0"/>
              </a:rPr>
              <a:t>Always perform a scene assessment – safety first.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Protect yourself, your crew and others from the poison.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Use universal precautions.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Try to identify the source or substance involved.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Get as much information as you can, as quickly as possible.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Full details about the amount and type of substance that has been taken, including the time of ingestion or exposure have to be recorded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Perform the initial assessment and obtain the patient’s history. Signs and symptoms of poisoning will vary depending on the type of poison.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15619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888251-1CB4-3F07-32FC-88D5E2634AAB}"/>
              </a:ext>
            </a:extLst>
          </p:cNvPr>
          <p:cNvSpPr txBox="1"/>
          <p:nvPr/>
        </p:nvSpPr>
        <p:spPr>
          <a:xfrm>
            <a:off x="1129553" y="394448"/>
            <a:ext cx="9511553" cy="3267048"/>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2286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First ensure that:</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5715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The airway is clear</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5715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The patient is breathing adequately</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5715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The circulation is not compromised</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27868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8382D3-46E0-AE68-63A0-1D03AAD48BE2}"/>
              </a:ext>
            </a:extLst>
          </p:cNvPr>
          <p:cNvSpPr txBox="1"/>
          <p:nvPr/>
        </p:nvSpPr>
        <p:spPr>
          <a:xfrm>
            <a:off x="385482" y="421340"/>
            <a:ext cx="11609294" cy="5548827"/>
          </a:xfrm>
          <a:prstGeom prst="rect">
            <a:avLst/>
          </a:prstGeom>
          <a:noFill/>
        </p:spPr>
        <p:txBody>
          <a:bodyPr wrap="square">
            <a:spAutoFit/>
          </a:bodyPr>
          <a:lstStyle/>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GENERAL SIGNS AND SYMPTOMS OF POISONING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Nausea and/or vomiting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Headache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Abdominal pain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Altered mental status or coma</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Seizures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Rapid or slow heart rate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High, normal or low blood pressure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Possible dilation or constriction of pupils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0217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962601-EB0D-9F10-5F7D-46C40B96D5E6}"/>
              </a:ext>
            </a:extLst>
          </p:cNvPr>
          <p:cNvSpPr txBox="1"/>
          <p:nvPr/>
        </p:nvSpPr>
        <p:spPr>
          <a:xfrm>
            <a:off x="466165" y="779929"/>
            <a:ext cx="11394141" cy="3403624"/>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Shortness of breath</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Injury to skin (discoloration, burns, injection marks, swelling)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err="1">
                <a:effectLst/>
                <a:latin typeface="Calibri" panose="020F0502020204030204" pitchFamily="34" charset="0"/>
                <a:ea typeface="Times New Roman" panose="02020603050405020304" pitchFamily="18" charset="0"/>
                <a:cs typeface="Mangal" panose="02040503050203030202" pitchFamily="18" charset="0"/>
              </a:rPr>
              <a:t>Diarrhoea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Excessive salivation, tear from eyes and bronchial secretions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792551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2FFCA0-0CD5-BED1-CEA8-EE9841052C20}"/>
              </a:ext>
            </a:extLst>
          </p:cNvPr>
          <p:cNvSpPr txBox="1"/>
          <p:nvPr/>
        </p:nvSpPr>
        <p:spPr>
          <a:xfrm>
            <a:off x="71719" y="134471"/>
            <a:ext cx="12039600" cy="6363922"/>
          </a:xfrm>
          <a:prstGeom prst="rect">
            <a:avLst/>
          </a:prstGeom>
          <a:noFill/>
        </p:spPr>
        <p:txBody>
          <a:bodyPr wrap="square">
            <a:spAutoFit/>
          </a:bodyPr>
          <a:lstStyle/>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GENERAL MANAGEMENT FOR POISONING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700" dirty="0">
                <a:effectLst/>
                <a:latin typeface="Calibri" panose="020F0502020204030204" pitchFamily="34" charset="0"/>
                <a:ea typeface="Times New Roman" panose="02020603050405020304" pitchFamily="18" charset="0"/>
                <a:cs typeface="Mangal" panose="02040503050203030202" pitchFamily="18" charset="0"/>
              </a:rPr>
              <a:t>Use universal precautions and secure the scene. </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700" dirty="0">
                <a:effectLst/>
                <a:latin typeface="Calibri" panose="020F0502020204030204" pitchFamily="34" charset="0"/>
                <a:ea typeface="Times New Roman" panose="02020603050405020304" pitchFamily="18" charset="0"/>
                <a:cs typeface="Mangal" panose="02040503050203030202" pitchFamily="18" charset="0"/>
              </a:rPr>
              <a:t>Use special 	protective equipment when necessary.</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700" dirty="0">
                <a:effectLst/>
                <a:latin typeface="Calibri" panose="020F0502020204030204" pitchFamily="34" charset="0"/>
                <a:ea typeface="Times New Roman" panose="02020603050405020304" pitchFamily="18" charset="0"/>
                <a:cs typeface="Mangal" panose="02040503050203030202" pitchFamily="18" charset="0"/>
              </a:rPr>
              <a:t>In all cases the airway must be adequately protected to avoid aspiration pneumonitis</a:t>
            </a:r>
          </a:p>
          <a:p>
            <a:pPr algn="just">
              <a:lnSpc>
                <a:spcPct val="115000"/>
              </a:lnSpc>
              <a:spcAft>
                <a:spcPts val="1000"/>
              </a:spcAft>
            </a:pPr>
            <a:r>
              <a:rPr lang="en-US" sz="2700" dirty="0">
                <a:effectLst/>
                <a:latin typeface="Calibri" panose="020F0502020204030204" pitchFamily="34" charset="0"/>
                <a:ea typeface="Times New Roman" panose="02020603050405020304" pitchFamily="18" charset="0"/>
                <a:cs typeface="Mangal" panose="02040503050203030202" pitchFamily="18" charset="0"/>
              </a:rPr>
              <a:t>Move the patient away from the source of the poisoning, especially in inhalation and absorbed poisoning.</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700" dirty="0">
                <a:effectLst/>
                <a:latin typeface="Calibri" panose="020F0502020204030204" pitchFamily="34" charset="0"/>
                <a:ea typeface="Times New Roman" panose="02020603050405020304" pitchFamily="18" charset="0"/>
                <a:cs typeface="Mangal" panose="02040503050203030202" pitchFamily="18" charset="0"/>
              </a:rPr>
              <a:t>Maintain open airway. Administer oxygen high flow.</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700" dirty="0">
                <a:effectLst/>
                <a:latin typeface="Calibri" panose="020F0502020204030204" pitchFamily="34" charset="0"/>
                <a:ea typeface="Times New Roman" panose="02020603050405020304" pitchFamily="18" charset="0"/>
                <a:cs typeface="Mangal" panose="02040503050203030202" pitchFamily="18" charset="0"/>
              </a:rPr>
              <a:t>Perform initial assessment. Do not perform mouth to mouth ventilation in inhaled or ingested poison cases. Use the BVM.</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700" dirty="0">
                <a:effectLst/>
                <a:latin typeface="Calibri" panose="020F0502020204030204" pitchFamily="34" charset="0"/>
                <a:ea typeface="Times New Roman" panose="02020603050405020304" pitchFamily="18" charset="0"/>
                <a:cs typeface="Mangal" panose="02040503050203030202" pitchFamily="18" charset="0"/>
              </a:rPr>
              <a:t>Call your local poison control </a:t>
            </a:r>
            <a:r>
              <a:rPr lang="en-US" sz="2700" dirty="0" err="1">
                <a:effectLst/>
                <a:latin typeface="Calibri" panose="020F0502020204030204" pitchFamily="34" charset="0"/>
                <a:ea typeface="Times New Roman" panose="02020603050405020304" pitchFamily="18" charset="0"/>
                <a:cs typeface="Mangal" panose="02040503050203030202" pitchFamily="18" charset="0"/>
              </a:rPr>
              <a:t>centre</a:t>
            </a:r>
            <a:r>
              <a:rPr lang="en-US" sz="2700" dirty="0">
                <a:effectLst/>
                <a:latin typeface="Calibri" panose="020F0502020204030204" pitchFamily="34" charset="0"/>
                <a:ea typeface="Times New Roman" panose="02020603050405020304" pitchFamily="18" charset="0"/>
                <a:cs typeface="Mangal" panose="02040503050203030202" pitchFamily="18" charset="0"/>
              </a:rPr>
              <a:t>, if available.</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700" dirty="0">
                <a:effectLst/>
                <a:latin typeface="Calibri" panose="020F0502020204030204" pitchFamily="34" charset="0"/>
                <a:ea typeface="Times New Roman" panose="02020603050405020304" pitchFamily="18" charset="0"/>
                <a:cs typeface="Mangal" panose="02040503050203030202" pitchFamily="18" charset="0"/>
              </a:rPr>
              <a:t>Perform physical exam.</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1722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9E6570-5C2A-C258-5544-3608F6BED8BD}"/>
              </a:ext>
            </a:extLst>
          </p:cNvPr>
          <p:cNvSpPr txBox="1"/>
          <p:nvPr/>
        </p:nvSpPr>
        <p:spPr>
          <a:xfrm>
            <a:off x="591671" y="-2"/>
            <a:ext cx="11044517" cy="6907147"/>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For absorbed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Remove the patient’s clothing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Blot the poison from the skin with a dry cloth. If the poison is a dry powder, brush it off.</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Flood the affected area with copious amounts of water</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For ingested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Give the patient one or two glasses of water to dilute the poison.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Induced vomiting is contraindicated in poisoning with hydrocarbons, strong acids, alkalis, and corrosives.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Give the patient activated charcoal – 2 or 3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spoonfuls</a:t>
            </a:r>
            <a:r>
              <a:rPr lang="en-US" sz="2800" dirty="0">
                <a:effectLst/>
                <a:latin typeface="Calibri" panose="020F0502020204030204" pitchFamily="34" charset="0"/>
                <a:ea typeface="Times New Roman" panose="02020603050405020304" pitchFamily="18" charset="0"/>
                <a:cs typeface="Mangal" panose="02040503050203030202" pitchFamily="18" charset="0"/>
              </a:rPr>
              <a:t> (50g) in eight ounces of water orally or if patient unconscious, through nasogastric tube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2652363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61</TotalTime>
  <Words>2134</Words>
  <Application>Microsoft Office PowerPoint</Application>
  <PresentationFormat>Widescreen</PresentationFormat>
  <Paragraphs>199</Paragraphs>
  <Slides>31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Calibri</vt:lpstr>
      <vt:lpstr>Century Gothic</vt:lpstr>
      <vt:lpstr>Courier New</vt:lpstr>
      <vt:lpstr>Symbol</vt:lpstr>
      <vt:lpstr>Wingdings</vt:lpstr>
      <vt:lpstr>Wingdings 3</vt:lpstr>
      <vt:lpstr>Wisp</vt:lpstr>
      <vt:lpstr>POISONING &amp; SNAKE/ INSECT BITES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POISONING &amp; SNAKE/ INSECT BITES </dc:title>
  <dc:creator>MTI MTI</dc:creator>
  <cp:lastModifiedBy>MTI MTI</cp:lastModifiedBy>
  <cp:revision>9</cp:revision>
  <dcterms:created xsi:type="dcterms:W3CDTF">2022-08-16T04:59:23Z</dcterms:created>
  <dcterms:modified xsi:type="dcterms:W3CDTF">2025-12-18T12:31:16Z</dcterms:modified>
</cp:coreProperties>
</file>