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1" r:id="rId33"/>
    <p:sldId id="292" r:id="rId34"/>
    <p:sldId id="293" r:id="rId35"/>
    <p:sldId id="28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890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753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90" y="274642"/>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42"/>
            <a:ext cx="602138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608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589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187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4"/>
            <a:ext cx="40401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08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654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016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775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039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74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2"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12/20/2025</a:t>
            </a:fld>
            <a:endParaRPr lang="en-US"/>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2"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8">
            <a:extLst>
              <a:ext uri="{FF2B5EF4-FFF2-40B4-BE49-F238E27FC236}">
                <a16:creationId xmlns:a16="http://schemas.microsoft.com/office/drawing/2014/main" xmlns="" id="{8AC88BA1-5299-263F-E443-483FCF595AE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22336" y="0"/>
            <a:ext cx="1121664" cy="987306"/>
          </a:xfrm>
          <a:prstGeom prst="rect">
            <a:avLst/>
          </a:prstGeom>
        </p:spPr>
      </p:pic>
    </p:spTree>
    <p:extLst>
      <p:ext uri="{BB962C8B-B14F-4D97-AF65-F5344CB8AC3E}">
        <p14:creationId xmlns:p14="http://schemas.microsoft.com/office/powerpoint/2010/main" val="4841321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89ED69-C384-1AD6-76B8-CAEB4A58639B}"/>
              </a:ext>
            </a:extLst>
          </p:cNvPr>
          <p:cNvSpPr txBox="1"/>
          <p:nvPr/>
        </p:nvSpPr>
        <p:spPr>
          <a:xfrm>
            <a:off x="23091" y="2057400"/>
            <a:ext cx="8478371" cy="862737"/>
          </a:xfrm>
          <a:prstGeom prst="rect">
            <a:avLst/>
          </a:prstGeom>
          <a:noFill/>
        </p:spPr>
        <p:txBody>
          <a:bodyPr wrap="square">
            <a:spAutoFit/>
          </a:bodyPr>
          <a:lstStyle/>
          <a:p>
            <a:pPr algn="ctr">
              <a:lnSpc>
                <a:spcPct val="115000"/>
              </a:lnSpc>
              <a:spcAft>
                <a:spcPts val="750"/>
              </a:spcAft>
            </a:pPr>
            <a:r>
              <a:rPr lang="hi-IN" sz="4500" b="1" u="sng" dirty="0">
                <a:solidFill>
                  <a:srgbClr val="FF0000"/>
                </a:solidFill>
                <a:latin typeface="Calibri" panose="020F0502020204030204" pitchFamily="34" charset="0"/>
                <a:ea typeface="Times New Roman" panose="02020603050405020304" pitchFamily="18" charset="0"/>
              </a:rPr>
              <a:t>रोगी हस्तक्षेप तकनीक</a:t>
            </a:r>
            <a:endParaRPr lang="en-IN" sz="4500" dirty="0">
              <a:latin typeface="Calibri" panose="020F0502020204030204" pitchFamily="34" charset="0"/>
              <a:ea typeface="Times New Roman" panose="02020603050405020304" pitchFamily="18" charset="0"/>
              <a:cs typeface="Mangal" panose="02040503050203030202" pitchFamily="18" charset="0"/>
            </a:endParaRPr>
          </a:p>
        </p:txBody>
      </p:sp>
      <p:sp>
        <p:nvSpPr>
          <p:cNvPr id="2" name="TextBox 2">
            <a:extLst>
              <a:ext uri="{FF2B5EF4-FFF2-40B4-BE49-F238E27FC236}">
                <a16:creationId xmlns:a16="http://schemas.microsoft.com/office/drawing/2014/main" xmlns="" id="{C5413382-CE22-221A-C072-28CD24A7A424}"/>
              </a:ext>
            </a:extLst>
          </p:cNvPr>
          <p:cNvSpPr txBox="1"/>
          <p:nvPr/>
        </p:nvSpPr>
        <p:spPr>
          <a:xfrm>
            <a:off x="3479320" y="1066800"/>
            <a:ext cx="2159479" cy="746760"/>
          </a:xfrm>
          <a:prstGeom prst="rect">
            <a:avLst/>
          </a:prstGeom>
          <a:noFill/>
        </p:spPr>
        <p:txBody>
          <a:bodyPr wrap="square" rtlCol="0">
            <a:noAutofit/>
          </a:bodyPr>
          <a:lstStyle/>
          <a:p>
            <a:pPr algn="ctr">
              <a:lnSpc>
                <a:spcPct val="107000"/>
              </a:lnSpc>
              <a:spcAft>
                <a:spcPts val="800"/>
              </a:spcAft>
              <a:buNone/>
            </a:pPr>
            <a:r>
              <a:rPr lang="hi-IN" sz="3600" b="1" kern="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पाठ-</a:t>
            </a:r>
            <a:r>
              <a:rPr lang="en-IN" sz="3600" b="1" kern="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33</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6477000" y="5486400"/>
            <a:ext cx="2133602"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l0m0fu0@,0,u0,e0</a:t>
            </a:r>
          </a:p>
          <a:p>
            <a:r>
              <a:rPr lang="en-US" sz="4000" b="1" dirty="0" err="1" smtClean="0">
                <a:solidFill>
                  <a:srgbClr val="002060"/>
                </a:solidFill>
                <a:latin typeface="Kruti Dev 011" pitchFamily="2" charset="0"/>
                <a:cs typeface="Arial" pitchFamily="34" charset="0"/>
              </a:rPr>
              <a:t>veunhi</a:t>
            </a:r>
            <a:r>
              <a:rPr lang="en-US" sz="4000" b="1" dirty="0" smtClean="0">
                <a:solidFill>
                  <a:srgbClr val="002060"/>
                </a:solidFill>
                <a:latin typeface="Kruti Dev 011" pitchFamily="2" charset="0"/>
                <a:cs typeface="Arial" pitchFamily="34" charset="0"/>
              </a:rPr>
              <a:t> </a:t>
            </a:r>
            <a:r>
              <a:rPr lang="en-US" sz="4000" b="1" dirty="0" err="1" smtClean="0">
                <a:solidFill>
                  <a:srgbClr val="002060"/>
                </a:solidFill>
                <a:latin typeface="Kruti Dev 011" pitchFamily="2" charset="0"/>
                <a:cs typeface="Arial" pitchFamily="34" charset="0"/>
              </a:rPr>
              <a:t>dkSj</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280341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59ED2F-3FC5-B847-F54A-2016AD988F23}"/>
              </a:ext>
            </a:extLst>
          </p:cNvPr>
          <p:cNvSpPr txBox="1"/>
          <p:nvPr/>
        </p:nvSpPr>
        <p:spPr>
          <a:xfrm>
            <a:off x="336177" y="1092574"/>
            <a:ext cx="8693524" cy="5058308"/>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कैथेटर की नोक को यूरेथेरा में डालें और कोमल सम्मिलन तब तक जारी रखें जब तक कि कैथेटर से मूत्र स्वतंत्र रूप से बहना शुरू न हो जाए। पुरुषों में, कैथेटर डालते समय लिंग को तना हुआ रखा जाता है।
आंतरिक हैंडलिंग म्यान हटा दिया जाता है। 
एक बार जब मूत्र कैथेटर से नीचे निकलना शुरू हो जाता है, तो इसे मूत्राशय में कुछ और सेंटीमीटर उन्नत किया जाता है और स्व-बनाए रखने वाले गुब्बारे को 5 -10 मिलीलीटर बाँझ पानी से फुलाया जाता है
कैथेटर का दूसरा सिरा एक बंद जल निकासी प्रणाली से जुड़ा होता है और मूत्राशय को धीरे-धीरे निकलने की अनुमति होती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66354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439AB30-0D0A-D009-A0B0-B67D8BA1508E}"/>
              </a:ext>
            </a:extLst>
          </p:cNvPr>
          <p:cNvSpPr txBox="1"/>
          <p:nvPr/>
        </p:nvSpPr>
        <p:spPr>
          <a:xfrm>
            <a:off x="235327" y="1206877"/>
            <a:ext cx="8720417" cy="4208844"/>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कैथेटर को जांघ के अंदरूनी हिस्से पर टेप करें
रोगी को टयूबिंग को न खींचने की सलाह दें और सुनिश्चित करें कि ट्यूब किंक नहीं है और प्रवाह मुक्त है
बेहोश रोगियों में, उचित संयम सुनिश्चित किया जाना चाहिए ताकि रोगी ट्यूब को न खींचे
जब भी मूत्राशय को प्रतिधारण के लिए कैथीटेराइज किया जाता है, तो मात्रा को रिकॉर्ड करें और कुछ अन्य इंट्रा पेट विकृति को बाहर करने के लिए प्रक्रिया के कुछ मिनट बाद रोगी के पेट की जांच 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8219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551D8B-1F99-2C10-5948-61730A88DB45}"/>
              </a:ext>
            </a:extLst>
          </p:cNvPr>
          <p:cNvSpPr txBox="1"/>
          <p:nvPr/>
        </p:nvSpPr>
        <p:spPr>
          <a:xfrm>
            <a:off x="517715" y="1025342"/>
            <a:ext cx="8337177" cy="3681521"/>
          </a:xfrm>
          <a:prstGeom prst="rect">
            <a:avLst/>
          </a:prstGeom>
          <a:noFill/>
        </p:spPr>
        <p:txBody>
          <a:bodyPr wrap="square">
            <a:spAutoFit/>
          </a:bodyPr>
          <a:lstStyle/>
          <a:p>
            <a:pPr algn="just">
              <a:lnSpc>
                <a:spcPct val="115000"/>
              </a:lnSpc>
              <a:spcAft>
                <a:spcPts val="750"/>
              </a:spcAft>
            </a:pPr>
            <a:r>
              <a:rPr lang="hi-IN" sz="2400" dirty="0">
                <a:latin typeface="Calibri" panose="020F0502020204030204" pitchFamily="34" charset="0"/>
                <a:ea typeface="Times New Roman" panose="02020603050405020304" pitchFamily="18" charset="0"/>
              </a:rPr>
              <a:t>कैथीटेराइजेशन के बाद आरोही संक्रमण की घटना को कैथेटर को बाँझ टयूबिंग से जोड़कर कम से कम किया जाता है और आगे बाँझ एकत्रित बैग से जोड़ा जाता है।
थक्का प्रतिधारण होने पर ही सिंचाई का उपयोग करें।
यदि कैथेटर 5 दिनों या उससे अधिक समय तक सीटू में है, तो यूरेथेराइटिस और बैक्टेरुरिया की संभावना है। ऐसे मामलों में, कैथेटर को बदलने को उचित रोगनिरोधी एंटीबायोटिक द्वारा कवर किया जाना चाहिए।</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9904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2444AD8-2119-7F79-1C96-5F7F24474FCF}"/>
              </a:ext>
            </a:extLst>
          </p:cNvPr>
          <p:cNvSpPr txBox="1"/>
          <p:nvPr/>
        </p:nvSpPr>
        <p:spPr>
          <a:xfrm>
            <a:off x="154642" y="951383"/>
            <a:ext cx="8989358" cy="4030847"/>
          </a:xfrm>
          <a:prstGeom prst="rect">
            <a:avLst/>
          </a:prstGeom>
          <a:noFill/>
        </p:spPr>
        <p:txBody>
          <a:bodyPr wrap="square">
            <a:spAutoFit/>
          </a:bodyPr>
          <a:lstStyle/>
          <a:p>
            <a:pPr indent="342892" algn="just">
              <a:lnSpc>
                <a:spcPct val="115000"/>
              </a:lnSpc>
              <a:spcAft>
                <a:spcPts val="750"/>
              </a:spcAft>
            </a:pPr>
            <a:r>
              <a:rPr lang="hi-IN" sz="2100" dirty="0">
                <a:latin typeface="Calibri" panose="020F0502020204030204" pitchFamily="34" charset="0"/>
                <a:ea typeface="Times New Roman" panose="02020603050405020304" pitchFamily="18" charset="0"/>
              </a:rPr>
              <a:t>पेरिनियल टॉयलेट</a:t>
            </a:r>
            <a:r>
              <a:rPr lang="en-US" sz="2100" dirty="0">
                <a:latin typeface="Calibri" panose="020F0502020204030204" pitchFamily="34" charset="0"/>
                <a:ea typeface="Times New Roman" panose="02020603050405020304" pitchFamily="18" charset="0"/>
                <a:cs typeface="Mangal" panose="02040503050203030202" pitchFamily="18" charset="0"/>
              </a:rPr>
              <a:t>:</a:t>
            </a:r>
            <a:endParaRPr lang="en-IN" sz="2100" dirty="0">
              <a:latin typeface="Calibri" panose="020F0502020204030204" pitchFamily="34" charset="0"/>
              <a:ea typeface="Times New Roman" panose="02020603050405020304" pitchFamily="18" charset="0"/>
              <a:cs typeface="Mangal" panose="02040503050203030202" pitchFamily="18" charset="0"/>
            </a:endParaRPr>
          </a:p>
          <a:p>
            <a:pPr marL="342892" algn="just">
              <a:lnSpc>
                <a:spcPct val="115000"/>
              </a:lnSpc>
              <a:spcAft>
                <a:spcPts val="750"/>
              </a:spcAft>
            </a:pPr>
            <a:r>
              <a:rPr lang="hi-IN" sz="2100" dirty="0">
                <a:latin typeface="Calibri" panose="020F0502020204030204" pitchFamily="34" charset="0"/>
                <a:ea typeface="Times New Roman" panose="02020603050405020304" pitchFamily="18" charset="0"/>
              </a:rPr>
              <a:t>यह पेरिनेम को साफ और सूखा रखने का संकेत दिया जाता है जिससे संदूषण कम होता है।
आवृत्ति: कम से कम हर 3-4 घंटे में और हर मल त्याग के बाद
प्रक्रिया: पेरिनियल क्षेत्र को साबुन और पानी से अच्छी तरह धोएं और सुखाएं।
मांस की देखभाल:
उचित देखभाल कैथेटर-मीटल जंक्शन को साफ रखती है और इस प्रकार संक्रमण के बढ़ने के जोखिम को कम करती है
आवृत्ति: हर 3 - 4 घंटे और हर मल त्याग के बाद</a:t>
            </a:r>
            <a:endParaRPr lang="en-IN" sz="21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5276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3A2443-BE0A-4E83-745F-711265CEA8CD}"/>
              </a:ext>
            </a:extLst>
          </p:cNvPr>
          <p:cNvSpPr txBox="1"/>
          <p:nvPr/>
        </p:nvSpPr>
        <p:spPr>
          <a:xfrm>
            <a:off x="268944" y="1005171"/>
            <a:ext cx="8754035" cy="4402937"/>
          </a:xfrm>
          <a:prstGeom prst="rect">
            <a:avLst/>
          </a:prstGeom>
          <a:noFill/>
        </p:spPr>
        <p:txBody>
          <a:bodyPr wrap="square">
            <a:spAutoFit/>
          </a:bodyPr>
          <a:lstStyle/>
          <a:p>
            <a:pPr indent="342892" algn="just">
              <a:lnSpc>
                <a:spcPct val="115000"/>
              </a:lnSpc>
              <a:spcAft>
                <a:spcPts val="750"/>
              </a:spcAft>
            </a:pPr>
            <a:r>
              <a:rPr lang="hi-IN" sz="2400" dirty="0">
                <a:latin typeface="Calibri" panose="020F0502020204030204" pitchFamily="34" charset="0"/>
                <a:ea typeface="Times New Roman" panose="02020603050405020304" pitchFamily="18" charset="0"/>
              </a:rPr>
              <a:t>प्रक्रिया</a:t>
            </a: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hi-IN" sz="2400" dirty="0">
                <a:latin typeface="Calibri" panose="020F0502020204030204" pitchFamily="34" charset="0"/>
                <a:ea typeface="Times New Roman" panose="02020603050405020304" pitchFamily="18" charset="0"/>
              </a:rPr>
              <a:t>हाथों को साबुन और पानी से अच्छी तरह धोएं और फिर एंटीसेप्टिक सर्जिकल स्क्रब से
एक बाँझ तौलिये पर हाथों को सुखाएं
बाँझ दस्ताने का प्रयोग करें
कैथेटर से 1-2 सेमी नीचे ग्लान्स को पीछे हटा दें। एक बाँझ एंटीसेप्टिक पोंछे का उपयोग करके, कैथेटर और मीटस से किसी भी आवरण या बलगम को साफ करें
प्रीप्यूस को वापस लें और चमड़ी के पीछे साफ 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76139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036304A-3666-5878-FEEE-C503CDDC03BA}"/>
              </a:ext>
            </a:extLst>
          </p:cNvPr>
          <p:cNvSpPr txBox="1"/>
          <p:nvPr/>
        </p:nvSpPr>
        <p:spPr>
          <a:xfrm>
            <a:off x="504268" y="978277"/>
            <a:ext cx="8283389" cy="3256789"/>
          </a:xfrm>
          <a:prstGeom prst="rect">
            <a:avLst/>
          </a:prstGeom>
          <a:noFill/>
        </p:spPr>
        <p:txBody>
          <a:bodyPr wrap="square">
            <a:spAutoFit/>
          </a:bodyPr>
          <a:lstStyle/>
          <a:p>
            <a:pPr marL="257168" indent="-257168" algn="just">
              <a:lnSpc>
                <a:spcPct val="115000"/>
              </a:lnSpc>
              <a:spcAft>
                <a:spcPts val="750"/>
              </a:spcAft>
              <a:buFont typeface="Times New Roman" panose="02020603050405020304" pitchFamily="18" charset="0"/>
              <a:buChar char="-"/>
              <a:tabLst>
                <a:tab pos="514337" algn="l"/>
              </a:tabLst>
            </a:pPr>
            <a:r>
              <a:rPr lang="hi-IN" sz="2400" dirty="0">
                <a:latin typeface="Calibri" panose="020F0502020204030204" pitchFamily="34" charset="0"/>
                <a:ea typeface="Times New Roman" panose="02020603050405020304" pitchFamily="18" charset="0"/>
              </a:rPr>
              <a:t>प्रीप्यूस लौटाएं और ग्लान्स को अपनी मूल स्थिति में वापस आने दें
महिलाओं में, लेबिया को अलग करें और मूत्र छिद्र के चारों ओर स्वाइप करें।
गुदा से संदूषण को रोकने के लिए नीचे की ओर जाने का ध्यान रखते हुए लेबिया मिनोरा के अंदरूनी हिस्सों को स्वाइप करें।</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88740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5213C8B-5DFD-111C-FB5F-FFD611B5A83D}"/>
              </a:ext>
            </a:extLst>
          </p:cNvPr>
          <p:cNvSpPr txBox="1"/>
          <p:nvPr/>
        </p:nvSpPr>
        <p:spPr>
          <a:xfrm>
            <a:off x="228600" y="1032066"/>
            <a:ext cx="8767482" cy="5043945"/>
          </a:xfrm>
          <a:prstGeom prst="rect">
            <a:avLst/>
          </a:prstGeom>
          <a:noFill/>
        </p:spPr>
        <p:txBody>
          <a:bodyPr wrap="square">
            <a:spAutoFit/>
          </a:bodyPr>
          <a:lstStyle/>
          <a:p>
            <a:pPr algn="just">
              <a:lnSpc>
                <a:spcPct val="115000"/>
              </a:lnSpc>
              <a:spcAft>
                <a:spcPts val="750"/>
              </a:spcAft>
            </a:pPr>
            <a:r>
              <a:rPr lang="hi-IN" sz="2400" u="sng" dirty="0">
                <a:latin typeface="Calibri" panose="020F0502020204030204" pitchFamily="34" charset="0"/>
                <a:ea typeface="Times New Roman" panose="02020603050405020304" pitchFamily="18" charset="0"/>
              </a:rPr>
              <a:t>कैथीटेराइजेशन के क्या करें और क्या न करें</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hi-IN" sz="2400" u="sng" dirty="0">
                <a:latin typeface="Calibri" panose="020F0502020204030204" pitchFamily="34" charset="0"/>
                <a:ea typeface="Times New Roman" panose="02020603050405020304" pitchFamily="18" charset="0"/>
              </a:rPr>
              <a:t>क्या करें</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hi-IN" sz="2400" dirty="0">
                <a:latin typeface="Calibri" panose="020F0502020204030204" pitchFamily="34" charset="0"/>
                <a:ea typeface="Times New Roman" panose="02020603050405020304" pitchFamily="18" charset="0"/>
              </a:rPr>
              <a:t>सबसे छोटे आकार के कैथेटर का उपयोग करें जो जल निकासी के लिए पर्याप्त है
जब संभव हो तो गुब्बारे के आकार 5/10 मिलीलीटर के साथ कैथेटर का उपयोग करें
गुब्बारे को फुलाने के लिए केवल बाँझ पानी का उपयोग करें
पूरे समय सख्त सड़न रोकनेवाला तकनीकों का उपयोग करें
रोगी की 4 घंटे का पेरिएनल टॉयलेट और मांस की देखभाल करें
कैथीटेराइज्ड रोगी में पर्याप्त तरल पदार्थ का सेवन सुनिश्चित 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52986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99640A-2832-DB2F-0E4E-DBAB2C36D31F}"/>
              </a:ext>
            </a:extLst>
          </p:cNvPr>
          <p:cNvSpPr txBox="1"/>
          <p:nvPr/>
        </p:nvSpPr>
        <p:spPr>
          <a:xfrm>
            <a:off x="450479" y="1038789"/>
            <a:ext cx="8397689" cy="4941353"/>
          </a:xfrm>
          <a:prstGeom prst="rect">
            <a:avLst/>
          </a:prstGeom>
          <a:noFill/>
        </p:spPr>
        <p:txBody>
          <a:bodyPr wrap="square">
            <a:spAutoFit/>
          </a:bodyPr>
          <a:lstStyle/>
          <a:p>
            <a:pPr algn="just">
              <a:lnSpc>
                <a:spcPct val="115000"/>
              </a:lnSpc>
              <a:spcAft>
                <a:spcPts val="750"/>
              </a:spcAft>
            </a:pPr>
            <a:r>
              <a:rPr lang="hi-IN" sz="2400" u="sng" dirty="0">
                <a:latin typeface="Calibri" panose="020F0502020204030204" pitchFamily="34" charset="0"/>
                <a:ea typeface="Times New Roman" panose="02020603050405020304" pitchFamily="18" charset="0"/>
              </a:rPr>
              <a:t>क्या न करें</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hi-IN" sz="2400" dirty="0">
                <a:latin typeface="Calibri" panose="020F0502020204030204" pitchFamily="34" charset="0"/>
                <a:ea typeface="Times New Roman" panose="02020603050405020304" pitchFamily="18" charset="0"/>
              </a:rPr>
              <a:t>बड़े कैथेटर या बड़े गुब्बारों का अनावश्यक रूप से या मनमाने ढंग से उपयोग न करें।
कैथेटर बदलने के लिए किसी भी मनमाने ढंग से दिनचर्या का अभ्यास न करें
कैथेटर शाफ्ट को क्लैंप न करें
नियमित मूत्राशय वॉशआउट का उपयोग न करें
गुब्बारे को फैलाने के लिए नल के पानी/हवा/खारा का उपयोग न करें
गुब्बारे को केवल आंशिक रूप से न फुलाएं</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0936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824512-AEE8-0FA6-0A5A-0CEF9DE862EC}"/>
              </a:ext>
            </a:extLst>
          </p:cNvPr>
          <p:cNvSpPr txBox="1"/>
          <p:nvPr/>
        </p:nvSpPr>
        <p:spPr>
          <a:xfrm>
            <a:off x="134472" y="951382"/>
            <a:ext cx="8955740" cy="4941353"/>
          </a:xfrm>
          <a:prstGeom prst="rect">
            <a:avLst/>
          </a:prstGeom>
          <a:noFill/>
        </p:spPr>
        <p:txBody>
          <a:bodyPr wrap="square">
            <a:spAutoFit/>
          </a:bodyPr>
          <a:lstStyle/>
          <a:p>
            <a:pPr algn="ctr">
              <a:lnSpc>
                <a:spcPct val="115000"/>
              </a:lnSpc>
              <a:spcAft>
                <a:spcPts val="750"/>
              </a:spcAft>
            </a:pPr>
            <a:r>
              <a:rPr lang="hi-IN" sz="2400" b="1" u="sng" dirty="0">
                <a:solidFill>
                  <a:srgbClr val="FF0000"/>
                </a:solidFill>
                <a:latin typeface="Calibri" panose="020F0502020204030204" pitchFamily="34" charset="0"/>
                <a:ea typeface="Times New Roman" panose="02020603050405020304" pitchFamily="18" charset="0"/>
              </a:rPr>
              <a:t>गैस्ट्रिक पानी से धोना</a:t>
            </a:r>
            <a:endParaRPr lang="en-IN" sz="2400" b="1" u="sng" dirty="0">
              <a:solidFill>
                <a:srgbClr val="FF0000"/>
              </a:solidFill>
              <a:latin typeface="Calibri" panose="020F0502020204030204" pitchFamily="34" charset="0"/>
              <a:ea typeface="Times New Roman" panose="02020603050405020304" pitchFamily="18" charset="0"/>
            </a:endParaRPr>
          </a:p>
          <a:p>
            <a:pPr algn="ctr">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 </a:t>
            </a:r>
            <a:r>
              <a:rPr lang="en-US" sz="2400" u="sng" dirty="0">
                <a:latin typeface="Calibri" panose="020F0502020204030204" pitchFamily="34" charset="0"/>
                <a:ea typeface="Times New Roman" panose="02020603050405020304" pitchFamily="18" charset="0"/>
                <a:cs typeface="Mangal" panose="02040503050203030202" pitchFamily="18" charset="0"/>
              </a:rPr>
              <a:t>I</a:t>
            </a:r>
            <a:r>
              <a:rPr lang="hi-IN" sz="2400" u="sng" dirty="0">
                <a:latin typeface="Calibri" panose="020F0502020204030204" pitchFamily="34" charset="0"/>
                <a:ea typeface="Times New Roman" panose="02020603050405020304" pitchFamily="18" charset="0"/>
              </a:rPr>
              <a:t>संकेत</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hi-IN" sz="2400" dirty="0">
                <a:latin typeface="Calibri" panose="020F0502020204030204" pitchFamily="34" charset="0"/>
                <a:ea typeface="Times New Roman" panose="02020603050405020304" pitchFamily="18" charset="0"/>
              </a:rPr>
              <a:t>दवाओं और रसायनों के साथ तीव्र विषाक्तता में, अअवशोषित जहर को हटाने के लिए
तीव्र आंतों की रुकावट में, फैलाव को दूर करने के लिए 
आपातकालीन गैस्ट्रो आंतों की सर्जरी में, पेट की सामग्री को हटाने के लिए प्री-ऑप
जीआई सर्जरी में फैलाव को रोकने और उपचार को बढ़ावा देने के लिए ऑपरेशन पोस्ट करें 
पेट की सामग्री का नमूना प्राप्त करने के लिए</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9239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EC414A3-7BF8-91B1-C5E2-57737376BD2D}"/>
              </a:ext>
            </a:extLst>
          </p:cNvPr>
          <p:cNvSpPr txBox="1"/>
          <p:nvPr/>
        </p:nvSpPr>
        <p:spPr>
          <a:xfrm>
            <a:off x="537884" y="1072407"/>
            <a:ext cx="8384241" cy="4091889"/>
          </a:xfrm>
          <a:prstGeom prst="rect">
            <a:avLst/>
          </a:prstGeom>
          <a:noFill/>
        </p:spPr>
        <p:txBody>
          <a:bodyPr wrap="square">
            <a:spAutoFit/>
          </a:bodyPr>
          <a:lstStyle/>
          <a:p>
            <a:pPr algn="just">
              <a:lnSpc>
                <a:spcPct val="115000"/>
              </a:lnSpc>
              <a:spcAft>
                <a:spcPts val="750"/>
              </a:spcAft>
            </a:pPr>
            <a:r>
              <a:rPr lang="hi-IN" sz="2400" u="sng" dirty="0">
                <a:latin typeface="Calibri" panose="020F0502020204030204" pitchFamily="34" charset="0"/>
                <a:ea typeface="Times New Roman" panose="02020603050405020304" pitchFamily="18" charset="0"/>
              </a:rPr>
              <a:t>आवश्यक सामग्री</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hi-IN" sz="2400" dirty="0">
                <a:latin typeface="Calibri" panose="020F0502020204030204" pitchFamily="34" charset="0"/>
                <a:ea typeface="Times New Roman" panose="02020603050405020304" pitchFamily="18" charset="0"/>
              </a:rPr>
              <a:t>राइल की ट्यूब या पेट धोने की ट्यूब, 16 </a:t>
            </a:r>
            <a:r>
              <a:rPr lang="en-US" sz="2400" dirty="0">
                <a:latin typeface="Calibri" panose="020F0502020204030204" pitchFamily="34" charset="0"/>
                <a:ea typeface="Times New Roman" panose="02020603050405020304" pitchFamily="18" charset="0"/>
                <a:cs typeface="Mangal" panose="02040503050203030202" pitchFamily="18" charset="0"/>
              </a:rPr>
              <a:t>FG </a:t>
            </a:r>
            <a:r>
              <a:rPr lang="hi-IN" sz="2400" dirty="0">
                <a:latin typeface="Calibri" panose="020F0502020204030204" pitchFamily="34" charset="0"/>
                <a:ea typeface="Times New Roman" panose="02020603050405020304" pitchFamily="18" charset="0"/>
              </a:rPr>
              <a:t>से 18</a:t>
            </a:r>
            <a:r>
              <a:rPr lang="en-US" sz="2400" dirty="0">
                <a:latin typeface="Calibri" panose="020F0502020204030204" pitchFamily="34" charset="0"/>
                <a:ea typeface="Times New Roman" panose="02020603050405020304" pitchFamily="18" charset="0"/>
                <a:cs typeface="Mangal" panose="02040503050203030202" pitchFamily="18" charset="0"/>
              </a:rPr>
              <a:t>FG </a:t>
            </a:r>
            <a:r>
              <a:rPr lang="hi-IN" sz="2400" dirty="0">
                <a:latin typeface="Calibri" panose="020F0502020204030204" pitchFamily="34" charset="0"/>
                <a:ea typeface="Times New Roman" panose="02020603050405020304" pitchFamily="18" charset="0"/>
              </a:rPr>
              <a:t>के आकार में
किडनी ट्रे
आकांक्षा सिरिंज 10 मिली/25 मि.ली
ग्लिसरीन या तरल पैराफिन की तरह स्नेहक
पिंट माप
हाथ तौलिया</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8527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CDEA0AF-2909-934A-8826-150B41A0FA75}"/>
              </a:ext>
            </a:extLst>
          </p:cNvPr>
          <p:cNvSpPr txBox="1"/>
          <p:nvPr/>
        </p:nvSpPr>
        <p:spPr>
          <a:xfrm>
            <a:off x="772271" y="1038789"/>
            <a:ext cx="7746558" cy="5043945"/>
          </a:xfrm>
          <a:prstGeom prst="rect">
            <a:avLst/>
          </a:prstGeom>
          <a:noFill/>
        </p:spPr>
        <p:txBody>
          <a:bodyPr wrap="square">
            <a:spAutoFit/>
          </a:bodyPr>
          <a:lstStyle/>
          <a:p>
            <a:pPr algn="ctr">
              <a:lnSpc>
                <a:spcPct val="115000"/>
              </a:lnSpc>
              <a:spcAft>
                <a:spcPts val="750"/>
              </a:spcAft>
            </a:pPr>
            <a:r>
              <a:rPr lang="hi-IN" sz="2400" u="sng" dirty="0">
                <a:latin typeface="Calibri" panose="020F0502020204030204" pitchFamily="34" charset="0"/>
                <a:ea typeface="Times New Roman" panose="02020603050405020304" pitchFamily="18" charset="0"/>
              </a:rPr>
              <a:t>मूत्राशय कैथीटेराइजेशन</a:t>
            </a:r>
            <a:endParaRPr lang="en-IN" sz="2400" u="sng" dirty="0">
              <a:latin typeface="Calibri" panose="020F0502020204030204" pitchFamily="34" charset="0"/>
              <a:ea typeface="Times New Roman" panose="02020603050405020304" pitchFamily="18" charset="0"/>
            </a:endParaRPr>
          </a:p>
          <a:p>
            <a:pPr algn="ctr">
              <a:lnSpc>
                <a:spcPct val="115000"/>
              </a:lnSpc>
              <a:spcAft>
                <a:spcPts val="750"/>
              </a:spcAft>
            </a:pPr>
            <a:r>
              <a:rPr lang="hi-IN" sz="2400" b="1" u="sng" dirty="0">
                <a:solidFill>
                  <a:srgbClr val="FF0000"/>
                </a:solidFill>
                <a:latin typeface="Calibri" panose="020F0502020204030204" pitchFamily="34" charset="0"/>
                <a:ea typeface="Times New Roman" panose="02020603050405020304" pitchFamily="18" charset="0"/>
              </a:rPr>
              <a:t>उद्देश्यों</a:t>
            </a:r>
            <a:endParaRPr lang="en-IN" sz="2400" b="1" u="sng" dirty="0">
              <a:solidFill>
                <a:srgbClr val="FF0000"/>
              </a:solidFill>
              <a:latin typeface="Calibri" panose="020F0502020204030204" pitchFamily="34" charset="0"/>
              <a:ea typeface="Times New Roman" panose="02020603050405020304" pitchFamily="18" charset="0"/>
            </a:endParaRPr>
          </a:p>
          <a:p>
            <a:pPr algn="ctr">
              <a:lnSpc>
                <a:spcPct val="115000"/>
              </a:lnSpc>
              <a:spcAft>
                <a:spcPts val="750"/>
              </a:spcAft>
            </a:pPr>
            <a:r>
              <a:rPr lang="hi-IN" sz="2400" dirty="0">
                <a:latin typeface="Calibri" panose="020F0502020204030204" pitchFamily="34" charset="0"/>
                <a:ea typeface="Times New Roman" panose="02020603050405020304" pitchFamily="18" charset="0"/>
              </a:rPr>
              <a:t>इस पाठ के पूरा होने पर आप निम्न में सक्षम होंगे</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मूत्र का तीव्र प्रतिधारण
मूत्र का दीर्घकालिक प्रतिधारण
रीढ़ की हड्डी में आघात के बाद, यदि रोगी को लकवा मार गया है
हेमिप्लेजिया के रोगी, जब मूत्र समारोह पर नियंत्रण का नुकसान होता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841254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88158A9-2AAF-93C6-F394-9A94522F4045}"/>
              </a:ext>
            </a:extLst>
          </p:cNvPr>
          <p:cNvSpPr txBox="1"/>
          <p:nvPr/>
        </p:nvSpPr>
        <p:spPr>
          <a:xfrm>
            <a:off x="235327" y="991725"/>
            <a:ext cx="8814547" cy="4505529"/>
          </a:xfrm>
          <a:prstGeom prst="rect">
            <a:avLst/>
          </a:prstGeom>
          <a:noFill/>
        </p:spPr>
        <p:txBody>
          <a:bodyPr wrap="square">
            <a:spAutoFit/>
          </a:bodyPr>
          <a:lstStyle/>
          <a:p>
            <a:pPr marL="257168" indent="-257168" algn="just">
              <a:lnSpc>
                <a:spcPct val="115000"/>
              </a:lnSpc>
              <a:spcAft>
                <a:spcPts val="750"/>
              </a:spcAft>
              <a:buFont typeface="Symbol" panose="05050102010706020507" pitchFamily="18" charset="2"/>
              <a:buChar char=""/>
            </a:pPr>
            <a:r>
              <a:rPr lang="hi-IN" sz="2400" dirty="0">
                <a:latin typeface="Calibri" panose="020F0502020204030204" pitchFamily="34" charset="0"/>
                <a:ea typeface="Times New Roman" panose="02020603050405020304" pitchFamily="18" charset="0"/>
              </a:rPr>
              <a:t>माकिंटोश शीट
साफ पानी</a:t>
            </a:r>
            <a:endParaRPr lang="en-US"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hi-IN" sz="2400" u="sng" dirty="0">
                <a:latin typeface="Calibri" panose="020F0502020204030204" pitchFamily="34" charset="0"/>
                <a:ea typeface="Times New Roman" panose="02020603050405020304" pitchFamily="18" charset="0"/>
              </a:rPr>
              <a:t>प्रक्रिया</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सड़न रोकनेवाला सावधानियों को अपनाएं और रोगी को प्रक्रिया के बारे में बताएं और सचेत होने पर सूचित सहमति प्राप्त करें।
अपने हाथों को अच्छी तरह धोएं, दस्ताने और गाउन पहनें
एक ट्रॉली में आवश्यक सभी उपकरणों को इकट्ठा करें, और इसे लेटे हुए रोगी के सिर के सिरे पर पहिए दें
रोगी द्वारा पहने गए किसी भी कृत्रिम डेन्चर को हटा दें</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93977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6767244-C120-726C-F0D6-4ED88F8C5512}"/>
              </a:ext>
            </a:extLst>
          </p:cNvPr>
          <p:cNvSpPr txBox="1"/>
          <p:nvPr/>
        </p:nvSpPr>
        <p:spPr>
          <a:xfrm>
            <a:off x="336177" y="1253939"/>
            <a:ext cx="8693524" cy="4955716"/>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pPr>
            <a:r>
              <a:rPr lang="hi-IN" sz="2400" dirty="0">
                <a:latin typeface="Calibri" panose="020F0502020204030204" pitchFamily="34" charset="0"/>
                <a:ea typeface="Times New Roman" panose="02020603050405020304" pitchFamily="18" charset="0"/>
              </a:rPr>
              <a:t>ग्लिसरीन के साथ पेट धोने ट्यूब चिकनाई और जीभ के केंद्र पर जगह और रोगी धीरे ट्यूब निगलने के लिए कहें; उसे नाक से सांस लेने दें।
यदि रोगी बेहोश है, तो धीरे-धीरे ट्यूब को अन्नप्रणाली के नीचे तब तक धकेलें जब तक कि ट्यूब पर निशान कृन्तक के दांतों को न छू ले। सुनिश्चित करें कि ट्यूब पेट में है और फेफड़ों में नहीं है, सिरिंज के माध्यम से हवा को धक्का देकर और पेट में स्टेथोस्कोप के साथ सुनकर। सिरिंज के माध्यम से गैस्ट्रिक सामग्री को एस्पिरेट करके भी इसकी जांच की जा सकती है  
सुनिश्चित करें कि मैकिंटोश शीट फैलने से रोकने के लिए बिस्तर के ऊपर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416274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7BB9E78-2528-1A60-6727-6228D0B1CFA8}"/>
              </a:ext>
            </a:extLst>
          </p:cNvPr>
          <p:cNvSpPr txBox="1"/>
          <p:nvPr/>
        </p:nvSpPr>
        <p:spPr>
          <a:xfrm>
            <a:off x="470650" y="1099299"/>
            <a:ext cx="8390965" cy="3670428"/>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एक बार जब यह पुष्टि हो जाए कि ट्यूब का निचला सिरा पेट में है, तो ट्यूब के ऊपरी सिरे पर फ़नल में 1/4 पिंट माप पानी डालें और इसे डिस्पोजेबल कंटेनर पर धीरे से कम करें
सामग्री पेट से ट्यूब के माध्यम से कंटेनर में प्रवाहित होगी। यदि आवश्यक हो, तो प्रयोगशाला परीक्षा के लिए नमूना प्राप्त करें
साफ पानी से धोना जारी रखें और जब तक पेट से लौटने वाली सामग्री/तरल पदार्थ साफ न हो जाए</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154184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E65B0F1-C51B-D5BE-9450-88B07C16CBE9}"/>
              </a:ext>
            </a:extLst>
          </p:cNvPr>
          <p:cNvSpPr txBox="1"/>
          <p:nvPr/>
        </p:nvSpPr>
        <p:spPr>
          <a:xfrm>
            <a:off x="262219" y="1307727"/>
            <a:ext cx="8485094" cy="2293641"/>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06698" algn="l"/>
              </a:tabLst>
            </a:pPr>
            <a:r>
              <a:rPr lang="hi-IN" sz="2400" dirty="0">
                <a:latin typeface="Calibri" panose="020F0502020204030204" pitchFamily="34" charset="0"/>
                <a:ea typeface="Times New Roman" panose="02020603050405020304" pitchFamily="18" charset="0"/>
              </a:rPr>
              <a:t>एक बार पूरा होने के बाद, धीरे-धीरे ट्यूब को वापस ले लें, इस बात का ध्यान रखें कि रोगी महाप्राण न हो। रोगी को माउथ वॉश दें और उसे आराम से बसाएं।</a:t>
            </a:r>
            <a:endParaRPr lang="en-IN" sz="2400" dirty="0">
              <a:latin typeface="Calibri" panose="020F0502020204030204" pitchFamily="34" charset="0"/>
              <a:ea typeface="Times New Roman" panose="02020603050405020304" pitchFamily="18" charset="0"/>
            </a:endParaRPr>
          </a:p>
          <a:p>
            <a:pPr marL="257168" indent="-257168" algn="just">
              <a:lnSpc>
                <a:spcPct val="115000"/>
              </a:lnSpc>
              <a:spcAft>
                <a:spcPts val="750"/>
              </a:spcAft>
              <a:buFont typeface="Wingdings" panose="05000000000000000000" pitchFamily="2" charset="2"/>
              <a:buChar char=""/>
              <a:tabLst>
                <a:tab pos="306698" algn="l"/>
              </a:tabLst>
            </a:pPr>
            <a:r>
              <a:rPr lang="hi-IN" sz="2400" dirty="0">
                <a:latin typeface="Calibri" panose="020F0502020204030204" pitchFamily="34" charset="0"/>
                <a:ea typeface="Times New Roman" panose="02020603050405020304" pitchFamily="18" charset="0"/>
              </a:rPr>
              <a:t>सामग्री का निपटान, पेट धोने ट्यूब के रूप में अस्पताल अपशिष्ट प्रबंधन में उल्लिखित</a:t>
            </a:r>
            <a:endParaRPr lang="en-IN" sz="2400" dirty="0"/>
          </a:p>
        </p:txBody>
      </p:sp>
    </p:spTree>
    <p:extLst>
      <p:ext uri="{BB962C8B-B14F-4D97-AF65-F5344CB8AC3E}">
        <p14:creationId xmlns:p14="http://schemas.microsoft.com/office/powerpoint/2010/main" val="714867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47859BE-2490-BDE8-A8EB-1749871147B6}"/>
              </a:ext>
            </a:extLst>
          </p:cNvPr>
          <p:cNvSpPr txBox="1"/>
          <p:nvPr/>
        </p:nvSpPr>
        <p:spPr>
          <a:xfrm>
            <a:off x="127747" y="1072407"/>
            <a:ext cx="8814548" cy="4311437"/>
          </a:xfrm>
          <a:prstGeom prst="rect">
            <a:avLst/>
          </a:prstGeom>
          <a:noFill/>
        </p:spPr>
        <p:txBody>
          <a:bodyPr wrap="square">
            <a:spAutoFit/>
          </a:bodyPr>
          <a:lstStyle/>
          <a:p>
            <a:pPr marL="171446" algn="ctr">
              <a:lnSpc>
                <a:spcPct val="115000"/>
              </a:lnSpc>
              <a:spcAft>
                <a:spcPts val="750"/>
              </a:spcAft>
            </a:pPr>
            <a:r>
              <a:rPr lang="hi-IN" sz="2400" b="1" u="sng" dirty="0">
                <a:solidFill>
                  <a:srgbClr val="FF0000"/>
                </a:solidFill>
                <a:latin typeface="Calibri" panose="020F0502020204030204" pitchFamily="34" charset="0"/>
                <a:ea typeface="Times New Roman" panose="02020603050405020304" pitchFamily="18" charset="0"/>
              </a:rPr>
              <a:t>एनीमा</a:t>
            </a:r>
            <a:r>
              <a:rPr lang="en-US" sz="2400" dirty="0">
                <a:latin typeface="Calibri" panose="020F0502020204030204" pitchFamily="34" charset="0"/>
                <a:ea typeface="Times New Roman" panose="02020603050405020304" pitchFamily="18" charset="0"/>
                <a:cs typeface="Mangal" panose="02040503050203030202" pitchFamily="18" charset="0"/>
              </a:rPr>
              <a:t> </a:t>
            </a:r>
          </a:p>
          <a:p>
            <a:pPr marL="171446" algn="ctr">
              <a:lnSpc>
                <a:spcPct val="115000"/>
              </a:lnSpc>
              <a:spcAft>
                <a:spcPts val="750"/>
              </a:spcAft>
            </a:pPr>
            <a:r>
              <a:rPr lang="hi-IN" sz="2400" dirty="0">
                <a:latin typeface="Calibri" panose="020F0502020204030204" pitchFamily="34" charset="0"/>
                <a:ea typeface="Times New Roman" panose="02020603050405020304" pitchFamily="18" charset="0"/>
              </a:rPr>
              <a:t>यह मलाशय में तरल पदार्थ का परिचय है, उद्देश्य सफाई है, दवा की शुरूआत या नैदानिक उपकरण के रूप में है।</a:t>
            </a: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hi-IN" sz="2400" u="sng" dirty="0">
                <a:latin typeface="Calibri" panose="020F0502020204030204" pitchFamily="34" charset="0"/>
                <a:ea typeface="Times New Roman" panose="02020603050405020304" pitchFamily="18" charset="0"/>
              </a:rPr>
              <a:t>एनीमा के प्रकार</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hi-IN" sz="2400" dirty="0">
                <a:latin typeface="Calibri" panose="020F0502020204030204" pitchFamily="34" charset="0"/>
                <a:ea typeface="Times New Roman" panose="02020603050405020304" pitchFamily="18" charset="0"/>
              </a:rPr>
              <a:t>निकासी एनीमा: प्रशासित तरल पदार्थ 200 मिलीलीटर से अधिक है और तरल पदार्थ को पीछे छोड़ने का इरादा नहीं है
प्रतिधारण एनीमा: प्रशासित तरल पदार्थ मलाशय के अंदर छोड़ दिया जाता है और हमेशा 200 मिलीलीटर (मलाशय की क्षमता) से कम होता है</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8732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A127087-7131-0AEB-6E01-EF1CA04DAAB1}"/>
              </a:ext>
            </a:extLst>
          </p:cNvPr>
          <p:cNvSpPr txBox="1"/>
          <p:nvPr/>
        </p:nvSpPr>
        <p:spPr>
          <a:xfrm>
            <a:off x="363074" y="1106023"/>
            <a:ext cx="8592671" cy="4414029"/>
          </a:xfrm>
          <a:prstGeom prst="rect">
            <a:avLst/>
          </a:prstGeom>
          <a:noFill/>
        </p:spPr>
        <p:txBody>
          <a:bodyPr wrap="square">
            <a:spAutoFit/>
          </a:bodyPr>
          <a:lstStyle/>
          <a:p>
            <a:pPr marL="171446" algn="just">
              <a:lnSpc>
                <a:spcPct val="115000"/>
              </a:lnSpc>
              <a:spcAft>
                <a:spcPts val="750"/>
              </a:spcAft>
            </a:pPr>
            <a:r>
              <a:rPr lang="hi-IN" sz="2400" u="sng" dirty="0">
                <a:latin typeface="Calibri" panose="020F0502020204030204" pitchFamily="34" charset="0"/>
                <a:ea typeface="Times New Roman" panose="02020603050405020304" pitchFamily="18" charset="0"/>
              </a:rPr>
              <a:t>संकेत</a:t>
            </a: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hi-IN" sz="2400" dirty="0">
                <a:latin typeface="Calibri" panose="020F0502020204030204" pitchFamily="34" charset="0"/>
                <a:ea typeface="Times New Roman" panose="02020603050405020304" pitchFamily="18" charset="0"/>
              </a:rPr>
              <a:t>निचले जीआई और बारहमासी सर्जरी से पहले आंत्र की तैयारी के लिए
प्रसव के पहले चरण में 
बिस्तर पर पड़े रोगियों में जहां कब्ज प्रभावित कठोर मल के कारण होता है
पेट और श्रोणि की एक्स रे परीक्षा से पहले आंत्र सामग्री और गैस को हटाने के लिए
अवधारण एनीमा के रूप में कुछ दवाओं के प्रशासन के लिए</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96279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7A1D4B5-C51D-0C4A-BF99-382FF94BA77F}"/>
              </a:ext>
            </a:extLst>
          </p:cNvPr>
          <p:cNvSpPr txBox="1"/>
          <p:nvPr/>
        </p:nvSpPr>
        <p:spPr>
          <a:xfrm>
            <a:off x="477374" y="1220323"/>
            <a:ext cx="8189259" cy="4183389"/>
          </a:xfrm>
          <a:prstGeom prst="rect">
            <a:avLst/>
          </a:prstGeom>
          <a:noFill/>
        </p:spPr>
        <p:txBody>
          <a:bodyPr wrap="square">
            <a:spAutoFit/>
          </a:bodyPr>
          <a:lstStyle/>
          <a:p>
            <a:pPr marL="171446" algn="just">
              <a:lnSpc>
                <a:spcPct val="115000"/>
              </a:lnSpc>
              <a:spcAft>
                <a:spcPts val="750"/>
              </a:spcAft>
            </a:pPr>
            <a:r>
              <a:rPr lang="hi-IN" sz="2400" u="sng" dirty="0">
                <a:latin typeface="Calibri" panose="020F0502020204030204" pitchFamily="34" charset="0"/>
                <a:ea typeface="Times New Roman" panose="02020603050405020304" pitchFamily="18" charset="0"/>
              </a:rPr>
              <a:t>आवश्यक सामग्री</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hi-IN" sz="2400" dirty="0">
                <a:latin typeface="Calibri" panose="020F0502020204030204" pitchFamily="34" charset="0"/>
                <a:ea typeface="Times New Roman" panose="02020603050405020304" pitchFamily="18" charset="0"/>
              </a:rPr>
              <a:t>रेक्टल कैथेटर
माकिंटोश शीट
बिस्तर पैन
पर्याप्त कपास ऊन, धुंध, दस्ताने के साथ गुर्दे की ट्रे
हाथ तौलिया
एनीमा कर सकते हैं 
स्नेहक जैसे ज़ाइलोकेन जेली या वैसलीन</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72232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827DCDE-AA32-C788-18D2-A528FBDAD34E}"/>
              </a:ext>
            </a:extLst>
          </p:cNvPr>
          <p:cNvSpPr txBox="1"/>
          <p:nvPr/>
        </p:nvSpPr>
        <p:spPr>
          <a:xfrm>
            <a:off x="733508" y="1823283"/>
            <a:ext cx="7728668" cy="2718373"/>
          </a:xfrm>
          <a:prstGeom prst="rect">
            <a:avLst/>
          </a:prstGeom>
          <a:noFill/>
        </p:spPr>
        <p:txBody>
          <a:bodyPr wrap="square">
            <a:spAutoFit/>
          </a:bodyPr>
          <a:lstStyle/>
          <a:p>
            <a:pPr marL="257168" indent="-257168" algn="just">
              <a:lnSpc>
                <a:spcPct val="115000"/>
              </a:lnSpc>
              <a:spcAft>
                <a:spcPts val="750"/>
              </a:spcAft>
              <a:buFont typeface="Symbol" panose="05050102010706020507" pitchFamily="18" charset="2"/>
              <a:buChar char=""/>
              <a:tabLst>
                <a:tab pos="514337" algn="l"/>
              </a:tabLst>
            </a:pPr>
            <a:r>
              <a:rPr lang="hi-IN" sz="2400" dirty="0">
                <a:latin typeface="Calibri" panose="020F0502020204030204" pitchFamily="34" charset="0"/>
                <a:ea typeface="Times New Roman" panose="02020603050405020304" pitchFamily="18" charset="0"/>
              </a:rPr>
              <a:t>साबुन और गर्म पानी या ग्लिसरीन</a:t>
            </a:r>
            <a:endParaRPr lang="en-IN" sz="2400" dirty="0">
              <a:latin typeface="Calibri" panose="020F0502020204030204" pitchFamily="34" charset="0"/>
              <a:ea typeface="Times New Roman" panose="02020603050405020304" pitchFamily="18" charset="0"/>
            </a:endParaRPr>
          </a:p>
          <a:p>
            <a:pPr algn="just">
              <a:lnSpc>
                <a:spcPct val="115000"/>
              </a:lnSpc>
              <a:spcAft>
                <a:spcPts val="750"/>
              </a:spcAft>
              <a:tabLst>
                <a:tab pos="514337" algn="l"/>
              </a:tabLst>
            </a:pPr>
            <a:r>
              <a:rPr lang="hi-IN" sz="2400" dirty="0">
                <a:latin typeface="Calibri" panose="020F0502020204030204" pitchFamily="34" charset="0"/>
                <a:ea typeface="Times New Roman" panose="02020603050405020304" pitchFamily="18" charset="0"/>
              </a:rPr>
              <a:t>इन दिनों, एकल डिस्पोजेबल पैक (जैसे प्रोक्टोक्लाइस) में एनीमा की तैयारी उपलब्ध है, जो बोझिल तैयारी को खत्म करती है और अधिक स्वच्छ होती है। हालांकि, आपात स्थितियों में जहां यह उपलब्ध नहीं है, साबुन और पानी के एनीमा की सदियों पुरानी प्रथा आदर्श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20518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C5893BA-EF28-F8B1-020C-D3703A885079}"/>
              </a:ext>
            </a:extLst>
          </p:cNvPr>
          <p:cNvSpPr txBox="1"/>
          <p:nvPr/>
        </p:nvSpPr>
        <p:spPr>
          <a:xfrm>
            <a:off x="542676" y="901641"/>
            <a:ext cx="7991062" cy="4838761"/>
          </a:xfrm>
          <a:prstGeom prst="rect">
            <a:avLst/>
          </a:prstGeom>
          <a:noFill/>
        </p:spPr>
        <p:txBody>
          <a:bodyPr wrap="square">
            <a:spAutoFit/>
          </a:bodyPr>
          <a:lstStyle/>
          <a:p>
            <a:pPr marL="171446" algn="just">
              <a:lnSpc>
                <a:spcPct val="115000"/>
              </a:lnSpc>
              <a:spcAft>
                <a:spcPts val="750"/>
              </a:spcAft>
            </a:pPr>
            <a:r>
              <a:rPr lang="hi-IN" sz="2400" u="sng" dirty="0">
                <a:latin typeface="Calibri" panose="020F0502020204030204" pitchFamily="34" charset="0"/>
                <a:ea typeface="Times New Roman" panose="02020603050405020304" pitchFamily="18" charset="0"/>
              </a:rPr>
              <a:t>प्रक्रिया</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रोगी को प्रक्रिया समझाएं और सूचित सहमति प्राप्त करें
रोगी के लिए गोपनीयता सुनिश्चित करें और सुनिश्चित करें कि शौचालय या बिस्तर पैन तक पहुंच आस-पास उपलब्ध है
रोगी के नीचे माकिनटोश फैलाएं और जितना आवश्यक हो उतना ही उजागर करें
रोगी को बाएं पार्श्व स्थिति में रखें  
वैसलीन या ज़ाइलोकेन जेली के साथ रेक्टल कैथेटर को लुब्रिकेट करें और इसे साबुन के पानी से भरे टयूबिंग को एनीमा से कनेक्ट करें और इसे चलाने की अनुमति दें</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202368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BFE0DEA-9722-8BBB-E4CF-3719475B023E}"/>
              </a:ext>
            </a:extLst>
          </p:cNvPr>
          <p:cNvSpPr txBox="1"/>
          <p:nvPr/>
        </p:nvSpPr>
        <p:spPr>
          <a:xfrm>
            <a:off x="381000" y="762000"/>
            <a:ext cx="8250197" cy="4955716"/>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रबर टयूबिंग को जकड़ें और अब गुदा में लगभग 8 - 10 सेमी के लिए दस्ताने वाले हाथ से लसदार सिलवटों को अलग करने के बाद गुदा के माध्यम से धीरे से चिकनाई वाले रेक्टल कैथेटर का परिचय दें
रोगी को धीरे-धीरे सांस लेने के लिए कहें और बाहर की ओर तनाव न दें
रबर टयूबिंग से क्लैंप निकालें और एनीमा तरल पदार्थ को मलाशय में प्रवाहित करने दें। कैन केवल 12 -16 इंच की ऊंचाई पर होना चाहिए और इससे अधिक नहीं होना चाहिए ताकि बलपूर्वक प्रवाह को रोका जा सके जिससे मलाशय और दर्द का अचानक फैलाव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9088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5C71E51-A0A2-5529-0F1B-2D37C3C966BD}"/>
              </a:ext>
            </a:extLst>
          </p:cNvPr>
          <p:cNvSpPr txBox="1"/>
          <p:nvPr/>
        </p:nvSpPr>
        <p:spPr>
          <a:xfrm>
            <a:off x="591673" y="1489261"/>
            <a:ext cx="7738783" cy="197150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पोस्ट-ऑप प्रतिधारण में 
मूत्र का असंयम
गहन देखभाल इकाइयों में रोगियों में मूत्र उत्पादन के सटीक माप के लिए</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229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A1F6E69-FEC4-14F8-369E-A859F123A362}"/>
              </a:ext>
            </a:extLst>
          </p:cNvPr>
          <p:cNvSpPr txBox="1"/>
          <p:nvPr/>
        </p:nvSpPr>
        <p:spPr>
          <a:xfrm>
            <a:off x="420426" y="1066804"/>
            <a:ext cx="8292217" cy="4944623"/>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डिस्पोजेबल एनीमा पैक के मामले में - टोपी को हटा दें, लसदार सिलवटों को अलग करें, नोजल का परिचय दें और रोगी को सांस लेने के लिए कहें, धीरे से स्थिर निरंतर दबाव के साथ पैक को निचोड़ें और सामग्री को मलाशय में खाली होने दें
गुदा फेंकने के माध्यम से रेक्टल कैथेटर या नोजल शुरू करते समय, स्पिंक्टर को अपने आप फैलने देने के लिए रुकें और इसके माध्यम से मजबूर न करें
एक बार जब सामग्री खाली हो जाती है या यदि रोगी आंतों को खाली करने की तत्काल आवश्यकता के साथ भारी असुविधा महसूस कर रहा है, तो तरल पदार्थ को फैलाए बिना नोजल या रेक्टल कैथेटर को डिस्पोजेबल कवर में धीरे से वापस लें</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639198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6E5923D-C23A-F21C-CA22-0D90F1DE4E96}"/>
              </a:ext>
            </a:extLst>
          </p:cNvPr>
          <p:cNvSpPr txBox="1"/>
          <p:nvPr/>
        </p:nvSpPr>
        <p:spPr>
          <a:xfrm>
            <a:off x="757363" y="1285524"/>
            <a:ext cx="7579580" cy="4622484"/>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रोगी को बेडपैन/शौचालय का उपयोग करने दें और यदि आवश्यक हो तो सहायता प्रदान करें।
दस्ताने वाले हाथों से माकिंटोश शीट पर फैलने वाले स्पंज को हटा दें और ध्यान से बिस्तर से माकिंटोश शीट को हटा दें
आगे की नसबंदी के लिए इसे मोड़ें, अपशिष्ट प्रबंधन दिशानिर्देशों के अनुसार सुरक्षित निपटान के लिए सभी उपयोग की गई सामग्रियों को इकट्ठा करें
रोगी को आराम से बिस्तर पर बैठाएं और केस शीट में एनीमा प्रशासन का समय और तारीख दर्ज 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32252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13F27F6-AFB1-A9CC-B629-D5F881D70F08}"/>
              </a:ext>
            </a:extLst>
          </p:cNvPr>
          <p:cNvPicPr>
            <a:picLocks noChangeAspect="1"/>
          </p:cNvPicPr>
          <p:nvPr/>
        </p:nvPicPr>
        <p:blipFill>
          <a:blip r:embed="rId2"/>
          <a:stretch>
            <a:fillRect/>
          </a:stretch>
        </p:blipFill>
        <p:spPr>
          <a:xfrm>
            <a:off x="-77525" y="0"/>
            <a:ext cx="9221525" cy="6858000"/>
          </a:xfrm>
          <a:prstGeom prst="rect">
            <a:avLst/>
          </a:prstGeom>
        </p:spPr>
      </p:pic>
      <p:pic>
        <p:nvPicPr>
          <p:cNvPr id="6" name="Picture 5">
            <a:extLst>
              <a:ext uri="{FF2B5EF4-FFF2-40B4-BE49-F238E27FC236}">
                <a16:creationId xmlns:a16="http://schemas.microsoft.com/office/drawing/2014/main" xmlns="" id="{DA3A9334-6DE6-2562-D4DA-AEFE87847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45033" y="0"/>
            <a:ext cx="1398967" cy="1231392"/>
          </a:xfrm>
          <a:prstGeom prst="rect">
            <a:avLst/>
          </a:prstGeom>
        </p:spPr>
      </p:pic>
    </p:spTree>
    <p:extLst>
      <p:ext uri="{BB962C8B-B14F-4D97-AF65-F5344CB8AC3E}">
        <p14:creationId xmlns:p14="http://schemas.microsoft.com/office/powerpoint/2010/main" val="1399539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C1A0C24-124C-6274-B37E-29E2C23D4F85}"/>
              </a:ext>
            </a:extLst>
          </p:cNvPr>
          <p:cNvSpPr txBox="1"/>
          <p:nvPr/>
        </p:nvSpPr>
        <p:spPr>
          <a:xfrm>
            <a:off x="4120763" y="357809"/>
            <a:ext cx="2552369" cy="646331"/>
          </a:xfrm>
          <a:prstGeom prst="rect">
            <a:avLst/>
          </a:prstGeom>
          <a:noFill/>
        </p:spPr>
        <p:txBody>
          <a:bodyPr wrap="square" rtlCol="0">
            <a:spAutoFit/>
          </a:bodyPr>
          <a:lstStyle/>
          <a:p>
            <a:r>
              <a:rPr lang="en-US" sz="3600" dirty="0"/>
              <a:t>ENEMA</a:t>
            </a:r>
            <a:endParaRPr lang="en-IN" sz="3600" dirty="0"/>
          </a:p>
        </p:txBody>
      </p:sp>
      <p:pic>
        <p:nvPicPr>
          <p:cNvPr id="5" name="Picture 4">
            <a:extLst>
              <a:ext uri="{FF2B5EF4-FFF2-40B4-BE49-F238E27FC236}">
                <a16:creationId xmlns:a16="http://schemas.microsoft.com/office/drawing/2014/main" xmlns="" id="{1F0E36E1-0E6B-9A38-A349-28E08FB70607}"/>
              </a:ext>
            </a:extLst>
          </p:cNvPr>
          <p:cNvPicPr>
            <a:picLocks noChangeAspect="1"/>
          </p:cNvPicPr>
          <p:nvPr/>
        </p:nvPicPr>
        <p:blipFill>
          <a:blip r:embed="rId2"/>
          <a:stretch>
            <a:fillRect/>
          </a:stretch>
        </p:blipFill>
        <p:spPr>
          <a:xfrm>
            <a:off x="21866" y="-9236"/>
            <a:ext cx="9100267" cy="6766560"/>
          </a:xfrm>
          <a:prstGeom prst="rect">
            <a:avLst/>
          </a:prstGeom>
        </p:spPr>
      </p:pic>
      <p:sp>
        <p:nvSpPr>
          <p:cNvPr id="2" name="Rectangle 1">
            <a:extLst>
              <a:ext uri="{FF2B5EF4-FFF2-40B4-BE49-F238E27FC236}">
                <a16:creationId xmlns:a16="http://schemas.microsoft.com/office/drawing/2014/main" xmlns="" id="{221C4B74-E85A-3A6D-B6B4-9004DC4958DF}"/>
              </a:ext>
            </a:extLst>
          </p:cNvPr>
          <p:cNvSpPr/>
          <p:nvPr/>
        </p:nvSpPr>
        <p:spPr>
          <a:xfrm>
            <a:off x="2514599" y="419130"/>
            <a:ext cx="6607533" cy="63995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sz="5400" dirty="0"/>
              <a:t>एनीमा</a:t>
            </a:r>
          </a:p>
          <a:p>
            <a:pPr algn="just"/>
            <a:r>
              <a:rPr lang="hi-IN" sz="3600" dirty="0"/>
              <a:t>कब्ज के इलाज के लिए आमतौर पर इस्तेमाल किया जाने वाला एक चिकित्सा उपचार जिसमें मल को नरम और तरल बनाने के लिए बृहदान्त्र में तरल पदार्थ डाला जाता है।</a:t>
            </a:r>
            <a:endParaRPr lang="en-IN" sz="3600" dirty="0"/>
          </a:p>
        </p:txBody>
      </p:sp>
      <p:pic>
        <p:nvPicPr>
          <p:cNvPr id="3" name="Picture 2">
            <a:extLst>
              <a:ext uri="{FF2B5EF4-FFF2-40B4-BE49-F238E27FC236}">
                <a16:creationId xmlns:a16="http://schemas.microsoft.com/office/drawing/2014/main" xmlns="" id="{3CD85A39-D3BA-DAD7-6440-17907BDE30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45033" y="16164"/>
            <a:ext cx="1398967" cy="1231392"/>
          </a:xfrm>
          <a:prstGeom prst="rect">
            <a:avLst/>
          </a:prstGeom>
        </p:spPr>
      </p:pic>
    </p:spTree>
    <p:extLst>
      <p:ext uri="{BB962C8B-B14F-4D97-AF65-F5344CB8AC3E}">
        <p14:creationId xmlns:p14="http://schemas.microsoft.com/office/powerpoint/2010/main" val="3817852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96228B3-3B21-5396-99B0-5019886D5064}"/>
              </a:ext>
            </a:extLst>
          </p:cNvPr>
          <p:cNvPicPr>
            <a:picLocks noChangeAspect="1"/>
          </p:cNvPicPr>
          <p:nvPr/>
        </p:nvPicPr>
        <p:blipFill>
          <a:blip r:embed="rId2"/>
          <a:stretch>
            <a:fillRect/>
          </a:stretch>
        </p:blipFill>
        <p:spPr>
          <a:xfrm>
            <a:off x="-196795" y="0"/>
            <a:ext cx="9340795" cy="6858000"/>
          </a:xfrm>
          <a:prstGeom prst="rect">
            <a:avLst/>
          </a:prstGeom>
        </p:spPr>
      </p:pic>
      <p:pic>
        <p:nvPicPr>
          <p:cNvPr id="3" name="Picture 2">
            <a:extLst>
              <a:ext uri="{FF2B5EF4-FFF2-40B4-BE49-F238E27FC236}">
                <a16:creationId xmlns:a16="http://schemas.microsoft.com/office/drawing/2014/main" xmlns="" id="{99755B85-9E25-EBC2-E249-E7EF3350D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45033" y="0"/>
            <a:ext cx="1398967" cy="1231392"/>
          </a:xfrm>
          <a:prstGeom prst="rect">
            <a:avLst/>
          </a:prstGeom>
        </p:spPr>
      </p:pic>
    </p:spTree>
    <p:extLst>
      <p:ext uri="{BB962C8B-B14F-4D97-AF65-F5344CB8AC3E}">
        <p14:creationId xmlns:p14="http://schemas.microsoft.com/office/powerpoint/2010/main" val="2039534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F99EF-1EBA-B606-02B1-C1F2907E924E}"/>
              </a:ext>
            </a:extLst>
          </p:cNvPr>
          <p:cNvSpPr>
            <a:spLocks noGrp="1"/>
          </p:cNvSpPr>
          <p:nvPr>
            <p:ph type="title"/>
          </p:nvPr>
        </p:nvSpPr>
        <p:spPr/>
        <p:txBody>
          <a:bodyPr>
            <a:normAutofit/>
          </a:bodyPr>
          <a:lstStyle/>
          <a:p>
            <a:r>
              <a:rPr lang="hi-IN" sz="6000" b="1" dirty="0">
                <a:solidFill>
                  <a:srgbClr val="FF0000"/>
                </a:solidFill>
              </a:rPr>
              <a:t>कोई भी प्रश्न</a:t>
            </a:r>
            <a:endParaRPr lang="en-IN" sz="6000" b="1" dirty="0">
              <a:solidFill>
                <a:srgbClr val="FF0000"/>
              </a:solidFill>
            </a:endParaRPr>
          </a:p>
        </p:txBody>
      </p:sp>
      <p:sp>
        <p:nvSpPr>
          <p:cNvPr id="6" name="Content Placeholder 5">
            <a:extLst>
              <a:ext uri="{FF2B5EF4-FFF2-40B4-BE49-F238E27FC236}">
                <a16:creationId xmlns:a16="http://schemas.microsoft.com/office/drawing/2014/main" xmlns="" id="{2640753B-A8D6-7DF5-F5C1-D737AAAC25C1}"/>
              </a:ext>
            </a:extLst>
          </p:cNvPr>
          <p:cNvSpPr>
            <a:spLocks noGrp="1"/>
          </p:cNvSpPr>
          <p:nvPr>
            <p:ph sz="half" idx="2"/>
          </p:nvPr>
        </p:nvSpPr>
        <p:spPr>
          <a:xfrm>
            <a:off x="4851403" y="3282950"/>
            <a:ext cx="3665141" cy="2443956"/>
          </a:xfrm>
        </p:spPr>
        <p:txBody>
          <a:bodyPr>
            <a:noAutofit/>
          </a:bodyPr>
          <a:lstStyle/>
          <a:p>
            <a:pPr marL="0" indent="0">
              <a:buNone/>
            </a:pPr>
            <a:r>
              <a:rPr lang="hi-IN" sz="5400" b="1" dirty="0">
                <a:solidFill>
                  <a:srgbClr val="92D050"/>
                </a:solidFill>
              </a:rPr>
              <a:t>धन्यवाद</a:t>
            </a:r>
            <a:endParaRPr lang="en-IN" sz="5400" b="1" dirty="0">
              <a:solidFill>
                <a:srgbClr val="92D050"/>
              </a:solidFill>
            </a:endParaRPr>
          </a:p>
        </p:txBody>
      </p:sp>
    </p:spTree>
    <p:extLst>
      <p:ext uri="{BB962C8B-B14F-4D97-AF65-F5344CB8AC3E}">
        <p14:creationId xmlns:p14="http://schemas.microsoft.com/office/powerpoint/2010/main" val="339849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A1B8F99-5C83-37D8-912B-FF0C2846E2FE}"/>
              </a:ext>
            </a:extLst>
          </p:cNvPr>
          <p:cNvSpPr txBox="1"/>
          <p:nvPr/>
        </p:nvSpPr>
        <p:spPr>
          <a:xfrm>
            <a:off x="605121" y="1069569"/>
            <a:ext cx="8249771" cy="4516621"/>
          </a:xfrm>
          <a:prstGeom prst="rect">
            <a:avLst/>
          </a:prstGeom>
          <a:noFill/>
        </p:spPr>
        <p:txBody>
          <a:bodyPr wrap="square">
            <a:spAutoFit/>
          </a:bodyPr>
          <a:lstStyle/>
          <a:p>
            <a:pPr algn="just">
              <a:lnSpc>
                <a:spcPct val="115000"/>
              </a:lnSpc>
              <a:spcAft>
                <a:spcPts val="750"/>
              </a:spcAft>
            </a:pPr>
            <a:r>
              <a:rPr lang="hi-IN" sz="2400" u="sng" dirty="0">
                <a:latin typeface="Calibri" panose="020F0502020204030204" pitchFamily="34" charset="0"/>
                <a:ea typeface="Times New Roman" panose="02020603050405020304" pitchFamily="18" charset="0"/>
              </a:rPr>
              <a:t>आवश्यक सामग्री</a:t>
            </a: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उपयुक्त आकार कैथेटर, आमतौर पर 14</a:t>
            </a:r>
            <a:r>
              <a:rPr lang="en-US" sz="2400" dirty="0">
                <a:latin typeface="Calibri" panose="020F0502020204030204" pitchFamily="34" charset="0"/>
                <a:ea typeface="Times New Roman" panose="02020603050405020304" pitchFamily="18" charset="0"/>
                <a:cs typeface="Mangal" panose="02040503050203030202" pitchFamily="18" charset="0"/>
              </a:rPr>
              <a:t>FG </a:t>
            </a:r>
            <a:r>
              <a:rPr lang="hi-IN" sz="2400" dirty="0">
                <a:latin typeface="Calibri" panose="020F0502020204030204" pitchFamily="34" charset="0"/>
                <a:ea typeface="Times New Roman" panose="02020603050405020304" pitchFamily="18" charset="0"/>
              </a:rPr>
              <a:t>डिस्पोजेबल, सेल्फ-रिटेनिंग फोले के कैथेटर
साबुन एंटीसेप्टिक लोशन, सेवलॉन की तरह
एप्लीकेटर के साथ लिग्नोकेन जेली की तरह स्थानीय संवेदनाहारी की एक ट्यूब
सफाई के लिए बाँझ धुंध के टुकड़े
बंद प्रणाली मूत्र संग्रह बैग
बाँझ दस्ताने</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50067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8E49703-DEEF-974D-5CD7-DD2180A48587}"/>
              </a:ext>
            </a:extLst>
          </p:cNvPr>
          <p:cNvSpPr txBox="1"/>
          <p:nvPr/>
        </p:nvSpPr>
        <p:spPr>
          <a:xfrm>
            <a:off x="363070" y="1092574"/>
            <a:ext cx="6494930" cy="312874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निष्‍फल तौलिया और पेरिनियल पर्दे
डिस्पोजेबल गंदगी संग्रह बैग
</a:t>
            </a:r>
            <a:r>
              <a:rPr lang="en-US" sz="2400" dirty="0">
                <a:latin typeface="Calibri" panose="020F0502020204030204" pitchFamily="34" charset="0"/>
                <a:ea typeface="Times New Roman" panose="02020603050405020304" pitchFamily="18" charset="0"/>
                <a:cs typeface="Mangal" panose="02040503050203030202" pitchFamily="18" charset="0"/>
              </a:rPr>
              <a:t>Foleys </a:t>
            </a:r>
            <a:r>
              <a:rPr lang="hi-IN" sz="2400" dirty="0">
                <a:latin typeface="Calibri" panose="020F0502020204030204" pitchFamily="34" charset="0"/>
                <a:ea typeface="Times New Roman" panose="02020603050405020304" pitchFamily="18" charset="0"/>
              </a:rPr>
              <a:t>बल्ब के माध्यम से इंजेक्शन के लिए बाँझ पानी
डिस्पोजेबल 10 मिली/5 मिली सिरिंज
बाँझ गुर्दे की ट्रे</a:t>
            </a:r>
            <a:r>
              <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97706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AF5537-1C09-C507-19AF-D019AEB0C683}"/>
              </a:ext>
            </a:extLst>
          </p:cNvPr>
          <p:cNvSpPr txBox="1"/>
          <p:nvPr/>
        </p:nvSpPr>
        <p:spPr>
          <a:xfrm>
            <a:off x="389965" y="1045512"/>
            <a:ext cx="8666630" cy="3578928"/>
          </a:xfrm>
          <a:prstGeom prst="rect">
            <a:avLst/>
          </a:prstGeom>
          <a:noFill/>
        </p:spPr>
        <p:txBody>
          <a:bodyPr wrap="square">
            <a:spAutoFit/>
          </a:bodyPr>
          <a:lstStyle/>
          <a:p>
            <a:pPr algn="just">
              <a:lnSpc>
                <a:spcPct val="115000"/>
              </a:lnSpc>
              <a:spcAft>
                <a:spcPts val="750"/>
              </a:spcAft>
            </a:pPr>
            <a:r>
              <a:rPr lang="hi-IN" sz="2400" u="sng" dirty="0">
                <a:solidFill>
                  <a:srgbClr val="FF0000"/>
                </a:solidFill>
                <a:latin typeface="Calibri" panose="020F0502020204030204" pitchFamily="34" charset="0"/>
                <a:ea typeface="Times New Roman" panose="02020603050405020304" pitchFamily="18" charset="0"/>
              </a:rPr>
              <a:t>कैथेटर पैकेजिंग</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hi-IN" sz="2400" dirty="0">
                <a:latin typeface="Calibri" panose="020F0502020204030204" pitchFamily="34" charset="0"/>
                <a:ea typeface="Times New Roman" panose="02020603050405020304" pitchFamily="18" charset="0"/>
              </a:rPr>
              <a:t>कैथेटर में अधिमानतः 2 रैपिंग होनी चाहिए। उपयोग करने से पहले बाहरी रैपिंग को काट दिया जाना चाहिए और इसके आंतरिक हैंडलिंग म्यान में कैथेटर को दस्ताने वाले हाथ से उठाया जाना चाहिए। आंतरिक रैपिंग को खोलना चाहिए ताकि सही सड़न रोकनेवाला सम्मिलन के लिए केवल पर्याप्त कैथेटर टिप को उजागर किया जा सके। आंतरिक आवरण को कैथेटर को आसानी से और नियंत्रण में आगे बढ़ने की अनुमति देनी चाहिए</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7077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080DCA3-76D5-1C4F-149E-2DEADEA9EFAA}"/>
              </a:ext>
            </a:extLst>
          </p:cNvPr>
          <p:cNvSpPr txBox="1"/>
          <p:nvPr/>
        </p:nvSpPr>
        <p:spPr>
          <a:xfrm>
            <a:off x="235327" y="937932"/>
            <a:ext cx="8841441" cy="4827668"/>
          </a:xfrm>
          <a:prstGeom prst="rect">
            <a:avLst/>
          </a:prstGeom>
          <a:noFill/>
        </p:spPr>
        <p:txBody>
          <a:bodyPr wrap="square">
            <a:spAutoFit/>
          </a:bodyPr>
          <a:lstStyle/>
          <a:p>
            <a:pPr algn="just">
              <a:lnSpc>
                <a:spcPct val="115000"/>
              </a:lnSpc>
              <a:spcAft>
                <a:spcPts val="750"/>
              </a:spcAft>
            </a:pPr>
            <a:r>
              <a:rPr lang="hi-IN" sz="2400" u="sng" dirty="0">
                <a:latin typeface="Calibri" panose="020F0502020204030204" pitchFamily="34" charset="0"/>
                <a:ea typeface="Times New Roman" panose="02020603050405020304" pitchFamily="18" charset="0"/>
              </a:rPr>
              <a:t>प्रक्रिया</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रोगी को प्रक्रिया के बारे में समझाएं, सूचित सहमति प्राप्त करें और उसे आराम दें
रोगी की गोपनीयता और गरिमा का उचित सम्मान दें 
कैथेटर की तैयारी, सम्मिलन और रखरखाव में पूरी तरह से एंटीसेप्टिक तकनीक का पालन करें
अपने हाथों और बाहों को साबुन और जीवाणुरोधी स्क्रब से अच्छी तरह धोएं और बाँझ दस्ताने पहनें
पुरुषों में, प्रीप्यूस को वापस लें और सेवलॉन समाधान का उपयोग करके ग्लान्स-लिंग को साफ 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31288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1605383-1ED6-57A2-CB6F-B6FC0BC2F2BD}"/>
              </a:ext>
            </a:extLst>
          </p:cNvPr>
          <p:cNvSpPr txBox="1"/>
          <p:nvPr/>
        </p:nvSpPr>
        <p:spPr>
          <a:xfrm>
            <a:off x="423583" y="1253940"/>
            <a:ext cx="8518712" cy="442839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लिग्नोकेन जेली को तब पुरुषों में एक प्लास्टिक नोजल के माध्यम से यूरेथेरा के नीचे सावधानी से डाला जाता है और जेली को स्फिंक्टर और प्रोस्टेटिक यूरेथेरा को एनेस्थेटाइज करने के लिए यूरेथेरा में पीछे की ओर अच्छी तरह से मालिश की जाती है
महिला रोगियों में, लेबिया को बाएं हाथ की मध्यमा और तर्जनी का उपयोग करके अलग किया जाना चाहिए और अंदर की तरफ पहले एक तरफ स्वाब करना चाहिए, स्वाब को त्याग देना चाहिए; दूसरी तरफ दोहराने के लिए एक और स्वाब का उपयोग करें और फिर अंत में नीचे की दिशा में योनी के केंद्र के लिए तीसरे स्वाब का उपयोग 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8105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AAB2DAE-E022-58B5-1779-0E4E46EC657E}"/>
              </a:ext>
            </a:extLst>
          </p:cNvPr>
          <p:cNvSpPr txBox="1"/>
          <p:nvPr/>
        </p:nvSpPr>
        <p:spPr>
          <a:xfrm>
            <a:off x="208433" y="1018615"/>
            <a:ext cx="8854889" cy="3784113"/>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hi-IN" sz="2400" dirty="0">
                <a:latin typeface="Calibri" panose="020F0502020204030204" pitchFamily="34" charset="0"/>
                <a:ea typeface="Times New Roman" panose="02020603050405020304" pitchFamily="18" charset="0"/>
              </a:rPr>
              <a:t>धोएं और फिर से तैयार करें या कम से कम दस्ताने की नई जोड़ी में बदलें
रोगी को उसकी पीठ पर रखें और रोगी के पेरिनेम के नीचे बाँझ वाटर-प्रूफ पर्दे रखें। महिलाओं में, मूत्र को छोड़कर जननांग क्षेत्र को बाँझ पर्दे से लपेटें। 
पेशाब करने के लिए मरीज के पैरों के बीच स्टेराइल किडनी ट्रे रखें। 
टिप को उजागर करने के लिए कैथेटर को उसके आंतरिक हैंडलिंग म्यान में आगे की ओर कम 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601030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TotalTime>
  <Words>761</Words>
  <Application>Microsoft Office PowerPoint</Application>
  <PresentationFormat>On-screen Show (4:3)</PresentationFormat>
  <Paragraphs>65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कोई भी प्रश्न</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NDRF MEDICAL</dc:creator>
  <cp:lastModifiedBy>NDRF MEDICAL</cp:lastModifiedBy>
  <cp:revision>11</cp:revision>
  <dcterms:created xsi:type="dcterms:W3CDTF">2006-08-16T00:00:00Z</dcterms:created>
  <dcterms:modified xsi:type="dcterms:W3CDTF">2025-12-20T08:11:13Z</dcterms:modified>
</cp:coreProperties>
</file>