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310" r:id="rId3"/>
    <p:sldId id="285" r:id="rId4"/>
    <p:sldId id="286" r:id="rId5"/>
    <p:sldId id="288" r:id="rId6"/>
    <p:sldId id="290" r:id="rId7"/>
    <p:sldId id="291" r:id="rId8"/>
    <p:sldId id="289" r:id="rId9"/>
    <p:sldId id="292" r:id="rId10"/>
    <p:sldId id="293" r:id="rId11"/>
    <p:sldId id="287" r:id="rId12"/>
    <p:sldId id="313" r:id="rId13"/>
    <p:sldId id="311" r:id="rId14"/>
    <p:sldId id="296" r:id="rId15"/>
    <p:sldId id="294" r:id="rId16"/>
    <p:sldId id="295" r:id="rId17"/>
    <p:sldId id="297" r:id="rId18"/>
    <p:sldId id="298" r:id="rId19"/>
    <p:sldId id="299" r:id="rId20"/>
    <p:sldId id="300" r:id="rId21"/>
    <p:sldId id="302" r:id="rId22"/>
    <p:sldId id="301" r:id="rId23"/>
    <p:sldId id="303" r:id="rId24"/>
    <p:sldId id="304" r:id="rId25"/>
    <p:sldId id="307" r:id="rId26"/>
    <p:sldId id="308" r:id="rId27"/>
    <p:sldId id="306" r:id="rId28"/>
    <p:sldId id="258" r:id="rId29"/>
    <p:sldId id="259" r:id="rId30"/>
    <p:sldId id="260" r:id="rId31"/>
    <p:sldId id="261" r:id="rId32"/>
    <p:sldId id="262" r:id="rId33"/>
    <p:sldId id="263" r:id="rId34"/>
    <p:sldId id="264" r:id="rId35"/>
    <p:sldId id="265" r:id="rId36"/>
    <p:sldId id="266" r:id="rId37"/>
    <p:sldId id="267" r:id="rId38"/>
    <p:sldId id="284" r:id="rId39"/>
    <p:sldId id="268" r:id="rId40"/>
    <p:sldId id="269" r:id="rId41"/>
    <p:sldId id="270" r:id="rId42"/>
    <p:sldId id="271" r:id="rId43"/>
    <p:sldId id="272" r:id="rId44"/>
    <p:sldId id="273" r:id="rId45"/>
    <p:sldId id="274" r:id="rId46"/>
    <p:sldId id="275" r:id="rId47"/>
    <p:sldId id="276" r:id="rId48"/>
    <p:sldId id="277" r:id="rId49"/>
    <p:sldId id="278" r:id="rId50"/>
    <p:sldId id="279" r:id="rId51"/>
    <p:sldId id="280" r:id="rId52"/>
    <p:sldId id="281" r:id="rId53"/>
    <p:sldId id="28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9" name="Picture 8">
            <a:extLst>
              <a:ext uri="{FF2B5EF4-FFF2-40B4-BE49-F238E27FC236}">
                <a16:creationId xmlns:a16="http://schemas.microsoft.com/office/drawing/2014/main" xmlns="" id="{A9B3E004-DA7F-E906-3E46-FD0EE80D679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46924" y="7189"/>
            <a:ext cx="1376948" cy="121201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www.teachmesurgery.com/pre-operative/blood-products/"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healthline.com/health/postoperative-care#in-the-hospital" TargetMode="External"/><Relationship Id="rId2" Type="http://schemas.openxmlformats.org/officeDocument/2006/relationships/hyperlink" Target="https://www.healthline.com/health/postoperative-care#planning" TargetMode="External"/><Relationship Id="rId1" Type="http://schemas.openxmlformats.org/officeDocument/2006/relationships/slideLayout" Target="../slideLayouts/slideLayout7.xml"/><Relationship Id="rId5" Type="http://schemas.openxmlformats.org/officeDocument/2006/relationships/hyperlink" Target="https://www.healthline.com/health/postoperative-care#takeaway" TargetMode="External"/><Relationship Id="rId4" Type="http://schemas.openxmlformats.org/officeDocument/2006/relationships/hyperlink" Target="https://www.healthline.com/health/postoperative-care#at-home"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013EBC7-BB9F-18FD-2A73-2ACAF49F488E}"/>
              </a:ext>
            </a:extLst>
          </p:cNvPr>
          <p:cNvSpPr txBox="1"/>
          <p:nvPr/>
        </p:nvSpPr>
        <p:spPr>
          <a:xfrm>
            <a:off x="1390651" y="1371600"/>
            <a:ext cx="6216650" cy="2308324"/>
          </a:xfrm>
          <a:prstGeom prst="rect">
            <a:avLst/>
          </a:prstGeom>
          <a:noFill/>
        </p:spPr>
        <p:txBody>
          <a:bodyPr wrap="square" rtlCol="0">
            <a:spAutoFit/>
          </a:bodyPr>
          <a:lstStyle/>
          <a:p>
            <a:pPr algn="ctr"/>
            <a:r>
              <a:rPr lang="en-US" sz="4800" b="1" dirty="0">
                <a:solidFill>
                  <a:srgbClr val="002060"/>
                </a:solidFill>
              </a:rPr>
              <a:t>BEDSIDE NURSING </a:t>
            </a:r>
          </a:p>
          <a:p>
            <a:pPr algn="ctr"/>
            <a:r>
              <a:rPr lang="en-US" sz="4800" b="1" dirty="0">
                <a:solidFill>
                  <a:srgbClr val="002060"/>
                </a:solidFill>
              </a:rPr>
              <a:t>AND</a:t>
            </a:r>
          </a:p>
          <a:p>
            <a:pPr algn="ctr"/>
            <a:r>
              <a:rPr lang="en-US" sz="4800" b="1" dirty="0">
                <a:solidFill>
                  <a:srgbClr val="002060"/>
                </a:solidFill>
              </a:rPr>
              <a:t> PATIENT CARE</a:t>
            </a:r>
            <a:endParaRPr lang="en-IN" sz="4800" dirty="0">
              <a:solidFill>
                <a:srgbClr val="002060"/>
              </a:solidFill>
            </a:endParaRPr>
          </a:p>
        </p:txBody>
      </p:sp>
      <p:sp>
        <p:nvSpPr>
          <p:cNvPr id="4" name="TextBox 3">
            <a:extLst>
              <a:ext uri="{FF2B5EF4-FFF2-40B4-BE49-F238E27FC236}">
                <a16:creationId xmlns:a16="http://schemas.microsoft.com/office/drawing/2014/main" xmlns="" id="{3013EBC7-BB9F-18FD-2A73-2ACAF49F488E}"/>
              </a:ext>
            </a:extLst>
          </p:cNvPr>
          <p:cNvSpPr txBox="1"/>
          <p:nvPr/>
        </p:nvSpPr>
        <p:spPr>
          <a:xfrm>
            <a:off x="2914651" y="304800"/>
            <a:ext cx="3168650" cy="461665"/>
          </a:xfrm>
          <a:prstGeom prst="rect">
            <a:avLst/>
          </a:prstGeom>
          <a:noFill/>
        </p:spPr>
        <p:txBody>
          <a:bodyPr wrap="square" rtlCol="0">
            <a:spAutoFit/>
          </a:bodyPr>
          <a:lstStyle/>
          <a:p>
            <a:pPr algn="ctr"/>
            <a:r>
              <a:rPr lang="en-US" sz="2400" b="1" dirty="0">
                <a:solidFill>
                  <a:srgbClr val="00B0F0"/>
                </a:solidFill>
              </a:rPr>
              <a:t>LESSON-32</a:t>
            </a:r>
            <a:endParaRPr lang="en-IN" sz="2400" dirty="0">
              <a:solidFill>
                <a:srgbClr val="00B0F0"/>
              </a:solidFill>
            </a:endParaRPr>
          </a:p>
        </p:txBody>
      </p:sp>
      <p:sp>
        <p:nvSpPr>
          <p:cNvPr id="5" name="Title 1">
            <a:extLst>
              <a:ext uri="{FF2B5EF4-FFF2-40B4-BE49-F238E27FC236}">
                <a16:creationId xmlns="" xmlns:a16="http://schemas.microsoft.com/office/drawing/2014/main" xmlns:lc="http://schemas.openxmlformats.org/drawingml/2006/lockedCanvas" id="{3B69F47A-239E-285A-C792-C375AD8955DA}"/>
              </a:ext>
            </a:extLst>
          </p:cNvPr>
          <p:cNvSpPr txBox="1">
            <a:spLocks/>
          </p:cNvSpPr>
          <p:nvPr/>
        </p:nvSpPr>
        <p:spPr>
          <a:xfrm>
            <a:off x="6502401" y="5486400"/>
            <a:ext cx="2209800" cy="990600"/>
          </a:xfrm>
          <a:prstGeom prst="rect">
            <a:avLst/>
          </a:prstGeom>
        </p:spPr>
        <p:txBody>
          <a:bodyPr vert="horz" lIns="91440" tIns="45720" rIns="91440" bIns="45720" rtlCol="0" anchor="ctr">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solidFill>
                  <a:srgbClr val="00B050"/>
                </a:solidFill>
                <a:latin typeface="Arial" pitchFamily="34" charset="0"/>
                <a:cs typeface="Arial" pitchFamily="34" charset="0"/>
              </a:rPr>
              <a:t>BY</a:t>
            </a:r>
          </a:p>
          <a:p>
            <a:r>
              <a:rPr lang="en-US" sz="1800" b="1" dirty="0">
                <a:solidFill>
                  <a:srgbClr val="00B050"/>
                </a:solidFill>
                <a:latin typeface="Arial" pitchFamily="34" charset="0"/>
                <a:cs typeface="Arial" pitchFamily="34" charset="0"/>
              </a:rPr>
              <a:t>AMANDEEP KAUR</a:t>
            </a:r>
          </a:p>
          <a:p>
            <a:r>
              <a:rPr lang="en-US" sz="1800" b="1" dirty="0">
                <a:solidFill>
                  <a:srgbClr val="00B050"/>
                </a:solidFill>
                <a:latin typeface="Arial" pitchFamily="34" charset="0"/>
                <a:cs typeface="Arial" pitchFamily="34" charset="0"/>
              </a:rPr>
              <a:t>               ASI/ANM</a:t>
            </a:r>
          </a:p>
        </p:txBody>
      </p:sp>
    </p:spTree>
    <p:extLst>
      <p:ext uri="{BB962C8B-B14F-4D97-AF65-F5344CB8AC3E}">
        <p14:creationId xmlns:p14="http://schemas.microsoft.com/office/powerpoint/2010/main" val="4147986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66092"/>
            <a:ext cx="8077200" cy="6494085"/>
          </a:xfrm>
          <a:prstGeom prst="rect">
            <a:avLst/>
          </a:prstGeom>
        </p:spPr>
        <p:txBody>
          <a:bodyPr wrap="square">
            <a:spAutoFit/>
          </a:bodyPr>
          <a:lstStyle/>
          <a:p>
            <a:r>
              <a:rPr lang="en-US" sz="3200" b="1" u="sng" dirty="0">
                <a:solidFill>
                  <a:srgbClr val="7030A0"/>
                </a:solidFill>
              </a:rPr>
              <a:t>Final preparation:</a:t>
            </a:r>
            <a:endParaRPr lang="en-IN" sz="3200" b="1" u="sng" dirty="0">
              <a:solidFill>
                <a:srgbClr val="7030A0"/>
              </a:solidFill>
            </a:endParaRPr>
          </a:p>
          <a:p>
            <a:pPr marL="914400" lvl="1" indent="-457200">
              <a:buFont typeface="Wingdings" pitchFamily="2" charset="2"/>
              <a:buChar char="ü"/>
            </a:pPr>
            <a:r>
              <a:rPr lang="en-US" sz="3200" dirty="0">
                <a:solidFill>
                  <a:schemeClr val="accent6">
                    <a:lumMod val="75000"/>
                  </a:schemeClr>
                </a:solidFill>
              </a:rPr>
              <a:t>Any false teeth are removed. Similarly, the presence of prosthesis, especially with metal components, should be specified</a:t>
            </a:r>
            <a:endParaRPr lang="en-IN" sz="3200" dirty="0">
              <a:solidFill>
                <a:schemeClr val="accent6">
                  <a:lumMod val="75000"/>
                </a:schemeClr>
              </a:solidFill>
            </a:endParaRPr>
          </a:p>
          <a:p>
            <a:pPr marL="914400" lvl="1" indent="-457200">
              <a:buFont typeface="Wingdings" pitchFamily="2" charset="2"/>
              <a:buChar char="ü"/>
            </a:pPr>
            <a:r>
              <a:rPr lang="en-US" sz="3200" dirty="0">
                <a:solidFill>
                  <a:srgbClr val="00B050"/>
                </a:solidFill>
              </a:rPr>
              <a:t>Any drug allergy /disinfectant allergy should be clearly indicated in the notes/wrist tag</a:t>
            </a:r>
            <a:endParaRPr lang="en-IN" sz="3200" dirty="0">
              <a:solidFill>
                <a:srgbClr val="00B050"/>
              </a:solidFill>
            </a:endParaRPr>
          </a:p>
          <a:p>
            <a:pPr marL="914400" lvl="1" indent="-457200">
              <a:buFont typeface="Wingdings" pitchFamily="2" charset="2"/>
              <a:buChar char="ü"/>
            </a:pPr>
            <a:r>
              <a:rPr lang="en-US" sz="3200" dirty="0">
                <a:solidFill>
                  <a:srgbClr val="7030A0"/>
                </a:solidFill>
              </a:rPr>
              <a:t>Ensure all valuables like gold chains, watches etc. Are removed and handed over to patient relatives</a:t>
            </a:r>
            <a:endParaRPr lang="en-IN" sz="3200" dirty="0">
              <a:solidFill>
                <a:srgbClr val="7030A0"/>
              </a:solidFill>
            </a:endParaRPr>
          </a:p>
          <a:p>
            <a:pPr marL="914400" lvl="1" indent="-457200">
              <a:buFont typeface="Wingdings" pitchFamily="2" charset="2"/>
              <a:buChar char="ü"/>
            </a:pPr>
            <a:r>
              <a:rPr lang="en-US" sz="3200" dirty="0">
                <a:solidFill>
                  <a:srgbClr val="00B0F0"/>
                </a:solidFill>
              </a:rPr>
              <a:t>The patient is in </a:t>
            </a:r>
            <a:r>
              <a:rPr lang="en-US" sz="3200" dirty="0" err="1">
                <a:solidFill>
                  <a:srgbClr val="00B0F0"/>
                </a:solidFill>
              </a:rPr>
              <a:t>ot</a:t>
            </a:r>
            <a:r>
              <a:rPr lang="en-US" sz="3200" dirty="0">
                <a:solidFill>
                  <a:srgbClr val="00B0F0"/>
                </a:solidFill>
              </a:rPr>
              <a:t> dress and gently transfer onto trolley. Care of the limbs and nerves should be ensured</a:t>
            </a:r>
            <a:endParaRPr lang="en-IN" sz="3200" dirty="0">
              <a:solidFill>
                <a:srgbClr val="00B0F0"/>
              </a:solidFill>
            </a:endParaRPr>
          </a:p>
        </p:txBody>
      </p:sp>
    </p:spTree>
    <p:extLst>
      <p:ext uri="{BB962C8B-B14F-4D97-AF65-F5344CB8AC3E}">
        <p14:creationId xmlns:p14="http://schemas.microsoft.com/office/powerpoint/2010/main" val="1781868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8077200" cy="4524315"/>
          </a:xfrm>
          <a:prstGeom prst="rect">
            <a:avLst/>
          </a:prstGeom>
        </p:spPr>
        <p:txBody>
          <a:bodyPr wrap="square">
            <a:spAutoFit/>
          </a:bodyPr>
          <a:lstStyle/>
          <a:p>
            <a:r>
              <a:rPr lang="en-US" sz="3200" dirty="0">
                <a:solidFill>
                  <a:srgbClr val="00B0F0"/>
                </a:solidFill>
              </a:rPr>
              <a:t>Definition: </a:t>
            </a:r>
            <a:r>
              <a:rPr lang="en-US" sz="3200" dirty="0">
                <a:solidFill>
                  <a:srgbClr val="002060"/>
                </a:solidFill>
              </a:rPr>
              <a:t>The care of the patient on reception from operation theatre after surgery till he/she regains complete consciousness as well out of the immediate complication stage with skill and special attention. </a:t>
            </a:r>
          </a:p>
          <a:p>
            <a:endParaRPr lang="en-IN" sz="3200" dirty="0">
              <a:solidFill>
                <a:srgbClr val="002060"/>
              </a:solidFill>
            </a:endParaRPr>
          </a:p>
          <a:p>
            <a:r>
              <a:rPr lang="en-US" sz="3200" dirty="0">
                <a:solidFill>
                  <a:srgbClr val="002060"/>
                </a:solidFill>
              </a:rPr>
              <a:t>It is subdivided as -</a:t>
            </a:r>
          </a:p>
          <a:p>
            <a:pPr marL="457200" indent="-457200">
              <a:buFont typeface="Arial" pitchFamily="34" charset="0"/>
              <a:buChar char="•"/>
            </a:pPr>
            <a:r>
              <a:rPr lang="en-US" sz="3200" dirty="0">
                <a:solidFill>
                  <a:srgbClr val="00B050"/>
                </a:solidFill>
              </a:rPr>
              <a:t>Immediate care </a:t>
            </a:r>
          </a:p>
          <a:p>
            <a:pPr marL="457200" indent="-457200">
              <a:buFont typeface="Arial" pitchFamily="34" charset="0"/>
              <a:buChar char="•"/>
            </a:pPr>
            <a:r>
              <a:rPr lang="en-US" sz="3200" dirty="0">
                <a:solidFill>
                  <a:srgbClr val="7030A0"/>
                </a:solidFill>
              </a:rPr>
              <a:t>Subsequent care</a:t>
            </a:r>
            <a:r>
              <a:rPr lang="en-US" sz="3200" dirty="0">
                <a:solidFill>
                  <a:srgbClr val="002060"/>
                </a:solidFill>
              </a:rPr>
              <a:t>:</a:t>
            </a:r>
            <a:endParaRPr lang="en-IN" sz="3200" dirty="0">
              <a:solidFill>
                <a:srgbClr val="002060"/>
              </a:solidFill>
            </a:endParaRPr>
          </a:p>
        </p:txBody>
      </p:sp>
      <p:sp>
        <p:nvSpPr>
          <p:cNvPr id="3" name="Rectangle 2"/>
          <p:cNvSpPr/>
          <p:nvPr/>
        </p:nvSpPr>
        <p:spPr>
          <a:xfrm>
            <a:off x="2438400" y="457200"/>
            <a:ext cx="4267200" cy="584775"/>
          </a:xfrm>
          <a:prstGeom prst="rect">
            <a:avLst/>
          </a:prstGeom>
        </p:spPr>
        <p:txBody>
          <a:bodyPr wrap="square">
            <a:spAutoFit/>
          </a:bodyPr>
          <a:lstStyle/>
          <a:p>
            <a:pPr lvl="0"/>
            <a:r>
              <a:rPr lang="en-US" sz="3200" b="1" u="sng" dirty="0">
                <a:solidFill>
                  <a:srgbClr val="00B050"/>
                </a:solidFill>
              </a:rPr>
              <a:t>POST OPERATIVE CARE</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1638750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7620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38400" y="76200"/>
            <a:ext cx="4267200" cy="584775"/>
          </a:xfrm>
          <a:prstGeom prst="rect">
            <a:avLst/>
          </a:prstGeom>
        </p:spPr>
        <p:txBody>
          <a:bodyPr wrap="square">
            <a:spAutoFit/>
          </a:bodyPr>
          <a:lstStyle/>
          <a:p>
            <a:pPr lvl="0"/>
            <a:r>
              <a:rPr lang="en-US" sz="3200" b="1" u="sng" dirty="0">
                <a:solidFill>
                  <a:srgbClr val="00B050"/>
                </a:solidFill>
              </a:rPr>
              <a:t>POST OPERATIVE CARE</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4240577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1485900"/>
            <a:ext cx="58293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38400" y="457200"/>
            <a:ext cx="4267200" cy="584775"/>
          </a:xfrm>
          <a:prstGeom prst="rect">
            <a:avLst/>
          </a:prstGeom>
        </p:spPr>
        <p:txBody>
          <a:bodyPr wrap="square">
            <a:spAutoFit/>
          </a:bodyPr>
          <a:lstStyle/>
          <a:p>
            <a:pPr lvl="0"/>
            <a:r>
              <a:rPr lang="en-US" sz="3200" b="1" u="sng" dirty="0">
                <a:solidFill>
                  <a:srgbClr val="00B050"/>
                </a:solidFill>
              </a:rPr>
              <a:t>POST OPERATIVE CARE</a:t>
            </a:r>
            <a:r>
              <a:rPr lang="en-US" sz="3200" b="1" dirty="0">
                <a:solidFill>
                  <a:srgbClr val="00B050"/>
                </a:solidFill>
              </a:rPr>
              <a:t>:</a:t>
            </a:r>
            <a:endParaRPr lang="en-IN" sz="3200" b="1" dirty="0">
              <a:solidFill>
                <a:srgbClr val="00B05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5400"/>
            <a:ext cx="8991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274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
            <a:ext cx="7848600" cy="6617196"/>
          </a:xfrm>
          <a:prstGeom prst="rect">
            <a:avLst/>
          </a:prstGeom>
        </p:spPr>
        <p:txBody>
          <a:bodyPr wrap="square">
            <a:spAutoFit/>
          </a:bodyPr>
          <a:lstStyle/>
          <a:p>
            <a:r>
              <a:rPr lang="en-US" sz="3200" b="1" dirty="0">
                <a:solidFill>
                  <a:srgbClr val="00B0F0"/>
                </a:solidFill>
              </a:rPr>
              <a:t>1) IMMEDIATE CARE: </a:t>
            </a:r>
            <a:endParaRPr lang="en-IN" sz="3200" b="1" dirty="0">
              <a:solidFill>
                <a:srgbClr val="00B0F0"/>
              </a:solidFill>
            </a:endParaRPr>
          </a:p>
          <a:p>
            <a:pPr marL="268288" lvl="2" indent="-268288">
              <a:buFont typeface="Wingdings" pitchFamily="2" charset="2"/>
              <a:buChar char="Ø"/>
            </a:pPr>
            <a:r>
              <a:rPr lang="en-US" sz="2800" dirty="0">
                <a:solidFill>
                  <a:srgbClr val="7030A0"/>
                </a:solidFill>
              </a:rPr>
              <a:t>Gently Transfer From Table To Trolley; Rough Handling And Sudden Turning should Be Avoided</a:t>
            </a:r>
            <a:endParaRPr lang="en-IN" sz="2800" dirty="0">
              <a:solidFill>
                <a:srgbClr val="7030A0"/>
              </a:solidFill>
            </a:endParaRPr>
          </a:p>
          <a:p>
            <a:pPr marL="285750" lvl="0" indent="-285750">
              <a:buFont typeface="Wingdings" pitchFamily="2" charset="2"/>
              <a:buChar char="Ø"/>
            </a:pPr>
            <a:r>
              <a:rPr lang="en-US" sz="2800" dirty="0">
                <a:solidFill>
                  <a:srgbClr val="00B050"/>
                </a:solidFill>
              </a:rPr>
              <a:t>Cover the patient properly and ensure the dignity of the unconscious patient</a:t>
            </a:r>
            <a:endParaRPr lang="en-IN" sz="2800" dirty="0">
              <a:solidFill>
                <a:srgbClr val="00B050"/>
              </a:solidFill>
            </a:endParaRPr>
          </a:p>
          <a:p>
            <a:pPr marL="285750" lvl="0" indent="-285750">
              <a:buFont typeface="Wingdings" pitchFamily="2" charset="2"/>
              <a:buChar char="Ø"/>
            </a:pPr>
            <a:r>
              <a:rPr lang="en-US" sz="2800" dirty="0">
                <a:solidFill>
                  <a:srgbClr val="00B0F0"/>
                </a:solidFill>
              </a:rPr>
              <a:t>Ensure the IV line, oxygen mask, catheter tubes, etc. Are free of kinking and in place during transfer from OT table  to trolley and from trolley to bed</a:t>
            </a:r>
            <a:endParaRPr lang="en-IN" sz="2800" dirty="0">
              <a:solidFill>
                <a:srgbClr val="00B0F0"/>
              </a:solidFill>
            </a:endParaRPr>
          </a:p>
          <a:p>
            <a:pPr marL="285750" lvl="0" indent="-285750">
              <a:buFont typeface="Wingdings" pitchFamily="2" charset="2"/>
              <a:buChar char="Ø"/>
            </a:pPr>
            <a:r>
              <a:rPr lang="en-US" sz="2800" dirty="0">
                <a:solidFill>
                  <a:schemeClr val="accent6"/>
                </a:solidFill>
              </a:rPr>
              <a:t>Ensure recovery from </a:t>
            </a:r>
            <a:r>
              <a:rPr lang="en-US" sz="2800" dirty="0" err="1">
                <a:solidFill>
                  <a:schemeClr val="accent6"/>
                </a:solidFill>
              </a:rPr>
              <a:t>anaesthesia</a:t>
            </a:r>
            <a:r>
              <a:rPr lang="en-US" sz="2800" dirty="0">
                <a:solidFill>
                  <a:schemeClr val="accent6"/>
                </a:solidFill>
              </a:rPr>
              <a:t> is smooth and 		constant monitoring of the patient</a:t>
            </a:r>
            <a:endParaRPr lang="en-IN" sz="2800" dirty="0">
              <a:solidFill>
                <a:schemeClr val="accent6"/>
              </a:solidFill>
            </a:endParaRPr>
          </a:p>
          <a:p>
            <a:pPr marL="285750" lvl="0" indent="-285750">
              <a:buFont typeface="Wingdings" pitchFamily="2" charset="2"/>
              <a:buChar char="Ø"/>
            </a:pPr>
            <a:r>
              <a:rPr lang="en-US" sz="2800" dirty="0">
                <a:solidFill>
                  <a:srgbClr val="0070C0"/>
                </a:solidFill>
              </a:rPr>
              <a:t>Take care </a:t>
            </a:r>
            <a:r>
              <a:rPr lang="en-US" sz="2800" dirty="0" err="1">
                <a:solidFill>
                  <a:srgbClr val="0070C0"/>
                </a:solidFill>
              </a:rPr>
              <a:t>agianst</a:t>
            </a:r>
            <a:r>
              <a:rPr lang="en-US" sz="2800" dirty="0">
                <a:solidFill>
                  <a:srgbClr val="0070C0"/>
                </a:solidFill>
              </a:rPr>
              <a:t> aspiration, if vomiting occurs</a:t>
            </a:r>
            <a:endParaRPr lang="en-IN" sz="2800" dirty="0">
              <a:solidFill>
                <a:srgbClr val="0070C0"/>
              </a:solidFill>
            </a:endParaRPr>
          </a:p>
          <a:p>
            <a:pPr marL="285750" lvl="0" indent="-285750">
              <a:buFont typeface="Wingdings" pitchFamily="2" charset="2"/>
              <a:buChar char="Ø"/>
            </a:pPr>
            <a:r>
              <a:rPr lang="en-US" sz="2800" dirty="0">
                <a:solidFill>
                  <a:srgbClr val="7030A0"/>
                </a:solidFill>
              </a:rPr>
              <a:t>Body heat is maintained and bed is warm, especially in winters and the recovery room temperature should ideally be 19</a:t>
            </a:r>
            <a:r>
              <a:rPr lang="en-US" sz="2800" baseline="30000" dirty="0">
                <a:solidFill>
                  <a:srgbClr val="7030A0"/>
                </a:solidFill>
              </a:rPr>
              <a:t>0</a:t>
            </a:r>
            <a:r>
              <a:rPr lang="en-US" sz="2800" dirty="0">
                <a:solidFill>
                  <a:srgbClr val="7030A0"/>
                </a:solidFill>
              </a:rPr>
              <a:t> </a:t>
            </a:r>
            <a:r>
              <a:rPr lang="en-US" sz="2800" dirty="0" err="1">
                <a:solidFill>
                  <a:srgbClr val="7030A0"/>
                </a:solidFill>
              </a:rPr>
              <a:t>celsius</a:t>
            </a:r>
            <a:r>
              <a:rPr lang="en-US" sz="2800" dirty="0">
                <a:solidFill>
                  <a:srgbClr val="7030A0"/>
                </a:solidFill>
              </a:rPr>
              <a:t> to 22</a:t>
            </a:r>
            <a:r>
              <a:rPr lang="en-US" sz="2800" baseline="30000" dirty="0">
                <a:solidFill>
                  <a:srgbClr val="7030A0"/>
                </a:solidFill>
              </a:rPr>
              <a:t>0</a:t>
            </a:r>
            <a:r>
              <a:rPr lang="en-US" sz="2800" dirty="0">
                <a:solidFill>
                  <a:srgbClr val="7030A0"/>
                </a:solidFill>
              </a:rPr>
              <a:t> </a:t>
            </a:r>
            <a:r>
              <a:rPr lang="en-US" sz="2800" dirty="0" err="1">
                <a:solidFill>
                  <a:srgbClr val="7030A0"/>
                </a:solidFill>
              </a:rPr>
              <a:t>celsius</a:t>
            </a:r>
            <a:endParaRPr lang="en-IN" sz="2800" dirty="0">
              <a:solidFill>
                <a:srgbClr val="7030A0"/>
              </a:solidFill>
            </a:endParaRPr>
          </a:p>
        </p:txBody>
      </p:sp>
    </p:spTree>
    <p:extLst>
      <p:ext uri="{BB962C8B-B14F-4D97-AF65-F5344CB8AC3E}">
        <p14:creationId xmlns:p14="http://schemas.microsoft.com/office/powerpoint/2010/main" val="3824630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59688"/>
            <a:ext cx="7848600" cy="5262979"/>
          </a:xfrm>
          <a:prstGeom prst="rect">
            <a:avLst/>
          </a:prstGeom>
        </p:spPr>
        <p:txBody>
          <a:bodyPr wrap="square">
            <a:spAutoFit/>
          </a:bodyPr>
          <a:lstStyle/>
          <a:p>
            <a:pPr marL="285750" lvl="0" indent="-285750">
              <a:buFont typeface="Wingdings" pitchFamily="2" charset="2"/>
              <a:buChar char="Ø"/>
            </a:pPr>
            <a:r>
              <a:rPr lang="en-US" sz="2800" dirty="0">
                <a:solidFill>
                  <a:srgbClr val="7030A0"/>
                </a:solidFill>
              </a:rPr>
              <a:t>Monitor the vital signs as in post-op instructions and be on the look-out for </a:t>
            </a:r>
            <a:r>
              <a:rPr lang="en-US" sz="2800" dirty="0" err="1">
                <a:solidFill>
                  <a:srgbClr val="7030A0"/>
                </a:solidFill>
              </a:rPr>
              <a:t>haemorrage</a:t>
            </a:r>
            <a:r>
              <a:rPr lang="en-US" sz="2800" dirty="0">
                <a:solidFill>
                  <a:srgbClr val="7030A0"/>
                </a:solidFill>
              </a:rPr>
              <a:t> of the operation site.</a:t>
            </a:r>
            <a:endParaRPr lang="en-IN" sz="2800" dirty="0">
              <a:solidFill>
                <a:srgbClr val="7030A0"/>
              </a:solidFill>
            </a:endParaRPr>
          </a:p>
          <a:p>
            <a:pPr marL="268288" lvl="2" indent="-268288">
              <a:buFont typeface="Wingdings" pitchFamily="2" charset="2"/>
              <a:buChar char="Ø"/>
            </a:pPr>
            <a:r>
              <a:rPr lang="en-US" sz="2800" dirty="0">
                <a:solidFill>
                  <a:srgbClr val="00B050"/>
                </a:solidFill>
              </a:rPr>
              <a:t>Hand hygiene of staffs between patients is important</a:t>
            </a:r>
            <a:endParaRPr lang="en-IN" sz="2800" dirty="0">
              <a:solidFill>
                <a:srgbClr val="00B050"/>
              </a:solidFill>
            </a:endParaRPr>
          </a:p>
          <a:p>
            <a:pPr marL="285750" lvl="0" indent="-285750">
              <a:buFont typeface="Wingdings" pitchFamily="2" charset="2"/>
              <a:buChar char="Ø"/>
            </a:pPr>
            <a:r>
              <a:rPr lang="en-US" sz="2800" dirty="0">
                <a:solidFill>
                  <a:schemeClr val="accent6">
                    <a:lumMod val="75000"/>
                  </a:schemeClr>
                </a:solidFill>
              </a:rPr>
              <a:t>On transfer of patient to ward, the ward nurse should come down to the recovery-room and handover by recovery-room nurse to be carried out. The following documents should accompany patient – nursing record, post-op recovery chart, </a:t>
            </a:r>
            <a:r>
              <a:rPr lang="en-US" sz="2800" dirty="0" err="1">
                <a:solidFill>
                  <a:schemeClr val="accent6">
                    <a:lumMod val="75000"/>
                  </a:schemeClr>
                </a:solidFill>
              </a:rPr>
              <a:t>anaesthetic</a:t>
            </a:r>
            <a:r>
              <a:rPr lang="en-US" sz="2800" dirty="0">
                <a:solidFill>
                  <a:schemeClr val="accent6">
                    <a:lumMod val="75000"/>
                  </a:schemeClr>
                </a:solidFill>
              </a:rPr>
              <a:t> record, operation record, prescription chart, fluid balance and temperature charts</a:t>
            </a:r>
            <a:endParaRPr lang="en-IN" sz="2800" dirty="0">
              <a:solidFill>
                <a:schemeClr val="accent6">
                  <a:lumMod val="75000"/>
                </a:schemeClr>
              </a:solidFill>
            </a:endParaRPr>
          </a:p>
        </p:txBody>
      </p:sp>
    </p:spTree>
    <p:extLst>
      <p:ext uri="{BB962C8B-B14F-4D97-AF65-F5344CB8AC3E}">
        <p14:creationId xmlns:p14="http://schemas.microsoft.com/office/powerpoint/2010/main" val="3186163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14400"/>
            <a:ext cx="8001000" cy="4524315"/>
          </a:xfrm>
          <a:prstGeom prst="rect">
            <a:avLst/>
          </a:prstGeom>
        </p:spPr>
        <p:txBody>
          <a:bodyPr wrap="square">
            <a:spAutoFit/>
          </a:bodyPr>
          <a:lstStyle/>
          <a:p>
            <a:r>
              <a:rPr lang="en-US" sz="3200" b="1" dirty="0">
                <a:solidFill>
                  <a:srgbClr val="00B0F0"/>
                </a:solidFill>
              </a:rPr>
              <a:t>2) SUBSEQUENT CARE OF PATIENT:</a:t>
            </a:r>
          </a:p>
          <a:p>
            <a:endParaRPr lang="en-IN" sz="3200" b="1" dirty="0">
              <a:solidFill>
                <a:srgbClr val="00B0F0"/>
              </a:solidFill>
            </a:endParaRPr>
          </a:p>
          <a:p>
            <a:pPr marL="896938" indent="447675">
              <a:buFont typeface="Wingdings" pitchFamily="2" charset="2"/>
              <a:buChar char="Ø"/>
            </a:pPr>
            <a:r>
              <a:rPr lang="en-US" sz="3200" dirty="0">
                <a:solidFill>
                  <a:srgbClr val="00B050"/>
                </a:solidFill>
              </a:rPr>
              <a:t>Attention should be directed towards </a:t>
            </a:r>
            <a:endParaRPr lang="en-IN" sz="3200" dirty="0">
              <a:solidFill>
                <a:srgbClr val="00B050"/>
              </a:solidFill>
            </a:endParaRPr>
          </a:p>
          <a:p>
            <a:pPr marL="1371600" lvl="2" indent="-457200">
              <a:buFont typeface="Wingdings" pitchFamily="2" charset="2"/>
              <a:buChar char="Ø"/>
            </a:pPr>
            <a:r>
              <a:rPr lang="en-US" sz="3200" dirty="0">
                <a:solidFill>
                  <a:schemeClr val="accent1"/>
                </a:solidFill>
              </a:rPr>
              <a:t>Drugs and adequate pain relief</a:t>
            </a:r>
            <a:endParaRPr lang="en-IN" sz="3200" dirty="0">
              <a:solidFill>
                <a:schemeClr val="accent1"/>
              </a:solidFill>
            </a:endParaRPr>
          </a:p>
          <a:p>
            <a:pPr marL="1371600" lvl="2" indent="-457200">
              <a:buFont typeface="Wingdings" pitchFamily="2" charset="2"/>
              <a:buChar char="Ø"/>
            </a:pPr>
            <a:r>
              <a:rPr lang="en-US" sz="3200" dirty="0">
                <a:solidFill>
                  <a:schemeClr val="accent6"/>
                </a:solidFill>
              </a:rPr>
              <a:t>Bowel sounds , abdominal distension</a:t>
            </a:r>
            <a:endParaRPr lang="en-IN" sz="3200" dirty="0">
              <a:solidFill>
                <a:schemeClr val="accent6"/>
              </a:solidFill>
            </a:endParaRPr>
          </a:p>
          <a:p>
            <a:pPr marL="1371600" lvl="2" indent="-457200">
              <a:buFont typeface="Wingdings" pitchFamily="2" charset="2"/>
              <a:buChar char="Ø"/>
            </a:pPr>
            <a:r>
              <a:rPr lang="en-US" sz="3200" dirty="0">
                <a:solidFill>
                  <a:srgbClr val="002060"/>
                </a:solidFill>
              </a:rPr>
              <a:t>Fluid and electrolyte imbalance</a:t>
            </a:r>
            <a:endParaRPr lang="en-IN" sz="3200" dirty="0">
              <a:solidFill>
                <a:srgbClr val="002060"/>
              </a:solidFill>
            </a:endParaRPr>
          </a:p>
          <a:p>
            <a:pPr marL="1371600" lvl="2" indent="-457200">
              <a:buFont typeface="Wingdings" pitchFamily="2" charset="2"/>
              <a:buChar char="Ø"/>
            </a:pPr>
            <a:r>
              <a:rPr lang="en-US" sz="3200" dirty="0">
                <a:solidFill>
                  <a:srgbClr val="7030A0"/>
                </a:solidFill>
              </a:rPr>
              <a:t>Urine output, input/output chart</a:t>
            </a:r>
            <a:endParaRPr lang="en-IN" sz="3200" dirty="0">
              <a:solidFill>
                <a:srgbClr val="7030A0"/>
              </a:solidFill>
            </a:endParaRPr>
          </a:p>
          <a:p>
            <a:pPr marL="1371600" lvl="2" indent="-457200">
              <a:buFont typeface="Wingdings" pitchFamily="2" charset="2"/>
              <a:buChar char="Ø"/>
            </a:pPr>
            <a:r>
              <a:rPr lang="en-US" sz="3200" dirty="0">
                <a:solidFill>
                  <a:srgbClr val="92D050"/>
                </a:solidFill>
              </a:rPr>
              <a:t>Dressing</a:t>
            </a:r>
            <a:endParaRPr lang="en-IN" sz="3200" dirty="0">
              <a:solidFill>
                <a:srgbClr val="92D050"/>
              </a:solidFill>
            </a:endParaRPr>
          </a:p>
          <a:p>
            <a:pPr marL="1371600" lvl="2" indent="-457200">
              <a:buFont typeface="Wingdings" pitchFamily="2" charset="2"/>
              <a:buChar char="Ø"/>
            </a:pPr>
            <a:r>
              <a:rPr lang="en-US" sz="3200" dirty="0">
                <a:solidFill>
                  <a:schemeClr val="tx2"/>
                </a:solidFill>
              </a:rPr>
              <a:t>Continuous vitals monitoring</a:t>
            </a:r>
            <a:endParaRPr lang="en-IN" sz="3200" dirty="0">
              <a:solidFill>
                <a:schemeClr val="tx2"/>
              </a:solidFill>
            </a:endParaRPr>
          </a:p>
        </p:txBody>
      </p:sp>
    </p:spTree>
    <p:extLst>
      <p:ext uri="{BB962C8B-B14F-4D97-AF65-F5344CB8AC3E}">
        <p14:creationId xmlns:p14="http://schemas.microsoft.com/office/powerpoint/2010/main" val="2911338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76200"/>
            <a:ext cx="3581400" cy="584775"/>
          </a:xfrm>
          <a:prstGeom prst="rect">
            <a:avLst/>
          </a:prstGeom>
        </p:spPr>
        <p:txBody>
          <a:bodyPr wrap="square">
            <a:spAutoFit/>
          </a:bodyPr>
          <a:lstStyle/>
          <a:p>
            <a:r>
              <a:rPr lang="en-US" sz="3200" b="1" dirty="0">
                <a:solidFill>
                  <a:srgbClr val="C00000"/>
                </a:solidFill>
              </a:rPr>
              <a:t>COMPLICATIONS-</a:t>
            </a:r>
            <a:r>
              <a:rPr lang="en-US" sz="3200" dirty="0"/>
              <a:t> </a:t>
            </a:r>
            <a:endParaRPr lang="en-IN" sz="3200" dirty="0"/>
          </a:p>
        </p:txBody>
      </p:sp>
      <p:sp>
        <p:nvSpPr>
          <p:cNvPr id="3" name="Rectangle 2"/>
          <p:cNvSpPr/>
          <p:nvPr/>
        </p:nvSpPr>
        <p:spPr>
          <a:xfrm>
            <a:off x="838200" y="762000"/>
            <a:ext cx="7696200" cy="5693866"/>
          </a:xfrm>
          <a:prstGeom prst="rect">
            <a:avLst/>
          </a:prstGeom>
        </p:spPr>
        <p:txBody>
          <a:bodyPr wrap="square">
            <a:spAutoFit/>
          </a:bodyPr>
          <a:lstStyle/>
          <a:p>
            <a:r>
              <a:rPr lang="en-US" sz="3200" u="sng" dirty="0">
                <a:solidFill>
                  <a:srgbClr val="00B0F0"/>
                </a:solidFill>
              </a:rPr>
              <a:t>Immediate complications</a:t>
            </a:r>
            <a:r>
              <a:rPr lang="en-US" sz="3200" dirty="0">
                <a:solidFill>
                  <a:srgbClr val="00B0F0"/>
                </a:solidFill>
              </a:rPr>
              <a:t>:</a:t>
            </a:r>
          </a:p>
          <a:p>
            <a:endParaRPr lang="en-IN" sz="1100" dirty="0"/>
          </a:p>
          <a:p>
            <a:pPr marL="457200" lvl="0" indent="-457200">
              <a:buFont typeface="Wingdings" pitchFamily="2" charset="2"/>
              <a:buChar char="v"/>
            </a:pPr>
            <a:r>
              <a:rPr lang="en-US" sz="2800" dirty="0">
                <a:solidFill>
                  <a:srgbClr val="00B050"/>
                </a:solidFill>
              </a:rPr>
              <a:t>Hiccough, cough, vomiting </a:t>
            </a:r>
            <a:endParaRPr lang="en-IN" sz="2800" dirty="0">
              <a:solidFill>
                <a:srgbClr val="00B050"/>
              </a:solidFill>
            </a:endParaRPr>
          </a:p>
          <a:p>
            <a:pPr marL="457200" lvl="0" indent="-457200">
              <a:buFont typeface="Wingdings" pitchFamily="2" charset="2"/>
              <a:buChar char="v"/>
            </a:pPr>
            <a:r>
              <a:rPr lang="en-US" sz="2800" dirty="0">
                <a:solidFill>
                  <a:srgbClr val="00B050"/>
                </a:solidFill>
              </a:rPr>
              <a:t>Slipping of ligature, hemorrhage from operation site.</a:t>
            </a:r>
            <a:endParaRPr lang="en-IN" sz="2800" dirty="0">
              <a:solidFill>
                <a:srgbClr val="00B050"/>
              </a:solidFill>
            </a:endParaRPr>
          </a:p>
          <a:p>
            <a:pPr marL="457200" lvl="0" indent="-457200">
              <a:buFont typeface="Wingdings" pitchFamily="2" charset="2"/>
              <a:buChar char="v"/>
            </a:pPr>
            <a:r>
              <a:rPr lang="en-US" sz="2800" dirty="0">
                <a:solidFill>
                  <a:srgbClr val="00B050"/>
                </a:solidFill>
              </a:rPr>
              <a:t>Abdominal distension, retention of urine</a:t>
            </a:r>
            <a:endParaRPr lang="en-IN" sz="2800" dirty="0">
              <a:solidFill>
                <a:srgbClr val="00B050"/>
              </a:solidFill>
            </a:endParaRPr>
          </a:p>
          <a:p>
            <a:pPr marL="457200" lvl="0" indent="-457200">
              <a:buFont typeface="Wingdings" pitchFamily="2" charset="2"/>
              <a:buChar char="v"/>
            </a:pPr>
            <a:r>
              <a:rPr lang="en-US" sz="2800" dirty="0">
                <a:solidFill>
                  <a:srgbClr val="00B050"/>
                </a:solidFill>
              </a:rPr>
              <a:t>Shock</a:t>
            </a:r>
            <a:endParaRPr lang="en-IN" sz="2800" dirty="0">
              <a:solidFill>
                <a:srgbClr val="00B050"/>
              </a:solidFill>
            </a:endParaRPr>
          </a:p>
          <a:p>
            <a:r>
              <a:rPr lang="en-US" dirty="0"/>
              <a:t> </a:t>
            </a:r>
            <a:endParaRPr lang="en-IN" dirty="0"/>
          </a:p>
          <a:p>
            <a:r>
              <a:rPr lang="en-US" sz="3200" u="sng" dirty="0">
                <a:solidFill>
                  <a:srgbClr val="00B0F0"/>
                </a:solidFill>
              </a:rPr>
              <a:t>Delayed complications</a:t>
            </a:r>
            <a:r>
              <a:rPr lang="en-US" sz="3200" dirty="0">
                <a:solidFill>
                  <a:srgbClr val="00B0F0"/>
                </a:solidFill>
              </a:rPr>
              <a:t>: </a:t>
            </a:r>
          </a:p>
          <a:p>
            <a:endParaRPr lang="en-IN" sz="1400" dirty="0"/>
          </a:p>
          <a:p>
            <a:pPr marL="457200" lvl="0" indent="-457200">
              <a:buFont typeface="Wingdings" pitchFamily="2" charset="2"/>
              <a:buChar char="v"/>
            </a:pPr>
            <a:r>
              <a:rPr lang="en-US" sz="2800" dirty="0">
                <a:solidFill>
                  <a:srgbClr val="7030A0"/>
                </a:solidFill>
              </a:rPr>
              <a:t>Secondary hemorrhage</a:t>
            </a:r>
            <a:endParaRPr lang="en-IN" sz="2800" dirty="0">
              <a:solidFill>
                <a:srgbClr val="7030A0"/>
              </a:solidFill>
            </a:endParaRPr>
          </a:p>
          <a:p>
            <a:pPr marL="457200" lvl="0" indent="-457200">
              <a:buFont typeface="Wingdings" pitchFamily="2" charset="2"/>
              <a:buChar char="v"/>
            </a:pPr>
            <a:r>
              <a:rPr lang="en-US" sz="2800" dirty="0">
                <a:solidFill>
                  <a:srgbClr val="7030A0"/>
                </a:solidFill>
              </a:rPr>
              <a:t>Fever, infection</a:t>
            </a:r>
            <a:endParaRPr lang="en-IN" sz="2800" dirty="0">
              <a:solidFill>
                <a:srgbClr val="7030A0"/>
              </a:solidFill>
            </a:endParaRPr>
          </a:p>
          <a:p>
            <a:pPr marL="457200" lvl="0" indent="-457200">
              <a:buFont typeface="Wingdings" pitchFamily="2" charset="2"/>
              <a:buChar char="v"/>
            </a:pPr>
            <a:r>
              <a:rPr lang="en-US" sz="2800" dirty="0">
                <a:solidFill>
                  <a:srgbClr val="7030A0"/>
                </a:solidFill>
              </a:rPr>
              <a:t>Pulmonary complication like stasis pneumonia, venous thrombosis, </a:t>
            </a:r>
            <a:r>
              <a:rPr lang="en-US" sz="2800" dirty="0" err="1">
                <a:solidFill>
                  <a:srgbClr val="7030A0"/>
                </a:solidFill>
              </a:rPr>
              <a:t>etc</a:t>
            </a:r>
            <a:endParaRPr lang="en-IN" sz="2800" dirty="0">
              <a:solidFill>
                <a:srgbClr val="7030A0"/>
              </a:solidFill>
            </a:endParaRPr>
          </a:p>
        </p:txBody>
      </p:sp>
    </p:spTree>
    <p:extLst>
      <p:ext uri="{BB962C8B-B14F-4D97-AF65-F5344CB8AC3E}">
        <p14:creationId xmlns:p14="http://schemas.microsoft.com/office/powerpoint/2010/main" val="4000502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flipH="1">
            <a:off x="2362200" y="3200400"/>
            <a:ext cx="800100" cy="685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Line 1"/>
          <p:cNvSpPr>
            <a:spLocks noChangeShapeType="1"/>
          </p:cNvSpPr>
          <p:nvPr/>
        </p:nvSpPr>
        <p:spPr bwMode="auto">
          <a:xfrm>
            <a:off x="4572000" y="3124200"/>
            <a:ext cx="0" cy="170975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Line 2"/>
          <p:cNvSpPr>
            <a:spLocks noChangeShapeType="1"/>
          </p:cNvSpPr>
          <p:nvPr/>
        </p:nvSpPr>
        <p:spPr bwMode="auto">
          <a:xfrm>
            <a:off x="6019800" y="3124200"/>
            <a:ext cx="800100" cy="7350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Rectangle 4"/>
          <p:cNvSpPr>
            <a:spLocks noChangeArrowheads="1"/>
          </p:cNvSpPr>
          <p:nvPr/>
        </p:nvSpPr>
        <p:spPr bwMode="auto">
          <a:xfrm>
            <a:off x="457200" y="591860"/>
            <a:ext cx="77724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sng" strike="noStrike" cap="none" normalizeH="0" baseline="0" dirty="0">
                <a:ln>
                  <a:noFill/>
                </a:ln>
                <a:solidFill>
                  <a:srgbClr val="FFC000"/>
                </a:solidFill>
                <a:effectLst/>
                <a:ea typeface="Times New Roman" pitchFamily="18" charset="0"/>
                <a:cs typeface="Mangal"/>
              </a:rPr>
              <a:t>BARRIER NURSING</a:t>
            </a:r>
            <a:endParaRPr kumimoji="0" lang="en-US" sz="3200" b="1" i="0" u="none" strike="noStrike" cap="none" normalizeH="0" baseline="0" dirty="0">
              <a:ln>
                <a:noFill/>
              </a:ln>
              <a:solidFill>
                <a:srgbClr val="FFC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00B0F0"/>
                </a:solidFill>
                <a:effectLst/>
                <a:ea typeface="Times New Roman" pitchFamily="18" charset="0"/>
                <a:cs typeface="Mangal"/>
              </a:rPr>
              <a:t>Transmission of infection within a healthcare setting requires three elements: </a:t>
            </a:r>
            <a:endParaRPr kumimoji="0" lang="en-US" sz="3200" b="0" i="0" u="none" strike="noStrike" cap="none" normalizeH="0" baseline="0" dirty="0">
              <a:ln>
                <a:noFill/>
              </a:ln>
              <a:solidFill>
                <a:srgbClr val="00B0F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B0F0"/>
              </a:solidFill>
              <a:effectLst/>
              <a:latin typeface="Arial" pitchFamily="34" charset="0"/>
              <a:cs typeface="Arial" pitchFamily="34" charset="0"/>
            </a:endParaRPr>
          </a:p>
        </p:txBody>
      </p:sp>
      <p:sp>
        <p:nvSpPr>
          <p:cNvPr id="6" name="Rectangle 5"/>
          <p:cNvSpPr>
            <a:spLocks noChangeArrowheads="1"/>
          </p:cNvSpPr>
          <p:nvPr/>
        </p:nvSpPr>
        <p:spPr bwMode="auto">
          <a:xfrm>
            <a:off x="2979364" y="2567226"/>
            <a:ext cx="326903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sng" strike="noStrike" cap="none" normalizeH="0" baseline="0" dirty="0">
                <a:ln>
                  <a:noFill/>
                </a:ln>
                <a:solidFill>
                  <a:srgbClr val="00B050"/>
                </a:solidFill>
                <a:effectLst/>
                <a:ea typeface="Times New Roman" pitchFamily="18" charset="0"/>
                <a:cs typeface="Mangal"/>
              </a:rPr>
              <a:t>BARRIER NURSING</a:t>
            </a:r>
            <a:endParaRPr kumimoji="0" lang="en-US" sz="3200" b="0" i="0" u="none" strike="noStrike" cap="none" normalizeH="0" baseline="0" dirty="0">
              <a:ln>
                <a:noFill/>
              </a:ln>
              <a:solidFill>
                <a:srgbClr val="00B05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0" y="3276600"/>
            <a:ext cx="911095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
            </a:r>
            <a:br>
              <a:rPr kumimoji="0" lang="en-US" sz="1800" b="0" i="0" u="none" strike="noStrike" cap="none" normalizeH="0" baseline="0" dirty="0">
                <a:ln>
                  <a:noFill/>
                </a:ln>
                <a:solidFill>
                  <a:schemeClr val="tx1"/>
                </a:solidFill>
                <a:effectLst/>
                <a:latin typeface="Arial"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sz="1100" b="0" i="0" u="none" strike="noStrike" cap="none" normalizeH="0" baseline="0" dirty="0">
                <a:ln>
                  <a:noFill/>
                </a:ln>
                <a:solidFill>
                  <a:schemeClr val="tx1"/>
                </a:solidFill>
                <a:effectLst/>
                <a:latin typeface="Calibri" pitchFamily="34" charset="0"/>
                <a:ea typeface="Times New Roman" pitchFamily="18" charset="0"/>
                <a:cs typeface="Mangal"/>
              </a:rPr>
              <a:t>         </a:t>
            </a:r>
            <a:r>
              <a:rPr kumimoji="0" lang="en-US" sz="2800" b="0" i="0" u="none" strike="noStrike" cap="none" normalizeH="0" baseline="0" dirty="0">
                <a:ln>
                  <a:noFill/>
                </a:ln>
                <a:solidFill>
                  <a:srgbClr val="C00000"/>
                </a:solidFill>
                <a:effectLst/>
                <a:latin typeface="Calibri" pitchFamily="34" charset="0"/>
                <a:ea typeface="Times New Roman" pitchFamily="18" charset="0"/>
                <a:cs typeface="Mangal"/>
              </a:rPr>
              <a:t>Source (reservoir)				 </a:t>
            </a:r>
            <a:r>
              <a:rPr lang="en-US" sz="2800" dirty="0">
                <a:solidFill>
                  <a:srgbClr val="002060"/>
                </a:solidFill>
                <a:latin typeface="Calibri" pitchFamily="34" charset="0"/>
                <a:ea typeface="Times New Roman" pitchFamily="18" charset="0"/>
                <a:cs typeface="Mangal"/>
              </a:rPr>
              <a:t>Susceptible host</a:t>
            </a:r>
            <a:endParaRPr lang="en-US" sz="600" dirty="0">
              <a:solidFill>
                <a:srgbClr val="00206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C00000"/>
              </a:solidFill>
              <a:effectLst/>
              <a:latin typeface="Calibri" pitchFamily="34" charset="0"/>
              <a:ea typeface="Times New Roman" pitchFamily="18" charset="0"/>
              <a:cs typeface="Mangal"/>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a:solidFill>
                  <a:srgbClr val="C00000"/>
                </a:solidFill>
                <a:latin typeface="Calibri" pitchFamily="34" charset="0"/>
                <a:ea typeface="Times New Roman" pitchFamily="18" charset="0"/>
                <a:cs typeface="Mangal"/>
              </a:rPr>
              <a:t>			   </a:t>
            </a:r>
            <a:r>
              <a:rPr kumimoji="0" lang="en-US" sz="2800" b="0" i="0" u="none" strike="noStrike" cap="none" normalizeH="0" baseline="0" dirty="0">
                <a:ln>
                  <a:noFill/>
                </a:ln>
                <a:solidFill>
                  <a:srgbClr val="7030A0"/>
                </a:solidFill>
                <a:effectLst/>
                <a:latin typeface="Calibri" pitchFamily="34" charset="0"/>
                <a:ea typeface="Times New Roman" pitchFamily="18" charset="0"/>
                <a:cs typeface="Mangal"/>
              </a:rPr>
              <a:t>Mode of transmission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7"/>
          <p:cNvSpPr/>
          <p:nvPr/>
        </p:nvSpPr>
        <p:spPr>
          <a:xfrm>
            <a:off x="762000" y="5473005"/>
            <a:ext cx="7772400" cy="1384995"/>
          </a:xfrm>
          <a:prstGeom prst="rect">
            <a:avLst/>
          </a:prstGeom>
        </p:spPr>
        <p:txBody>
          <a:bodyPr wrap="square">
            <a:spAutoFit/>
          </a:bodyPr>
          <a:lstStyle/>
          <a:p>
            <a:r>
              <a:rPr lang="en-US" sz="2800" dirty="0">
                <a:solidFill>
                  <a:srgbClr val="FF0000"/>
                </a:solidFill>
              </a:rPr>
              <a:t>Barrier nursing is the method by which this cycle is interrupted and infections are contained, limiting their spread </a:t>
            </a:r>
            <a:endParaRPr lang="en-IN" sz="2800" dirty="0">
              <a:solidFill>
                <a:srgbClr val="FF0000"/>
              </a:solidFill>
            </a:endParaRPr>
          </a:p>
        </p:txBody>
      </p:sp>
    </p:spTree>
    <p:extLst>
      <p:ext uri="{BB962C8B-B14F-4D97-AF65-F5344CB8AC3E}">
        <p14:creationId xmlns:p14="http://schemas.microsoft.com/office/powerpoint/2010/main" val="594093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026855"/>
            <a:ext cx="7391400" cy="3046988"/>
          </a:xfrm>
          <a:prstGeom prst="rect">
            <a:avLst/>
          </a:prstGeom>
        </p:spPr>
        <p:txBody>
          <a:bodyPr wrap="square">
            <a:spAutoFit/>
          </a:bodyPr>
          <a:lstStyle/>
          <a:p>
            <a:pPr marL="514350" indent="-514350">
              <a:buAutoNum type="arabicPeriod"/>
            </a:pPr>
            <a:r>
              <a:rPr lang="en-US" sz="3200" b="1" u="sng" dirty="0">
                <a:solidFill>
                  <a:srgbClr val="C00000"/>
                </a:solidFill>
              </a:rPr>
              <a:t>Source of infectious agents</a:t>
            </a:r>
            <a:r>
              <a:rPr lang="en-US" sz="3200" dirty="0">
                <a:solidFill>
                  <a:srgbClr val="C00000"/>
                </a:solidFill>
              </a:rPr>
              <a:t>:</a:t>
            </a:r>
          </a:p>
          <a:p>
            <a:endParaRPr lang="en-IN" sz="3200" dirty="0"/>
          </a:p>
          <a:p>
            <a:pPr marL="571500" indent="-571500">
              <a:buAutoNum type="romanLcParenR"/>
            </a:pPr>
            <a:r>
              <a:rPr lang="en-US" sz="3200" dirty="0">
                <a:solidFill>
                  <a:srgbClr val="002060"/>
                </a:solidFill>
              </a:rPr>
              <a:t>Human reservoirs: patients, healthcare    </a:t>
            </a:r>
          </a:p>
          <a:p>
            <a:r>
              <a:rPr lang="en-US" sz="3200" dirty="0">
                <a:solidFill>
                  <a:srgbClr val="002060"/>
                </a:solidFill>
              </a:rPr>
              <a:t>      personnel, household members and </a:t>
            </a:r>
          </a:p>
          <a:p>
            <a:r>
              <a:rPr lang="en-US" sz="3200" dirty="0">
                <a:solidFill>
                  <a:srgbClr val="002060"/>
                </a:solidFill>
              </a:rPr>
              <a:t>      visitors </a:t>
            </a:r>
            <a:endParaRPr lang="en-IN" sz="3200" dirty="0">
              <a:solidFill>
                <a:srgbClr val="002060"/>
              </a:solidFill>
            </a:endParaRPr>
          </a:p>
          <a:p>
            <a:r>
              <a:rPr lang="en-US" sz="3200" dirty="0">
                <a:solidFill>
                  <a:srgbClr val="002060"/>
                </a:solidFill>
              </a:rPr>
              <a:t>ii)  Inanimate objects used in patient care</a:t>
            </a:r>
            <a:endParaRPr lang="en-IN" sz="3200" dirty="0">
              <a:solidFill>
                <a:srgbClr val="002060"/>
              </a:solidFill>
            </a:endParaRPr>
          </a:p>
        </p:txBody>
      </p:sp>
    </p:spTree>
    <p:extLst>
      <p:ext uri="{BB962C8B-B14F-4D97-AF65-F5344CB8AC3E}">
        <p14:creationId xmlns:p14="http://schemas.microsoft.com/office/powerpoint/2010/main" val="1838595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9142"/>
            <a:ext cx="7886700" cy="927658"/>
          </a:xfrm>
        </p:spPr>
        <p:txBody>
          <a:bodyPr>
            <a:noAutofit/>
          </a:bodyPr>
          <a:lstStyle/>
          <a:p>
            <a:pPr algn="ctr"/>
            <a:r>
              <a:rPr lang="en-US" sz="4000" b="1" u="sng" dirty="0">
                <a:solidFill>
                  <a:srgbClr val="FF0000"/>
                </a:solidFill>
                <a:latin typeface="+mn-lt"/>
              </a:rPr>
              <a:t>OBJECTIVES</a:t>
            </a:r>
            <a:endParaRPr lang="en-GB" sz="4000" dirty="0"/>
          </a:p>
        </p:txBody>
      </p:sp>
      <p:sp>
        <p:nvSpPr>
          <p:cNvPr id="3" name="Content Placeholder 2"/>
          <p:cNvSpPr>
            <a:spLocks noGrp="1"/>
          </p:cNvSpPr>
          <p:nvPr>
            <p:ph idx="1"/>
          </p:nvPr>
        </p:nvSpPr>
        <p:spPr>
          <a:xfrm>
            <a:off x="401868" y="1311775"/>
            <a:ext cx="8338510" cy="4022225"/>
          </a:xfrm>
        </p:spPr>
        <p:txBody>
          <a:bodyPr>
            <a:noAutofit/>
          </a:bodyPr>
          <a:lstStyle/>
          <a:p>
            <a:pPr marL="0" indent="0">
              <a:buNone/>
              <a:defRPr/>
            </a:pPr>
            <a:r>
              <a:rPr lang="en-US" sz="3200" b="1" dirty="0">
                <a:solidFill>
                  <a:srgbClr val="002060"/>
                </a:solidFill>
              </a:rPr>
              <a:t>Upon completion of this lesson, you will be able to:</a:t>
            </a:r>
          </a:p>
          <a:p>
            <a:pPr marL="358775" indent="0" algn="just">
              <a:lnSpc>
                <a:spcPct val="100000"/>
              </a:lnSpc>
              <a:spcBef>
                <a:spcPts val="0"/>
              </a:spcBef>
              <a:buNone/>
              <a:defRPr/>
            </a:pPr>
            <a:r>
              <a:rPr lang="en-US" sz="3200" b="1" dirty="0">
                <a:solidFill>
                  <a:srgbClr val="00B0F0"/>
                </a:solidFill>
              </a:rPr>
              <a:t>1. </a:t>
            </a:r>
            <a:r>
              <a:rPr lang="en-US" b="1" dirty="0">
                <a:solidFill>
                  <a:srgbClr val="00B0F0"/>
                </a:solidFill>
              </a:rPr>
              <a:t>Describe Pre-Operative Care and its    </a:t>
            </a:r>
          </a:p>
          <a:p>
            <a:pPr marL="358775" indent="0" algn="just">
              <a:lnSpc>
                <a:spcPct val="100000"/>
              </a:lnSpc>
              <a:spcBef>
                <a:spcPts val="0"/>
              </a:spcBef>
              <a:buNone/>
              <a:defRPr/>
            </a:pPr>
            <a:r>
              <a:rPr lang="en-US" b="1" dirty="0">
                <a:solidFill>
                  <a:srgbClr val="00B0F0"/>
                </a:solidFill>
              </a:rPr>
              <a:t>    components.</a:t>
            </a:r>
            <a:endParaRPr lang="en-US" sz="3200" b="1" dirty="0">
              <a:solidFill>
                <a:srgbClr val="00B0F0"/>
              </a:solidFill>
            </a:endParaRPr>
          </a:p>
          <a:p>
            <a:pPr marL="358775" indent="0" algn="just">
              <a:lnSpc>
                <a:spcPct val="100000"/>
              </a:lnSpc>
              <a:spcBef>
                <a:spcPts val="0"/>
              </a:spcBef>
              <a:buNone/>
              <a:defRPr/>
            </a:pPr>
            <a:r>
              <a:rPr lang="en-US" b="1" dirty="0">
                <a:solidFill>
                  <a:srgbClr val="002060"/>
                </a:solidFill>
              </a:rPr>
              <a:t>2. </a:t>
            </a:r>
            <a:r>
              <a:rPr lang="en-US" b="1" dirty="0">
                <a:solidFill>
                  <a:srgbClr val="00B050"/>
                </a:solidFill>
              </a:rPr>
              <a:t>Define Post-Operative Care. Describe          </a:t>
            </a:r>
          </a:p>
          <a:p>
            <a:pPr marL="358775" indent="0" algn="just">
              <a:lnSpc>
                <a:spcPct val="100000"/>
              </a:lnSpc>
              <a:spcBef>
                <a:spcPts val="0"/>
              </a:spcBef>
              <a:buNone/>
              <a:defRPr/>
            </a:pPr>
            <a:r>
              <a:rPr lang="en-US" b="1" dirty="0">
                <a:solidFill>
                  <a:srgbClr val="00B050"/>
                </a:solidFill>
              </a:rPr>
              <a:t>     immediate &amp; subsequent care of the     </a:t>
            </a:r>
          </a:p>
          <a:p>
            <a:pPr marL="358775" indent="0" algn="just">
              <a:lnSpc>
                <a:spcPct val="100000"/>
              </a:lnSpc>
              <a:spcBef>
                <a:spcPts val="0"/>
              </a:spcBef>
              <a:buNone/>
              <a:defRPr/>
            </a:pPr>
            <a:r>
              <a:rPr lang="en-US" b="1" dirty="0">
                <a:solidFill>
                  <a:srgbClr val="00B050"/>
                </a:solidFill>
              </a:rPr>
              <a:t>     patient.</a:t>
            </a:r>
          </a:p>
          <a:p>
            <a:pPr marL="358775" indent="0" algn="just">
              <a:lnSpc>
                <a:spcPct val="100000"/>
              </a:lnSpc>
              <a:spcBef>
                <a:spcPts val="600"/>
              </a:spcBef>
              <a:buNone/>
              <a:defRPr/>
            </a:pPr>
            <a:r>
              <a:rPr lang="en-US" sz="3200" b="1" dirty="0">
                <a:solidFill>
                  <a:srgbClr val="002060"/>
                </a:solidFill>
              </a:rPr>
              <a:t>3. </a:t>
            </a:r>
            <a:r>
              <a:rPr lang="en-US" sz="3200" b="1" dirty="0">
                <a:solidFill>
                  <a:srgbClr val="7030A0"/>
                </a:solidFill>
              </a:rPr>
              <a:t>Describe barrier nursing and its elements.</a:t>
            </a:r>
          </a:p>
          <a:p>
            <a:endParaRPr lang="en-GB" sz="3200" dirty="0">
              <a:solidFill>
                <a:srgbClr val="7030A0"/>
              </a:solidFill>
            </a:endParaRPr>
          </a:p>
        </p:txBody>
      </p:sp>
    </p:spTree>
    <p:extLst>
      <p:ext uri="{BB962C8B-B14F-4D97-AF65-F5344CB8AC3E}">
        <p14:creationId xmlns:p14="http://schemas.microsoft.com/office/powerpoint/2010/main" val="3101808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458200" cy="6494085"/>
          </a:xfrm>
          <a:prstGeom prst="rect">
            <a:avLst/>
          </a:prstGeom>
        </p:spPr>
        <p:txBody>
          <a:bodyPr wrap="square">
            <a:spAutoFit/>
          </a:bodyPr>
          <a:lstStyle/>
          <a:p>
            <a:r>
              <a:rPr lang="en-US" sz="3200" dirty="0">
                <a:solidFill>
                  <a:srgbClr val="7030A0"/>
                </a:solidFill>
              </a:rPr>
              <a:t>2. </a:t>
            </a:r>
            <a:r>
              <a:rPr lang="en-US" sz="3200" b="1" u="sng" dirty="0">
                <a:solidFill>
                  <a:srgbClr val="7030A0"/>
                </a:solidFill>
              </a:rPr>
              <a:t>Susceptible hosts</a:t>
            </a:r>
            <a:r>
              <a:rPr lang="en-US" sz="3200" dirty="0">
                <a:solidFill>
                  <a:srgbClr val="7030A0"/>
                </a:solidFill>
              </a:rPr>
              <a:t>:</a:t>
            </a:r>
            <a:endParaRPr lang="en-IN" sz="3200" dirty="0">
              <a:solidFill>
                <a:srgbClr val="7030A0"/>
              </a:solidFill>
            </a:endParaRPr>
          </a:p>
          <a:p>
            <a:pPr marL="571500" indent="-571500">
              <a:buAutoNum type="romanLcParenR"/>
            </a:pPr>
            <a:r>
              <a:rPr lang="en-US" sz="3200" dirty="0">
                <a:solidFill>
                  <a:srgbClr val="00B050"/>
                </a:solidFill>
              </a:rPr>
              <a:t>Extremes of age and underlying disease </a:t>
            </a:r>
          </a:p>
          <a:p>
            <a:r>
              <a:rPr lang="en-US" sz="3200" dirty="0">
                <a:solidFill>
                  <a:srgbClr val="00B050"/>
                </a:solidFill>
              </a:rPr>
              <a:t>(e.g., diabetes, HIV/AIDS) enhance susceptibility to infection </a:t>
            </a:r>
            <a:endParaRPr lang="en-IN" sz="3200" dirty="0">
              <a:solidFill>
                <a:srgbClr val="00B050"/>
              </a:solidFill>
            </a:endParaRPr>
          </a:p>
          <a:p>
            <a:pPr marL="358775" indent="-358775"/>
            <a:r>
              <a:rPr lang="en-US" sz="3200" dirty="0">
                <a:solidFill>
                  <a:srgbClr val="002060"/>
                </a:solidFill>
              </a:rPr>
              <a:t>ii) </a:t>
            </a:r>
            <a:r>
              <a:rPr lang="en-US" sz="3200" dirty="0">
                <a:solidFill>
                  <a:srgbClr val="00B0F0"/>
                </a:solidFill>
              </a:rPr>
              <a:t>Medications that alter the normal flora (e.g., antimicrobial agents, gastric acid suppressants, corticosteroids, anti-rejection drugs, anti-neoplastic agents, immunosuppressive drugs</a:t>
            </a:r>
            <a:endParaRPr lang="en-IN" sz="3200" dirty="0">
              <a:solidFill>
                <a:srgbClr val="00B0F0"/>
              </a:solidFill>
            </a:endParaRPr>
          </a:p>
          <a:p>
            <a:pPr marL="358775" indent="-358775"/>
            <a:r>
              <a:rPr lang="en-US" sz="3200" dirty="0">
                <a:solidFill>
                  <a:srgbClr val="002060"/>
                </a:solidFill>
              </a:rPr>
              <a:t>iii) </a:t>
            </a:r>
            <a:r>
              <a:rPr lang="en-US" sz="3200" dirty="0">
                <a:solidFill>
                  <a:srgbClr val="7030A0"/>
                </a:solidFill>
              </a:rPr>
              <a:t>Surgical procedures and radiation therapy impair defenses of the skin organ systems. </a:t>
            </a:r>
            <a:endParaRPr lang="en-IN" sz="3200" dirty="0">
              <a:solidFill>
                <a:srgbClr val="7030A0"/>
              </a:solidFill>
            </a:endParaRPr>
          </a:p>
          <a:p>
            <a:pPr marL="358775" indent="-358775"/>
            <a:r>
              <a:rPr lang="en-US" sz="3200" dirty="0">
                <a:solidFill>
                  <a:srgbClr val="002060"/>
                </a:solidFill>
              </a:rPr>
              <a:t>iv) </a:t>
            </a:r>
            <a:r>
              <a:rPr lang="en-US" sz="3200" dirty="0">
                <a:solidFill>
                  <a:srgbClr val="FFC000"/>
                </a:solidFill>
              </a:rPr>
              <a:t>Indwelling devices such as urinary catheters, endotracheal tubes, central venous and arterial catheters, and synthetic implants</a:t>
            </a:r>
            <a:endParaRPr lang="en-IN" sz="3200" dirty="0">
              <a:solidFill>
                <a:srgbClr val="FFC000"/>
              </a:solidFill>
            </a:endParaRPr>
          </a:p>
        </p:txBody>
      </p:sp>
    </p:spTree>
    <p:extLst>
      <p:ext uri="{BB962C8B-B14F-4D97-AF65-F5344CB8AC3E}">
        <p14:creationId xmlns:p14="http://schemas.microsoft.com/office/powerpoint/2010/main" val="1795586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4575868" cy="584775"/>
          </a:xfrm>
          <a:prstGeom prst="rect">
            <a:avLst/>
          </a:prstGeom>
        </p:spPr>
        <p:txBody>
          <a:bodyPr wrap="none">
            <a:spAutoFit/>
          </a:bodyPr>
          <a:lstStyle/>
          <a:p>
            <a:r>
              <a:rPr lang="en-US" sz="3200" dirty="0"/>
              <a:t>3</a:t>
            </a:r>
            <a:r>
              <a:rPr lang="en-US" sz="3200" dirty="0">
                <a:solidFill>
                  <a:srgbClr val="002060"/>
                </a:solidFill>
              </a:rPr>
              <a:t>. </a:t>
            </a:r>
            <a:r>
              <a:rPr lang="en-US" sz="3200" b="1" u="sng" dirty="0">
                <a:solidFill>
                  <a:srgbClr val="002060"/>
                </a:solidFill>
              </a:rPr>
              <a:t>Modes of transmission</a:t>
            </a:r>
            <a:r>
              <a:rPr lang="en-US" sz="3200" dirty="0">
                <a:solidFill>
                  <a:srgbClr val="002060"/>
                </a:solidFill>
              </a:rPr>
              <a:t>:</a:t>
            </a:r>
            <a:endParaRPr lang="en-IN" sz="3200" dirty="0">
              <a:solidFill>
                <a:srgbClr val="002060"/>
              </a:solidFill>
            </a:endParaRPr>
          </a:p>
        </p:txBody>
      </p:sp>
      <p:sp>
        <p:nvSpPr>
          <p:cNvPr id="3" name="Rectangle 2"/>
          <p:cNvSpPr/>
          <p:nvPr/>
        </p:nvSpPr>
        <p:spPr>
          <a:xfrm>
            <a:off x="685800" y="914400"/>
            <a:ext cx="8001000" cy="2739211"/>
          </a:xfrm>
          <a:prstGeom prst="rect">
            <a:avLst/>
          </a:prstGeom>
        </p:spPr>
        <p:txBody>
          <a:bodyPr wrap="square">
            <a:spAutoFit/>
          </a:bodyPr>
          <a:lstStyle/>
          <a:p>
            <a:r>
              <a:rPr lang="en-US" sz="3200" b="1" i="1" dirty="0">
                <a:solidFill>
                  <a:srgbClr val="FF0000"/>
                </a:solidFill>
              </a:rPr>
              <a:t>i) Contact transmission</a:t>
            </a:r>
            <a:r>
              <a:rPr lang="en-US" sz="3200" b="1" dirty="0">
                <a:solidFill>
                  <a:srgbClr val="FF0000"/>
                </a:solidFill>
              </a:rPr>
              <a:t>, </a:t>
            </a:r>
            <a:r>
              <a:rPr lang="en-US" sz="2800" dirty="0">
                <a:solidFill>
                  <a:srgbClr val="00B050"/>
                </a:solidFill>
              </a:rPr>
              <a:t>the most common mode of transmission, is divided into two subgroups:</a:t>
            </a:r>
            <a:endParaRPr lang="en-IN" sz="2800" dirty="0">
              <a:solidFill>
                <a:srgbClr val="00B050"/>
              </a:solidFill>
            </a:endParaRPr>
          </a:p>
          <a:p>
            <a:r>
              <a:rPr lang="en-US" sz="2800" i="1" dirty="0">
                <a:solidFill>
                  <a:srgbClr val="7030A0"/>
                </a:solidFill>
              </a:rPr>
              <a:t>Direct contact transmission </a:t>
            </a:r>
            <a:r>
              <a:rPr lang="en-US" sz="2800" dirty="0">
                <a:solidFill>
                  <a:srgbClr val="00B0F0"/>
                </a:solidFill>
              </a:rPr>
              <a:t>occurs when microorganisms are transferred directly from one person to another person. Examples of direct contact transmission –Blood, Scabies etc.</a:t>
            </a:r>
            <a:endParaRPr lang="en-IN" sz="2800" dirty="0">
              <a:solidFill>
                <a:srgbClr val="00B0F0"/>
              </a:solidFill>
            </a:endParaRPr>
          </a:p>
        </p:txBody>
      </p:sp>
      <p:sp>
        <p:nvSpPr>
          <p:cNvPr id="4" name="Rectangle 3"/>
          <p:cNvSpPr/>
          <p:nvPr/>
        </p:nvSpPr>
        <p:spPr>
          <a:xfrm>
            <a:off x="685800" y="3773031"/>
            <a:ext cx="7696200" cy="2677656"/>
          </a:xfrm>
          <a:prstGeom prst="rect">
            <a:avLst/>
          </a:prstGeom>
        </p:spPr>
        <p:txBody>
          <a:bodyPr wrap="square">
            <a:spAutoFit/>
          </a:bodyPr>
          <a:lstStyle/>
          <a:p>
            <a:r>
              <a:rPr lang="en-US" sz="2800" i="1" dirty="0">
                <a:solidFill>
                  <a:srgbClr val="7030A0"/>
                </a:solidFill>
              </a:rPr>
              <a:t>Indirect contact transmission</a:t>
            </a:r>
            <a:r>
              <a:rPr lang="en-US" sz="2800" dirty="0">
                <a:solidFill>
                  <a:srgbClr val="002060"/>
                </a:solidFill>
              </a:rPr>
              <a:t>, </a:t>
            </a:r>
            <a:r>
              <a:rPr lang="en-US" sz="2800" dirty="0">
                <a:solidFill>
                  <a:srgbClr val="00B0F0"/>
                </a:solidFill>
              </a:rPr>
              <a:t>the most frequent mode of transmission, involves the transfer of an infectious agent through a contaminated intermediate object or person. Examples of indirect contact transmission –Hands, Patient care devices, Share toys, Instruments etc.</a:t>
            </a:r>
            <a:endParaRPr lang="en-IN" sz="2800" dirty="0">
              <a:solidFill>
                <a:srgbClr val="00B0F0"/>
              </a:solidFill>
            </a:endParaRPr>
          </a:p>
        </p:txBody>
      </p:sp>
    </p:spTree>
    <p:extLst>
      <p:ext uri="{BB962C8B-B14F-4D97-AF65-F5344CB8AC3E}">
        <p14:creationId xmlns:p14="http://schemas.microsoft.com/office/powerpoint/2010/main" val="3239086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81000"/>
            <a:ext cx="7467600" cy="4031873"/>
          </a:xfrm>
          <a:prstGeom prst="rect">
            <a:avLst/>
          </a:prstGeom>
        </p:spPr>
        <p:txBody>
          <a:bodyPr wrap="square">
            <a:spAutoFit/>
          </a:bodyPr>
          <a:lstStyle/>
          <a:p>
            <a:r>
              <a:rPr lang="en-US" sz="3200" b="1" dirty="0">
                <a:solidFill>
                  <a:srgbClr val="FF0000"/>
                </a:solidFill>
              </a:rPr>
              <a:t>ii) Droplet transmission:</a:t>
            </a:r>
            <a:endParaRPr lang="en-IN" sz="3200" dirty="0">
              <a:solidFill>
                <a:srgbClr val="FF0000"/>
              </a:solidFill>
            </a:endParaRPr>
          </a:p>
          <a:p>
            <a:r>
              <a:rPr lang="en-US" sz="2800" dirty="0">
                <a:solidFill>
                  <a:srgbClr val="002060"/>
                </a:solidFill>
              </a:rPr>
              <a:t>Respiratory droplets are generated when an infected person coughs, sneezes or talks or during procedures such as suctioning, bronchoscopy and cough induction by chest physiotherapy. Transmission occurs when droplets, propelled short distances (traditionally, &lt;3 feet through the air), are deposited on the conjunctivae, nasal mucosa or mouth</a:t>
            </a:r>
            <a:endParaRPr lang="en-IN" sz="2800" dirty="0">
              <a:solidFill>
                <a:srgbClr val="002060"/>
              </a:solidFill>
            </a:endParaRPr>
          </a:p>
        </p:txBody>
      </p:sp>
    </p:spTree>
    <p:extLst>
      <p:ext uri="{BB962C8B-B14F-4D97-AF65-F5344CB8AC3E}">
        <p14:creationId xmlns:p14="http://schemas.microsoft.com/office/powerpoint/2010/main" val="1203383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533400"/>
            <a:ext cx="7848600" cy="5693866"/>
          </a:xfrm>
          <a:prstGeom prst="rect">
            <a:avLst/>
          </a:prstGeom>
        </p:spPr>
        <p:txBody>
          <a:bodyPr wrap="square">
            <a:spAutoFit/>
          </a:bodyPr>
          <a:lstStyle/>
          <a:p>
            <a:r>
              <a:rPr lang="en-US" sz="2800" dirty="0">
                <a:solidFill>
                  <a:srgbClr val="7030A0"/>
                </a:solidFill>
              </a:rPr>
              <a:t>There are certain hospital settings where the infection transmission rate is quite high. Barrier nursing is essential in such settings to contain infection.</a:t>
            </a:r>
            <a:r>
              <a:rPr lang="en-US" sz="2800" dirty="0"/>
              <a:t> </a:t>
            </a:r>
          </a:p>
          <a:p>
            <a:r>
              <a:rPr lang="en-US" sz="2800" dirty="0"/>
              <a:t>They include:-</a:t>
            </a:r>
            <a:endParaRPr lang="en-IN" sz="2800" dirty="0"/>
          </a:p>
          <a:p>
            <a:pPr marL="457200" lvl="0" indent="-457200">
              <a:buFont typeface="Wingdings" pitchFamily="2" charset="2"/>
              <a:buChar char="v"/>
            </a:pPr>
            <a:r>
              <a:rPr lang="en-US" sz="2800" dirty="0">
                <a:solidFill>
                  <a:srgbClr val="00B0F0"/>
                </a:solidFill>
              </a:rPr>
              <a:t>Intensive care units</a:t>
            </a:r>
            <a:endParaRPr lang="en-IN" sz="2800" dirty="0">
              <a:solidFill>
                <a:srgbClr val="00B0F0"/>
              </a:solidFill>
            </a:endParaRPr>
          </a:p>
          <a:p>
            <a:pPr marL="457200" lvl="0" indent="-457200">
              <a:buFont typeface="Wingdings" pitchFamily="2" charset="2"/>
              <a:buChar char="v"/>
            </a:pPr>
            <a:r>
              <a:rPr lang="en-US" sz="2800" dirty="0">
                <a:solidFill>
                  <a:srgbClr val="00B050"/>
                </a:solidFill>
              </a:rPr>
              <a:t>Burns units</a:t>
            </a:r>
            <a:endParaRPr lang="en-IN" sz="2800" dirty="0">
              <a:solidFill>
                <a:srgbClr val="00B050"/>
              </a:solidFill>
            </a:endParaRPr>
          </a:p>
          <a:p>
            <a:pPr marL="457200" lvl="0" indent="-457200">
              <a:buFont typeface="Wingdings" pitchFamily="2" charset="2"/>
              <a:buChar char="v"/>
            </a:pPr>
            <a:r>
              <a:rPr lang="en-US" sz="2800" dirty="0">
                <a:solidFill>
                  <a:srgbClr val="002060"/>
                </a:solidFill>
              </a:rPr>
              <a:t>Cancer chemotherapy patient wards</a:t>
            </a:r>
            <a:endParaRPr lang="en-IN" sz="2800" dirty="0">
              <a:solidFill>
                <a:srgbClr val="002060"/>
              </a:solidFill>
            </a:endParaRPr>
          </a:p>
          <a:p>
            <a:pPr marL="457200" lvl="0" indent="-457200">
              <a:buFont typeface="Wingdings" pitchFamily="2" charset="2"/>
              <a:buChar char="v"/>
            </a:pPr>
            <a:r>
              <a:rPr lang="en-US" sz="2800" dirty="0">
                <a:solidFill>
                  <a:srgbClr val="C00000"/>
                </a:solidFill>
              </a:rPr>
              <a:t>Major surgical wards</a:t>
            </a:r>
            <a:endParaRPr lang="en-IN" sz="2800" dirty="0">
              <a:solidFill>
                <a:srgbClr val="C00000"/>
              </a:solidFill>
            </a:endParaRPr>
          </a:p>
          <a:p>
            <a:pPr marL="457200" lvl="0" indent="-457200">
              <a:buFont typeface="Wingdings" pitchFamily="2" charset="2"/>
              <a:buChar char="v"/>
            </a:pPr>
            <a:r>
              <a:rPr lang="en-US" sz="2800" dirty="0">
                <a:solidFill>
                  <a:schemeClr val="accent5">
                    <a:lumMod val="50000"/>
                  </a:schemeClr>
                </a:solidFill>
              </a:rPr>
              <a:t>Plastic surgery units</a:t>
            </a:r>
            <a:endParaRPr lang="en-IN" sz="2800" dirty="0">
              <a:solidFill>
                <a:schemeClr val="accent5">
                  <a:lumMod val="50000"/>
                </a:schemeClr>
              </a:solidFill>
            </a:endParaRPr>
          </a:p>
          <a:p>
            <a:pPr marL="457200" lvl="0" indent="-457200">
              <a:buFont typeface="Wingdings" pitchFamily="2" charset="2"/>
              <a:buChar char="v"/>
            </a:pPr>
            <a:r>
              <a:rPr lang="en-US" sz="2800" dirty="0" err="1">
                <a:solidFill>
                  <a:schemeClr val="accent6">
                    <a:lumMod val="75000"/>
                  </a:schemeClr>
                </a:solidFill>
              </a:rPr>
              <a:t>Hemopoetic</a:t>
            </a:r>
            <a:r>
              <a:rPr lang="en-US" sz="2800" dirty="0">
                <a:solidFill>
                  <a:schemeClr val="accent6">
                    <a:lumMod val="75000"/>
                  </a:schemeClr>
                </a:solidFill>
              </a:rPr>
              <a:t> stem-cell transplant ward</a:t>
            </a:r>
            <a:endParaRPr lang="en-IN" sz="2800" dirty="0">
              <a:solidFill>
                <a:schemeClr val="accent6">
                  <a:lumMod val="75000"/>
                </a:schemeClr>
              </a:solidFill>
            </a:endParaRPr>
          </a:p>
          <a:p>
            <a:pPr marL="457200" lvl="0" indent="-457200">
              <a:buFont typeface="Wingdings" pitchFamily="2" charset="2"/>
              <a:buChar char="v"/>
            </a:pPr>
            <a:r>
              <a:rPr lang="en-US" sz="2800" dirty="0">
                <a:solidFill>
                  <a:srgbClr val="00B0F0"/>
                </a:solidFill>
              </a:rPr>
              <a:t>Post-radiation treatment wards</a:t>
            </a:r>
            <a:endParaRPr lang="en-IN" sz="2800" dirty="0">
              <a:solidFill>
                <a:srgbClr val="00B0F0"/>
              </a:solidFill>
            </a:endParaRPr>
          </a:p>
          <a:p>
            <a:pPr marL="457200" lvl="0" indent="-457200">
              <a:buFont typeface="Wingdings" pitchFamily="2" charset="2"/>
              <a:buChar char="v"/>
            </a:pPr>
            <a:r>
              <a:rPr lang="en-US" sz="2800" dirty="0">
                <a:solidFill>
                  <a:schemeClr val="tx2"/>
                </a:solidFill>
              </a:rPr>
              <a:t>Organ transplant wards </a:t>
            </a:r>
            <a:endParaRPr lang="en-IN" sz="2800" dirty="0">
              <a:solidFill>
                <a:schemeClr val="tx2"/>
              </a:solidFill>
            </a:endParaRPr>
          </a:p>
        </p:txBody>
      </p:sp>
    </p:spTree>
    <p:extLst>
      <p:ext uri="{BB962C8B-B14F-4D97-AF65-F5344CB8AC3E}">
        <p14:creationId xmlns:p14="http://schemas.microsoft.com/office/powerpoint/2010/main" val="1739922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04800"/>
            <a:ext cx="7924800" cy="6678751"/>
          </a:xfrm>
          <a:prstGeom prst="rect">
            <a:avLst/>
          </a:prstGeom>
        </p:spPr>
        <p:txBody>
          <a:bodyPr wrap="square">
            <a:spAutoFit/>
          </a:bodyPr>
          <a:lstStyle/>
          <a:p>
            <a:r>
              <a:rPr lang="en-US" b="1" dirty="0">
                <a:solidFill>
                  <a:srgbClr val="FF0000"/>
                </a:solidFill>
              </a:rPr>
              <a:t>‘</a:t>
            </a:r>
            <a:r>
              <a:rPr lang="en-US" sz="2800" b="1" dirty="0">
                <a:solidFill>
                  <a:srgbClr val="FF0000"/>
                </a:solidFill>
              </a:rPr>
              <a:t>Barrier nursing’ </a:t>
            </a:r>
            <a:r>
              <a:rPr lang="en-US" sz="2800" dirty="0">
                <a:solidFill>
                  <a:srgbClr val="00B0F0"/>
                </a:solidFill>
              </a:rPr>
              <a:t>are safe nursing practices which interrupt all of the modes of transmission and essentially consist of adopting the following basic principles:</a:t>
            </a:r>
            <a:endParaRPr lang="en-IN" sz="2800" dirty="0">
              <a:solidFill>
                <a:srgbClr val="00B0F0"/>
              </a:solidFill>
            </a:endParaRPr>
          </a:p>
          <a:p>
            <a:pPr marL="538163" indent="179388">
              <a:lnSpc>
                <a:spcPct val="200000"/>
              </a:lnSpc>
            </a:pPr>
            <a:r>
              <a:rPr lang="en-US" sz="2800" dirty="0">
                <a:solidFill>
                  <a:srgbClr val="00B050"/>
                </a:solidFill>
              </a:rPr>
              <a:t>1. Hand hygiene</a:t>
            </a:r>
            <a:endParaRPr lang="en-IN" sz="2800" dirty="0">
              <a:solidFill>
                <a:srgbClr val="00B050"/>
              </a:solidFill>
            </a:endParaRPr>
          </a:p>
          <a:p>
            <a:pPr marL="538163" indent="179388">
              <a:lnSpc>
                <a:spcPct val="200000"/>
              </a:lnSpc>
            </a:pPr>
            <a:r>
              <a:rPr lang="en-US" sz="2800" dirty="0"/>
              <a:t>2. </a:t>
            </a:r>
            <a:r>
              <a:rPr lang="en-US" sz="2800" dirty="0">
                <a:solidFill>
                  <a:srgbClr val="7030A0"/>
                </a:solidFill>
              </a:rPr>
              <a:t>PPE: correct usage and disposal</a:t>
            </a:r>
            <a:endParaRPr lang="en-IN" sz="2800" dirty="0">
              <a:solidFill>
                <a:srgbClr val="7030A0"/>
              </a:solidFill>
            </a:endParaRPr>
          </a:p>
          <a:p>
            <a:pPr marL="538163" indent="179388">
              <a:lnSpc>
                <a:spcPct val="200000"/>
              </a:lnSpc>
            </a:pPr>
            <a:r>
              <a:rPr lang="en-US" sz="2800" dirty="0"/>
              <a:t>3. </a:t>
            </a:r>
            <a:r>
              <a:rPr lang="en-US" sz="2800" dirty="0">
                <a:solidFill>
                  <a:schemeClr val="accent6"/>
                </a:solidFill>
              </a:rPr>
              <a:t>Patient care policies</a:t>
            </a:r>
            <a:endParaRPr lang="en-IN" sz="2800" dirty="0">
              <a:solidFill>
                <a:schemeClr val="accent6"/>
              </a:solidFill>
            </a:endParaRPr>
          </a:p>
          <a:p>
            <a:pPr marL="538163" indent="179388">
              <a:lnSpc>
                <a:spcPct val="200000"/>
              </a:lnSpc>
            </a:pPr>
            <a:r>
              <a:rPr lang="en-US" sz="2800" dirty="0"/>
              <a:t>4. </a:t>
            </a:r>
            <a:r>
              <a:rPr lang="en-US" sz="2800" dirty="0">
                <a:solidFill>
                  <a:schemeClr val="tx2"/>
                </a:solidFill>
              </a:rPr>
              <a:t>Patient care equipment policies</a:t>
            </a:r>
            <a:endParaRPr lang="en-IN" sz="2800" dirty="0">
              <a:solidFill>
                <a:schemeClr val="tx2"/>
              </a:solidFill>
            </a:endParaRPr>
          </a:p>
          <a:p>
            <a:pPr marL="538163" indent="179388">
              <a:lnSpc>
                <a:spcPct val="200000"/>
              </a:lnSpc>
            </a:pPr>
            <a:r>
              <a:rPr lang="en-US" sz="2800" dirty="0"/>
              <a:t>5. </a:t>
            </a:r>
            <a:r>
              <a:rPr lang="en-US" sz="2800" dirty="0">
                <a:solidFill>
                  <a:srgbClr val="00B0F0"/>
                </a:solidFill>
              </a:rPr>
              <a:t>Environment protection</a:t>
            </a:r>
            <a:endParaRPr lang="en-IN" sz="2800" dirty="0">
              <a:solidFill>
                <a:srgbClr val="00B0F0"/>
              </a:solidFill>
            </a:endParaRPr>
          </a:p>
          <a:p>
            <a:pPr>
              <a:lnSpc>
                <a:spcPct val="200000"/>
              </a:lnSpc>
            </a:pPr>
            <a:r>
              <a:rPr lang="en-US" dirty="0"/>
              <a:t> </a:t>
            </a:r>
            <a:endParaRPr lang="en-IN" dirty="0"/>
          </a:p>
        </p:txBody>
      </p:sp>
    </p:spTree>
    <p:extLst>
      <p:ext uri="{BB962C8B-B14F-4D97-AF65-F5344CB8AC3E}">
        <p14:creationId xmlns:p14="http://schemas.microsoft.com/office/powerpoint/2010/main" val="1163687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Font typeface="Monotype Sorts" pitchFamily="2" charset="2"/>
              <a:buNone/>
            </a:pPr>
            <a:endParaRPr lang="en-US" dirty="0"/>
          </a:p>
          <a:p>
            <a:pPr algn="ctr">
              <a:buFont typeface="Monotype Sorts" pitchFamily="2" charset="2"/>
              <a:buNone/>
            </a:pPr>
            <a:r>
              <a:rPr lang="en-US" sz="8800" b="1" dirty="0">
                <a:solidFill>
                  <a:srgbClr val="FF0000"/>
                </a:solidFill>
              </a:rPr>
              <a:t>ANY QUESTION</a:t>
            </a:r>
          </a:p>
          <a:p>
            <a:pPr marL="0" indent="0" algn="ctr">
              <a:buNone/>
            </a:pPr>
            <a:r>
              <a:rPr lang="en-IN" sz="8800" b="1" dirty="0">
                <a:solidFill>
                  <a:srgbClr val="FF0000"/>
                </a:solidFill>
              </a:rPr>
              <a:t>?</a:t>
            </a:r>
          </a:p>
        </p:txBody>
      </p:sp>
    </p:spTree>
    <p:extLst>
      <p:ext uri="{BB962C8B-B14F-4D97-AF65-F5344CB8AC3E}">
        <p14:creationId xmlns:p14="http://schemas.microsoft.com/office/powerpoint/2010/main" val="1796115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2438400"/>
            <a:ext cx="6172200" cy="1828800"/>
          </a:xfrm>
        </p:spPr>
        <p:txBody>
          <a:bodyPr/>
          <a:lstStyle/>
          <a:p>
            <a:pPr marL="0" indent="0" algn="ctr">
              <a:buNone/>
            </a:pPr>
            <a:r>
              <a:rPr lang="en-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THANKS</a:t>
            </a:r>
          </a:p>
          <a:p>
            <a:endParaRPr lang="en-IN" dirty="0"/>
          </a:p>
        </p:txBody>
      </p:sp>
    </p:spTree>
    <p:extLst>
      <p:ext uri="{BB962C8B-B14F-4D97-AF65-F5344CB8AC3E}">
        <p14:creationId xmlns:p14="http://schemas.microsoft.com/office/powerpoint/2010/main" val="1000750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864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720F9E9-212B-344C-87E0-462B45B1A599}"/>
              </a:ext>
            </a:extLst>
          </p:cNvPr>
          <p:cNvPicPr>
            <a:picLocks noChangeAspect="1"/>
          </p:cNvPicPr>
          <p:nvPr/>
        </p:nvPicPr>
        <p:blipFill>
          <a:blip r:embed="rId2"/>
          <a:stretch>
            <a:fillRect/>
          </a:stretch>
        </p:blipFill>
        <p:spPr>
          <a:xfrm>
            <a:off x="57150" y="0"/>
            <a:ext cx="9010650" cy="6858000"/>
          </a:xfrm>
          <a:prstGeom prst="rect">
            <a:avLst/>
          </a:prstGeom>
        </p:spPr>
      </p:pic>
    </p:spTree>
    <p:extLst>
      <p:ext uri="{BB962C8B-B14F-4D97-AF65-F5344CB8AC3E}">
        <p14:creationId xmlns:p14="http://schemas.microsoft.com/office/powerpoint/2010/main" val="602234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FB284-C5A5-3BBD-C603-F80D83D4A66B}"/>
              </a:ext>
            </a:extLst>
          </p:cNvPr>
          <p:cNvSpPr>
            <a:spLocks noGrp="1"/>
          </p:cNvSpPr>
          <p:nvPr>
            <p:ph type="ctrTitle"/>
          </p:nvPr>
        </p:nvSpPr>
        <p:spPr>
          <a:xfrm>
            <a:off x="209551" y="-672570"/>
            <a:ext cx="7626351" cy="2387600"/>
          </a:xfrm>
        </p:spPr>
        <p:txBody>
          <a:bodyPr>
            <a:normAutofit/>
          </a:bodyPr>
          <a:lstStyle/>
          <a:p>
            <a:r>
              <a:rPr lang="en-IN" sz="2800" dirty="0">
                <a:effectLst/>
                <a:latin typeface="Calibri" panose="020F0502020204030204" pitchFamily="34" charset="0"/>
                <a:ea typeface="Times New Roman" panose="02020603050405020304" pitchFamily="18" charset="0"/>
                <a:cs typeface="Mangal" panose="02040503050203030202" pitchFamily="18" charset="0"/>
              </a:rPr>
              <a:t/>
            </a:r>
            <a:br>
              <a:rPr lang="en-IN" sz="2800" dirty="0">
                <a:effectLst/>
                <a:latin typeface="Calibri" panose="020F0502020204030204" pitchFamily="34" charset="0"/>
                <a:ea typeface="Times New Roman" panose="02020603050405020304" pitchFamily="18" charset="0"/>
                <a:cs typeface="Mangal" panose="02040503050203030202" pitchFamily="18" charset="0"/>
              </a:rPr>
            </a:br>
            <a:endParaRPr lang="en-IN" sz="2800" dirty="0"/>
          </a:p>
        </p:txBody>
      </p:sp>
      <p:pic>
        <p:nvPicPr>
          <p:cNvPr id="4" name="Picture 3">
            <a:extLst>
              <a:ext uri="{FF2B5EF4-FFF2-40B4-BE49-F238E27FC236}">
                <a16:creationId xmlns:a16="http://schemas.microsoft.com/office/drawing/2014/main" xmlns="" id="{5AAA766A-753F-12C6-9691-15140C2F202B}"/>
              </a:ext>
            </a:extLst>
          </p:cNvPr>
          <p:cNvPicPr>
            <a:picLocks noChangeAspect="1"/>
          </p:cNvPicPr>
          <p:nvPr/>
        </p:nvPicPr>
        <p:blipFill>
          <a:blip r:embed="rId2"/>
          <a:stretch>
            <a:fillRect/>
          </a:stretch>
        </p:blipFill>
        <p:spPr>
          <a:xfrm>
            <a:off x="460375" y="2"/>
            <a:ext cx="8223251" cy="5486399"/>
          </a:xfrm>
          <a:prstGeom prst="rect">
            <a:avLst/>
          </a:prstGeom>
        </p:spPr>
      </p:pic>
    </p:spTree>
    <p:extLst>
      <p:ext uri="{BB962C8B-B14F-4D97-AF65-F5344CB8AC3E}">
        <p14:creationId xmlns:p14="http://schemas.microsoft.com/office/powerpoint/2010/main" val="130292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889844"/>
            <a:ext cx="7848600" cy="5016758"/>
          </a:xfrm>
          <a:prstGeom prst="rect">
            <a:avLst/>
          </a:prstGeom>
        </p:spPr>
        <p:txBody>
          <a:bodyPr wrap="square">
            <a:spAutoFit/>
          </a:bodyPr>
          <a:lstStyle/>
          <a:p>
            <a:r>
              <a:rPr lang="en-US" sz="3200" dirty="0"/>
              <a:t>Consists of three components –</a:t>
            </a:r>
          </a:p>
          <a:p>
            <a:pPr marL="457200" indent="-457200">
              <a:buFont typeface="Wingdings" pitchFamily="2" charset="2"/>
              <a:buChar char="v"/>
            </a:pPr>
            <a:r>
              <a:rPr lang="en-US" sz="3200" dirty="0"/>
              <a:t> </a:t>
            </a:r>
            <a:r>
              <a:rPr lang="en-US" sz="3200" dirty="0">
                <a:solidFill>
                  <a:srgbClr val="00B050"/>
                </a:solidFill>
              </a:rPr>
              <a:t>Hospitalization</a:t>
            </a:r>
          </a:p>
          <a:p>
            <a:pPr marL="457200" indent="-457200">
              <a:buFont typeface="Wingdings" pitchFamily="2" charset="2"/>
              <a:buChar char="v"/>
            </a:pPr>
            <a:r>
              <a:rPr lang="en-US" sz="3200" dirty="0">
                <a:solidFill>
                  <a:srgbClr val="7030A0"/>
                </a:solidFill>
              </a:rPr>
              <a:t>Physical and </a:t>
            </a:r>
          </a:p>
          <a:p>
            <a:pPr marL="457200" indent="-457200">
              <a:buFont typeface="Wingdings" pitchFamily="2" charset="2"/>
              <a:buChar char="v"/>
            </a:pPr>
            <a:r>
              <a:rPr lang="en-US" sz="3200" dirty="0">
                <a:solidFill>
                  <a:srgbClr val="FFC000"/>
                </a:solidFill>
              </a:rPr>
              <a:t>Mental preparation</a:t>
            </a:r>
          </a:p>
          <a:p>
            <a:endParaRPr lang="en-IN" sz="3200" dirty="0"/>
          </a:p>
          <a:p>
            <a:pPr marL="514350" indent="-514350">
              <a:buAutoNum type="arabicPeriod"/>
            </a:pPr>
            <a:r>
              <a:rPr lang="en-US" sz="3200" b="1" u="sng" dirty="0">
                <a:solidFill>
                  <a:srgbClr val="00B050"/>
                </a:solidFill>
              </a:rPr>
              <a:t>HOSPITALIZATION</a:t>
            </a:r>
            <a:r>
              <a:rPr lang="en-US" sz="3200" b="1" dirty="0">
                <a:solidFill>
                  <a:srgbClr val="00B050"/>
                </a:solidFill>
              </a:rPr>
              <a:t>:</a:t>
            </a:r>
          </a:p>
          <a:p>
            <a:r>
              <a:rPr lang="en-US" sz="3200" dirty="0"/>
              <a:t> 	 </a:t>
            </a:r>
            <a:r>
              <a:rPr lang="en-US" sz="3200" dirty="0">
                <a:solidFill>
                  <a:srgbClr val="002060"/>
                </a:solidFill>
              </a:rPr>
              <a:t>Usually, except in emergency surgeries, the patient is admitted in Hospital the day prior to planned surgery or even a day earlier if suffering from hypertension, diabetes etc. </a:t>
            </a:r>
          </a:p>
        </p:txBody>
      </p:sp>
      <p:sp>
        <p:nvSpPr>
          <p:cNvPr id="3" name="Rectangle 2"/>
          <p:cNvSpPr/>
          <p:nvPr/>
        </p:nvSpPr>
        <p:spPr>
          <a:xfrm>
            <a:off x="2547719" y="101025"/>
            <a:ext cx="3929281" cy="584775"/>
          </a:xfrm>
          <a:prstGeom prst="rect">
            <a:avLst/>
          </a:prstGeom>
        </p:spPr>
        <p:txBody>
          <a:bodyPr wrap="none">
            <a:spAutoFit/>
          </a:bodyPr>
          <a:lstStyle/>
          <a:p>
            <a:pPr lvl="0"/>
            <a:r>
              <a:rPr lang="en-US" sz="3200" b="1" u="sng" dirty="0">
                <a:solidFill>
                  <a:srgbClr val="00B0F0"/>
                </a:solidFill>
              </a:rPr>
              <a:t>PRE OPERATIVE CARE</a:t>
            </a:r>
            <a:r>
              <a:rPr lang="en-US" sz="3200" b="1" dirty="0">
                <a:solidFill>
                  <a:srgbClr val="00B0F0"/>
                </a:solidFill>
              </a:rPr>
              <a:t>:</a:t>
            </a:r>
            <a:endParaRPr lang="en-IN" sz="3200" b="1" dirty="0">
              <a:solidFill>
                <a:srgbClr val="00B0F0"/>
              </a:solidFill>
            </a:endParaRPr>
          </a:p>
        </p:txBody>
      </p:sp>
    </p:spTree>
    <p:extLst>
      <p:ext uri="{BB962C8B-B14F-4D97-AF65-F5344CB8AC3E}">
        <p14:creationId xmlns:p14="http://schemas.microsoft.com/office/powerpoint/2010/main" val="3833775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F4A0F29-F5F6-A61F-3EB4-69824D5124A1}"/>
              </a:ext>
            </a:extLst>
          </p:cNvPr>
          <p:cNvSpPr txBox="1"/>
          <p:nvPr/>
        </p:nvSpPr>
        <p:spPr>
          <a:xfrm>
            <a:off x="387352" y="541573"/>
            <a:ext cx="8460316" cy="5386090"/>
          </a:xfrm>
          <a:prstGeom prst="rect">
            <a:avLst/>
          </a:prstGeom>
          <a:noFill/>
        </p:spPr>
        <p:txBody>
          <a:bodyPr wrap="square">
            <a:spAutoFit/>
          </a:bodyPr>
          <a:lstStyle/>
          <a:p>
            <a:pPr algn="ctr"/>
            <a:r>
              <a:rPr lang="en-US" sz="3600" b="1" i="0" dirty="0">
                <a:solidFill>
                  <a:srgbClr val="32323C"/>
                </a:solidFill>
                <a:effectLst/>
                <a:latin typeface="acumin-pro"/>
              </a:rPr>
              <a:t>  </a:t>
            </a:r>
            <a:endParaRPr lang="en-US" sz="2800" b="0" i="0" dirty="0">
              <a:solidFill>
                <a:srgbClr val="32323C"/>
              </a:solidFill>
              <a:effectLst/>
              <a:latin typeface="acumin-pro"/>
            </a:endParaRPr>
          </a:p>
          <a:p>
            <a:pPr algn="just"/>
            <a:r>
              <a:rPr lang="en-US" sz="2800" b="0" i="0" dirty="0">
                <a:solidFill>
                  <a:srgbClr val="32323C"/>
                </a:solidFill>
                <a:effectLst/>
                <a:latin typeface="acumin-pro"/>
              </a:rPr>
              <a:t>The </a:t>
            </a:r>
            <a:r>
              <a:rPr lang="en-US" sz="2800" b="1" i="0" dirty="0">
                <a:solidFill>
                  <a:srgbClr val="32323C"/>
                </a:solidFill>
                <a:effectLst/>
                <a:latin typeface="acumin-pro"/>
              </a:rPr>
              <a:t>management of pre-operative patients </a:t>
            </a:r>
            <a:r>
              <a:rPr lang="en-US" sz="2800" b="0" i="0" dirty="0">
                <a:solidFill>
                  <a:srgbClr val="32323C"/>
                </a:solidFill>
                <a:effectLst/>
                <a:latin typeface="acumin-pro"/>
              </a:rPr>
              <a:t>is a core function of junior doctors. Although </a:t>
            </a:r>
            <a:r>
              <a:rPr lang="en-US" sz="2800" b="1" i="0" dirty="0">
                <a:solidFill>
                  <a:srgbClr val="32323C"/>
                </a:solidFill>
                <a:effectLst/>
                <a:latin typeface="acumin-pro"/>
              </a:rPr>
              <a:t>specific management</a:t>
            </a:r>
            <a:r>
              <a:rPr lang="en-US" sz="2800" b="0" i="0" dirty="0">
                <a:solidFill>
                  <a:srgbClr val="32323C"/>
                </a:solidFill>
                <a:effectLst/>
                <a:latin typeface="acumin-pro"/>
              </a:rPr>
              <a:t> is provided in this article, each hospital may differ slightly in its </a:t>
            </a:r>
            <a:r>
              <a:rPr lang="en-US" sz="2800" b="1" i="0" dirty="0">
                <a:solidFill>
                  <a:srgbClr val="32323C"/>
                </a:solidFill>
                <a:effectLst/>
                <a:latin typeface="acumin-pro"/>
              </a:rPr>
              <a:t>protocols</a:t>
            </a:r>
            <a:r>
              <a:rPr lang="en-US" sz="2800" b="0" i="0" dirty="0">
                <a:solidFill>
                  <a:srgbClr val="32323C"/>
                </a:solidFill>
                <a:effectLst/>
                <a:latin typeface="acumin-pro"/>
              </a:rPr>
              <a:t>, therefore it is advised that you refer to any</a:t>
            </a:r>
            <a:r>
              <a:rPr lang="en-US" sz="2800" b="1" i="0" dirty="0">
                <a:solidFill>
                  <a:srgbClr val="32323C"/>
                </a:solidFill>
                <a:effectLst/>
                <a:latin typeface="acumin-pro"/>
              </a:rPr>
              <a:t> local guidelines</a:t>
            </a:r>
            <a:r>
              <a:rPr lang="en-US" sz="2800" b="0" i="0" dirty="0">
                <a:solidFill>
                  <a:srgbClr val="32323C"/>
                </a:solidFill>
                <a:effectLst/>
                <a:latin typeface="acumin-pro"/>
              </a:rPr>
              <a:t>.</a:t>
            </a:r>
          </a:p>
          <a:p>
            <a:pPr algn="just"/>
            <a:r>
              <a:rPr lang="en-US" sz="2800" b="0" i="0" dirty="0">
                <a:solidFill>
                  <a:srgbClr val="32323C"/>
                </a:solidFill>
                <a:effectLst/>
                <a:latin typeface="acumin-pro"/>
              </a:rPr>
              <a:t>A useful tool for structuring your management plan is to </a:t>
            </a:r>
            <a:r>
              <a:rPr lang="en-US" sz="2800" b="0" i="0" dirty="0" err="1">
                <a:solidFill>
                  <a:srgbClr val="32323C"/>
                </a:solidFill>
                <a:effectLst/>
                <a:latin typeface="acumin-pro"/>
              </a:rPr>
              <a:t>utilise</a:t>
            </a:r>
            <a:r>
              <a:rPr lang="en-US" sz="2800" b="0" i="0" dirty="0">
                <a:solidFill>
                  <a:srgbClr val="32323C"/>
                </a:solidFill>
                <a:effectLst/>
                <a:latin typeface="acumin-pro"/>
              </a:rPr>
              <a:t> the acronym ‘RAPRIOP’ (this can be used for the management of any patient): </a:t>
            </a:r>
            <a:r>
              <a:rPr lang="en-US" sz="2800" b="1" i="0" dirty="0">
                <a:solidFill>
                  <a:srgbClr val="32323C"/>
                </a:solidFill>
                <a:effectLst/>
                <a:latin typeface="acumin-pro"/>
              </a:rPr>
              <a:t>R</a:t>
            </a:r>
            <a:r>
              <a:rPr lang="en-US" sz="2800" b="0" i="0" dirty="0">
                <a:solidFill>
                  <a:srgbClr val="32323C"/>
                </a:solidFill>
                <a:effectLst/>
                <a:latin typeface="acumin-pro"/>
              </a:rPr>
              <a:t>eassurance, </a:t>
            </a:r>
            <a:r>
              <a:rPr lang="en-US" sz="2800" b="1" i="0" dirty="0">
                <a:solidFill>
                  <a:srgbClr val="32323C"/>
                </a:solidFill>
                <a:effectLst/>
                <a:latin typeface="acumin-pro"/>
              </a:rPr>
              <a:t>A</a:t>
            </a:r>
            <a:r>
              <a:rPr lang="en-US" sz="2800" b="0" i="0" dirty="0">
                <a:solidFill>
                  <a:srgbClr val="32323C"/>
                </a:solidFill>
                <a:effectLst/>
                <a:latin typeface="acumin-pro"/>
              </a:rPr>
              <a:t>dvice, </a:t>
            </a:r>
            <a:r>
              <a:rPr lang="en-US" sz="2800" b="1" i="0" dirty="0">
                <a:solidFill>
                  <a:srgbClr val="32323C"/>
                </a:solidFill>
                <a:effectLst/>
                <a:latin typeface="acumin-pro"/>
              </a:rPr>
              <a:t>P</a:t>
            </a:r>
            <a:r>
              <a:rPr lang="en-US" sz="2800" b="0" i="0" dirty="0">
                <a:solidFill>
                  <a:srgbClr val="32323C"/>
                </a:solidFill>
                <a:effectLst/>
                <a:latin typeface="acumin-pro"/>
              </a:rPr>
              <a:t>rescription, </a:t>
            </a:r>
            <a:r>
              <a:rPr lang="en-US" sz="2800" b="1" i="0" dirty="0">
                <a:solidFill>
                  <a:srgbClr val="32323C"/>
                </a:solidFill>
                <a:effectLst/>
                <a:latin typeface="acumin-pro"/>
              </a:rPr>
              <a:t>R</a:t>
            </a:r>
            <a:r>
              <a:rPr lang="en-US" sz="2800" b="0" i="0" dirty="0">
                <a:solidFill>
                  <a:srgbClr val="32323C"/>
                </a:solidFill>
                <a:effectLst/>
                <a:latin typeface="acumin-pro"/>
              </a:rPr>
              <a:t>eferral, </a:t>
            </a:r>
            <a:r>
              <a:rPr lang="en-US" sz="2800" b="1" i="0" dirty="0">
                <a:solidFill>
                  <a:srgbClr val="32323C"/>
                </a:solidFill>
                <a:effectLst/>
                <a:latin typeface="acumin-pro"/>
              </a:rPr>
              <a:t>I</a:t>
            </a:r>
            <a:r>
              <a:rPr lang="en-US" sz="2800" b="0" i="0" dirty="0">
                <a:solidFill>
                  <a:srgbClr val="32323C"/>
                </a:solidFill>
                <a:effectLst/>
                <a:latin typeface="acumin-pro"/>
              </a:rPr>
              <a:t>nvestigations, </a:t>
            </a:r>
            <a:r>
              <a:rPr lang="en-US" sz="2800" b="1" i="0" dirty="0">
                <a:solidFill>
                  <a:srgbClr val="32323C"/>
                </a:solidFill>
                <a:effectLst/>
                <a:latin typeface="acumin-pro"/>
              </a:rPr>
              <a:t>O</a:t>
            </a:r>
            <a:r>
              <a:rPr lang="en-US" sz="2800" b="0" i="0" dirty="0">
                <a:solidFill>
                  <a:srgbClr val="32323C"/>
                </a:solidFill>
                <a:effectLst/>
                <a:latin typeface="acumin-pro"/>
              </a:rPr>
              <a:t>bservations, </a:t>
            </a:r>
            <a:r>
              <a:rPr lang="en-US" sz="2800" b="1" i="0" dirty="0">
                <a:solidFill>
                  <a:srgbClr val="32323C"/>
                </a:solidFill>
                <a:effectLst/>
                <a:latin typeface="acumin-pro"/>
              </a:rPr>
              <a:t>P</a:t>
            </a:r>
            <a:r>
              <a:rPr lang="en-US" sz="2800" b="0" i="0" dirty="0">
                <a:solidFill>
                  <a:srgbClr val="32323C"/>
                </a:solidFill>
                <a:effectLst/>
                <a:latin typeface="acumin-pro"/>
              </a:rPr>
              <a:t>atient understanding and follow-up</a:t>
            </a:r>
            <a:r>
              <a:rPr lang="en-US" b="0" i="1" dirty="0">
                <a:solidFill>
                  <a:srgbClr val="32323C"/>
                </a:solidFill>
                <a:effectLst/>
                <a:latin typeface="acumin-pro"/>
              </a:rPr>
              <a:t>: </a:t>
            </a:r>
            <a:endParaRPr lang="en-US" b="0" i="0" dirty="0">
              <a:solidFill>
                <a:srgbClr val="32323C"/>
              </a:solidFill>
              <a:effectLst/>
              <a:latin typeface="acumin-pro"/>
            </a:endParaRPr>
          </a:p>
        </p:txBody>
      </p:sp>
      <p:sp>
        <p:nvSpPr>
          <p:cNvPr id="2" name="Rectangle 1"/>
          <p:cNvSpPr/>
          <p:nvPr/>
        </p:nvSpPr>
        <p:spPr>
          <a:xfrm>
            <a:off x="2590800" y="152400"/>
            <a:ext cx="3733800" cy="646331"/>
          </a:xfrm>
          <a:prstGeom prst="rect">
            <a:avLst/>
          </a:prstGeom>
        </p:spPr>
        <p:txBody>
          <a:bodyPr wrap="square">
            <a:spAutoFit/>
          </a:bodyPr>
          <a:lstStyle/>
          <a:p>
            <a:pPr lvl="0" algn="ctr"/>
            <a:r>
              <a:rPr lang="en-US" sz="3600" b="1" dirty="0">
                <a:solidFill>
                  <a:srgbClr val="FF0000"/>
                </a:solidFill>
                <a:latin typeface="acumin-pro"/>
              </a:rPr>
              <a:t>INTRODUCTION</a:t>
            </a:r>
          </a:p>
        </p:txBody>
      </p:sp>
    </p:spTree>
    <p:extLst>
      <p:ext uri="{BB962C8B-B14F-4D97-AF65-F5344CB8AC3E}">
        <p14:creationId xmlns:p14="http://schemas.microsoft.com/office/powerpoint/2010/main" val="3626827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860046E-149E-9326-A33F-A4FC709737CD}"/>
              </a:ext>
            </a:extLst>
          </p:cNvPr>
          <p:cNvSpPr txBox="1"/>
          <p:nvPr/>
        </p:nvSpPr>
        <p:spPr>
          <a:xfrm>
            <a:off x="762001" y="1530965"/>
            <a:ext cx="7391400" cy="2862322"/>
          </a:xfrm>
          <a:prstGeom prst="rect">
            <a:avLst/>
          </a:prstGeom>
          <a:noFill/>
        </p:spPr>
        <p:txBody>
          <a:bodyPr wrap="square">
            <a:spAutoFit/>
          </a:bodyPr>
          <a:lstStyle/>
          <a:p>
            <a:pPr algn="ctr"/>
            <a:r>
              <a:rPr lang="en-US" sz="4000" b="1" i="0" dirty="0">
                <a:solidFill>
                  <a:srgbClr val="32323C"/>
                </a:solidFill>
                <a:effectLst/>
                <a:latin typeface="acumin-pro"/>
              </a:rPr>
              <a:t>                                                                                                                                                                                                </a:t>
            </a:r>
            <a:endParaRPr lang="en-US" sz="2000" b="1" i="0" dirty="0">
              <a:solidFill>
                <a:srgbClr val="32323C"/>
              </a:solidFill>
              <a:effectLst/>
              <a:latin typeface="acumin-pro"/>
            </a:endParaRPr>
          </a:p>
          <a:p>
            <a:pPr algn="just"/>
            <a:r>
              <a:rPr lang="en-US" sz="2800" b="0" i="0" dirty="0">
                <a:solidFill>
                  <a:srgbClr val="32323C"/>
                </a:solidFill>
                <a:effectLst/>
                <a:latin typeface="acumin-pro"/>
              </a:rPr>
              <a:t>It almost goes without saying that </a:t>
            </a:r>
            <a:r>
              <a:rPr lang="en-US" sz="2800" b="1" i="0" dirty="0">
                <a:solidFill>
                  <a:srgbClr val="32323C"/>
                </a:solidFill>
                <a:effectLst/>
                <a:latin typeface="acumin-pro"/>
              </a:rPr>
              <a:t>most patients</a:t>
            </a:r>
            <a:r>
              <a:rPr lang="en-US" sz="2800" b="0" i="0" dirty="0">
                <a:solidFill>
                  <a:srgbClr val="32323C"/>
                </a:solidFill>
                <a:effectLst/>
                <a:latin typeface="acumin-pro"/>
              </a:rPr>
              <a:t> are </a:t>
            </a:r>
            <a:r>
              <a:rPr lang="en-US" sz="2800" b="1" i="0" dirty="0">
                <a:solidFill>
                  <a:srgbClr val="32323C"/>
                </a:solidFill>
                <a:effectLst/>
                <a:latin typeface="acumin-pro"/>
              </a:rPr>
              <a:t>anxious</a:t>
            </a:r>
            <a:r>
              <a:rPr lang="en-US" sz="2800" b="0" i="0" dirty="0">
                <a:solidFill>
                  <a:srgbClr val="32323C"/>
                </a:solidFill>
                <a:effectLst/>
                <a:latin typeface="acumin-pro"/>
              </a:rPr>
              <a:t> about their upcoming surgery. </a:t>
            </a:r>
            <a:r>
              <a:rPr lang="en-US" sz="2800" b="1" i="0" dirty="0">
                <a:solidFill>
                  <a:srgbClr val="32323C"/>
                </a:solidFill>
                <a:effectLst/>
                <a:latin typeface="acumin-pro"/>
              </a:rPr>
              <a:t>Recognition</a:t>
            </a:r>
            <a:r>
              <a:rPr lang="en-US" sz="2800" b="0" i="0" dirty="0">
                <a:solidFill>
                  <a:srgbClr val="32323C"/>
                </a:solidFill>
                <a:effectLst/>
                <a:latin typeface="acumin-pro"/>
              </a:rPr>
              <a:t> of this fact and a </a:t>
            </a:r>
            <a:r>
              <a:rPr lang="en-US" sz="2800" b="1" i="0" dirty="0">
                <a:solidFill>
                  <a:srgbClr val="32323C"/>
                </a:solidFill>
                <a:effectLst/>
                <a:latin typeface="acumin-pro"/>
              </a:rPr>
              <a:t>kind word</a:t>
            </a:r>
            <a:r>
              <a:rPr lang="en-US" sz="2800" b="0" i="0" dirty="0">
                <a:solidFill>
                  <a:srgbClr val="32323C"/>
                </a:solidFill>
                <a:effectLst/>
                <a:latin typeface="acumin-pro"/>
              </a:rPr>
              <a:t> will make a big difference to a wary patient.</a:t>
            </a:r>
          </a:p>
        </p:txBody>
      </p:sp>
      <p:sp>
        <p:nvSpPr>
          <p:cNvPr id="2" name="Rectangle 1"/>
          <p:cNvSpPr/>
          <p:nvPr/>
        </p:nvSpPr>
        <p:spPr>
          <a:xfrm>
            <a:off x="2819400" y="511314"/>
            <a:ext cx="3482975" cy="707886"/>
          </a:xfrm>
          <a:prstGeom prst="rect">
            <a:avLst/>
          </a:prstGeom>
        </p:spPr>
        <p:txBody>
          <a:bodyPr wrap="square">
            <a:spAutoFit/>
          </a:bodyPr>
          <a:lstStyle/>
          <a:p>
            <a:pPr lvl="0" algn="ctr"/>
            <a:r>
              <a:rPr lang="en-US" sz="4000" b="1" dirty="0">
                <a:solidFill>
                  <a:srgbClr val="32323C"/>
                </a:solidFill>
                <a:latin typeface="acumin-pro"/>
              </a:rPr>
              <a:t>Reassurance</a:t>
            </a:r>
          </a:p>
        </p:txBody>
      </p:sp>
    </p:spTree>
    <p:extLst>
      <p:ext uri="{BB962C8B-B14F-4D97-AF65-F5344CB8AC3E}">
        <p14:creationId xmlns:p14="http://schemas.microsoft.com/office/powerpoint/2010/main" val="1953107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A2C3BDE-FB49-DBDA-24E7-8F2552608136}"/>
              </a:ext>
            </a:extLst>
          </p:cNvPr>
          <p:cNvSpPr txBox="1"/>
          <p:nvPr/>
        </p:nvSpPr>
        <p:spPr>
          <a:xfrm>
            <a:off x="422275" y="366176"/>
            <a:ext cx="8299451" cy="6186309"/>
          </a:xfrm>
          <a:prstGeom prst="rect">
            <a:avLst/>
          </a:prstGeom>
          <a:noFill/>
        </p:spPr>
        <p:txBody>
          <a:bodyPr wrap="square">
            <a:spAutoFit/>
          </a:bodyPr>
          <a:lstStyle/>
          <a:p>
            <a:pPr algn="l"/>
            <a:r>
              <a:rPr lang="en-US" sz="3200" b="1" i="0" dirty="0">
                <a:solidFill>
                  <a:srgbClr val="32323C"/>
                </a:solidFill>
                <a:effectLst/>
                <a:latin typeface="acumin-pro"/>
              </a:rPr>
              <a:t>   </a:t>
            </a:r>
            <a:r>
              <a:rPr lang="en-US" sz="2800" b="0" i="0" dirty="0">
                <a:solidFill>
                  <a:srgbClr val="32323C"/>
                </a:solidFill>
                <a:effectLst/>
                <a:latin typeface="acumin-pro"/>
              </a:rPr>
              <a:t>All </a:t>
            </a:r>
            <a:r>
              <a:rPr lang="en-US" sz="2800" b="1" i="0" dirty="0">
                <a:solidFill>
                  <a:srgbClr val="32323C"/>
                </a:solidFill>
                <a:effectLst/>
                <a:latin typeface="acumin-pro"/>
              </a:rPr>
              <a:t>pre-operative patients</a:t>
            </a:r>
            <a:r>
              <a:rPr lang="en-US" sz="2800" b="0" i="0" dirty="0">
                <a:solidFill>
                  <a:srgbClr val="32323C"/>
                </a:solidFill>
                <a:effectLst/>
                <a:latin typeface="acumin-pro"/>
              </a:rPr>
              <a:t> should be  given </a:t>
            </a:r>
            <a:r>
              <a:rPr lang="en-US" sz="2800" b="1" i="0" dirty="0">
                <a:solidFill>
                  <a:srgbClr val="32323C"/>
                </a:solidFill>
                <a:effectLst/>
                <a:latin typeface="acumin-pro"/>
              </a:rPr>
              <a:t>advice regarding fasting</a:t>
            </a:r>
            <a:r>
              <a:rPr lang="en-US" sz="2800" b="0" i="0" dirty="0">
                <a:solidFill>
                  <a:srgbClr val="32323C"/>
                </a:solidFill>
                <a:effectLst/>
                <a:latin typeface="acumin-pro"/>
              </a:rPr>
              <a:t>. A typical pre-operative regime is </a:t>
            </a:r>
            <a:r>
              <a:rPr lang="en-US" sz="2800" b="1" i="0" dirty="0">
                <a:solidFill>
                  <a:srgbClr val="32323C"/>
                </a:solidFill>
                <a:effectLst/>
                <a:latin typeface="acumin-pro"/>
              </a:rPr>
              <a:t>no food up to 6 hours </a:t>
            </a:r>
            <a:r>
              <a:rPr lang="en-US" sz="2800" b="0" i="0" dirty="0">
                <a:solidFill>
                  <a:srgbClr val="32323C"/>
                </a:solidFill>
                <a:effectLst/>
                <a:latin typeface="acumin-pro"/>
              </a:rPr>
              <a:t>before surgery, with </a:t>
            </a:r>
            <a:r>
              <a:rPr lang="en-US" sz="2800" b="1" i="0" dirty="0">
                <a:solidFill>
                  <a:srgbClr val="32323C"/>
                </a:solidFill>
                <a:effectLst/>
                <a:latin typeface="acumin-pro"/>
              </a:rPr>
              <a:t>clear fluids only up to 2 hours</a:t>
            </a:r>
            <a:r>
              <a:rPr lang="en-US" sz="2800" b="0" i="0" dirty="0">
                <a:solidFill>
                  <a:srgbClr val="32323C"/>
                </a:solidFill>
                <a:effectLst/>
                <a:latin typeface="acumin-pro"/>
              </a:rPr>
              <a:t> before surgery*.</a:t>
            </a:r>
          </a:p>
          <a:p>
            <a:pPr algn="just"/>
            <a:r>
              <a:rPr lang="en-US" sz="2800" b="0" i="0" dirty="0">
                <a:solidFill>
                  <a:srgbClr val="32323C"/>
                </a:solidFill>
                <a:effectLst/>
                <a:latin typeface="acumin-pro"/>
              </a:rPr>
              <a:t>Fasting ensures that the </a:t>
            </a:r>
            <a:r>
              <a:rPr lang="en-US" sz="2800" b="1" i="0" dirty="0">
                <a:solidFill>
                  <a:srgbClr val="32323C"/>
                </a:solidFill>
                <a:effectLst/>
                <a:latin typeface="acumin-pro"/>
              </a:rPr>
              <a:t>stomach</a:t>
            </a:r>
            <a:r>
              <a:rPr lang="en-US" sz="2800" b="0" i="0" dirty="0">
                <a:solidFill>
                  <a:srgbClr val="32323C"/>
                </a:solidFill>
                <a:effectLst/>
                <a:latin typeface="acumin-pro"/>
              </a:rPr>
              <a:t> is </a:t>
            </a:r>
            <a:r>
              <a:rPr lang="en-US" sz="2800" b="1" i="0" dirty="0">
                <a:solidFill>
                  <a:srgbClr val="32323C"/>
                </a:solidFill>
                <a:effectLst/>
                <a:latin typeface="acumin-pro"/>
              </a:rPr>
              <a:t>empty of contents</a:t>
            </a:r>
            <a:r>
              <a:rPr lang="en-US" sz="2800" b="0" i="0" dirty="0">
                <a:solidFill>
                  <a:srgbClr val="32323C"/>
                </a:solidFill>
                <a:effectLst/>
                <a:latin typeface="acumin-pro"/>
              </a:rPr>
              <a:t>, in turn </a:t>
            </a:r>
            <a:r>
              <a:rPr lang="en-US" sz="2800" b="1" i="0" dirty="0">
                <a:solidFill>
                  <a:srgbClr val="32323C"/>
                </a:solidFill>
                <a:effectLst/>
                <a:latin typeface="acumin-pro"/>
              </a:rPr>
              <a:t>reduces the risk of aspiration</a:t>
            </a:r>
            <a:r>
              <a:rPr lang="en-US" sz="2800" b="0" i="0" dirty="0">
                <a:solidFill>
                  <a:srgbClr val="32323C"/>
                </a:solidFill>
                <a:effectLst/>
                <a:latin typeface="acumin-pro"/>
              </a:rPr>
              <a:t>, which can cause aspiration pneumonitis and / or aspiration pneumonia.</a:t>
            </a:r>
          </a:p>
          <a:p>
            <a:pPr algn="just"/>
            <a:r>
              <a:rPr lang="en-US" sz="2800" b="0" i="1" dirty="0">
                <a:solidFill>
                  <a:srgbClr val="32323C"/>
                </a:solidFill>
                <a:effectLst/>
                <a:latin typeface="acumin-pro"/>
              </a:rPr>
              <a:t>*Some </a:t>
            </a:r>
            <a:r>
              <a:rPr lang="en-US" sz="2800" b="0" i="1" dirty="0" err="1">
                <a:solidFill>
                  <a:srgbClr val="32323C"/>
                </a:solidFill>
                <a:effectLst/>
                <a:latin typeface="acumin-pro"/>
              </a:rPr>
              <a:t>centres</a:t>
            </a:r>
            <a:r>
              <a:rPr lang="en-US" sz="2800" b="0" i="1" dirty="0">
                <a:solidFill>
                  <a:srgbClr val="32323C"/>
                </a:solidFill>
                <a:effectLst/>
                <a:latin typeface="acumin-pro"/>
              </a:rPr>
              <a:t> are moving towards allowing free access to water and encouraging drinking as it has been shown to be association with no increase in adverse events and a significant reduction in postoperative nausea and vomiting</a:t>
            </a:r>
            <a:endParaRPr lang="en-US" sz="2800" b="0" i="0" dirty="0">
              <a:solidFill>
                <a:srgbClr val="32323C"/>
              </a:solidFill>
              <a:effectLst/>
              <a:latin typeface="acumin-pro"/>
            </a:endParaRPr>
          </a:p>
        </p:txBody>
      </p:sp>
      <p:sp>
        <p:nvSpPr>
          <p:cNvPr id="2" name="Rectangle 1"/>
          <p:cNvSpPr/>
          <p:nvPr/>
        </p:nvSpPr>
        <p:spPr>
          <a:xfrm>
            <a:off x="3276600" y="-32037"/>
            <a:ext cx="2843616" cy="584775"/>
          </a:xfrm>
          <a:prstGeom prst="rect">
            <a:avLst/>
          </a:prstGeom>
        </p:spPr>
        <p:txBody>
          <a:bodyPr wrap="square">
            <a:spAutoFit/>
          </a:bodyPr>
          <a:lstStyle/>
          <a:p>
            <a:pPr lvl="0"/>
            <a:r>
              <a:rPr lang="en-US" sz="3200" b="1" dirty="0">
                <a:solidFill>
                  <a:srgbClr val="00B0F0"/>
                </a:solidFill>
                <a:latin typeface="acumin-pro"/>
              </a:rPr>
              <a:t>ADVICE</a:t>
            </a:r>
          </a:p>
        </p:txBody>
      </p:sp>
    </p:spTree>
    <p:extLst>
      <p:ext uri="{BB962C8B-B14F-4D97-AF65-F5344CB8AC3E}">
        <p14:creationId xmlns:p14="http://schemas.microsoft.com/office/powerpoint/2010/main" val="3879481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5AD5C4B-5064-E3E7-4FE9-A84912F63F59}"/>
              </a:ext>
            </a:extLst>
          </p:cNvPr>
          <p:cNvSpPr txBox="1"/>
          <p:nvPr/>
        </p:nvSpPr>
        <p:spPr>
          <a:xfrm>
            <a:off x="761999" y="1126391"/>
            <a:ext cx="7848601" cy="3293209"/>
          </a:xfrm>
          <a:prstGeom prst="rect">
            <a:avLst/>
          </a:prstGeom>
          <a:noFill/>
        </p:spPr>
        <p:txBody>
          <a:bodyPr wrap="square">
            <a:spAutoFit/>
          </a:bodyPr>
          <a:lstStyle/>
          <a:p>
            <a:pPr algn="just"/>
            <a:r>
              <a:rPr lang="en-US" sz="4000" b="1" i="0" dirty="0">
                <a:solidFill>
                  <a:srgbClr val="32323C"/>
                </a:solidFill>
                <a:effectLst/>
                <a:latin typeface="acumin-pro"/>
              </a:rPr>
              <a:t>                    </a:t>
            </a:r>
            <a:endParaRPr lang="en-US" sz="3600" b="1" i="0" dirty="0">
              <a:solidFill>
                <a:srgbClr val="32323C"/>
              </a:solidFill>
              <a:effectLst/>
              <a:latin typeface="acumin-pro"/>
            </a:endParaRPr>
          </a:p>
          <a:p>
            <a:pPr algn="just"/>
            <a:r>
              <a:rPr lang="en-US" sz="2800" b="0" i="0" dirty="0">
                <a:solidFill>
                  <a:srgbClr val="32323C"/>
                </a:solidFill>
                <a:effectLst/>
                <a:latin typeface="acumin-pro"/>
              </a:rPr>
              <a:t>The </a:t>
            </a:r>
            <a:r>
              <a:rPr lang="en-US" sz="2800" b="1" i="0" dirty="0">
                <a:solidFill>
                  <a:srgbClr val="32323C"/>
                </a:solidFill>
                <a:effectLst/>
                <a:latin typeface="acumin-pro"/>
              </a:rPr>
              <a:t>management</a:t>
            </a:r>
            <a:r>
              <a:rPr lang="en-US" sz="2800" b="0" i="0" dirty="0">
                <a:solidFill>
                  <a:srgbClr val="32323C"/>
                </a:solidFill>
                <a:effectLst/>
                <a:latin typeface="acumin-pro"/>
              </a:rPr>
              <a:t> of the </a:t>
            </a:r>
            <a:r>
              <a:rPr lang="en-US" sz="2800" b="1" i="0" dirty="0">
                <a:solidFill>
                  <a:srgbClr val="32323C"/>
                </a:solidFill>
                <a:effectLst/>
                <a:latin typeface="acumin-pro"/>
              </a:rPr>
              <a:t>pre-operative drug</a:t>
            </a:r>
            <a:r>
              <a:rPr lang="en-US" sz="2800" b="0" i="0" dirty="0">
                <a:solidFill>
                  <a:srgbClr val="32323C"/>
                </a:solidFill>
                <a:effectLst/>
                <a:latin typeface="acumin-pro"/>
              </a:rPr>
              <a:t> regime falls into three categories; prescriptions to </a:t>
            </a:r>
            <a:r>
              <a:rPr lang="en-US" sz="2800" b="1" i="0" dirty="0">
                <a:solidFill>
                  <a:srgbClr val="32323C"/>
                </a:solidFill>
                <a:effectLst/>
                <a:latin typeface="acumin-pro"/>
              </a:rPr>
              <a:t>stop</a:t>
            </a:r>
            <a:r>
              <a:rPr lang="en-US" sz="2800" b="0" i="0" dirty="0">
                <a:solidFill>
                  <a:srgbClr val="32323C"/>
                </a:solidFill>
                <a:effectLst/>
                <a:latin typeface="acumin-pro"/>
              </a:rPr>
              <a:t>, prescriptions to </a:t>
            </a:r>
            <a:r>
              <a:rPr lang="en-US" sz="2800" b="1" i="0" dirty="0">
                <a:solidFill>
                  <a:srgbClr val="32323C"/>
                </a:solidFill>
                <a:effectLst/>
                <a:latin typeface="acumin-pro"/>
              </a:rPr>
              <a:t>alter</a:t>
            </a:r>
            <a:r>
              <a:rPr lang="en-US" sz="2800" b="0" i="0" dirty="0">
                <a:solidFill>
                  <a:srgbClr val="32323C"/>
                </a:solidFill>
                <a:effectLst/>
                <a:latin typeface="acumin-pro"/>
              </a:rPr>
              <a:t>, and prescriptions to </a:t>
            </a:r>
            <a:r>
              <a:rPr lang="en-US" sz="2800" b="1" i="0" dirty="0">
                <a:solidFill>
                  <a:srgbClr val="32323C"/>
                </a:solidFill>
                <a:effectLst/>
                <a:latin typeface="acumin-pro"/>
              </a:rPr>
              <a:t>start</a:t>
            </a:r>
            <a:r>
              <a:rPr lang="en-US" sz="2800" b="0" i="0" dirty="0">
                <a:solidFill>
                  <a:srgbClr val="32323C"/>
                </a:solidFill>
                <a:effectLst/>
                <a:latin typeface="acumin-pro"/>
              </a:rPr>
              <a:t>. In certain patients, </a:t>
            </a:r>
            <a:r>
              <a:rPr lang="en-US" sz="2800" b="1" i="0" dirty="0">
                <a:solidFill>
                  <a:srgbClr val="32323C"/>
                </a:solidFill>
                <a:effectLst/>
                <a:latin typeface="acumin-pro"/>
              </a:rPr>
              <a:t>bowel preparation</a:t>
            </a:r>
            <a:r>
              <a:rPr lang="en-US" sz="2800" b="0" i="0" dirty="0">
                <a:solidFill>
                  <a:srgbClr val="32323C"/>
                </a:solidFill>
                <a:effectLst/>
                <a:latin typeface="acumin-pro"/>
              </a:rPr>
              <a:t> and </a:t>
            </a:r>
            <a:r>
              <a:rPr lang="en-US" sz="2800" b="1" i="0" dirty="0">
                <a:solidFill>
                  <a:srgbClr val="32323C"/>
                </a:solidFill>
                <a:effectLst/>
                <a:latin typeface="acumin-pro"/>
              </a:rPr>
              <a:t>blood products</a:t>
            </a:r>
            <a:r>
              <a:rPr lang="en-US" sz="2800" b="0" i="0" dirty="0">
                <a:solidFill>
                  <a:srgbClr val="32323C"/>
                </a:solidFill>
                <a:effectLst/>
                <a:latin typeface="acumin-pro"/>
              </a:rPr>
              <a:t> may also need to be considered.</a:t>
            </a:r>
          </a:p>
        </p:txBody>
      </p:sp>
      <p:sp>
        <p:nvSpPr>
          <p:cNvPr id="2" name="Rectangle 1"/>
          <p:cNvSpPr/>
          <p:nvPr/>
        </p:nvSpPr>
        <p:spPr>
          <a:xfrm>
            <a:off x="2590800" y="304800"/>
            <a:ext cx="4648200" cy="584775"/>
          </a:xfrm>
          <a:prstGeom prst="rect">
            <a:avLst/>
          </a:prstGeom>
        </p:spPr>
        <p:txBody>
          <a:bodyPr wrap="square">
            <a:spAutoFit/>
          </a:bodyPr>
          <a:lstStyle/>
          <a:p>
            <a:pPr lvl="0" algn="just"/>
            <a:r>
              <a:rPr lang="en-US" sz="3200" b="1" dirty="0">
                <a:solidFill>
                  <a:srgbClr val="00B0F0"/>
                </a:solidFill>
                <a:latin typeface="acumin-pro"/>
              </a:rPr>
              <a:t>PRESCRIPTIONS</a:t>
            </a:r>
          </a:p>
        </p:txBody>
      </p:sp>
    </p:spTree>
    <p:extLst>
      <p:ext uri="{BB962C8B-B14F-4D97-AF65-F5344CB8AC3E}">
        <p14:creationId xmlns:p14="http://schemas.microsoft.com/office/powerpoint/2010/main" val="2244681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555FB8F-9EA6-5A94-9D0E-5F2B16DA8DC6}"/>
              </a:ext>
            </a:extLst>
          </p:cNvPr>
          <p:cNvSpPr txBox="1"/>
          <p:nvPr/>
        </p:nvSpPr>
        <p:spPr>
          <a:xfrm>
            <a:off x="838199" y="810429"/>
            <a:ext cx="7467601" cy="5262979"/>
          </a:xfrm>
          <a:prstGeom prst="rect">
            <a:avLst/>
          </a:prstGeom>
          <a:noFill/>
        </p:spPr>
        <p:txBody>
          <a:bodyPr wrap="square">
            <a:spAutoFit/>
          </a:bodyPr>
          <a:lstStyle/>
          <a:p>
            <a:pPr algn="just"/>
            <a:r>
              <a:rPr lang="en-US" sz="2800" b="0" i="0" dirty="0">
                <a:solidFill>
                  <a:srgbClr val="32323C"/>
                </a:solidFill>
                <a:effectLst/>
              </a:rPr>
              <a:t>These commonly stopped medications can be remembered as ‘CHOW’.</a:t>
            </a:r>
          </a:p>
          <a:p>
            <a:pPr algn="just">
              <a:buFont typeface="Arial" panose="020B0604020202020204" pitchFamily="34" charset="0"/>
              <a:buChar char="•"/>
            </a:pPr>
            <a:r>
              <a:rPr lang="en-US" sz="2800" b="1" i="0" dirty="0">
                <a:solidFill>
                  <a:srgbClr val="32323C"/>
                </a:solidFill>
                <a:effectLst/>
              </a:rPr>
              <a:t>C</a:t>
            </a:r>
            <a:r>
              <a:rPr lang="en-US" sz="2800" b="0" i="0" dirty="0">
                <a:solidFill>
                  <a:srgbClr val="32323C"/>
                </a:solidFill>
                <a:effectLst/>
              </a:rPr>
              <a:t>lopidogrel – stopped 7 days prior to surgery due to bleeding risk; aspirin and other anti-platelets can often be continued and minimal effect on surgical bleeding</a:t>
            </a:r>
          </a:p>
          <a:p>
            <a:pPr algn="just">
              <a:buFont typeface="Arial" panose="020B0604020202020204" pitchFamily="34" charset="0"/>
              <a:buChar char="•"/>
            </a:pPr>
            <a:r>
              <a:rPr lang="en-US" sz="2800" b="1" i="0" dirty="0" err="1">
                <a:solidFill>
                  <a:srgbClr val="32323C"/>
                </a:solidFill>
                <a:effectLst/>
              </a:rPr>
              <a:t>H</a:t>
            </a:r>
            <a:r>
              <a:rPr lang="en-US" sz="2800" b="0" i="0" dirty="0" err="1">
                <a:solidFill>
                  <a:srgbClr val="32323C"/>
                </a:solidFill>
                <a:effectLst/>
              </a:rPr>
              <a:t>ypoglycaemics</a:t>
            </a:r>
            <a:r>
              <a:rPr lang="en-US" sz="2800" b="0" i="0" dirty="0">
                <a:solidFill>
                  <a:srgbClr val="32323C"/>
                </a:solidFill>
                <a:effectLst/>
              </a:rPr>
              <a:t> – see ‘Diabetes Mellitus’ below</a:t>
            </a:r>
          </a:p>
          <a:p>
            <a:pPr algn="just">
              <a:buFont typeface="Arial" panose="020B0604020202020204" pitchFamily="34" charset="0"/>
              <a:buChar char="•"/>
            </a:pPr>
            <a:r>
              <a:rPr lang="en-US" sz="2800" b="1" i="0" dirty="0">
                <a:solidFill>
                  <a:srgbClr val="32323C"/>
                </a:solidFill>
                <a:effectLst/>
              </a:rPr>
              <a:t>O</a:t>
            </a:r>
            <a:r>
              <a:rPr lang="en-US" sz="2800" b="0" i="0" dirty="0">
                <a:solidFill>
                  <a:srgbClr val="32323C"/>
                </a:solidFill>
                <a:effectLst/>
              </a:rPr>
              <a:t>ral contraceptive pill (OCP) or Hormone Replacement Therapy (HRT) – stopped 4 weeks before surgery due to DVT risk. Advise the patient to use alternative means of contraception during this time period.</a:t>
            </a:r>
          </a:p>
        </p:txBody>
      </p:sp>
      <p:sp>
        <p:nvSpPr>
          <p:cNvPr id="2" name="Rectangle 1"/>
          <p:cNvSpPr/>
          <p:nvPr/>
        </p:nvSpPr>
        <p:spPr>
          <a:xfrm>
            <a:off x="2747962" y="177225"/>
            <a:ext cx="4186238" cy="584775"/>
          </a:xfrm>
          <a:prstGeom prst="rect">
            <a:avLst/>
          </a:prstGeom>
        </p:spPr>
        <p:txBody>
          <a:bodyPr wrap="square">
            <a:spAutoFit/>
          </a:bodyPr>
          <a:lstStyle/>
          <a:p>
            <a:pPr lvl="0" algn="just"/>
            <a:r>
              <a:rPr lang="en-US" sz="3200" b="1" dirty="0">
                <a:solidFill>
                  <a:srgbClr val="00B0F0"/>
                </a:solidFill>
                <a:latin typeface="acumin-pro"/>
              </a:rPr>
              <a:t>DRUGS TO STO</a:t>
            </a:r>
            <a:r>
              <a:rPr lang="en-US" sz="3200" b="1" dirty="0">
                <a:solidFill>
                  <a:srgbClr val="32323C"/>
                </a:solidFill>
                <a:latin typeface="acumin-pro"/>
              </a:rPr>
              <a:t>P</a:t>
            </a:r>
          </a:p>
        </p:txBody>
      </p:sp>
    </p:spTree>
    <p:extLst>
      <p:ext uri="{BB962C8B-B14F-4D97-AF65-F5344CB8AC3E}">
        <p14:creationId xmlns:p14="http://schemas.microsoft.com/office/powerpoint/2010/main" val="2562629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555FB8F-9EA6-5A94-9D0E-5F2B16DA8DC6}"/>
              </a:ext>
            </a:extLst>
          </p:cNvPr>
          <p:cNvSpPr txBox="1"/>
          <p:nvPr/>
        </p:nvSpPr>
        <p:spPr>
          <a:xfrm>
            <a:off x="685801" y="762000"/>
            <a:ext cx="8077200" cy="6001643"/>
          </a:xfrm>
          <a:prstGeom prst="rect">
            <a:avLst/>
          </a:prstGeom>
          <a:noFill/>
        </p:spPr>
        <p:txBody>
          <a:bodyPr wrap="square">
            <a:spAutoFit/>
          </a:bodyPr>
          <a:lstStyle/>
          <a:p>
            <a:pPr algn="just"/>
            <a:r>
              <a:rPr lang="en-US" sz="3200" b="1" i="0" dirty="0">
                <a:solidFill>
                  <a:srgbClr val="32323C"/>
                </a:solidFill>
                <a:effectLst/>
              </a:rPr>
              <a:t>W</a:t>
            </a:r>
            <a:r>
              <a:rPr lang="en-US" sz="3200" b="0" i="0" dirty="0">
                <a:solidFill>
                  <a:srgbClr val="32323C"/>
                </a:solidFill>
                <a:effectLst/>
              </a:rPr>
              <a:t>arfarin* – usually stopped 5 days prior to surgery due to bleeding risk and commenced on therapeutic dose low molecular weight heparin</a:t>
            </a:r>
          </a:p>
          <a:p>
            <a:pPr marL="742950" lvl="1" indent="-285750" algn="just">
              <a:buFont typeface="Arial" panose="020B0604020202020204" pitchFamily="34" charset="0"/>
              <a:buChar char="•"/>
            </a:pPr>
            <a:r>
              <a:rPr lang="en-US" sz="3200" b="0" i="0" dirty="0">
                <a:solidFill>
                  <a:srgbClr val="32323C"/>
                </a:solidFill>
                <a:effectLst/>
              </a:rPr>
              <a:t>Surgery will often only go ahead if the INR &lt;1.5, so you may have to reverse the </a:t>
            </a:r>
            <a:r>
              <a:rPr lang="en-US" sz="3200" b="0" i="0" dirty="0" err="1">
                <a:solidFill>
                  <a:srgbClr val="32323C"/>
                </a:solidFill>
                <a:effectLst/>
              </a:rPr>
              <a:t>warfarinisation</a:t>
            </a:r>
            <a:r>
              <a:rPr lang="en-US" sz="3200" b="0" i="0" dirty="0">
                <a:solidFill>
                  <a:srgbClr val="32323C"/>
                </a:solidFill>
                <a:effectLst/>
              </a:rPr>
              <a:t> with PO Vitamin K if the INR remains high on the evening before</a:t>
            </a:r>
          </a:p>
          <a:p>
            <a:pPr algn="just"/>
            <a:r>
              <a:rPr lang="en-US" sz="3200" b="0" i="0" dirty="0">
                <a:solidFill>
                  <a:srgbClr val="32323C"/>
                </a:solidFill>
                <a:effectLst/>
              </a:rPr>
              <a:t>*</a:t>
            </a:r>
            <a:r>
              <a:rPr lang="en-US" sz="3200" b="0" i="1" dirty="0">
                <a:solidFill>
                  <a:srgbClr val="32323C"/>
                </a:solidFill>
                <a:effectLst/>
              </a:rPr>
              <a:t>Direct Oral </a:t>
            </a:r>
            <a:r>
              <a:rPr lang="en-US" sz="3200" b="0" i="1" dirty="0" err="1">
                <a:solidFill>
                  <a:srgbClr val="32323C"/>
                </a:solidFill>
                <a:effectLst/>
              </a:rPr>
              <a:t>AntiCoagulants</a:t>
            </a:r>
            <a:r>
              <a:rPr lang="en-US" sz="3200" b="0" i="1" dirty="0">
                <a:solidFill>
                  <a:srgbClr val="32323C"/>
                </a:solidFill>
                <a:effectLst/>
              </a:rPr>
              <a:t> (DOACs), such as Rivaroxaban, Apixaban, or </a:t>
            </a:r>
            <a:r>
              <a:rPr lang="en-US" sz="3200" b="0" i="1" dirty="0" err="1">
                <a:solidFill>
                  <a:srgbClr val="32323C"/>
                </a:solidFill>
                <a:effectLst/>
              </a:rPr>
              <a:t>Edoxaban</a:t>
            </a:r>
            <a:r>
              <a:rPr lang="en-US" sz="3200" b="0" i="1" dirty="0">
                <a:solidFill>
                  <a:srgbClr val="32323C"/>
                </a:solidFill>
                <a:effectLst/>
              </a:rPr>
              <a:t>, will also need stopping pre-operatively, however the duration of this depends on the type used</a:t>
            </a:r>
            <a:endParaRPr lang="en-US" sz="3200" b="0" i="0" dirty="0">
              <a:solidFill>
                <a:srgbClr val="32323C"/>
              </a:solidFill>
              <a:effectLst/>
            </a:endParaRPr>
          </a:p>
        </p:txBody>
      </p:sp>
      <p:sp>
        <p:nvSpPr>
          <p:cNvPr id="2" name="Rectangle 1"/>
          <p:cNvSpPr/>
          <p:nvPr/>
        </p:nvSpPr>
        <p:spPr>
          <a:xfrm>
            <a:off x="2667000" y="101025"/>
            <a:ext cx="3886200" cy="584775"/>
          </a:xfrm>
          <a:prstGeom prst="rect">
            <a:avLst/>
          </a:prstGeom>
        </p:spPr>
        <p:txBody>
          <a:bodyPr wrap="square">
            <a:spAutoFit/>
          </a:bodyPr>
          <a:lstStyle/>
          <a:p>
            <a:pPr lvl="0" algn="just"/>
            <a:r>
              <a:rPr lang="en-US" sz="3200" b="1" dirty="0">
                <a:solidFill>
                  <a:srgbClr val="00B0F0"/>
                </a:solidFill>
                <a:latin typeface="acumin-pro"/>
              </a:rPr>
              <a:t>DRUGS TO STOP</a:t>
            </a:r>
          </a:p>
        </p:txBody>
      </p:sp>
    </p:spTree>
    <p:extLst>
      <p:ext uri="{BB962C8B-B14F-4D97-AF65-F5344CB8AC3E}">
        <p14:creationId xmlns:p14="http://schemas.microsoft.com/office/powerpoint/2010/main" val="3835728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eoperative chart review - YouTube">
            <a:extLst>
              <a:ext uri="{FF2B5EF4-FFF2-40B4-BE49-F238E27FC236}">
                <a16:creationId xmlns:a16="http://schemas.microsoft.com/office/drawing/2014/main" xmlns="" id="{347833C3-717A-9138-987B-6F59C2BA1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5" y="127000"/>
            <a:ext cx="9129712" cy="661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965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B530F2F-4497-749B-B075-E467F2EF6C87}"/>
              </a:ext>
            </a:extLst>
          </p:cNvPr>
          <p:cNvSpPr txBox="1"/>
          <p:nvPr/>
        </p:nvSpPr>
        <p:spPr>
          <a:xfrm>
            <a:off x="533400" y="838200"/>
            <a:ext cx="8229600" cy="6124754"/>
          </a:xfrm>
          <a:prstGeom prst="rect">
            <a:avLst/>
          </a:prstGeom>
          <a:noFill/>
        </p:spPr>
        <p:txBody>
          <a:bodyPr wrap="square">
            <a:spAutoFit/>
          </a:bodyPr>
          <a:lstStyle/>
          <a:p>
            <a:pPr algn="just"/>
            <a:r>
              <a:rPr lang="en-US" sz="2800" b="0" i="0" dirty="0">
                <a:solidFill>
                  <a:srgbClr val="32323C"/>
                </a:solidFill>
                <a:effectLst/>
              </a:rPr>
              <a:t>Patients having colorectal surgery may need </a:t>
            </a:r>
            <a:r>
              <a:rPr lang="en-US" sz="2800" b="1" i="0" dirty="0">
                <a:solidFill>
                  <a:srgbClr val="32323C"/>
                </a:solidFill>
                <a:effectLst/>
              </a:rPr>
              <a:t>bowel preparation</a:t>
            </a:r>
            <a:r>
              <a:rPr lang="en-US" sz="2800" b="0" i="0" dirty="0">
                <a:solidFill>
                  <a:srgbClr val="32323C"/>
                </a:solidFill>
                <a:effectLst/>
              </a:rPr>
              <a:t> (laxatives or enemas) to clear their colon pre-operatively (and there is some evidence to suggest it can improve </a:t>
            </a:r>
            <a:r>
              <a:rPr lang="en-US" sz="2800" b="0" i="0" dirty="0" err="1">
                <a:solidFill>
                  <a:srgbClr val="32323C"/>
                </a:solidFill>
                <a:effectLst/>
              </a:rPr>
              <a:t>peri</a:t>
            </a:r>
            <a:r>
              <a:rPr lang="en-US" sz="2800" b="0" i="0" dirty="0">
                <a:solidFill>
                  <a:srgbClr val="32323C"/>
                </a:solidFill>
                <a:effectLst/>
              </a:rPr>
              <a:t>-operative outcomes).</a:t>
            </a:r>
          </a:p>
          <a:p>
            <a:pPr algn="just"/>
            <a:r>
              <a:rPr lang="en-US" sz="2800" b="0" i="0" dirty="0">
                <a:solidFill>
                  <a:srgbClr val="32323C"/>
                </a:solidFill>
                <a:effectLst/>
              </a:rPr>
              <a:t>The exact protocol will vary between hospitals but a general guide is:</a:t>
            </a:r>
          </a:p>
          <a:p>
            <a:pPr algn="just">
              <a:buFont typeface="Arial" panose="020B0604020202020204" pitchFamily="34" charset="0"/>
              <a:buChar char="•"/>
            </a:pPr>
            <a:r>
              <a:rPr lang="en-US" sz="2800" b="1" i="0" dirty="0">
                <a:solidFill>
                  <a:srgbClr val="32323C"/>
                </a:solidFill>
                <a:effectLst/>
              </a:rPr>
              <a:t>Upper GI, HPB, </a:t>
            </a:r>
            <a:r>
              <a:rPr lang="en-US" sz="2800" b="0" i="0" dirty="0">
                <a:solidFill>
                  <a:srgbClr val="32323C"/>
                </a:solidFill>
                <a:effectLst/>
              </a:rPr>
              <a:t>or</a:t>
            </a:r>
            <a:r>
              <a:rPr lang="en-US" sz="2800" b="1" i="0" dirty="0">
                <a:solidFill>
                  <a:srgbClr val="32323C"/>
                </a:solidFill>
                <a:effectLst/>
              </a:rPr>
              <a:t> small bowel surgery</a:t>
            </a:r>
            <a:r>
              <a:rPr lang="en-US" sz="2800" b="0" i="0" dirty="0">
                <a:solidFill>
                  <a:srgbClr val="32323C"/>
                </a:solidFill>
                <a:effectLst/>
              </a:rPr>
              <a:t>: none required</a:t>
            </a:r>
          </a:p>
          <a:p>
            <a:pPr algn="just">
              <a:buFont typeface="Arial" panose="020B0604020202020204" pitchFamily="34" charset="0"/>
              <a:buChar char="•"/>
            </a:pPr>
            <a:r>
              <a:rPr lang="en-US" sz="2800" b="1" i="0" dirty="0">
                <a:solidFill>
                  <a:srgbClr val="32323C"/>
                </a:solidFill>
                <a:effectLst/>
              </a:rPr>
              <a:t>Right hemi-colectomy</a:t>
            </a:r>
            <a:r>
              <a:rPr lang="en-US" sz="2800" b="0" i="0" dirty="0">
                <a:solidFill>
                  <a:srgbClr val="32323C"/>
                </a:solidFill>
                <a:effectLst/>
              </a:rPr>
              <a:t> or </a:t>
            </a:r>
            <a:r>
              <a:rPr lang="en-US" sz="2800" b="1" i="0" dirty="0">
                <a:solidFill>
                  <a:srgbClr val="32323C"/>
                </a:solidFill>
                <a:effectLst/>
              </a:rPr>
              <a:t>extended right hemi-colectomy</a:t>
            </a:r>
            <a:r>
              <a:rPr lang="en-US" sz="2800" b="0" i="0" dirty="0">
                <a:solidFill>
                  <a:srgbClr val="32323C"/>
                </a:solidFill>
                <a:effectLst/>
              </a:rPr>
              <a:t>: none required</a:t>
            </a:r>
          </a:p>
          <a:p>
            <a:pPr algn="just">
              <a:buFont typeface="Arial" panose="020B0604020202020204" pitchFamily="34" charset="0"/>
              <a:buChar char="•"/>
            </a:pPr>
            <a:r>
              <a:rPr lang="en-US" sz="2800" b="1" i="0" dirty="0">
                <a:solidFill>
                  <a:srgbClr val="32323C"/>
                </a:solidFill>
                <a:effectLst/>
              </a:rPr>
              <a:t>Left hemi-colectomy</a:t>
            </a:r>
            <a:r>
              <a:rPr lang="en-US" sz="2800" b="0" i="0" dirty="0">
                <a:solidFill>
                  <a:srgbClr val="32323C"/>
                </a:solidFill>
                <a:effectLst/>
              </a:rPr>
              <a:t>, </a:t>
            </a:r>
            <a:r>
              <a:rPr lang="en-US" sz="2800" b="1" i="0" dirty="0">
                <a:solidFill>
                  <a:srgbClr val="32323C"/>
                </a:solidFill>
                <a:effectLst/>
              </a:rPr>
              <a:t>sigmoid colectomy</a:t>
            </a:r>
            <a:r>
              <a:rPr lang="en-US" sz="2800" b="0" i="0" dirty="0">
                <a:solidFill>
                  <a:srgbClr val="32323C"/>
                </a:solidFill>
                <a:effectLst/>
              </a:rPr>
              <a:t>, or </a:t>
            </a:r>
            <a:r>
              <a:rPr lang="en-US" sz="2800" b="1" i="0" dirty="0">
                <a:solidFill>
                  <a:srgbClr val="32323C"/>
                </a:solidFill>
                <a:effectLst/>
              </a:rPr>
              <a:t>abdominal-perineal resection</a:t>
            </a:r>
            <a:r>
              <a:rPr lang="en-US" sz="2800" b="0" i="0" dirty="0">
                <a:solidFill>
                  <a:srgbClr val="32323C"/>
                </a:solidFill>
                <a:effectLst/>
              </a:rPr>
              <a:t>: Phosphate enema on the morning of surgery</a:t>
            </a:r>
          </a:p>
          <a:p>
            <a:pPr algn="just">
              <a:buFont typeface="Arial" panose="020B0604020202020204" pitchFamily="34" charset="0"/>
              <a:buChar char="•"/>
            </a:pPr>
            <a:r>
              <a:rPr lang="en-US" sz="2800" b="1" i="0" dirty="0">
                <a:solidFill>
                  <a:srgbClr val="32323C"/>
                </a:solidFill>
                <a:effectLst/>
              </a:rPr>
              <a:t>Anterior resection</a:t>
            </a:r>
            <a:r>
              <a:rPr lang="en-US" sz="2800" b="0" i="0" dirty="0">
                <a:solidFill>
                  <a:srgbClr val="32323C"/>
                </a:solidFill>
                <a:effectLst/>
              </a:rPr>
              <a:t>: 2 sachets of </a:t>
            </a:r>
            <a:r>
              <a:rPr lang="en-US" sz="2800" b="0" i="0" dirty="0" err="1">
                <a:solidFill>
                  <a:srgbClr val="32323C"/>
                </a:solidFill>
                <a:effectLst/>
              </a:rPr>
              <a:t>picolax</a:t>
            </a:r>
            <a:r>
              <a:rPr lang="en-US" sz="2800" b="0" i="0" dirty="0">
                <a:solidFill>
                  <a:srgbClr val="32323C"/>
                </a:solidFill>
                <a:effectLst/>
              </a:rPr>
              <a:t> the day before surgery</a:t>
            </a:r>
          </a:p>
        </p:txBody>
      </p:sp>
      <p:sp>
        <p:nvSpPr>
          <p:cNvPr id="2" name="Rectangle 1"/>
          <p:cNvSpPr/>
          <p:nvPr/>
        </p:nvSpPr>
        <p:spPr>
          <a:xfrm>
            <a:off x="1828800" y="177225"/>
            <a:ext cx="5410200" cy="584775"/>
          </a:xfrm>
          <a:prstGeom prst="rect">
            <a:avLst/>
          </a:prstGeom>
        </p:spPr>
        <p:txBody>
          <a:bodyPr wrap="square">
            <a:spAutoFit/>
          </a:bodyPr>
          <a:lstStyle/>
          <a:p>
            <a:r>
              <a:rPr lang="en-US" sz="3200" b="1" dirty="0">
                <a:solidFill>
                  <a:srgbClr val="00B0F0"/>
                </a:solidFill>
                <a:latin typeface="acumin-pro"/>
              </a:rPr>
              <a:t>BOWEL PREPARATION</a:t>
            </a:r>
            <a:endParaRPr lang="en-IN" dirty="0">
              <a:solidFill>
                <a:srgbClr val="00B0F0"/>
              </a:solidFill>
            </a:endParaRPr>
          </a:p>
        </p:txBody>
      </p:sp>
    </p:spTree>
    <p:extLst>
      <p:ext uri="{BB962C8B-B14F-4D97-AF65-F5344CB8AC3E}">
        <p14:creationId xmlns:p14="http://schemas.microsoft.com/office/powerpoint/2010/main" val="2675009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8FDC6E7-4DD1-39A4-96FB-90244BB379E3}"/>
              </a:ext>
            </a:extLst>
          </p:cNvPr>
          <p:cNvSpPr txBox="1"/>
          <p:nvPr/>
        </p:nvSpPr>
        <p:spPr>
          <a:xfrm>
            <a:off x="292102" y="472070"/>
            <a:ext cx="8413749" cy="3293209"/>
          </a:xfrm>
          <a:prstGeom prst="rect">
            <a:avLst/>
          </a:prstGeom>
          <a:noFill/>
        </p:spPr>
        <p:txBody>
          <a:bodyPr wrap="square">
            <a:spAutoFit/>
          </a:bodyPr>
          <a:lstStyle/>
          <a:p>
            <a:pPr algn="just"/>
            <a:r>
              <a:rPr lang="en-US" sz="4000" b="1" i="0" dirty="0">
                <a:solidFill>
                  <a:srgbClr val="32323C"/>
                </a:solidFill>
                <a:effectLst/>
                <a:latin typeface="acumin-pro"/>
              </a:rPr>
              <a:t>                  </a:t>
            </a:r>
            <a:endParaRPr lang="en-US" sz="2000" b="1" i="0" dirty="0">
              <a:solidFill>
                <a:srgbClr val="32323C"/>
              </a:solidFill>
              <a:effectLst/>
              <a:latin typeface="acumin-pro"/>
            </a:endParaRPr>
          </a:p>
          <a:p>
            <a:pPr algn="just"/>
            <a:r>
              <a:rPr lang="en-US" sz="2800" b="0" i="0" dirty="0">
                <a:solidFill>
                  <a:srgbClr val="32323C"/>
                </a:solidFill>
                <a:effectLst/>
                <a:latin typeface="acumin-pro"/>
              </a:rPr>
              <a:t>It is essential to ensure all patients undergoing major GI, HPB, vascular, </a:t>
            </a:r>
            <a:r>
              <a:rPr lang="en-US" sz="2800" b="0" i="0" dirty="0" err="1">
                <a:solidFill>
                  <a:srgbClr val="32323C"/>
                </a:solidFill>
                <a:effectLst/>
                <a:latin typeface="acumin-pro"/>
              </a:rPr>
              <a:t>gynaecological</a:t>
            </a:r>
            <a:r>
              <a:rPr lang="en-US" sz="2800" b="0" i="0" dirty="0">
                <a:solidFill>
                  <a:srgbClr val="32323C"/>
                </a:solidFill>
                <a:effectLst/>
                <a:latin typeface="acumin-pro"/>
              </a:rPr>
              <a:t> or </a:t>
            </a:r>
            <a:r>
              <a:rPr lang="en-US" sz="2800" b="0" i="0" dirty="0" err="1">
                <a:solidFill>
                  <a:srgbClr val="32323C"/>
                </a:solidFill>
                <a:effectLst/>
                <a:latin typeface="acumin-pro"/>
              </a:rPr>
              <a:t>orthopaedic</a:t>
            </a:r>
            <a:r>
              <a:rPr lang="en-US" sz="2800" b="0" i="0" dirty="0">
                <a:solidFill>
                  <a:srgbClr val="32323C"/>
                </a:solidFill>
                <a:effectLst/>
                <a:latin typeface="acumin-pro"/>
              </a:rPr>
              <a:t> surgery have a </a:t>
            </a:r>
            <a:r>
              <a:rPr lang="en-US" sz="2800" b="1" i="0" dirty="0">
                <a:solidFill>
                  <a:srgbClr val="32323C"/>
                </a:solidFill>
                <a:effectLst/>
                <a:latin typeface="acumin-pro"/>
              </a:rPr>
              <a:t>group and save</a:t>
            </a:r>
            <a:r>
              <a:rPr lang="en-US" sz="2800" b="0" i="0" dirty="0">
                <a:solidFill>
                  <a:srgbClr val="32323C"/>
                </a:solidFill>
                <a:effectLst/>
                <a:latin typeface="acumin-pro"/>
              </a:rPr>
              <a:t> requested. Others will need blood </a:t>
            </a:r>
            <a:r>
              <a:rPr lang="en-US" sz="2800" b="1" i="0" dirty="0">
                <a:solidFill>
                  <a:srgbClr val="32323C"/>
                </a:solidFill>
                <a:effectLst/>
                <a:latin typeface="acumin-pro"/>
              </a:rPr>
              <a:t>cross-matching</a:t>
            </a:r>
            <a:r>
              <a:rPr lang="en-US" sz="2800" b="0" i="0" dirty="0">
                <a:solidFill>
                  <a:srgbClr val="32323C"/>
                </a:solidFill>
                <a:effectLst/>
                <a:latin typeface="acumin-pro"/>
              </a:rPr>
              <a:t> in advance. Read more about prescribing blood products </a:t>
            </a:r>
            <a:r>
              <a:rPr lang="en-US" sz="2800" b="0" i="0" u="none" strike="noStrike" dirty="0">
                <a:solidFill>
                  <a:srgbClr val="D9A401"/>
                </a:solidFill>
                <a:effectLst/>
                <a:latin typeface="acumin-pro"/>
                <a:hlinkClick r:id="rId2"/>
              </a:rPr>
              <a:t>here</a:t>
            </a:r>
            <a:r>
              <a:rPr lang="en-US" sz="2800" b="0" i="0" dirty="0">
                <a:solidFill>
                  <a:srgbClr val="32323C"/>
                </a:solidFill>
                <a:effectLst/>
                <a:latin typeface="acumin-pro"/>
              </a:rPr>
              <a:t>.</a:t>
            </a:r>
          </a:p>
        </p:txBody>
      </p:sp>
      <p:sp>
        <p:nvSpPr>
          <p:cNvPr id="2" name="Rectangle 1"/>
          <p:cNvSpPr/>
          <p:nvPr/>
        </p:nvSpPr>
        <p:spPr>
          <a:xfrm>
            <a:off x="2438400" y="177225"/>
            <a:ext cx="4876800" cy="584775"/>
          </a:xfrm>
          <a:prstGeom prst="rect">
            <a:avLst/>
          </a:prstGeom>
        </p:spPr>
        <p:txBody>
          <a:bodyPr wrap="square">
            <a:spAutoFit/>
          </a:bodyPr>
          <a:lstStyle/>
          <a:p>
            <a:pPr lvl="0" algn="just"/>
            <a:r>
              <a:rPr lang="en-US" sz="3200" b="1" dirty="0">
                <a:solidFill>
                  <a:srgbClr val="00B0F0"/>
                </a:solidFill>
                <a:latin typeface="acumin-pro"/>
              </a:rPr>
              <a:t>BLOOD PRODUCTS</a:t>
            </a:r>
          </a:p>
        </p:txBody>
      </p:sp>
    </p:spTree>
    <p:extLst>
      <p:ext uri="{BB962C8B-B14F-4D97-AF65-F5344CB8AC3E}">
        <p14:creationId xmlns:p14="http://schemas.microsoft.com/office/powerpoint/2010/main" val="1323232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DDFEB9D-2297-2F16-E49B-FECB41B195EB}"/>
              </a:ext>
            </a:extLst>
          </p:cNvPr>
          <p:cNvSpPr txBox="1"/>
          <p:nvPr/>
        </p:nvSpPr>
        <p:spPr>
          <a:xfrm>
            <a:off x="762000" y="2133600"/>
            <a:ext cx="7867650" cy="1569660"/>
          </a:xfrm>
          <a:prstGeom prst="rect">
            <a:avLst/>
          </a:prstGeom>
          <a:noFill/>
        </p:spPr>
        <p:txBody>
          <a:bodyPr wrap="square">
            <a:spAutoFit/>
          </a:bodyPr>
          <a:lstStyle/>
          <a:p>
            <a:pPr algn="just"/>
            <a:r>
              <a:rPr lang="en-US" sz="3200" b="0" i="0" dirty="0">
                <a:solidFill>
                  <a:srgbClr val="32323C"/>
                </a:solidFill>
                <a:effectLst/>
              </a:rPr>
              <a:t>Consider where the patient may need a </a:t>
            </a:r>
            <a:r>
              <a:rPr lang="en-US" sz="3200" b="1" i="0" dirty="0">
                <a:solidFill>
                  <a:srgbClr val="32323C"/>
                </a:solidFill>
                <a:effectLst/>
              </a:rPr>
              <a:t>HDU or ITU bed</a:t>
            </a:r>
            <a:r>
              <a:rPr lang="en-US" sz="3200" b="0" i="0" dirty="0">
                <a:solidFill>
                  <a:srgbClr val="32323C"/>
                </a:solidFill>
                <a:effectLst/>
              </a:rPr>
              <a:t> to be booked. Any concern, it is best to discuss this with your senior.</a:t>
            </a:r>
          </a:p>
        </p:txBody>
      </p:sp>
      <p:sp>
        <p:nvSpPr>
          <p:cNvPr id="4" name="Rectangle 3"/>
          <p:cNvSpPr/>
          <p:nvPr/>
        </p:nvSpPr>
        <p:spPr>
          <a:xfrm>
            <a:off x="3124200" y="457200"/>
            <a:ext cx="3092450" cy="584775"/>
          </a:xfrm>
          <a:prstGeom prst="rect">
            <a:avLst/>
          </a:prstGeom>
        </p:spPr>
        <p:txBody>
          <a:bodyPr wrap="square">
            <a:spAutoFit/>
          </a:bodyPr>
          <a:lstStyle/>
          <a:p>
            <a:pPr lvl="0" algn="just"/>
            <a:r>
              <a:rPr lang="en-US" sz="3200" b="1" dirty="0">
                <a:solidFill>
                  <a:srgbClr val="00B0F0"/>
                </a:solidFill>
                <a:latin typeface="acumin-pro"/>
              </a:rPr>
              <a:t>REFERRAL</a:t>
            </a:r>
          </a:p>
        </p:txBody>
      </p:sp>
    </p:spTree>
    <p:extLst>
      <p:ext uri="{BB962C8B-B14F-4D97-AF65-F5344CB8AC3E}">
        <p14:creationId xmlns:p14="http://schemas.microsoft.com/office/powerpoint/2010/main" val="104260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143000"/>
            <a:ext cx="7620000" cy="4524315"/>
          </a:xfrm>
          <a:prstGeom prst="rect">
            <a:avLst/>
          </a:prstGeom>
        </p:spPr>
        <p:txBody>
          <a:bodyPr wrap="square">
            <a:spAutoFit/>
          </a:bodyPr>
          <a:lstStyle/>
          <a:p>
            <a:r>
              <a:rPr lang="en-US" sz="3200" dirty="0">
                <a:solidFill>
                  <a:srgbClr val="002060"/>
                </a:solidFill>
              </a:rPr>
              <a:t>Most of the times the pre-op/pre-anesthetic check up is completed in out-patient department itself and specific instructions, if needed, are mentioned in admission notes. </a:t>
            </a:r>
            <a:endParaRPr lang="en-IN" sz="3200" dirty="0">
              <a:solidFill>
                <a:srgbClr val="002060"/>
              </a:solidFill>
            </a:endParaRPr>
          </a:p>
          <a:p>
            <a:r>
              <a:rPr lang="en-US" sz="3200" dirty="0">
                <a:solidFill>
                  <a:srgbClr val="002060"/>
                </a:solidFill>
              </a:rPr>
              <a:t>The procedure is explained to patient and relatives and written consent is obtained after allaying the fears of the patient.</a:t>
            </a:r>
            <a:endParaRPr lang="en-IN" sz="3200" dirty="0">
              <a:solidFill>
                <a:srgbClr val="002060"/>
              </a:solidFill>
            </a:endParaRPr>
          </a:p>
          <a:p>
            <a:r>
              <a:rPr lang="en-US" sz="3200" dirty="0">
                <a:solidFill>
                  <a:srgbClr val="002060"/>
                </a:solidFill>
              </a:rPr>
              <a:t>Frequent visitors are discouraged to prevent cross-contamination</a:t>
            </a:r>
            <a:endParaRPr lang="en-IN" sz="3200" dirty="0">
              <a:solidFill>
                <a:srgbClr val="002060"/>
              </a:solidFill>
            </a:endParaRPr>
          </a:p>
        </p:txBody>
      </p:sp>
      <p:sp>
        <p:nvSpPr>
          <p:cNvPr id="3" name="Rectangle 2"/>
          <p:cNvSpPr/>
          <p:nvPr/>
        </p:nvSpPr>
        <p:spPr>
          <a:xfrm>
            <a:off x="1555272" y="304800"/>
            <a:ext cx="3929281" cy="584775"/>
          </a:xfrm>
          <a:prstGeom prst="rect">
            <a:avLst/>
          </a:prstGeom>
        </p:spPr>
        <p:txBody>
          <a:bodyPr wrap="none">
            <a:spAutoFit/>
          </a:bodyPr>
          <a:lstStyle/>
          <a:p>
            <a:pPr lvl="0"/>
            <a:r>
              <a:rPr lang="en-US" sz="3200" b="1" u="sng" dirty="0">
                <a:solidFill>
                  <a:srgbClr val="00B0F0"/>
                </a:solidFill>
              </a:rPr>
              <a:t>PRE OPERATIVE CARE</a:t>
            </a:r>
            <a:r>
              <a:rPr lang="en-US" sz="3200" b="1" dirty="0">
                <a:solidFill>
                  <a:srgbClr val="00B0F0"/>
                </a:solidFill>
              </a:rPr>
              <a:t>:</a:t>
            </a:r>
            <a:endParaRPr lang="en-IN" sz="3200" b="1" dirty="0">
              <a:solidFill>
                <a:srgbClr val="00B0F0"/>
              </a:solidFill>
            </a:endParaRPr>
          </a:p>
        </p:txBody>
      </p:sp>
    </p:spTree>
    <p:extLst>
      <p:ext uri="{BB962C8B-B14F-4D97-AF65-F5344CB8AC3E}">
        <p14:creationId xmlns:p14="http://schemas.microsoft.com/office/powerpoint/2010/main" val="4091368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29F9C62-0D6D-FC9E-E6BE-2A3ABB96C136}"/>
              </a:ext>
            </a:extLst>
          </p:cNvPr>
          <p:cNvSpPr txBox="1"/>
          <p:nvPr/>
        </p:nvSpPr>
        <p:spPr>
          <a:xfrm>
            <a:off x="914400" y="1659791"/>
            <a:ext cx="7493000" cy="3046988"/>
          </a:xfrm>
          <a:prstGeom prst="rect">
            <a:avLst/>
          </a:prstGeom>
          <a:noFill/>
        </p:spPr>
        <p:txBody>
          <a:bodyPr wrap="square">
            <a:spAutoFit/>
          </a:bodyPr>
          <a:lstStyle/>
          <a:p>
            <a:r>
              <a:rPr lang="en-US" sz="3200" b="0" i="0" dirty="0">
                <a:solidFill>
                  <a:srgbClr val="32323C"/>
                </a:solidFill>
                <a:effectLst/>
              </a:rPr>
              <a:t>There are a range of </a:t>
            </a:r>
            <a:r>
              <a:rPr lang="en-US" sz="3200" b="1" i="0" dirty="0">
                <a:solidFill>
                  <a:srgbClr val="32323C"/>
                </a:solidFill>
                <a:effectLst/>
              </a:rPr>
              <a:t>pre-operative investigations</a:t>
            </a:r>
            <a:r>
              <a:rPr lang="en-US" sz="3200" b="0" i="0" dirty="0">
                <a:solidFill>
                  <a:srgbClr val="32323C"/>
                </a:solidFill>
                <a:effectLst/>
              </a:rPr>
              <a:t> that can be requested. The </a:t>
            </a:r>
            <a:r>
              <a:rPr lang="en-US" sz="3200" b="1" i="0" dirty="0">
                <a:solidFill>
                  <a:srgbClr val="32323C"/>
                </a:solidFill>
                <a:effectLst/>
              </a:rPr>
              <a:t>nature of the investigations</a:t>
            </a:r>
            <a:r>
              <a:rPr lang="en-US" sz="3200" b="0" i="0" dirty="0">
                <a:solidFill>
                  <a:srgbClr val="32323C"/>
                </a:solidFill>
                <a:effectLst/>
              </a:rPr>
              <a:t> required depends on a number of factors, including co-morbidities, patient age, and the procedure itself.</a:t>
            </a:r>
          </a:p>
        </p:txBody>
      </p:sp>
      <p:sp>
        <p:nvSpPr>
          <p:cNvPr id="2" name="Rectangle 1"/>
          <p:cNvSpPr/>
          <p:nvPr/>
        </p:nvSpPr>
        <p:spPr>
          <a:xfrm>
            <a:off x="2514600" y="329625"/>
            <a:ext cx="4191000" cy="584775"/>
          </a:xfrm>
          <a:prstGeom prst="rect">
            <a:avLst/>
          </a:prstGeom>
        </p:spPr>
        <p:txBody>
          <a:bodyPr wrap="square">
            <a:spAutoFit/>
          </a:bodyPr>
          <a:lstStyle/>
          <a:p>
            <a:pPr lvl="0" algn="ctr"/>
            <a:r>
              <a:rPr lang="en-US" sz="3200" b="1" dirty="0">
                <a:solidFill>
                  <a:srgbClr val="00B0F0"/>
                </a:solidFill>
                <a:latin typeface="acumin-pro"/>
              </a:rPr>
              <a:t>INVESTIGATIONS</a:t>
            </a:r>
          </a:p>
        </p:txBody>
      </p:sp>
    </p:spTree>
    <p:extLst>
      <p:ext uri="{BB962C8B-B14F-4D97-AF65-F5344CB8AC3E}">
        <p14:creationId xmlns:p14="http://schemas.microsoft.com/office/powerpoint/2010/main" val="218143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321353A-7134-F4FD-B196-94BCB3C6AF21}"/>
              </a:ext>
            </a:extLst>
          </p:cNvPr>
          <p:cNvPicPr>
            <a:picLocks noChangeAspect="1"/>
          </p:cNvPicPr>
          <p:nvPr/>
        </p:nvPicPr>
        <p:blipFill>
          <a:blip r:embed="rId2"/>
          <a:stretch>
            <a:fillRect/>
          </a:stretch>
        </p:blipFill>
        <p:spPr>
          <a:xfrm>
            <a:off x="0" y="2"/>
            <a:ext cx="9144000" cy="6942667"/>
          </a:xfrm>
          <a:prstGeom prst="rect">
            <a:avLst/>
          </a:prstGeom>
        </p:spPr>
      </p:pic>
    </p:spTree>
    <p:extLst>
      <p:ext uri="{BB962C8B-B14F-4D97-AF65-F5344CB8AC3E}">
        <p14:creationId xmlns:p14="http://schemas.microsoft.com/office/powerpoint/2010/main" val="1374451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434F858-BD1F-C6EB-C5B0-AF0CCB0A08D7}"/>
              </a:ext>
            </a:extLst>
          </p:cNvPr>
          <p:cNvSpPr txBox="1"/>
          <p:nvPr/>
        </p:nvSpPr>
        <p:spPr>
          <a:xfrm>
            <a:off x="393701" y="100036"/>
            <a:ext cx="7912100" cy="6771084"/>
          </a:xfrm>
          <a:prstGeom prst="rect">
            <a:avLst/>
          </a:prstGeom>
          <a:noFill/>
        </p:spPr>
        <p:txBody>
          <a:bodyPr wrap="square">
            <a:spAutoFit/>
          </a:bodyPr>
          <a:lstStyle/>
          <a:p>
            <a:pPr algn="l"/>
            <a:r>
              <a:rPr lang="en-US" b="1" i="0" dirty="0">
                <a:solidFill>
                  <a:srgbClr val="231F20"/>
                </a:solidFill>
                <a:effectLst/>
                <a:latin typeface="Proxima Nova Condensed"/>
              </a:rPr>
              <a:t>Postoperative Care</a:t>
            </a:r>
          </a:p>
          <a:p>
            <a:pPr algn="l">
              <a:buFont typeface="Arial" panose="020B0604020202020204" pitchFamily="34" charset="0"/>
              <a:buChar char="•"/>
            </a:pPr>
            <a:r>
              <a:rPr lang="en-US" sz="2000" b="0" i="0" u="none" strike="noStrike" dirty="0">
                <a:solidFill>
                  <a:srgbClr val="02838D"/>
                </a:solidFill>
                <a:effectLst/>
                <a:latin typeface="Proxima Nova"/>
                <a:hlinkClick r:id="rId2"/>
              </a:rPr>
              <a:t>Planning</a:t>
            </a:r>
            <a:endParaRPr lang="en-US" sz="2000" b="0" i="0" dirty="0">
              <a:solidFill>
                <a:srgbClr val="0000FF"/>
              </a:solidFill>
              <a:effectLst/>
              <a:latin typeface="Proxima Nova"/>
            </a:endParaRPr>
          </a:p>
          <a:p>
            <a:pPr algn="l">
              <a:buFont typeface="Arial" panose="020B0604020202020204" pitchFamily="34" charset="0"/>
              <a:buChar char="•"/>
            </a:pPr>
            <a:r>
              <a:rPr lang="en-US" sz="2000" b="0" i="0" u="none" strike="noStrike" dirty="0">
                <a:solidFill>
                  <a:srgbClr val="02838D"/>
                </a:solidFill>
                <a:effectLst/>
                <a:latin typeface="Proxima Nova"/>
                <a:hlinkClick r:id="rId3"/>
              </a:rPr>
              <a:t>In the hospital</a:t>
            </a:r>
            <a:endParaRPr lang="en-US" sz="2000" b="0" i="0" dirty="0">
              <a:solidFill>
                <a:srgbClr val="0000FF"/>
              </a:solidFill>
              <a:effectLst/>
              <a:latin typeface="Proxima Nova"/>
            </a:endParaRPr>
          </a:p>
          <a:p>
            <a:pPr algn="l">
              <a:buFont typeface="Arial" panose="020B0604020202020204" pitchFamily="34" charset="0"/>
              <a:buChar char="•"/>
            </a:pPr>
            <a:r>
              <a:rPr lang="en-US" sz="2000" b="0" i="0" u="none" strike="noStrike" dirty="0">
                <a:solidFill>
                  <a:srgbClr val="02838D"/>
                </a:solidFill>
                <a:effectLst/>
                <a:latin typeface="Proxima Nova"/>
                <a:hlinkClick r:id="rId4"/>
              </a:rPr>
              <a:t>At home</a:t>
            </a:r>
            <a:endParaRPr lang="en-US" sz="2000" b="0" i="0" dirty="0">
              <a:solidFill>
                <a:srgbClr val="0000FF"/>
              </a:solidFill>
              <a:effectLst/>
              <a:latin typeface="Proxima Nova"/>
            </a:endParaRPr>
          </a:p>
          <a:p>
            <a:pPr algn="l">
              <a:buFont typeface="Arial" panose="020B0604020202020204" pitchFamily="34" charset="0"/>
              <a:buChar char="•"/>
            </a:pPr>
            <a:r>
              <a:rPr lang="en-US" sz="2000" b="0" i="0" u="none" strike="noStrike" dirty="0">
                <a:solidFill>
                  <a:srgbClr val="02838D"/>
                </a:solidFill>
                <a:effectLst/>
                <a:latin typeface="Proxima Nova"/>
                <a:hlinkClick r:id="rId5"/>
              </a:rPr>
              <a:t>Takeaway</a:t>
            </a:r>
            <a:endParaRPr lang="en-US" sz="2000" b="0" i="0" dirty="0">
              <a:solidFill>
                <a:srgbClr val="0000FF"/>
              </a:solidFill>
              <a:effectLst/>
              <a:latin typeface="Proxima Nova"/>
            </a:endParaRPr>
          </a:p>
          <a:p>
            <a:pPr algn="l"/>
            <a:r>
              <a:rPr lang="en-US" sz="2800" b="0" i="0" dirty="0">
                <a:solidFill>
                  <a:srgbClr val="231F20"/>
                </a:solidFill>
                <a:effectLst/>
                <a:latin typeface="Proxima Nova"/>
              </a:rPr>
              <a:t>Postoperative care is the care you receive after a surgical procedure. The type of postoperative care you need depends on the type of surgery you have, as well as your health history. It often includes pain management and wound care.</a:t>
            </a:r>
          </a:p>
          <a:p>
            <a:pPr algn="l"/>
            <a:r>
              <a:rPr lang="en-US" sz="2800" b="0" i="0" dirty="0">
                <a:solidFill>
                  <a:srgbClr val="231F20"/>
                </a:solidFill>
                <a:effectLst/>
                <a:latin typeface="Proxima Nova"/>
              </a:rPr>
              <a:t>Postoperative care begins immediately after surgery. It lasts for the duration of your hospital stay and may continue after you’ve been discharged. As part of your postoperative care, your healthcare provider should teach you about the potential side effects and complications of your procedure</a:t>
            </a:r>
            <a:r>
              <a:rPr lang="en-US" b="0" i="0" dirty="0">
                <a:solidFill>
                  <a:srgbClr val="231F20"/>
                </a:solidFill>
                <a:effectLst/>
                <a:latin typeface="Proxima Nova"/>
              </a:rPr>
              <a:t>.</a:t>
            </a:r>
          </a:p>
        </p:txBody>
      </p:sp>
    </p:spTree>
    <p:extLst>
      <p:ext uri="{BB962C8B-B14F-4D97-AF65-F5344CB8AC3E}">
        <p14:creationId xmlns:p14="http://schemas.microsoft.com/office/powerpoint/2010/main" val="3075059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78F6D3E-0BA1-8702-09A8-B214AFB76252}"/>
              </a:ext>
            </a:extLst>
          </p:cNvPr>
          <p:cNvSpPr txBox="1"/>
          <p:nvPr/>
        </p:nvSpPr>
        <p:spPr>
          <a:xfrm>
            <a:off x="618066" y="540663"/>
            <a:ext cx="8034867" cy="5693866"/>
          </a:xfrm>
          <a:prstGeom prst="rect">
            <a:avLst/>
          </a:prstGeom>
          <a:noFill/>
        </p:spPr>
        <p:txBody>
          <a:bodyPr wrap="square">
            <a:spAutoFit/>
          </a:bodyPr>
          <a:lstStyle/>
          <a:p>
            <a:pPr algn="l"/>
            <a:r>
              <a:rPr lang="en-US" sz="2800" b="1" i="0" dirty="0">
                <a:solidFill>
                  <a:srgbClr val="231F20"/>
                </a:solidFill>
                <a:effectLst/>
                <a:latin typeface="Proxima Nova"/>
              </a:rPr>
              <a:t>                      Postoperative care in the hospital</a:t>
            </a:r>
          </a:p>
          <a:p>
            <a:pPr algn="l"/>
            <a:r>
              <a:rPr lang="en-US" sz="2800" b="0" i="0" dirty="0">
                <a:solidFill>
                  <a:srgbClr val="231F20"/>
                </a:solidFill>
                <a:effectLst/>
                <a:latin typeface="Proxima Nova"/>
              </a:rPr>
              <a:t>After your surgery is complete, you will be moved to a recovery room. You’ll probably stay there for a couple of hours while you wake up from anesthesia. You’ll feel groggy when you wake up. Some people also feel nauseated.</a:t>
            </a:r>
          </a:p>
          <a:p>
            <a:pPr algn="l"/>
            <a:r>
              <a:rPr lang="en-US" sz="2800" b="0" i="0" dirty="0">
                <a:solidFill>
                  <a:srgbClr val="231F20"/>
                </a:solidFill>
                <a:effectLst/>
                <a:latin typeface="Proxima Nova"/>
              </a:rPr>
              <a:t>While you’re in the recovery room, staff will monitor your blood pressure, breathing, temperature, and pulse. They may ask you to take deep breaths to assess your lung function. They may check your surgical site for signs of bleeding or infection. </a:t>
            </a:r>
          </a:p>
        </p:txBody>
      </p:sp>
    </p:spTree>
    <p:extLst>
      <p:ext uri="{BB962C8B-B14F-4D97-AF65-F5344CB8AC3E}">
        <p14:creationId xmlns:p14="http://schemas.microsoft.com/office/powerpoint/2010/main" val="324013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78F6D3E-0BA1-8702-09A8-B214AFB76252}"/>
              </a:ext>
            </a:extLst>
          </p:cNvPr>
          <p:cNvSpPr txBox="1"/>
          <p:nvPr/>
        </p:nvSpPr>
        <p:spPr>
          <a:xfrm>
            <a:off x="651933" y="599932"/>
            <a:ext cx="7907867" cy="4216539"/>
          </a:xfrm>
          <a:prstGeom prst="rect">
            <a:avLst/>
          </a:prstGeom>
          <a:noFill/>
        </p:spPr>
        <p:txBody>
          <a:bodyPr wrap="square">
            <a:spAutoFit/>
          </a:bodyPr>
          <a:lstStyle/>
          <a:p>
            <a:pPr algn="l"/>
            <a:r>
              <a:rPr lang="en-US" sz="2800" b="1" i="0" dirty="0">
                <a:solidFill>
                  <a:srgbClr val="231F20"/>
                </a:solidFill>
                <a:effectLst/>
                <a:latin typeface="Proxima Nova"/>
              </a:rPr>
              <a:t>          Postoperative care in the hospital</a:t>
            </a:r>
          </a:p>
          <a:p>
            <a:pPr algn="l"/>
            <a:endParaRPr lang="en-US" sz="1600" b="1" i="0" dirty="0">
              <a:solidFill>
                <a:srgbClr val="231F20"/>
              </a:solidFill>
              <a:effectLst/>
              <a:latin typeface="Proxima Nova"/>
            </a:endParaRPr>
          </a:p>
          <a:p>
            <a:r>
              <a:rPr lang="en-US" sz="2800" dirty="0">
                <a:solidFill>
                  <a:srgbClr val="231F20"/>
                </a:solidFill>
                <a:latin typeface="Proxima Nova"/>
              </a:rPr>
              <a:t>	They will also watch for signs of an allergic reaction. For many types of surgery, you will be placed under general anesthesia. Anesthesia can cause an allergic reaction in some people.</a:t>
            </a:r>
          </a:p>
          <a:p>
            <a:pPr algn="l"/>
            <a:r>
              <a:rPr lang="en-US" sz="2800" b="0" i="0" dirty="0">
                <a:solidFill>
                  <a:srgbClr val="231F20"/>
                </a:solidFill>
                <a:effectLst/>
                <a:latin typeface="Proxima Nova"/>
              </a:rPr>
              <a:t>	Once you’re stable, you’ll be moved to a hospital room if you’re staying overnight, or you’ll be moved elsewhere to begin your discharge process</a:t>
            </a:r>
            <a:r>
              <a:rPr lang="en-US" b="0" i="0" dirty="0">
                <a:solidFill>
                  <a:srgbClr val="231F20"/>
                </a:solidFill>
                <a:effectLst/>
                <a:latin typeface="Proxima Nova"/>
              </a:rPr>
              <a:t>.</a:t>
            </a:r>
          </a:p>
        </p:txBody>
      </p:sp>
    </p:spTree>
    <p:extLst>
      <p:ext uri="{BB962C8B-B14F-4D97-AF65-F5344CB8AC3E}">
        <p14:creationId xmlns:p14="http://schemas.microsoft.com/office/powerpoint/2010/main" val="3318877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FD85DA3-90CA-FA11-8F86-EBC3626391A5}"/>
              </a:ext>
            </a:extLst>
          </p:cNvPr>
          <p:cNvPicPr>
            <a:picLocks noGrp="1" noChangeAspect="1"/>
          </p:cNvPicPr>
          <p:nvPr>
            <p:ph sz="half" idx="1"/>
          </p:nvPr>
        </p:nvPicPr>
        <p:blipFill>
          <a:blip r:embed="rId2"/>
          <a:stretch>
            <a:fillRect/>
          </a:stretch>
        </p:blipFill>
        <p:spPr>
          <a:xfrm>
            <a:off x="555626" y="2"/>
            <a:ext cx="8147049" cy="6068261"/>
          </a:xfrm>
          <a:prstGeom prst="rect">
            <a:avLst/>
          </a:prstGeom>
        </p:spPr>
      </p:pic>
    </p:spTree>
    <p:extLst>
      <p:ext uri="{BB962C8B-B14F-4D97-AF65-F5344CB8AC3E}">
        <p14:creationId xmlns:p14="http://schemas.microsoft.com/office/powerpoint/2010/main" val="3520857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895B949-19C0-4717-75A0-154F447422A8}"/>
              </a:ext>
            </a:extLst>
          </p:cNvPr>
          <p:cNvSpPr txBox="1"/>
          <p:nvPr/>
        </p:nvSpPr>
        <p:spPr>
          <a:xfrm>
            <a:off x="527049" y="513142"/>
            <a:ext cx="8426451" cy="5386090"/>
          </a:xfrm>
          <a:prstGeom prst="rect">
            <a:avLst/>
          </a:prstGeom>
          <a:noFill/>
        </p:spPr>
        <p:txBody>
          <a:bodyPr wrap="square">
            <a:spAutoFit/>
          </a:bodyPr>
          <a:lstStyle/>
          <a:p>
            <a:pPr algn="l"/>
            <a:r>
              <a:rPr lang="en-US" sz="3200" b="1" i="0" dirty="0">
                <a:solidFill>
                  <a:srgbClr val="231F20"/>
                </a:solidFill>
                <a:effectLst/>
                <a:latin typeface="Proxima Nova"/>
              </a:rPr>
              <a:t>                    Outpatient surgery</a:t>
            </a:r>
          </a:p>
          <a:p>
            <a:pPr algn="l"/>
            <a:endParaRPr lang="en-US" sz="3200" b="1" i="0" dirty="0">
              <a:solidFill>
                <a:srgbClr val="231F20"/>
              </a:solidFill>
              <a:effectLst/>
              <a:latin typeface="Proxima Nova"/>
            </a:endParaRPr>
          </a:p>
          <a:p>
            <a:r>
              <a:rPr lang="en-US" sz="2800" b="0" i="0" dirty="0">
                <a:solidFill>
                  <a:srgbClr val="231F20"/>
                </a:solidFill>
                <a:effectLst/>
                <a:latin typeface="Proxima Nova"/>
              </a:rPr>
              <a:t>Outpatient surgery is also known as same-day surgery. Unless you show signs of postoperative problems, you’ll be discharged on the same day as your procedure. You won’t need to stay overnight.</a:t>
            </a:r>
          </a:p>
          <a:p>
            <a:pPr algn="l"/>
            <a:r>
              <a:rPr lang="en-US" sz="2800" b="0" i="0" dirty="0">
                <a:solidFill>
                  <a:srgbClr val="231F20"/>
                </a:solidFill>
                <a:effectLst/>
                <a:latin typeface="Proxima Nova"/>
              </a:rPr>
              <a:t>Before you’re discharged, you must demonstrate that you’re able to breathe normally, drink, and urinate. You won’t be allowed to drive immediately following a surgery with anesthesia. Make sure you arrange transportation home, preferably ahead of time. You may feel groggy into the following day.</a:t>
            </a:r>
          </a:p>
        </p:txBody>
      </p:sp>
    </p:spTree>
    <p:extLst>
      <p:ext uri="{BB962C8B-B14F-4D97-AF65-F5344CB8AC3E}">
        <p14:creationId xmlns:p14="http://schemas.microsoft.com/office/powerpoint/2010/main" val="1041420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A471B33-2C90-4DD9-BCCE-A7A652575B6F}"/>
              </a:ext>
            </a:extLst>
          </p:cNvPr>
          <p:cNvSpPr txBox="1"/>
          <p:nvPr/>
        </p:nvSpPr>
        <p:spPr>
          <a:xfrm>
            <a:off x="728133" y="663674"/>
            <a:ext cx="7823200" cy="4647426"/>
          </a:xfrm>
          <a:prstGeom prst="rect">
            <a:avLst/>
          </a:prstGeom>
          <a:noFill/>
        </p:spPr>
        <p:txBody>
          <a:bodyPr wrap="square">
            <a:spAutoFit/>
          </a:bodyPr>
          <a:lstStyle/>
          <a:p>
            <a:pPr algn="l"/>
            <a:r>
              <a:rPr lang="en-US" sz="2800" b="1" i="0" dirty="0">
                <a:solidFill>
                  <a:srgbClr val="231F20"/>
                </a:solidFill>
                <a:effectLst/>
                <a:latin typeface="Proxima Nova"/>
              </a:rPr>
              <a:t>              Postoperative care at home</a:t>
            </a:r>
          </a:p>
          <a:p>
            <a:pPr algn="l"/>
            <a:endParaRPr lang="en-US" sz="2800" b="1" i="0" dirty="0">
              <a:solidFill>
                <a:srgbClr val="231F20"/>
              </a:solidFill>
              <a:effectLst/>
              <a:latin typeface="Proxima Nova"/>
            </a:endParaRPr>
          </a:p>
          <a:p>
            <a:pPr algn="l"/>
            <a:r>
              <a:rPr lang="en-US" sz="2400" b="0" i="0" dirty="0">
                <a:solidFill>
                  <a:srgbClr val="231F20"/>
                </a:solidFill>
                <a:effectLst/>
                <a:latin typeface="Proxima Nova"/>
              </a:rPr>
              <a:t>It’s very important that you follow your doctor’s instructions after you leave the hospital. Take medications as prescribed, watch out for potential complications, and keep your follow-up appointments.</a:t>
            </a:r>
          </a:p>
          <a:p>
            <a:pPr algn="l"/>
            <a:r>
              <a:rPr lang="en-US" sz="2400" b="0" i="0" dirty="0">
                <a:solidFill>
                  <a:srgbClr val="231F20"/>
                </a:solidFill>
                <a:effectLst/>
                <a:latin typeface="Proxima Nova"/>
              </a:rPr>
              <a:t>Don’t overdo things if you’ve been instructed to rest. On the other hand, don’t neglect physical activity if you’ve been given the go ahead to move around. Start to resume normal activities as soon as you safely can. Most of the time, it’s best to gradually return to your normal ROUTINE</a:t>
            </a:r>
          </a:p>
        </p:txBody>
      </p:sp>
    </p:spTree>
    <p:extLst>
      <p:ext uri="{BB962C8B-B14F-4D97-AF65-F5344CB8AC3E}">
        <p14:creationId xmlns:p14="http://schemas.microsoft.com/office/powerpoint/2010/main" val="1892930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A471B33-2C90-4DD9-BCCE-A7A652575B6F}"/>
              </a:ext>
            </a:extLst>
          </p:cNvPr>
          <p:cNvSpPr txBox="1"/>
          <p:nvPr/>
        </p:nvSpPr>
        <p:spPr>
          <a:xfrm>
            <a:off x="719667" y="426598"/>
            <a:ext cx="7907866" cy="4708981"/>
          </a:xfrm>
          <a:prstGeom prst="rect">
            <a:avLst/>
          </a:prstGeom>
          <a:noFill/>
        </p:spPr>
        <p:txBody>
          <a:bodyPr wrap="square">
            <a:spAutoFit/>
          </a:bodyPr>
          <a:lstStyle/>
          <a:p>
            <a:pPr algn="l"/>
            <a:r>
              <a:rPr lang="en-US" sz="2800" b="1" i="0" dirty="0">
                <a:solidFill>
                  <a:srgbClr val="231F20"/>
                </a:solidFill>
                <a:effectLst/>
                <a:latin typeface="Proxima Nova"/>
              </a:rPr>
              <a:t>	     Postoperative care at home</a:t>
            </a:r>
          </a:p>
          <a:p>
            <a:pPr algn="l"/>
            <a:endParaRPr lang="en-US" sz="2400" b="1" i="0" dirty="0">
              <a:solidFill>
                <a:srgbClr val="231F20"/>
              </a:solidFill>
              <a:effectLst/>
              <a:latin typeface="Proxima Nova"/>
            </a:endParaRPr>
          </a:p>
          <a:p>
            <a:pPr algn="l"/>
            <a:r>
              <a:rPr lang="en-US" sz="2400" b="0" i="0" dirty="0">
                <a:solidFill>
                  <a:srgbClr val="231F20"/>
                </a:solidFill>
                <a:effectLst/>
                <a:latin typeface="Proxima Nova"/>
              </a:rPr>
              <a:t>In some cases, you may not be able to care for yourself for a while after your surgery. You may need a caregiver to help tend your wounds, prepare food, keep you clean, and support you while you move around. If you don’t have a family member or friend who can help, ask your doctor to recommend a professional caregiving service.</a:t>
            </a:r>
          </a:p>
          <a:p>
            <a:pPr algn="l"/>
            <a:r>
              <a:rPr lang="en-US" sz="2400" b="0" i="0" dirty="0">
                <a:solidFill>
                  <a:srgbClr val="231F20"/>
                </a:solidFill>
                <a:effectLst/>
                <a:latin typeface="Proxima Nova"/>
              </a:rPr>
              <a:t>Contact your doctor if you develop a fever, increased pain, or bleeding at the surgical site. Don’t hesitate to contact your doctor if you have questions or aren’t recovering as well as </a:t>
            </a:r>
            <a:r>
              <a:rPr lang="en-US" sz="2800" b="0" i="0" dirty="0">
                <a:solidFill>
                  <a:srgbClr val="231F20"/>
                </a:solidFill>
                <a:effectLst/>
                <a:latin typeface="Proxima Nova"/>
              </a:rPr>
              <a:t>expected.</a:t>
            </a:r>
          </a:p>
        </p:txBody>
      </p:sp>
    </p:spTree>
    <p:extLst>
      <p:ext uri="{BB962C8B-B14F-4D97-AF65-F5344CB8AC3E}">
        <p14:creationId xmlns:p14="http://schemas.microsoft.com/office/powerpoint/2010/main" val="33354038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83E7459-32BC-D23C-6E7F-B91FC1FD5E7E}"/>
              </a:ext>
            </a:extLst>
          </p:cNvPr>
          <p:cNvPicPr>
            <a:picLocks noChangeAspect="1"/>
          </p:cNvPicPr>
          <p:nvPr/>
        </p:nvPicPr>
        <p:blipFill>
          <a:blip r:embed="rId2"/>
          <a:stretch>
            <a:fillRect/>
          </a:stretch>
        </p:blipFill>
        <p:spPr>
          <a:xfrm>
            <a:off x="649937" y="0"/>
            <a:ext cx="6853529" cy="6858000"/>
          </a:xfrm>
          <a:prstGeom prst="rect">
            <a:avLst/>
          </a:prstGeom>
        </p:spPr>
      </p:pic>
    </p:spTree>
    <p:extLst>
      <p:ext uri="{BB962C8B-B14F-4D97-AF65-F5344CB8AC3E}">
        <p14:creationId xmlns:p14="http://schemas.microsoft.com/office/powerpoint/2010/main" val="78939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42189"/>
            <a:ext cx="7924800" cy="2985433"/>
          </a:xfrm>
          <a:prstGeom prst="rect">
            <a:avLst/>
          </a:prstGeom>
        </p:spPr>
        <p:txBody>
          <a:bodyPr wrap="square">
            <a:spAutoFit/>
          </a:bodyPr>
          <a:lstStyle/>
          <a:p>
            <a:r>
              <a:rPr lang="en-US" sz="3200" b="1" u="sng" dirty="0">
                <a:solidFill>
                  <a:srgbClr val="7030A0"/>
                </a:solidFill>
              </a:rPr>
              <a:t>PHYSICAL PREPARATION</a:t>
            </a:r>
            <a:r>
              <a:rPr lang="en-US" sz="3200" b="1" dirty="0">
                <a:solidFill>
                  <a:srgbClr val="7030A0"/>
                </a:solidFill>
              </a:rPr>
              <a:t>: </a:t>
            </a:r>
            <a:r>
              <a:rPr lang="en-US" sz="3200" dirty="0"/>
              <a:t>includes </a:t>
            </a:r>
          </a:p>
          <a:p>
            <a:endParaRPr lang="en-US" sz="3200" dirty="0"/>
          </a:p>
          <a:p>
            <a:pPr marL="457200" indent="-457200">
              <a:buFont typeface="Wingdings" pitchFamily="2" charset="2"/>
              <a:buChar char="Ø"/>
            </a:pPr>
            <a:r>
              <a:rPr lang="en-US" sz="3200" dirty="0">
                <a:solidFill>
                  <a:schemeClr val="accent6">
                    <a:lumMod val="75000"/>
                  </a:schemeClr>
                </a:solidFill>
              </a:rPr>
              <a:t>General preparation, </a:t>
            </a:r>
          </a:p>
          <a:p>
            <a:pPr marL="457200" indent="-457200">
              <a:buFont typeface="Wingdings" pitchFamily="2" charset="2"/>
              <a:buChar char="Ø"/>
            </a:pPr>
            <a:r>
              <a:rPr lang="en-US" sz="3200" dirty="0">
                <a:solidFill>
                  <a:srgbClr val="002060"/>
                </a:solidFill>
              </a:rPr>
              <a:t>Local preparation and </a:t>
            </a:r>
          </a:p>
          <a:p>
            <a:pPr marL="457200" indent="-457200">
              <a:buFont typeface="Wingdings" pitchFamily="2" charset="2"/>
              <a:buChar char="Ø"/>
            </a:pPr>
            <a:r>
              <a:rPr lang="en-US" sz="3200" dirty="0">
                <a:solidFill>
                  <a:srgbClr val="00B0F0"/>
                </a:solidFill>
              </a:rPr>
              <a:t>Immediate /final preparation</a:t>
            </a:r>
            <a:endParaRPr lang="en-IN" sz="3200" dirty="0">
              <a:solidFill>
                <a:srgbClr val="00B0F0"/>
              </a:solidFill>
            </a:endParaRPr>
          </a:p>
          <a:p>
            <a:endParaRPr lang="en-IN" sz="2800" dirty="0"/>
          </a:p>
        </p:txBody>
      </p:sp>
    </p:spTree>
    <p:extLst>
      <p:ext uri="{BB962C8B-B14F-4D97-AF65-F5344CB8AC3E}">
        <p14:creationId xmlns:p14="http://schemas.microsoft.com/office/powerpoint/2010/main" val="1082398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C974AC1-0888-44E4-6C5D-22739278FF36}"/>
              </a:ext>
            </a:extLst>
          </p:cNvPr>
          <p:cNvPicPr>
            <a:picLocks noChangeAspect="1"/>
          </p:cNvPicPr>
          <p:nvPr/>
        </p:nvPicPr>
        <p:blipFill>
          <a:blip r:embed="rId2"/>
          <a:stretch>
            <a:fillRect/>
          </a:stretch>
        </p:blipFill>
        <p:spPr>
          <a:xfrm>
            <a:off x="0" y="0"/>
            <a:ext cx="9067800" cy="6858000"/>
          </a:xfrm>
          <a:prstGeom prst="rect">
            <a:avLst/>
          </a:prstGeom>
        </p:spPr>
      </p:pic>
    </p:spTree>
    <p:extLst>
      <p:ext uri="{BB962C8B-B14F-4D97-AF65-F5344CB8AC3E}">
        <p14:creationId xmlns:p14="http://schemas.microsoft.com/office/powerpoint/2010/main" val="1056516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C974AC1-0888-44E4-6C5D-22739278FF36}"/>
              </a:ext>
            </a:extLst>
          </p:cNvPr>
          <p:cNvPicPr>
            <a:picLocks noChangeAspect="1"/>
          </p:cNvPicPr>
          <p:nvPr/>
        </p:nvPicPr>
        <p:blipFill>
          <a:blip r:embed="rId2"/>
          <a:stretch>
            <a:fillRect/>
          </a:stretch>
        </p:blipFill>
        <p:spPr>
          <a:xfrm>
            <a:off x="76200" y="0"/>
            <a:ext cx="9067800" cy="6858000"/>
          </a:xfrm>
          <a:prstGeom prst="rect">
            <a:avLst/>
          </a:prstGeom>
        </p:spPr>
      </p:pic>
    </p:spTree>
    <p:extLst>
      <p:ext uri="{BB962C8B-B14F-4D97-AF65-F5344CB8AC3E}">
        <p14:creationId xmlns:p14="http://schemas.microsoft.com/office/powerpoint/2010/main" val="1749379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85202E-5AAC-A75D-25DC-FB2701B5764C}"/>
              </a:ext>
            </a:extLst>
          </p:cNvPr>
          <p:cNvPicPr>
            <a:picLocks noChangeAspect="1"/>
          </p:cNvPicPr>
          <p:nvPr/>
        </p:nvPicPr>
        <p:blipFill>
          <a:blip r:embed="rId2"/>
          <a:stretch>
            <a:fillRect/>
          </a:stretch>
        </p:blipFill>
        <p:spPr>
          <a:xfrm>
            <a:off x="1352552" y="872068"/>
            <a:ext cx="5956300" cy="5274732"/>
          </a:xfrm>
          <a:prstGeom prst="rect">
            <a:avLst/>
          </a:prstGeom>
        </p:spPr>
      </p:pic>
    </p:spTree>
    <p:extLst>
      <p:ext uri="{BB962C8B-B14F-4D97-AF65-F5344CB8AC3E}">
        <p14:creationId xmlns:p14="http://schemas.microsoft.com/office/powerpoint/2010/main" val="20698932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DD3A76D-E796-2928-2998-889F82C086CC}"/>
              </a:ext>
            </a:extLst>
          </p:cNvPr>
          <p:cNvPicPr>
            <a:picLocks noChangeAspect="1"/>
          </p:cNvPicPr>
          <p:nvPr/>
        </p:nvPicPr>
        <p:blipFill>
          <a:blip r:embed="rId2"/>
          <a:stretch>
            <a:fillRect/>
          </a:stretch>
        </p:blipFill>
        <p:spPr>
          <a:xfrm>
            <a:off x="1612900" y="1363134"/>
            <a:ext cx="5791200" cy="4614334"/>
          </a:xfrm>
          <a:prstGeom prst="rect">
            <a:avLst/>
          </a:prstGeom>
        </p:spPr>
      </p:pic>
    </p:spTree>
    <p:extLst>
      <p:ext uri="{BB962C8B-B14F-4D97-AF65-F5344CB8AC3E}">
        <p14:creationId xmlns:p14="http://schemas.microsoft.com/office/powerpoint/2010/main" val="4079617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28446"/>
            <a:ext cx="8001000" cy="6186309"/>
          </a:xfrm>
          <a:prstGeom prst="rect">
            <a:avLst/>
          </a:prstGeom>
        </p:spPr>
        <p:txBody>
          <a:bodyPr wrap="square">
            <a:spAutoFit/>
          </a:bodyPr>
          <a:lstStyle/>
          <a:p>
            <a:r>
              <a:rPr lang="en-US" sz="3200" b="1" u="sng" dirty="0">
                <a:solidFill>
                  <a:srgbClr val="7030A0"/>
                </a:solidFill>
              </a:rPr>
              <a:t>General preparation -  </a:t>
            </a:r>
            <a:endParaRPr lang="en-IN" sz="3200" b="1" u="sng" dirty="0">
              <a:solidFill>
                <a:srgbClr val="7030A0"/>
              </a:solidFill>
            </a:endParaRPr>
          </a:p>
          <a:p>
            <a:pPr marL="914400" lvl="1" indent="-457200">
              <a:buFont typeface="Wingdings" pitchFamily="2" charset="2"/>
              <a:buChar char="ü"/>
            </a:pPr>
            <a:r>
              <a:rPr lang="en-US" sz="2800" dirty="0">
                <a:solidFill>
                  <a:srgbClr val="00B0F0"/>
                </a:solidFill>
              </a:rPr>
              <a:t>Rest and light nutritious diet</a:t>
            </a:r>
            <a:endParaRPr lang="en-IN" sz="2800" dirty="0">
              <a:solidFill>
                <a:srgbClr val="00B0F0"/>
              </a:solidFill>
            </a:endParaRPr>
          </a:p>
          <a:p>
            <a:pPr marL="914400" lvl="1" indent="-457200">
              <a:buFont typeface="Wingdings" pitchFamily="2" charset="2"/>
              <a:buChar char="ü"/>
            </a:pPr>
            <a:r>
              <a:rPr lang="en-US" sz="2800" dirty="0">
                <a:solidFill>
                  <a:schemeClr val="accent6">
                    <a:lumMod val="75000"/>
                  </a:schemeClr>
                </a:solidFill>
              </a:rPr>
              <a:t>Nil orally after midnight</a:t>
            </a:r>
            <a:endParaRPr lang="en-IN" sz="2800" dirty="0">
              <a:solidFill>
                <a:schemeClr val="accent6">
                  <a:lumMod val="75000"/>
                </a:schemeClr>
              </a:solidFill>
            </a:endParaRPr>
          </a:p>
          <a:p>
            <a:pPr marL="914400" lvl="1" indent="-457200">
              <a:buFont typeface="Wingdings" pitchFamily="2" charset="2"/>
              <a:buChar char="ü"/>
            </a:pPr>
            <a:r>
              <a:rPr lang="en-US" sz="2800" dirty="0">
                <a:solidFill>
                  <a:srgbClr val="00B050"/>
                </a:solidFill>
              </a:rPr>
              <a:t>Good sleep; if prescribed, night time sedative</a:t>
            </a:r>
            <a:endParaRPr lang="en-IN" sz="2800" dirty="0">
              <a:solidFill>
                <a:srgbClr val="00B050"/>
              </a:solidFill>
            </a:endParaRPr>
          </a:p>
          <a:p>
            <a:pPr marL="914400" lvl="1" indent="-457200">
              <a:buFont typeface="Wingdings" pitchFamily="2" charset="2"/>
              <a:buChar char="ü"/>
            </a:pPr>
            <a:r>
              <a:rPr lang="en-US" sz="2800" dirty="0"/>
              <a:t> </a:t>
            </a:r>
            <a:r>
              <a:rPr lang="en-US" sz="2800" dirty="0">
                <a:solidFill>
                  <a:srgbClr val="7030A0"/>
                </a:solidFill>
              </a:rPr>
              <a:t>Good bowel movement; if necessary, enema</a:t>
            </a:r>
            <a:endParaRPr lang="en-IN" sz="2800" dirty="0">
              <a:solidFill>
                <a:srgbClr val="7030A0"/>
              </a:solidFill>
            </a:endParaRPr>
          </a:p>
          <a:p>
            <a:pPr marL="914400" lvl="1" indent="-457200">
              <a:buFont typeface="Wingdings" pitchFamily="2" charset="2"/>
              <a:buChar char="ü"/>
            </a:pPr>
            <a:r>
              <a:rPr lang="en-US" sz="2800" dirty="0"/>
              <a:t> </a:t>
            </a:r>
            <a:r>
              <a:rPr lang="en-US" sz="2800" dirty="0">
                <a:solidFill>
                  <a:srgbClr val="002060"/>
                </a:solidFill>
              </a:rPr>
              <a:t>Vital measurements as baseline</a:t>
            </a:r>
            <a:endParaRPr lang="en-IN" sz="2800" dirty="0">
              <a:solidFill>
                <a:srgbClr val="002060"/>
              </a:solidFill>
            </a:endParaRPr>
          </a:p>
          <a:p>
            <a:pPr marL="914400" lvl="1" indent="-457200">
              <a:buFont typeface="Wingdings" pitchFamily="2" charset="2"/>
              <a:buChar char="ü"/>
            </a:pPr>
            <a:r>
              <a:rPr lang="en-US" sz="2800" dirty="0"/>
              <a:t> </a:t>
            </a:r>
            <a:r>
              <a:rPr lang="en-US" sz="2800" dirty="0">
                <a:solidFill>
                  <a:srgbClr val="92D050"/>
                </a:solidFill>
              </a:rPr>
              <a:t>If instructed, skin sensitivity tests for local anesthetics </a:t>
            </a:r>
            <a:endParaRPr lang="en-IN" sz="2800" dirty="0">
              <a:solidFill>
                <a:srgbClr val="92D050"/>
              </a:solidFill>
            </a:endParaRPr>
          </a:p>
          <a:p>
            <a:pPr marL="914400" lvl="1" indent="-457200">
              <a:buFont typeface="Wingdings" pitchFamily="2" charset="2"/>
              <a:buChar char="ü"/>
            </a:pPr>
            <a:r>
              <a:rPr lang="en-US" sz="2800" dirty="0">
                <a:solidFill>
                  <a:schemeClr val="tx2">
                    <a:lumMod val="60000"/>
                    <a:lumOff val="40000"/>
                  </a:schemeClr>
                </a:solidFill>
              </a:rPr>
              <a:t>In some cases, prophylactic antibiotic coverage is started as per surgeon’s instructions</a:t>
            </a:r>
            <a:endParaRPr lang="en-IN" sz="2800" dirty="0">
              <a:solidFill>
                <a:schemeClr val="tx2">
                  <a:lumMod val="60000"/>
                  <a:lumOff val="40000"/>
                </a:schemeClr>
              </a:solidFill>
            </a:endParaRPr>
          </a:p>
          <a:p>
            <a:pPr marL="914400" lvl="1" indent="-457200">
              <a:buFont typeface="Wingdings" pitchFamily="2" charset="2"/>
              <a:buChar char="ü"/>
            </a:pPr>
            <a:r>
              <a:rPr lang="en-US" sz="2800" dirty="0">
                <a:solidFill>
                  <a:srgbClr val="00B050"/>
                </a:solidFill>
              </a:rPr>
              <a:t>Discourage smoking and advise to maintain personal hygiene</a:t>
            </a:r>
            <a:endParaRPr lang="en-IN" sz="2800" dirty="0">
              <a:solidFill>
                <a:srgbClr val="00B050"/>
              </a:solidFill>
            </a:endParaRPr>
          </a:p>
          <a:p>
            <a:pPr marL="914400" lvl="1" indent="-457200">
              <a:buFont typeface="Wingdings" pitchFamily="2" charset="2"/>
              <a:buChar char="ü"/>
            </a:pPr>
            <a:r>
              <a:rPr lang="en-US" sz="2800" dirty="0">
                <a:solidFill>
                  <a:schemeClr val="accent6"/>
                </a:solidFill>
              </a:rPr>
              <a:t>If patient is on any medications already, consult the surgeon about the administration schedule</a:t>
            </a:r>
            <a:endParaRPr lang="en-IN" dirty="0">
              <a:solidFill>
                <a:schemeClr val="accent6"/>
              </a:solidFill>
            </a:endParaRPr>
          </a:p>
        </p:txBody>
      </p:sp>
    </p:spTree>
    <p:extLst>
      <p:ext uri="{BB962C8B-B14F-4D97-AF65-F5344CB8AC3E}">
        <p14:creationId xmlns:p14="http://schemas.microsoft.com/office/powerpoint/2010/main" val="3012830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7543800" cy="5509200"/>
          </a:xfrm>
          <a:prstGeom prst="rect">
            <a:avLst/>
          </a:prstGeom>
        </p:spPr>
        <p:txBody>
          <a:bodyPr wrap="square">
            <a:spAutoFit/>
          </a:bodyPr>
          <a:lstStyle/>
          <a:p>
            <a:r>
              <a:rPr lang="en-US" sz="3200" b="1" dirty="0">
                <a:solidFill>
                  <a:srgbClr val="7030A0"/>
                </a:solidFill>
              </a:rPr>
              <a:t>Local preparation </a:t>
            </a:r>
            <a:r>
              <a:rPr lang="en-US" sz="3200" dirty="0">
                <a:solidFill>
                  <a:srgbClr val="002060"/>
                </a:solidFill>
              </a:rPr>
              <a:t>includes preparation of the operation site -</a:t>
            </a:r>
            <a:endParaRPr lang="en-IN" sz="3200" dirty="0">
              <a:solidFill>
                <a:srgbClr val="002060"/>
              </a:solidFill>
            </a:endParaRPr>
          </a:p>
          <a:p>
            <a:pPr marL="914400" lvl="1" indent="-457200">
              <a:buFont typeface="Wingdings" pitchFamily="2" charset="2"/>
              <a:buChar char="ü"/>
            </a:pPr>
            <a:r>
              <a:rPr lang="en-US" sz="3200" dirty="0">
                <a:solidFill>
                  <a:srgbClr val="92D050"/>
                </a:solidFill>
              </a:rPr>
              <a:t>Shaving, if hairy area</a:t>
            </a:r>
            <a:endParaRPr lang="en-IN" sz="3200" dirty="0">
              <a:solidFill>
                <a:srgbClr val="92D050"/>
              </a:solidFill>
            </a:endParaRPr>
          </a:p>
          <a:p>
            <a:pPr marL="914400" lvl="1" indent="-457200">
              <a:buFont typeface="Wingdings" pitchFamily="2" charset="2"/>
              <a:buChar char="ü"/>
            </a:pPr>
            <a:r>
              <a:rPr lang="en-US" sz="3200" dirty="0">
                <a:solidFill>
                  <a:srgbClr val="00B0F0"/>
                </a:solidFill>
              </a:rPr>
              <a:t>Remove all </a:t>
            </a:r>
            <a:r>
              <a:rPr lang="en-US" sz="3200" dirty="0" err="1">
                <a:solidFill>
                  <a:srgbClr val="00B0F0"/>
                </a:solidFill>
              </a:rPr>
              <a:t>jewellery</a:t>
            </a:r>
            <a:r>
              <a:rPr lang="en-US" sz="3200" dirty="0">
                <a:solidFill>
                  <a:srgbClr val="00B0F0"/>
                </a:solidFill>
              </a:rPr>
              <a:t> and hand over to the patient/relatives</a:t>
            </a:r>
            <a:endParaRPr lang="en-IN" sz="3200" dirty="0">
              <a:solidFill>
                <a:srgbClr val="00B0F0"/>
              </a:solidFill>
            </a:endParaRPr>
          </a:p>
          <a:p>
            <a:pPr marL="914400" lvl="1" indent="-457200">
              <a:buFont typeface="Wingdings" pitchFamily="2" charset="2"/>
              <a:buChar char="ü"/>
            </a:pPr>
            <a:r>
              <a:rPr lang="en-US" sz="3200" dirty="0">
                <a:solidFill>
                  <a:srgbClr val="002060"/>
                </a:solidFill>
              </a:rPr>
              <a:t> General bath  and clean clothes</a:t>
            </a:r>
            <a:endParaRPr lang="en-IN" sz="3200" dirty="0">
              <a:solidFill>
                <a:srgbClr val="002060"/>
              </a:solidFill>
            </a:endParaRPr>
          </a:p>
          <a:p>
            <a:pPr marL="914400" lvl="1" indent="-457200">
              <a:buFont typeface="Wingdings" pitchFamily="2" charset="2"/>
              <a:buChar char="ü"/>
            </a:pPr>
            <a:r>
              <a:rPr lang="en-US" sz="3200" dirty="0">
                <a:solidFill>
                  <a:srgbClr val="7030A0"/>
                </a:solidFill>
              </a:rPr>
              <a:t>Surgical skin preparation, as advised the surgeon </a:t>
            </a:r>
            <a:endParaRPr lang="en-IN" sz="3200" dirty="0">
              <a:solidFill>
                <a:srgbClr val="7030A0"/>
              </a:solidFill>
            </a:endParaRPr>
          </a:p>
          <a:p>
            <a:pPr marL="914400" lvl="1" indent="-457200">
              <a:buFont typeface="Wingdings" pitchFamily="2" charset="2"/>
              <a:buChar char="ü"/>
            </a:pPr>
            <a:r>
              <a:rPr lang="en-US" sz="3200" dirty="0">
                <a:solidFill>
                  <a:srgbClr val="FFC000"/>
                </a:solidFill>
              </a:rPr>
              <a:t>Always ensure the correct limb/ correct side of the organ is identified and prepared for surgery.</a:t>
            </a:r>
            <a:endParaRPr lang="en-IN" sz="3200" dirty="0">
              <a:solidFill>
                <a:srgbClr val="FFC000"/>
              </a:solidFill>
            </a:endParaRPr>
          </a:p>
        </p:txBody>
      </p:sp>
    </p:spTree>
    <p:extLst>
      <p:ext uri="{BB962C8B-B14F-4D97-AF65-F5344CB8AC3E}">
        <p14:creationId xmlns:p14="http://schemas.microsoft.com/office/powerpoint/2010/main" val="282007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66092"/>
            <a:ext cx="7391400" cy="6001643"/>
          </a:xfrm>
          <a:prstGeom prst="rect">
            <a:avLst/>
          </a:prstGeom>
        </p:spPr>
        <p:txBody>
          <a:bodyPr wrap="square">
            <a:spAutoFit/>
          </a:bodyPr>
          <a:lstStyle/>
          <a:p>
            <a:r>
              <a:rPr lang="en-US" sz="3200" b="1" u="sng" dirty="0">
                <a:solidFill>
                  <a:srgbClr val="7030A0"/>
                </a:solidFill>
              </a:rPr>
              <a:t>Final preparation:</a:t>
            </a:r>
            <a:endParaRPr lang="en-IN" sz="3200" b="1" u="sng" dirty="0">
              <a:solidFill>
                <a:srgbClr val="7030A0"/>
              </a:solidFill>
            </a:endParaRPr>
          </a:p>
          <a:p>
            <a:r>
              <a:rPr lang="en-US" sz="3200" dirty="0">
                <a:solidFill>
                  <a:srgbClr val="002060"/>
                </a:solidFill>
              </a:rPr>
              <a:t>(Most often the surgery is conducted in mornings) ensure -</a:t>
            </a:r>
            <a:endParaRPr lang="en-IN" sz="3200" dirty="0">
              <a:solidFill>
                <a:srgbClr val="002060"/>
              </a:solidFill>
            </a:endParaRPr>
          </a:p>
          <a:p>
            <a:pPr marL="914400" lvl="1" indent="-457200">
              <a:buFont typeface="Wingdings" pitchFamily="2" charset="2"/>
              <a:buChar char="ü"/>
            </a:pPr>
            <a:r>
              <a:rPr lang="en-US" sz="3200" dirty="0">
                <a:solidFill>
                  <a:srgbClr val="FFC000"/>
                </a:solidFill>
              </a:rPr>
              <a:t>The patient is on over night fasting, if prescribed</a:t>
            </a:r>
            <a:endParaRPr lang="en-IN" sz="3200" dirty="0">
              <a:solidFill>
                <a:srgbClr val="FFC000"/>
              </a:solidFill>
            </a:endParaRPr>
          </a:p>
          <a:p>
            <a:pPr marL="914400" lvl="1" indent="-457200">
              <a:buFont typeface="Wingdings" pitchFamily="2" charset="2"/>
              <a:buChar char="ü"/>
            </a:pPr>
            <a:r>
              <a:rPr lang="en-US" sz="3200" dirty="0">
                <a:solidFill>
                  <a:srgbClr val="002060"/>
                </a:solidFill>
              </a:rPr>
              <a:t>Consent forms have been signed, as appropriate</a:t>
            </a:r>
            <a:endParaRPr lang="en-IN" sz="3200" dirty="0">
              <a:solidFill>
                <a:srgbClr val="002060"/>
              </a:solidFill>
            </a:endParaRPr>
          </a:p>
          <a:p>
            <a:pPr marL="914400" lvl="1" indent="-457200">
              <a:buFont typeface="Wingdings" pitchFamily="2" charset="2"/>
              <a:buChar char="ü"/>
            </a:pPr>
            <a:r>
              <a:rPr lang="en-US" sz="3200" dirty="0">
                <a:solidFill>
                  <a:srgbClr val="00B0F0"/>
                </a:solidFill>
              </a:rPr>
              <a:t>Pre medications, as ordered by the surgeon, are given one hour before surgery</a:t>
            </a:r>
            <a:endParaRPr lang="en-IN" sz="3200" dirty="0">
              <a:solidFill>
                <a:srgbClr val="00B0F0"/>
              </a:solidFill>
            </a:endParaRPr>
          </a:p>
          <a:p>
            <a:pPr marL="914400" lvl="1" indent="-457200">
              <a:buFont typeface="Wingdings" pitchFamily="2" charset="2"/>
              <a:buChar char="ü"/>
            </a:pPr>
            <a:r>
              <a:rPr lang="en-US" sz="3200" dirty="0">
                <a:solidFill>
                  <a:srgbClr val="00B050"/>
                </a:solidFill>
              </a:rPr>
              <a:t>Voiding of urine by patient before entering operating theatre</a:t>
            </a:r>
            <a:endParaRPr lang="en-IN" sz="3200" dirty="0">
              <a:solidFill>
                <a:srgbClr val="00B050"/>
              </a:solidFill>
            </a:endParaRPr>
          </a:p>
        </p:txBody>
      </p:sp>
    </p:spTree>
    <p:extLst>
      <p:ext uri="{BB962C8B-B14F-4D97-AF65-F5344CB8AC3E}">
        <p14:creationId xmlns:p14="http://schemas.microsoft.com/office/powerpoint/2010/main" val="1517738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66092"/>
            <a:ext cx="7391400" cy="6494085"/>
          </a:xfrm>
          <a:prstGeom prst="rect">
            <a:avLst/>
          </a:prstGeom>
        </p:spPr>
        <p:txBody>
          <a:bodyPr wrap="square">
            <a:spAutoFit/>
          </a:bodyPr>
          <a:lstStyle/>
          <a:p>
            <a:r>
              <a:rPr lang="en-US" sz="3200" b="1" u="sng" dirty="0">
                <a:solidFill>
                  <a:srgbClr val="7030A0"/>
                </a:solidFill>
              </a:rPr>
              <a:t>Final preparation:</a:t>
            </a:r>
            <a:endParaRPr lang="en-IN" sz="3200" b="1" u="sng" dirty="0">
              <a:solidFill>
                <a:srgbClr val="7030A0"/>
              </a:solidFill>
            </a:endParaRPr>
          </a:p>
          <a:p>
            <a:pPr marL="914400" lvl="1" indent="-457200">
              <a:buFont typeface="Wingdings" pitchFamily="2" charset="2"/>
              <a:buChar char="ü"/>
            </a:pPr>
            <a:r>
              <a:rPr lang="en-US" sz="3200" dirty="0">
                <a:solidFill>
                  <a:srgbClr val="00B0F0"/>
                </a:solidFill>
              </a:rPr>
              <a:t>Recording of  base-line vitals </a:t>
            </a:r>
            <a:endParaRPr lang="en-IN" sz="3200" dirty="0">
              <a:solidFill>
                <a:srgbClr val="00B0F0"/>
              </a:solidFill>
            </a:endParaRPr>
          </a:p>
          <a:p>
            <a:pPr marL="914400" lvl="1" indent="-457200">
              <a:buFont typeface="Wingdings" pitchFamily="2" charset="2"/>
              <a:buChar char="ü"/>
            </a:pPr>
            <a:r>
              <a:rPr lang="en-US" sz="3200" dirty="0">
                <a:solidFill>
                  <a:srgbClr val="002060"/>
                </a:solidFill>
              </a:rPr>
              <a:t>Sending of all patient investigations/ records along with patient to operating theatre</a:t>
            </a:r>
            <a:endParaRPr lang="en-IN" sz="3200" dirty="0">
              <a:solidFill>
                <a:srgbClr val="002060"/>
              </a:solidFill>
            </a:endParaRPr>
          </a:p>
          <a:p>
            <a:pPr marL="914400" lvl="1" indent="-457200">
              <a:buFont typeface="Wingdings" pitchFamily="2" charset="2"/>
              <a:buChar char="ü"/>
            </a:pPr>
            <a:r>
              <a:rPr lang="en-US" sz="3200" dirty="0">
                <a:solidFill>
                  <a:srgbClr val="00B050"/>
                </a:solidFill>
              </a:rPr>
              <a:t>Pre-op preparation is complete and correct site/side is identified</a:t>
            </a:r>
            <a:endParaRPr lang="en-IN" sz="3200" dirty="0">
              <a:solidFill>
                <a:srgbClr val="00B050"/>
              </a:solidFill>
            </a:endParaRPr>
          </a:p>
          <a:p>
            <a:pPr marL="914400" lvl="1" indent="-457200">
              <a:buFont typeface="Wingdings" pitchFamily="2" charset="2"/>
              <a:buChar char="ü"/>
            </a:pPr>
            <a:r>
              <a:rPr lang="en-US" sz="3200" dirty="0">
                <a:solidFill>
                  <a:srgbClr val="0070C0"/>
                </a:solidFill>
              </a:rPr>
              <a:t>Patient identification tag is correct (wrist tag)</a:t>
            </a:r>
            <a:endParaRPr lang="en-IN" sz="3200" dirty="0">
              <a:solidFill>
                <a:srgbClr val="0070C0"/>
              </a:solidFill>
            </a:endParaRPr>
          </a:p>
          <a:p>
            <a:pPr marL="914400" lvl="1" indent="-457200">
              <a:buFont typeface="Wingdings" pitchFamily="2" charset="2"/>
              <a:buChar char="ü"/>
            </a:pPr>
            <a:r>
              <a:rPr lang="en-US" sz="3200" dirty="0">
                <a:solidFill>
                  <a:srgbClr val="FFC000"/>
                </a:solidFill>
              </a:rPr>
              <a:t>Blood, if requested, is arranged and ready</a:t>
            </a:r>
            <a:endParaRPr lang="en-IN" sz="3200" dirty="0">
              <a:solidFill>
                <a:srgbClr val="FFC000"/>
              </a:solidFill>
            </a:endParaRPr>
          </a:p>
          <a:p>
            <a:pPr marL="914400" lvl="1" indent="-457200">
              <a:buFont typeface="Wingdings" pitchFamily="2" charset="2"/>
              <a:buChar char="ü"/>
            </a:pPr>
            <a:r>
              <a:rPr lang="en-US" sz="3200" dirty="0">
                <a:solidFill>
                  <a:srgbClr val="002060"/>
                </a:solidFill>
              </a:rPr>
              <a:t>Patient is not overly anxious and also take care of patient relatives </a:t>
            </a:r>
            <a:endParaRPr lang="en-IN" sz="3200" dirty="0">
              <a:solidFill>
                <a:srgbClr val="002060"/>
              </a:solidFill>
            </a:endParaRPr>
          </a:p>
        </p:txBody>
      </p:sp>
    </p:spTree>
    <p:extLst>
      <p:ext uri="{BB962C8B-B14F-4D97-AF65-F5344CB8AC3E}">
        <p14:creationId xmlns:p14="http://schemas.microsoft.com/office/powerpoint/2010/main" val="2185590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1774</Words>
  <Application>Microsoft Office PowerPoint</Application>
  <PresentationFormat>On-screen Show (4:3)</PresentationFormat>
  <Paragraphs>217</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NDRF MEDICAL</dc:creator>
  <cp:lastModifiedBy>NDRF MEDICAL</cp:lastModifiedBy>
  <cp:revision>27</cp:revision>
  <dcterms:created xsi:type="dcterms:W3CDTF">2006-08-16T00:00:00Z</dcterms:created>
  <dcterms:modified xsi:type="dcterms:W3CDTF">2025-12-20T07:21:40Z</dcterms:modified>
</cp:coreProperties>
</file>