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notesMasterIdLst>
    <p:notesMasterId r:id="rId38"/>
  </p:notesMasterIdLst>
  <p:sldIdLst>
    <p:sldId id="256" r:id="rId2"/>
    <p:sldId id="257" r:id="rId3"/>
    <p:sldId id="281" r:id="rId4"/>
    <p:sldId id="258" r:id="rId5"/>
    <p:sldId id="287" r:id="rId6"/>
    <p:sldId id="259" r:id="rId7"/>
    <p:sldId id="260" r:id="rId8"/>
    <p:sldId id="282" r:id="rId9"/>
    <p:sldId id="261" r:id="rId10"/>
    <p:sldId id="283" r:id="rId11"/>
    <p:sldId id="262" r:id="rId12"/>
    <p:sldId id="263" r:id="rId13"/>
    <p:sldId id="288" r:id="rId14"/>
    <p:sldId id="264" r:id="rId15"/>
    <p:sldId id="265" r:id="rId16"/>
    <p:sldId id="266" r:id="rId17"/>
    <p:sldId id="289" r:id="rId18"/>
    <p:sldId id="290" r:id="rId19"/>
    <p:sldId id="267" r:id="rId20"/>
    <p:sldId id="291" r:id="rId21"/>
    <p:sldId id="268" r:id="rId22"/>
    <p:sldId id="269" r:id="rId23"/>
    <p:sldId id="292" r:id="rId24"/>
    <p:sldId id="270" r:id="rId25"/>
    <p:sldId id="272" r:id="rId26"/>
    <p:sldId id="274" r:id="rId27"/>
    <p:sldId id="284" r:id="rId28"/>
    <p:sldId id="275" r:id="rId29"/>
    <p:sldId id="286" r:id="rId30"/>
    <p:sldId id="276" r:id="rId31"/>
    <p:sldId id="277" r:id="rId32"/>
    <p:sldId id="293" r:id="rId33"/>
    <p:sldId id="278" r:id="rId34"/>
    <p:sldId id="294" r:id="rId35"/>
    <p:sldId id="279" r:id="rId36"/>
    <p:sldId id="280"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1680" y="-84"/>
      </p:cViewPr>
      <p:guideLst>
        <p:guide orient="horz" pos="2160"/>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5EBD71-C6FB-4EDF-95F2-695B8EC9DB8C}" type="datetimeFigureOut">
              <a:rPr lang="en-IN" smtClean="0"/>
              <a:t>20-12-2025</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2D2B55-54F2-44BA-AFA4-634B1F35D432}" type="slidenum">
              <a:rPr lang="en-IN" smtClean="0"/>
              <a:t>‹#›</a:t>
            </a:fld>
            <a:endParaRPr lang="en-IN"/>
          </a:p>
        </p:txBody>
      </p:sp>
    </p:spTree>
    <p:extLst>
      <p:ext uri="{BB962C8B-B14F-4D97-AF65-F5344CB8AC3E}">
        <p14:creationId xmlns:p14="http://schemas.microsoft.com/office/powerpoint/2010/main" val="1015692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CA2D2B55-54F2-44BA-AFA4-634B1F35D432}" type="slidenum">
              <a:rPr lang="en-IN" smtClean="0"/>
              <a:t>20</a:t>
            </a:fld>
            <a:endParaRPr lang="en-IN"/>
          </a:p>
        </p:txBody>
      </p:sp>
    </p:spTree>
    <p:extLst>
      <p:ext uri="{BB962C8B-B14F-4D97-AF65-F5344CB8AC3E}">
        <p14:creationId xmlns:p14="http://schemas.microsoft.com/office/powerpoint/2010/main" val="3789653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CA2D2B55-54F2-44BA-AFA4-634B1F35D432}" type="slidenum">
              <a:rPr lang="en-IN" smtClean="0"/>
              <a:t>21</a:t>
            </a:fld>
            <a:endParaRPr lang="en-IN"/>
          </a:p>
        </p:txBody>
      </p:sp>
    </p:spTree>
    <p:extLst>
      <p:ext uri="{BB962C8B-B14F-4D97-AF65-F5344CB8AC3E}">
        <p14:creationId xmlns:p14="http://schemas.microsoft.com/office/powerpoint/2010/main" val="3789653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2"/>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CE7A6EF5-DD78-4C6C-B9F5-8C1603B304A0}"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357278417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E7A6EF5-DD78-4C6C-B9F5-8C1603B304A0}"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157755248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09600" y="274645"/>
            <a:ext cx="80772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E7A6EF5-DD78-4C6C-B9F5-8C1603B304A0}"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399270890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E7A6EF5-DD78-4C6C-B9F5-8C1603B304A0}"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163253033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7"/>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7A6EF5-DD78-4C6C-B9F5-8C1603B304A0}"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337416038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096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CE7A6EF5-DD78-4C6C-B9F5-8C1603B304A0}"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29164462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CE7A6EF5-DD78-4C6C-B9F5-8C1603B304A0}" type="datetimeFigureOut">
              <a:rPr lang="en-IN" smtClean="0"/>
              <a:t>20-12-2025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163013097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CE7A6EF5-DD78-4C6C-B9F5-8C1603B304A0}" type="datetimeFigureOut">
              <a:rPr lang="en-IN" smtClean="0"/>
              <a:t>20-12-2025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269401774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7A6EF5-DD78-4C6C-B9F5-8C1603B304A0}" type="datetimeFigureOut">
              <a:rPr lang="en-IN" smtClean="0"/>
              <a:t>20-12-2025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75963762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6"/>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4"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7A6EF5-DD78-4C6C-B9F5-8C1603B304A0}"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11401135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7A6EF5-DD78-4C6C-B9F5-8C1603B304A0}"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6493596-8D75-4EF4-A7FC-629463CC61DF}" type="slidenum">
              <a:rPr lang="en-IN" smtClean="0"/>
              <a:t>‹#›</a:t>
            </a:fld>
            <a:endParaRPr lang="en-IN"/>
          </a:p>
        </p:txBody>
      </p:sp>
    </p:spTree>
    <p:extLst>
      <p:ext uri="{BB962C8B-B14F-4D97-AF65-F5344CB8AC3E}">
        <p14:creationId xmlns:p14="http://schemas.microsoft.com/office/powerpoint/2010/main" val="305749551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7"/>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7A6EF5-DD78-4C6C-B9F5-8C1603B304A0}" type="datetimeFigureOut">
              <a:rPr lang="en-IN" smtClean="0"/>
              <a:t>20-12-2025</a:t>
            </a:fld>
            <a:endParaRPr lang="en-IN"/>
          </a:p>
        </p:txBody>
      </p:sp>
      <p:sp>
        <p:nvSpPr>
          <p:cNvPr id="5" name="Footer Placeholder 4"/>
          <p:cNvSpPr>
            <a:spLocks noGrp="1"/>
          </p:cNvSpPr>
          <p:nvPr>
            <p:ph type="ftr" sz="quarter" idx="3"/>
          </p:nvPr>
        </p:nvSpPr>
        <p:spPr>
          <a:xfrm>
            <a:off x="3124200" y="6356357"/>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493596-8D75-4EF4-A7FC-629463CC61DF}" type="slidenum">
              <a:rPr lang="en-IN" smtClean="0"/>
              <a:t>‹#›</a:t>
            </a:fld>
            <a:endParaRPr lang="en-IN"/>
          </a:p>
        </p:txBody>
      </p:sp>
      <p:pic>
        <p:nvPicPr>
          <p:cNvPr id="8" name="Picture 7">
            <a:extLst>
              <a:ext uri="{FF2B5EF4-FFF2-40B4-BE49-F238E27FC236}">
                <a16:creationId xmlns:a16="http://schemas.microsoft.com/office/drawing/2014/main" xmlns="" id="{EFF16913-EC80-1AD9-830C-FC73EC80AA7A}"/>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972074" y="0"/>
            <a:ext cx="1171926" cy="1031547"/>
          </a:xfrm>
          <a:prstGeom prst="rect">
            <a:avLst/>
          </a:prstGeom>
        </p:spPr>
      </p:pic>
    </p:spTree>
    <p:extLst>
      <p:ext uri="{BB962C8B-B14F-4D97-AF65-F5344CB8AC3E}">
        <p14:creationId xmlns:p14="http://schemas.microsoft.com/office/powerpoint/2010/main" val="4164518002"/>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xmlns="" id="{4F83A488-EB12-62F5-D206-C07BC7684139}"/>
              </a:ext>
            </a:extLst>
          </p:cNvPr>
          <p:cNvSpPr txBox="1"/>
          <p:nvPr/>
        </p:nvSpPr>
        <p:spPr>
          <a:xfrm>
            <a:off x="640413" y="1601853"/>
            <a:ext cx="6923556" cy="2308324"/>
          </a:xfrm>
          <a:prstGeom prst="rect">
            <a:avLst/>
          </a:prstGeom>
          <a:noFill/>
        </p:spPr>
        <p:txBody>
          <a:bodyPr wrap="square">
            <a:spAutoFit/>
          </a:bodyPr>
          <a:lstStyle/>
          <a:p>
            <a:pPr algn="ctr"/>
            <a:r>
              <a:rPr lang="en-US" sz="4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STRESS INDUCED DISORDERS, ALCOHOLISM &amp; SUBSTANCE ABUSE</a:t>
            </a:r>
            <a:endParaRPr lang="en-IN" sz="4800" dirty="0"/>
          </a:p>
        </p:txBody>
      </p:sp>
      <p:sp>
        <p:nvSpPr>
          <p:cNvPr id="2" name="Title 1">
            <a:extLst>
              <a:ext uri="{FF2B5EF4-FFF2-40B4-BE49-F238E27FC236}">
                <a16:creationId xmlns:a16="http://schemas.microsoft.com/office/drawing/2014/main" xmlns="" id="{330C6DD6-DF33-3AF9-9815-5C6CBEE0AA69}"/>
              </a:ext>
            </a:extLst>
          </p:cNvPr>
          <p:cNvSpPr>
            <a:spLocks noGrp="1"/>
          </p:cNvSpPr>
          <p:nvPr/>
        </p:nvSpPr>
        <p:spPr>
          <a:xfrm>
            <a:off x="2261754" y="600363"/>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 -31</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 xmlns:a16="http://schemas.microsoft.com/office/drawing/2014/main" xmlns:lc="http://schemas.openxmlformats.org/drawingml/2006/lockedCanvas" id="{3B69F47A-239E-285A-C792-C375AD8955DA}"/>
              </a:ext>
            </a:extLst>
          </p:cNvPr>
          <p:cNvSpPr txBox="1">
            <a:spLocks/>
          </p:cNvSpPr>
          <p:nvPr/>
        </p:nvSpPr>
        <p:spPr>
          <a:xfrm>
            <a:off x="6237194" y="5336242"/>
            <a:ext cx="2209800" cy="990600"/>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JITENDER YADAV</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310960830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000"/>
                                        <p:tgtEl>
                                          <p:spTgt spid="17"/>
                                        </p:tgtEl>
                                      </p:cBhvr>
                                    </p:animEffect>
                                    <p:anim calcmode="lin" valueType="num">
                                      <p:cBhvr>
                                        <p:cTn id="8" dur="2000" fill="hold"/>
                                        <p:tgtEl>
                                          <p:spTgt spid="17"/>
                                        </p:tgtEl>
                                        <p:attrNameLst>
                                          <p:attrName>ppt_w</p:attrName>
                                        </p:attrNameLst>
                                      </p:cBhvr>
                                      <p:tavLst>
                                        <p:tav tm="0" fmla="#ppt_w*sin(2.5*pi*$)">
                                          <p:val>
                                            <p:fltVal val="0"/>
                                          </p:val>
                                        </p:tav>
                                        <p:tav tm="100000">
                                          <p:val>
                                            <p:fltVal val="1"/>
                                          </p:val>
                                        </p:tav>
                                      </p:tavLst>
                                    </p:anim>
                                    <p:anim calcmode="lin" valueType="num">
                                      <p:cBhvr>
                                        <p:cTn id="9" dur="2000" fill="hold"/>
                                        <p:tgtEl>
                                          <p:spTgt spid="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0621A2B-7CF4-36A5-1FE0-A8D1F463CA76}"/>
              </a:ext>
            </a:extLst>
          </p:cNvPr>
          <p:cNvSpPr txBox="1"/>
          <p:nvPr/>
        </p:nvSpPr>
        <p:spPr>
          <a:xfrm>
            <a:off x="242049" y="1407421"/>
            <a:ext cx="8659905" cy="4954177"/>
          </a:xfrm>
          <a:prstGeom prst="rect">
            <a:avLst/>
          </a:prstGeom>
          <a:noFill/>
        </p:spPr>
        <p:txBody>
          <a:bodyPr wrap="square">
            <a:spAutoFit/>
          </a:bodyPr>
          <a:lstStyle/>
          <a:p>
            <a:pPr algn="just">
              <a:lnSpc>
                <a:spcPct val="115000"/>
              </a:lnSpc>
              <a:spcAft>
                <a:spcPts val="1000"/>
              </a:spcAft>
            </a:pPr>
            <a:r>
              <a:rPr lang="en-US" sz="2400" b="1" dirty="0">
                <a:effectLst/>
                <a:ea typeface="Times New Roman" panose="02020603050405020304" pitchFamily="18" charset="0"/>
                <a:cs typeface="Mangal" panose="02040503050203030202" pitchFamily="18" charset="0"/>
              </a:rPr>
              <a:t>	</a:t>
            </a:r>
            <a:r>
              <a:rPr lang="en-US" sz="2800" b="1" u="sng" dirty="0">
                <a:solidFill>
                  <a:srgbClr val="FF0000"/>
                </a:solidFill>
                <a:effectLst/>
                <a:ea typeface="Times New Roman" panose="02020603050405020304" pitchFamily="18" charset="0"/>
                <a:cs typeface="Mangal" panose="02040503050203030202" pitchFamily="18" charset="0"/>
              </a:rPr>
              <a:t>Chronic alcoholism can lead to</a:t>
            </a:r>
            <a:r>
              <a:rPr lang="en-US" sz="2800" b="1" dirty="0">
                <a:solidFill>
                  <a:srgbClr val="FF0000"/>
                </a:solidFill>
                <a:effectLst/>
                <a:ea typeface="Times New Roman" panose="02020603050405020304" pitchFamily="18" charset="0"/>
                <a:cs typeface="Mangal" panose="02040503050203030202" pitchFamily="18" charset="0"/>
              </a:rPr>
              <a:t> – </a:t>
            </a:r>
            <a:endParaRPr lang="en-IN" sz="2800" b="1" dirty="0">
              <a:solidFill>
                <a:srgbClr val="FF0000"/>
              </a:solidFill>
              <a:effectLst/>
              <a:ea typeface="Times New Roman" panose="02020603050405020304" pitchFamily="18" charset="0"/>
              <a:cs typeface="Mangal" panose="02040503050203030202" pitchFamily="18" charset="0"/>
            </a:endParaRPr>
          </a:p>
          <a:p>
            <a:pPr algn="just">
              <a:lnSpc>
                <a:spcPct val="115000"/>
              </a:lnSpc>
              <a:spcAft>
                <a:spcPts val="1000"/>
              </a:spcAft>
            </a:pPr>
            <a:r>
              <a:rPr lang="en-US" sz="2800" b="1" dirty="0">
                <a:effectLst/>
                <a:ea typeface="Times New Roman" panose="02020603050405020304" pitchFamily="18" charset="0"/>
                <a:cs typeface="Mangal" panose="02040503050203030202" pitchFamily="18" charset="0"/>
              </a:rPr>
              <a:t>		</a:t>
            </a:r>
            <a:r>
              <a:rPr lang="en-US" sz="2800" b="1" dirty="0" err="1">
                <a:effectLst/>
                <a:ea typeface="Times New Roman" panose="02020603050405020304" pitchFamily="18" charset="0"/>
                <a:cs typeface="Mangal" panose="02040503050203030202" pitchFamily="18" charset="0"/>
              </a:rPr>
              <a:t>i</a:t>
            </a:r>
            <a:r>
              <a:rPr lang="en-US" sz="2800" b="1" dirty="0">
                <a:effectLst/>
                <a:ea typeface="Times New Roman" panose="02020603050405020304" pitchFamily="18" charset="0"/>
                <a:cs typeface="Mangal" panose="02040503050203030202" pitchFamily="18" charset="0"/>
              </a:rPr>
              <a:t>) Social problems </a:t>
            </a:r>
            <a:endParaRPr lang="en-IN" sz="2800" b="1" dirty="0">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absenteeism from work</a:t>
            </a:r>
            <a:endParaRPr lang="en-IN" sz="2800" b="1" dirty="0">
              <a:solidFill>
                <a:srgbClr val="00206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unemployment </a:t>
            </a:r>
            <a:endParaRPr lang="en-IN" sz="2800" b="1" dirty="0">
              <a:solidFill>
                <a:srgbClr val="00206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marital tensions </a:t>
            </a:r>
            <a:endParaRPr lang="en-IN" sz="2800" b="1" dirty="0">
              <a:solidFill>
                <a:srgbClr val="00206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child abuse </a:t>
            </a:r>
            <a:endParaRPr lang="en-IN" sz="2800" b="1" dirty="0">
              <a:solidFill>
                <a:srgbClr val="00206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financial difficulties </a:t>
            </a:r>
            <a:endParaRPr lang="en-IN" sz="2800" b="1" dirty="0">
              <a:solidFill>
                <a:srgbClr val="00206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problems with the law</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1757734" y="439947"/>
            <a:ext cx="4710713" cy="584775"/>
          </a:xfrm>
          <a:prstGeom prst="rect">
            <a:avLst/>
          </a:prstGeom>
          <a:noFill/>
        </p:spPr>
        <p:txBody>
          <a:bodyPr wrap="none" rtlCol="0">
            <a:spAutoFit/>
          </a:bodyPr>
          <a:lstStyle/>
          <a:p>
            <a:pPr algn="ctr"/>
            <a:r>
              <a:rPr lang="en-US" sz="3200" b="1" u="sng" dirty="0">
                <a:solidFill>
                  <a:srgbClr val="FF0000"/>
                </a:solidFill>
                <a:ea typeface="Times New Roman" panose="02020603050405020304" pitchFamily="18" charset="0"/>
                <a:cs typeface="Mangal" panose="02040503050203030202" pitchFamily="18" charset="0"/>
              </a:rPr>
              <a:t>CHRONIC ALCOHOL ABUSE</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6368419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7F87C61-FAA2-58A1-DBF7-5C788356C569}"/>
              </a:ext>
            </a:extLst>
          </p:cNvPr>
          <p:cNvSpPr txBox="1"/>
          <p:nvPr/>
        </p:nvSpPr>
        <p:spPr>
          <a:xfrm>
            <a:off x="319369" y="518737"/>
            <a:ext cx="8505266" cy="6184257"/>
          </a:xfrm>
          <a:prstGeom prst="rect">
            <a:avLst/>
          </a:prstGeom>
          <a:noFill/>
        </p:spPr>
        <p:txBody>
          <a:bodyPr wrap="square">
            <a:spAutoFit/>
          </a:bodyPr>
          <a:lstStyle/>
          <a:p>
            <a:pPr algn="just">
              <a:lnSpc>
                <a:spcPct val="115000"/>
              </a:lnSpc>
              <a:spcAft>
                <a:spcPts val="1000"/>
              </a:spcAft>
            </a:pPr>
            <a:r>
              <a:rPr lang="en-US" sz="2800" b="1" dirty="0">
                <a:solidFill>
                  <a:srgbClr val="FF0000"/>
                </a:solidFill>
                <a:effectLst/>
                <a:ea typeface="Times New Roman" panose="02020603050405020304" pitchFamily="18" charset="0"/>
                <a:cs typeface="Mangal" panose="02040503050203030202" pitchFamily="18" charset="0"/>
              </a:rPr>
              <a:t>ii) Psychological problems </a:t>
            </a:r>
            <a:endParaRPr lang="en-IN" sz="2800" b="1" dirty="0">
              <a:solidFill>
                <a:srgbClr val="FF000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depression	</a:t>
            </a:r>
            <a:endParaRPr lang="en-IN" sz="2800" b="1" dirty="0">
              <a:solidFill>
                <a:srgbClr val="00206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paranoid psychosis </a:t>
            </a:r>
            <a:endParaRPr lang="en-IN" sz="2800" b="1" dirty="0">
              <a:solidFill>
                <a:srgbClr val="002060"/>
              </a:solidFill>
              <a:effectLst/>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Wingdings" panose="05000000000000000000" pitchFamily="2" charset="2"/>
              <a:buChar char=""/>
              <a:tabLst>
                <a:tab pos="1600200" algn="l"/>
              </a:tabLst>
            </a:pPr>
            <a:r>
              <a:rPr lang="en-US" sz="2800" b="1" dirty="0">
                <a:solidFill>
                  <a:srgbClr val="002060"/>
                </a:solidFill>
                <a:effectLst/>
                <a:ea typeface="Times New Roman" panose="02020603050405020304" pitchFamily="18" charset="0"/>
                <a:cs typeface="Mangal" panose="02040503050203030202" pitchFamily="18" charset="0"/>
              </a:rPr>
              <a:t>moral and social deterioration</a:t>
            </a:r>
            <a:endParaRPr lang="en-IN" sz="2800" b="1" dirty="0">
              <a:solidFill>
                <a:srgbClr val="002060"/>
              </a:solidFill>
              <a:effectLst/>
              <a:ea typeface="Times New Roman" panose="02020603050405020304" pitchFamily="18" charset="0"/>
              <a:cs typeface="Mangal" panose="02040503050203030202" pitchFamily="18" charset="0"/>
            </a:endParaRPr>
          </a:p>
          <a:p>
            <a:pPr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a:t>
            </a:r>
            <a:endParaRPr lang="en-IN" sz="2800" b="1" dirty="0">
              <a:solidFill>
                <a:srgbClr val="00206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Chronic alcoholism can lead to physical ailments like peptic ulcer, alcoholic blackouts, liver disease, cirrhosis, encephalopathy, 	Korsakoff's syndrome, dementia, cardiomyopathy, hypertension, 	pancreatitis and fetal alcohol syndrome (in females)</a:t>
            </a:r>
            <a:endParaRPr lang="en-IN" sz="28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1974461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C5BB706-6E03-281A-3894-0EB6B493ACC3}"/>
              </a:ext>
            </a:extLst>
          </p:cNvPr>
          <p:cNvSpPr txBox="1"/>
          <p:nvPr/>
        </p:nvSpPr>
        <p:spPr>
          <a:xfrm>
            <a:off x="692270" y="2050863"/>
            <a:ext cx="7880231" cy="3193695"/>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Identification of individuals having family problems, professional strife and bringing it to the notice of medical officer</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Advise about harmful effects of alcohol and supportive therapy when patient is in abstinence phase</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2024074" y="407711"/>
            <a:ext cx="4710713" cy="584775"/>
          </a:xfrm>
          <a:prstGeom prst="rect">
            <a:avLst/>
          </a:prstGeom>
          <a:noFill/>
        </p:spPr>
        <p:txBody>
          <a:bodyPr wrap="none" rtlCol="0">
            <a:spAutoFit/>
          </a:bodyPr>
          <a:lstStyle/>
          <a:p>
            <a:pPr algn="ctr"/>
            <a:r>
              <a:rPr lang="en-US" sz="3200" b="1" u="sng" dirty="0">
                <a:solidFill>
                  <a:srgbClr val="FF0000"/>
                </a:solidFill>
                <a:ea typeface="Times New Roman" panose="02020603050405020304" pitchFamily="18" charset="0"/>
                <a:cs typeface="Mangal" panose="02040503050203030202" pitchFamily="18" charset="0"/>
              </a:rPr>
              <a:t>CHRONIC ALCOHOL ABUSE</a:t>
            </a:r>
            <a:endParaRPr lang="en-IN" sz="3200" b="1" dirty="0">
              <a:solidFill>
                <a:srgbClr val="FF0000"/>
              </a:solidFill>
              <a:ea typeface="Times New Roman" panose="02020603050405020304" pitchFamily="18" charset="0"/>
              <a:cs typeface="Mangal" panose="02040503050203030202" pitchFamily="18" charset="0"/>
            </a:endParaRPr>
          </a:p>
        </p:txBody>
      </p:sp>
      <p:sp>
        <p:nvSpPr>
          <p:cNvPr id="2" name="Rectangle 1"/>
          <p:cNvSpPr/>
          <p:nvPr/>
        </p:nvSpPr>
        <p:spPr>
          <a:xfrm>
            <a:off x="411637" y="1106323"/>
            <a:ext cx="2280624" cy="587853"/>
          </a:xfrm>
          <a:prstGeom prst="rect">
            <a:avLst/>
          </a:prstGeom>
        </p:spPr>
        <p:txBody>
          <a:bodyPr wrap="none">
            <a:spAutoFit/>
          </a:bodyPr>
          <a:lstStyle/>
          <a:p>
            <a:pPr algn="just">
              <a:lnSpc>
                <a:spcPct val="115000"/>
              </a:lnSpc>
              <a:spcAft>
                <a:spcPts val="1000"/>
              </a:spcAft>
            </a:pPr>
            <a:r>
              <a:rPr lang="en-US" sz="2800" b="1" u="sng" dirty="0">
                <a:solidFill>
                  <a:srgbClr val="FF0000"/>
                </a:solidFill>
                <a:ea typeface="Times New Roman" panose="02020603050405020304" pitchFamily="18" charset="0"/>
                <a:cs typeface="Mangal" panose="02040503050203030202" pitchFamily="18" charset="0"/>
              </a:rPr>
              <a:t>Management</a:t>
            </a:r>
            <a:r>
              <a:rPr lang="en-US" sz="2800" b="1" dirty="0">
                <a:solidFill>
                  <a:srgbClr val="FF0000"/>
                </a:solidFill>
                <a:ea typeface="Times New Roman" panose="02020603050405020304" pitchFamily="18" charset="0"/>
                <a:cs typeface="Mangal" panose="02040503050203030202" pitchFamily="18" charset="0"/>
              </a:rPr>
              <a:t>:</a:t>
            </a:r>
            <a:endParaRPr lang="en-IN" sz="28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525633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C5BB706-6E03-281A-3894-0EB6B493ACC3}"/>
              </a:ext>
            </a:extLst>
          </p:cNvPr>
          <p:cNvSpPr txBox="1"/>
          <p:nvPr/>
        </p:nvSpPr>
        <p:spPr>
          <a:xfrm>
            <a:off x="692270" y="1376135"/>
            <a:ext cx="7880231" cy="4184735"/>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If patient is having withdrawal syndrome, administer Tab. Diazepam 10mg 6 </a:t>
            </a:r>
            <a:r>
              <a:rPr lang="en-US" sz="2800" b="1" dirty="0" err="1">
                <a:solidFill>
                  <a:srgbClr val="002060"/>
                </a:solidFill>
                <a:effectLst/>
                <a:ea typeface="Times New Roman" panose="02020603050405020304" pitchFamily="18" charset="0"/>
                <a:cs typeface="Mangal" panose="02040503050203030202" pitchFamily="18" charset="0"/>
              </a:rPr>
              <a:t>hrly</a:t>
            </a:r>
            <a:r>
              <a:rPr lang="en-US" sz="2800" b="1" dirty="0">
                <a:solidFill>
                  <a:srgbClr val="002060"/>
                </a:solidFill>
                <a:effectLst/>
                <a:ea typeface="Times New Roman" panose="02020603050405020304" pitchFamily="18" charset="0"/>
                <a:cs typeface="Mangal" panose="02040503050203030202" pitchFamily="18" charset="0"/>
              </a:rPr>
              <a:t> and refer for hospital care</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Inj. Thiamine Hydrochloride 1 amp daily for a week or Cap. Multivitamin in high doses to correct underlying micronutrient deficiency and ensure individual is taking adequate nutritious diet</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2024074" y="150249"/>
            <a:ext cx="4710713" cy="584775"/>
          </a:xfrm>
          <a:prstGeom prst="rect">
            <a:avLst/>
          </a:prstGeom>
          <a:noFill/>
        </p:spPr>
        <p:txBody>
          <a:bodyPr wrap="none" rtlCol="0">
            <a:spAutoFit/>
          </a:bodyPr>
          <a:lstStyle/>
          <a:p>
            <a:pPr algn="ctr"/>
            <a:r>
              <a:rPr lang="en-US" sz="3200" b="1" u="sng" dirty="0">
                <a:solidFill>
                  <a:srgbClr val="FF0000"/>
                </a:solidFill>
                <a:ea typeface="Times New Roman" panose="02020603050405020304" pitchFamily="18" charset="0"/>
                <a:cs typeface="Mangal" panose="02040503050203030202" pitchFamily="18" charset="0"/>
              </a:rPr>
              <a:t>CHRONIC ALCOHOL ABUSE</a:t>
            </a:r>
            <a:endParaRPr lang="en-IN" sz="3200" b="1" dirty="0">
              <a:solidFill>
                <a:srgbClr val="FF0000"/>
              </a:solidFill>
              <a:ea typeface="Times New Roman" panose="02020603050405020304" pitchFamily="18" charset="0"/>
              <a:cs typeface="Mangal" panose="02040503050203030202" pitchFamily="18" charset="0"/>
            </a:endParaRPr>
          </a:p>
        </p:txBody>
      </p:sp>
      <p:sp>
        <p:nvSpPr>
          <p:cNvPr id="2" name="Rectangle 1"/>
          <p:cNvSpPr/>
          <p:nvPr/>
        </p:nvSpPr>
        <p:spPr>
          <a:xfrm>
            <a:off x="411637" y="724569"/>
            <a:ext cx="2280624" cy="587853"/>
          </a:xfrm>
          <a:prstGeom prst="rect">
            <a:avLst/>
          </a:prstGeom>
        </p:spPr>
        <p:txBody>
          <a:bodyPr wrap="none">
            <a:spAutoFit/>
          </a:bodyPr>
          <a:lstStyle/>
          <a:p>
            <a:pPr algn="just">
              <a:lnSpc>
                <a:spcPct val="115000"/>
              </a:lnSpc>
              <a:spcAft>
                <a:spcPts val="1000"/>
              </a:spcAft>
            </a:pPr>
            <a:r>
              <a:rPr lang="en-US" sz="2800" b="1" u="sng" dirty="0">
                <a:solidFill>
                  <a:srgbClr val="FF0000"/>
                </a:solidFill>
                <a:ea typeface="Times New Roman" panose="02020603050405020304" pitchFamily="18" charset="0"/>
                <a:cs typeface="Mangal" panose="02040503050203030202" pitchFamily="18" charset="0"/>
              </a:rPr>
              <a:t>Management</a:t>
            </a:r>
            <a:r>
              <a:rPr lang="en-US" sz="2800" b="1" dirty="0">
                <a:solidFill>
                  <a:srgbClr val="FF0000"/>
                </a:solidFill>
                <a:ea typeface="Times New Roman" panose="02020603050405020304" pitchFamily="18" charset="0"/>
                <a:cs typeface="Mangal" panose="02040503050203030202" pitchFamily="18" charset="0"/>
              </a:rPr>
              <a:t>:</a:t>
            </a:r>
            <a:endParaRPr lang="en-IN" sz="28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280034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F18B30A-1601-5236-006E-D366B8A16F9E}"/>
              </a:ext>
            </a:extLst>
          </p:cNvPr>
          <p:cNvSpPr txBox="1"/>
          <p:nvPr/>
        </p:nvSpPr>
        <p:spPr>
          <a:xfrm>
            <a:off x="383240" y="158428"/>
            <a:ext cx="8048066" cy="6412268"/>
          </a:xfrm>
          <a:prstGeom prst="rect">
            <a:avLst/>
          </a:prstGeom>
          <a:noFill/>
        </p:spPr>
        <p:txBody>
          <a:bodyPr wrap="square">
            <a:spAutoFit/>
          </a:bodyPr>
          <a:lstStyle/>
          <a:p>
            <a:pPr algn="just">
              <a:lnSpc>
                <a:spcPct val="115000"/>
              </a:lnSpc>
              <a:spcAft>
                <a:spcPts val="1000"/>
              </a:spcAft>
            </a:pPr>
            <a:r>
              <a:rPr lang="en-US" sz="2700" b="1" u="sng" dirty="0">
                <a:solidFill>
                  <a:srgbClr val="FF0000"/>
                </a:solidFill>
                <a:effectLst/>
                <a:ea typeface="Times New Roman" panose="02020603050405020304" pitchFamily="18" charset="0"/>
                <a:cs typeface="Mangal" panose="02040503050203030202" pitchFamily="18" charset="0"/>
              </a:rPr>
              <a:t>ALCOHOL WITHDRAWAL SYNDROME </a:t>
            </a:r>
            <a:r>
              <a:rPr lang="en-US" sz="2700" b="1" i="1" u="sng" dirty="0">
                <a:solidFill>
                  <a:srgbClr val="FF0000"/>
                </a:solidFill>
                <a:effectLst/>
                <a:ea typeface="Times New Roman" panose="02020603050405020304" pitchFamily="18" charset="0"/>
                <a:cs typeface="Mangal" panose="02040503050203030202" pitchFamily="18" charset="0"/>
              </a:rPr>
              <a:t>(DELIRIUM TREMENS)</a:t>
            </a:r>
            <a:endParaRPr lang="en-IN" sz="2700" b="1" dirty="0">
              <a:solidFill>
                <a:srgbClr val="FF0000"/>
              </a:solidFill>
              <a:effectLst/>
              <a:ea typeface="Times New Roman" panose="02020603050405020304" pitchFamily="18" charset="0"/>
              <a:cs typeface="Mangal" panose="02040503050203030202" pitchFamily="18" charset="0"/>
            </a:endParaRPr>
          </a:p>
          <a:p>
            <a:pPr marL="457200" algn="just">
              <a:lnSpc>
                <a:spcPct val="115000"/>
              </a:lnSpc>
              <a:spcAft>
                <a:spcPts val="1000"/>
              </a:spcAft>
              <a:tabLst>
                <a:tab pos="457200" algn="l"/>
              </a:tabLst>
            </a:pPr>
            <a:r>
              <a:rPr lang="en-US" sz="2700" b="1" dirty="0">
                <a:solidFill>
                  <a:srgbClr val="002060"/>
                </a:solidFill>
                <a:effectLst/>
                <a:ea typeface="Times New Roman" panose="02020603050405020304" pitchFamily="18" charset="0"/>
                <a:cs typeface="Mangal" panose="02040503050203030202" pitchFamily="18" charset="0"/>
              </a:rPr>
              <a:t>It is a form of delirium (altered mental status) associated with alcohol withdrawal. Usually occurs in chronic alcoholism patients who have not taken alcohol for 48 – 72 hours</a:t>
            </a:r>
            <a:endParaRPr lang="en-IN" sz="2700" b="1" dirty="0">
              <a:solidFill>
                <a:srgbClr val="002060"/>
              </a:solidFill>
              <a:effectLst/>
              <a:ea typeface="Times New Roman" panose="02020603050405020304" pitchFamily="18" charset="0"/>
              <a:cs typeface="Mangal" panose="02040503050203030202" pitchFamily="18" charset="0"/>
            </a:endParaRPr>
          </a:p>
          <a:p>
            <a:pPr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US" sz="2700" b="1" u="sng" dirty="0">
                <a:solidFill>
                  <a:srgbClr val="00B050"/>
                </a:solidFill>
                <a:effectLst/>
                <a:ea typeface="Times New Roman" panose="02020603050405020304" pitchFamily="18" charset="0"/>
                <a:cs typeface="Mangal" panose="02040503050203030202" pitchFamily="18" charset="0"/>
              </a:rPr>
              <a:t>Signs and symptoms</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indent="457200" algn="just">
              <a:spcAft>
                <a:spcPts val="1000"/>
              </a:spcAft>
              <a:tabLst>
                <a:tab pos="914400" algn="l"/>
              </a:tabLst>
            </a:pPr>
            <a:r>
              <a:rPr lang="en-US" sz="2700" b="1" dirty="0">
                <a:effectLst/>
                <a:ea typeface="Times New Roman" panose="02020603050405020304" pitchFamily="18" charset="0"/>
                <a:cs typeface="Mangal" panose="02040503050203030202" pitchFamily="18" charset="0"/>
              </a:rPr>
              <a:t>	• </a:t>
            </a:r>
            <a:r>
              <a:rPr lang="en-US" sz="2700" b="1" dirty="0">
                <a:solidFill>
                  <a:srgbClr val="002060"/>
                </a:solidFill>
                <a:effectLst/>
                <a:ea typeface="Times New Roman" panose="02020603050405020304" pitchFamily="18" charset="0"/>
                <a:cs typeface="Mangal" panose="02040503050203030202" pitchFamily="18" charset="0"/>
              </a:rPr>
              <a:t>Confusion and restlessness</a:t>
            </a:r>
            <a:endParaRPr lang="en-IN" sz="2700" b="1" dirty="0">
              <a:solidFill>
                <a:srgbClr val="002060"/>
              </a:solidFill>
              <a:effectLst/>
              <a:ea typeface="Times New Roman" panose="02020603050405020304" pitchFamily="18" charset="0"/>
              <a:cs typeface="Mangal" panose="02040503050203030202" pitchFamily="18" charset="0"/>
            </a:endParaRPr>
          </a:p>
          <a:p>
            <a:pPr indent="457200" algn="just">
              <a:spcAft>
                <a:spcPts val="1000"/>
              </a:spcAft>
            </a:pPr>
            <a:r>
              <a:rPr lang="en-US" sz="2700" b="1" dirty="0">
                <a:solidFill>
                  <a:srgbClr val="002060"/>
                </a:solidFill>
                <a:effectLst/>
                <a:ea typeface="Times New Roman" panose="02020603050405020304" pitchFamily="18" charset="0"/>
                <a:cs typeface="Mangal" panose="02040503050203030202" pitchFamily="18" charset="0"/>
              </a:rPr>
              <a:t>	• Altered behavior</a:t>
            </a:r>
            <a:endParaRPr lang="en-IN" sz="2700" b="1" dirty="0">
              <a:solidFill>
                <a:srgbClr val="002060"/>
              </a:solidFill>
              <a:effectLst/>
              <a:ea typeface="Times New Roman" panose="02020603050405020304" pitchFamily="18" charset="0"/>
              <a:cs typeface="Mangal" panose="02040503050203030202" pitchFamily="18" charset="0"/>
            </a:endParaRPr>
          </a:p>
          <a:p>
            <a:pPr indent="457200" algn="just">
              <a:spcAft>
                <a:spcPts val="1000"/>
              </a:spcAft>
            </a:pPr>
            <a:r>
              <a:rPr lang="en-US" sz="2700" b="1" dirty="0">
                <a:solidFill>
                  <a:srgbClr val="002060"/>
                </a:solidFill>
                <a:effectLst/>
                <a:ea typeface="Times New Roman" panose="02020603050405020304" pitchFamily="18" charset="0"/>
                <a:cs typeface="Mangal" panose="02040503050203030202" pitchFamily="18" charset="0"/>
              </a:rPr>
              <a:t>	• Hallucinations</a:t>
            </a:r>
            <a:endParaRPr lang="en-IN" sz="2700" b="1" dirty="0">
              <a:solidFill>
                <a:srgbClr val="002060"/>
              </a:solidFill>
              <a:effectLst/>
              <a:ea typeface="Times New Roman" panose="02020603050405020304" pitchFamily="18" charset="0"/>
              <a:cs typeface="Mangal" panose="02040503050203030202" pitchFamily="18" charset="0"/>
            </a:endParaRPr>
          </a:p>
          <a:p>
            <a:pPr indent="457200" algn="just">
              <a:spcAft>
                <a:spcPts val="1000"/>
              </a:spcAft>
            </a:pPr>
            <a:r>
              <a:rPr lang="en-US" sz="2700" b="1" dirty="0">
                <a:solidFill>
                  <a:srgbClr val="002060"/>
                </a:solidFill>
                <a:effectLst/>
                <a:ea typeface="Times New Roman" panose="02020603050405020304" pitchFamily="18" charset="0"/>
                <a:cs typeface="Mangal" panose="02040503050203030202" pitchFamily="18" charset="0"/>
              </a:rPr>
              <a:t>	• Trembling hands</a:t>
            </a:r>
            <a:endParaRPr lang="en-IN" sz="2700" b="1" dirty="0">
              <a:solidFill>
                <a:srgbClr val="002060"/>
              </a:solidFill>
              <a:effectLst/>
              <a:ea typeface="Times New Roman" panose="02020603050405020304" pitchFamily="18" charset="0"/>
              <a:cs typeface="Mangal" panose="02040503050203030202" pitchFamily="18" charset="0"/>
            </a:endParaRPr>
          </a:p>
          <a:p>
            <a:pPr indent="457200" algn="just">
              <a:spcAft>
                <a:spcPts val="1000"/>
              </a:spcAft>
            </a:pPr>
            <a:r>
              <a:rPr lang="en-US" sz="2700" b="1" dirty="0">
                <a:solidFill>
                  <a:srgbClr val="002060"/>
                </a:solidFill>
                <a:effectLst/>
                <a:ea typeface="Times New Roman" panose="02020603050405020304" pitchFamily="18" charset="0"/>
                <a:cs typeface="Mangal" panose="02040503050203030202" pitchFamily="18" charset="0"/>
              </a:rPr>
              <a:t>	• Spasms or convulsions</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5912481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C3B14E9-02ED-AAD2-26EA-CFB08DC701FA}"/>
              </a:ext>
            </a:extLst>
          </p:cNvPr>
          <p:cNvSpPr txBox="1"/>
          <p:nvPr/>
        </p:nvSpPr>
        <p:spPr>
          <a:xfrm>
            <a:off x="430305" y="411251"/>
            <a:ext cx="7752230" cy="6445354"/>
          </a:xfrm>
          <a:prstGeom prst="rect">
            <a:avLst/>
          </a:prstGeom>
          <a:noFill/>
        </p:spPr>
        <p:txBody>
          <a:bodyPr wrap="square">
            <a:spAutoFit/>
          </a:bodyPr>
          <a:lstStyle/>
          <a:p>
            <a:pPr indent="457200" algn="just">
              <a:lnSpc>
                <a:spcPct val="115000"/>
              </a:lnSpc>
              <a:spcAft>
                <a:spcPts val="1000"/>
              </a:spcAft>
            </a:pPr>
            <a:r>
              <a:rPr lang="en-US" sz="3000" b="1" u="sng" dirty="0">
                <a:solidFill>
                  <a:srgbClr val="FF0000"/>
                </a:solidFill>
                <a:effectLst/>
                <a:ea typeface="Times New Roman" panose="02020603050405020304" pitchFamily="18" charset="0"/>
                <a:cs typeface="Mangal" panose="02040503050203030202" pitchFamily="18" charset="0"/>
              </a:rPr>
              <a:t>Management</a:t>
            </a:r>
            <a:r>
              <a:rPr lang="en-US" sz="3000" b="1" dirty="0">
                <a:solidFill>
                  <a:srgbClr val="FF0000"/>
                </a:solidFill>
                <a:effectLst/>
                <a:ea typeface="Times New Roman" panose="02020603050405020304" pitchFamily="18" charset="0"/>
                <a:cs typeface="Mangal" panose="02040503050203030202" pitchFamily="18" charset="0"/>
              </a:rPr>
              <a:t>:</a:t>
            </a:r>
            <a:endParaRPr lang="en-IN" sz="3000" b="1" dirty="0">
              <a:solidFill>
                <a:srgbClr val="FF000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Symbol" panose="05050102010706020507" pitchFamily="18" charset="2"/>
              <a:buChar char=""/>
              <a:tabLst>
                <a:tab pos="1028700" algn="l"/>
              </a:tabLst>
            </a:pPr>
            <a:r>
              <a:rPr lang="en-US" sz="3000" b="1" dirty="0">
                <a:solidFill>
                  <a:srgbClr val="002060"/>
                </a:solidFill>
                <a:effectLst/>
                <a:ea typeface="Times New Roman" panose="02020603050405020304" pitchFamily="18" charset="0"/>
                <a:cs typeface="Mangal" panose="02040503050203030202" pitchFamily="18" charset="0"/>
              </a:rPr>
              <a:t>Prevent injury to patient and yourself.</a:t>
            </a:r>
            <a:endParaRPr lang="en-IN" sz="3000" b="1" dirty="0">
              <a:solidFill>
                <a:srgbClr val="00206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Symbol" panose="05050102010706020507" pitchFamily="18" charset="2"/>
              <a:buChar char=""/>
              <a:tabLst>
                <a:tab pos="1028700" algn="l"/>
              </a:tabLst>
            </a:pPr>
            <a:r>
              <a:rPr lang="en-US" sz="3000" b="1" dirty="0">
                <a:solidFill>
                  <a:srgbClr val="002060"/>
                </a:solidFill>
                <a:effectLst/>
                <a:ea typeface="Times New Roman" panose="02020603050405020304" pitchFamily="18" charset="0"/>
                <a:cs typeface="Mangal" panose="02040503050203030202" pitchFamily="18" charset="0"/>
              </a:rPr>
              <a:t>If patient is very aggressive give Inj. Diazepam 1 amp IM stat followed by oral medication or start T. Diazepam 5 -10 mg 8 hourly.</a:t>
            </a:r>
            <a:endParaRPr lang="en-IN" sz="3000" b="1" dirty="0">
              <a:solidFill>
                <a:srgbClr val="00206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Symbol" panose="05050102010706020507" pitchFamily="18" charset="2"/>
              <a:buChar char=""/>
              <a:tabLst>
                <a:tab pos="1028700" algn="l"/>
              </a:tabLst>
            </a:pPr>
            <a:r>
              <a:rPr lang="en-US" sz="3000" b="1" dirty="0">
                <a:solidFill>
                  <a:srgbClr val="002060"/>
                </a:solidFill>
                <a:effectLst/>
                <a:ea typeface="Times New Roman" panose="02020603050405020304" pitchFamily="18" charset="0"/>
                <a:cs typeface="Mangal" panose="02040503050203030202" pitchFamily="18" charset="0"/>
              </a:rPr>
              <a:t>Give patient Inj. Thiamine Hydrochloride 1 amp IM if available.</a:t>
            </a:r>
            <a:endParaRPr lang="en-IN" sz="3000" b="1" dirty="0">
              <a:solidFill>
                <a:srgbClr val="00206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Symbol" panose="05050102010706020507" pitchFamily="18" charset="2"/>
              <a:buChar char=""/>
              <a:tabLst>
                <a:tab pos="1028700" algn="l"/>
              </a:tabLst>
            </a:pPr>
            <a:r>
              <a:rPr lang="en-US" sz="3000" b="1" dirty="0">
                <a:solidFill>
                  <a:srgbClr val="002060"/>
                </a:solidFill>
                <a:effectLst/>
                <a:ea typeface="Times New Roman" panose="02020603050405020304" pitchFamily="18" charset="0"/>
                <a:cs typeface="Mangal" panose="02040503050203030202" pitchFamily="18" charset="0"/>
              </a:rPr>
              <a:t>If patient is having hallucinations, start T. Chlorpromazine 8 hourly and be alert for convulsions.</a:t>
            </a:r>
            <a:endParaRPr lang="en-IN" sz="30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748039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ADB545B-6459-4D47-5D9F-57297DEB7AED}"/>
              </a:ext>
            </a:extLst>
          </p:cNvPr>
          <p:cNvSpPr txBox="1"/>
          <p:nvPr/>
        </p:nvSpPr>
        <p:spPr>
          <a:xfrm>
            <a:off x="268941" y="591090"/>
            <a:ext cx="8357347" cy="3821815"/>
          </a:xfrm>
          <a:prstGeom prst="rect">
            <a:avLst/>
          </a:prstGeom>
          <a:noFill/>
        </p:spPr>
        <p:txBody>
          <a:bodyPr wrap="square">
            <a:spAutoFit/>
          </a:bodyPr>
          <a:lstStyle/>
          <a:p>
            <a:pPr algn="ctr">
              <a:lnSpc>
                <a:spcPct val="115000"/>
              </a:lnSpc>
              <a:spcAft>
                <a:spcPts val="1000"/>
              </a:spcAft>
            </a:pPr>
            <a:r>
              <a:rPr lang="en-US" sz="2700" b="1" u="sng" dirty="0">
                <a:solidFill>
                  <a:srgbClr val="FF0000"/>
                </a:solidFill>
                <a:effectLst/>
                <a:ea typeface="Times New Roman" panose="02020603050405020304" pitchFamily="18" charset="0"/>
                <a:cs typeface="Mangal" panose="02040503050203030202" pitchFamily="18" charset="0"/>
              </a:rPr>
              <a:t>DRUG ABUSE</a:t>
            </a:r>
            <a:endParaRPr lang="en-IN" sz="2700" b="1" dirty="0">
              <a:solidFill>
                <a:srgbClr val="FF0000"/>
              </a:solidFill>
              <a:effectLst/>
              <a:ea typeface="Times New Roman" panose="02020603050405020304" pitchFamily="18" charset="0"/>
              <a:cs typeface="Mangal" panose="02040503050203030202" pitchFamily="18" charset="0"/>
            </a:endParaRPr>
          </a:p>
          <a:p>
            <a:pPr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US" sz="2700" b="1" u="sng" dirty="0">
                <a:solidFill>
                  <a:srgbClr val="7030A0"/>
                </a:solidFill>
                <a:effectLst/>
                <a:ea typeface="Times New Roman" panose="02020603050405020304" pitchFamily="18" charset="0"/>
                <a:cs typeface="Mangal" panose="02040503050203030202" pitchFamily="18" charset="0"/>
              </a:rPr>
              <a:t>TYPES OF FREQUENTLY ABUSED DRUGS ARE</a:t>
            </a:r>
            <a:r>
              <a:rPr lang="en-US" sz="2700" b="1" dirty="0">
                <a:solidFill>
                  <a:srgbClr val="7030A0"/>
                </a:solidFill>
                <a:effectLst/>
                <a:ea typeface="Times New Roman" panose="02020603050405020304" pitchFamily="18" charset="0"/>
                <a:cs typeface="Mangal" panose="02040503050203030202" pitchFamily="18" charset="0"/>
              </a:rPr>
              <a:t>:</a:t>
            </a:r>
            <a:endParaRPr lang="en-IN" sz="2700" b="1" dirty="0">
              <a:solidFill>
                <a:srgbClr val="7030A0"/>
              </a:solidFill>
              <a:ea typeface="Times New Roman" panose="02020603050405020304" pitchFamily="18" charset="0"/>
              <a:cs typeface="Mangal" panose="02040503050203030202" pitchFamily="18" charset="0"/>
            </a:endParaRPr>
          </a:p>
          <a:p>
            <a:pPr algn="just">
              <a:lnSpc>
                <a:spcPct val="115000"/>
              </a:lnSpc>
              <a:spcAft>
                <a:spcPts val="1000"/>
              </a:spcAft>
            </a:pPr>
            <a:r>
              <a:rPr lang="en-IN" sz="2700" b="1" dirty="0">
                <a:solidFill>
                  <a:srgbClr val="00B050"/>
                </a:solidFill>
                <a:effectLst/>
                <a:ea typeface="Times New Roman" panose="02020603050405020304" pitchFamily="18" charset="0"/>
                <a:cs typeface="Mangal" panose="02040503050203030202" pitchFamily="18" charset="0"/>
              </a:rPr>
              <a:t>01. </a:t>
            </a:r>
            <a:r>
              <a:rPr lang="en-US" sz="2700" b="1" u="sng" dirty="0">
                <a:solidFill>
                  <a:srgbClr val="00B050"/>
                </a:solidFill>
                <a:effectLst/>
                <a:ea typeface="Times New Roman" panose="02020603050405020304" pitchFamily="18" charset="0"/>
                <a:cs typeface="Mangal" panose="02040503050203030202" pitchFamily="18" charset="0"/>
              </a:rPr>
              <a:t>Stimulants</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85344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These stimulate the central nervous system, causing the user to become excited. This group of drugs includes amphetamines, cocaine, caffeine, asthmatic drugs and </a:t>
            </a:r>
            <a:r>
              <a:rPr lang="en-US" sz="2700" b="1" dirty="0" err="1">
                <a:solidFill>
                  <a:srgbClr val="002060"/>
                </a:solidFill>
                <a:effectLst/>
                <a:ea typeface="Times New Roman" panose="02020603050405020304" pitchFamily="18" charset="0"/>
                <a:cs typeface="Mangal" panose="02040503050203030202" pitchFamily="18" charset="0"/>
              </a:rPr>
              <a:t>vaso</a:t>
            </a:r>
            <a:r>
              <a:rPr lang="en-US" sz="2700" b="1" dirty="0">
                <a:solidFill>
                  <a:srgbClr val="002060"/>
                </a:solidFill>
                <a:effectLst/>
                <a:ea typeface="Times New Roman" panose="02020603050405020304" pitchFamily="18" charset="0"/>
                <a:cs typeface="Mangal" panose="02040503050203030202" pitchFamily="18" charset="0"/>
              </a:rPr>
              <a:t>-constrictive drugs.</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031308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ADB545B-6459-4D47-5D9F-57297DEB7AED}"/>
              </a:ext>
            </a:extLst>
          </p:cNvPr>
          <p:cNvSpPr txBox="1"/>
          <p:nvPr/>
        </p:nvSpPr>
        <p:spPr>
          <a:xfrm>
            <a:off x="268941" y="209336"/>
            <a:ext cx="8357347" cy="5255285"/>
          </a:xfrm>
          <a:prstGeom prst="rect">
            <a:avLst/>
          </a:prstGeom>
          <a:noFill/>
        </p:spPr>
        <p:txBody>
          <a:bodyPr wrap="square">
            <a:spAutoFit/>
          </a:bodyPr>
          <a:lstStyle/>
          <a:p>
            <a:pPr algn="ctr">
              <a:lnSpc>
                <a:spcPct val="115000"/>
              </a:lnSpc>
              <a:spcAft>
                <a:spcPts val="1000"/>
              </a:spcAft>
            </a:pPr>
            <a:r>
              <a:rPr lang="en-US" sz="2700" b="1" u="sng" dirty="0">
                <a:solidFill>
                  <a:srgbClr val="FF0000"/>
                </a:solidFill>
                <a:effectLst/>
                <a:ea typeface="Times New Roman" panose="02020603050405020304" pitchFamily="18" charset="0"/>
                <a:cs typeface="Mangal" panose="02040503050203030202" pitchFamily="18" charset="0"/>
              </a:rPr>
              <a:t>DRUG ABUSE</a:t>
            </a:r>
            <a:endParaRPr lang="en-IN" sz="2700" b="1" dirty="0">
              <a:solidFill>
                <a:srgbClr val="FF0000"/>
              </a:solidFill>
              <a:effectLst/>
              <a:ea typeface="Times New Roman" panose="02020603050405020304" pitchFamily="18" charset="0"/>
              <a:cs typeface="Mangal" panose="02040503050203030202" pitchFamily="18" charset="0"/>
            </a:endParaRPr>
          </a:p>
          <a:p>
            <a:pPr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US" sz="2700" b="1" u="sng" dirty="0">
                <a:solidFill>
                  <a:srgbClr val="7030A0"/>
                </a:solidFill>
                <a:effectLst/>
                <a:ea typeface="Times New Roman" panose="02020603050405020304" pitchFamily="18" charset="0"/>
                <a:cs typeface="Mangal" panose="02040503050203030202" pitchFamily="18" charset="0"/>
              </a:rPr>
              <a:t>TYPES OF FREQUENTLY ABUSED DRUGS ARE</a:t>
            </a:r>
            <a:r>
              <a:rPr lang="en-US" sz="2700" b="1" dirty="0">
                <a:solidFill>
                  <a:srgbClr val="7030A0"/>
                </a:solidFill>
                <a:effectLst/>
                <a:ea typeface="Times New Roman" panose="02020603050405020304" pitchFamily="18" charset="0"/>
                <a:cs typeface="Mangal" panose="02040503050203030202" pitchFamily="18" charset="0"/>
              </a:rPr>
              <a:t>:</a:t>
            </a:r>
            <a:endParaRPr lang="en-IN" sz="2700" b="1" dirty="0">
              <a:solidFill>
                <a:srgbClr val="7030A0"/>
              </a:solidFill>
              <a:ea typeface="Times New Roman" panose="02020603050405020304" pitchFamily="18" charset="0"/>
              <a:cs typeface="Mangal" panose="02040503050203030202" pitchFamily="18" charset="0"/>
            </a:endParaRPr>
          </a:p>
          <a:p>
            <a:pPr lvl="0" algn="just">
              <a:lnSpc>
                <a:spcPct val="115000"/>
              </a:lnSpc>
              <a:spcAft>
                <a:spcPts val="1000"/>
              </a:spcAft>
              <a:tabLst>
                <a:tab pos="889000" algn="l"/>
              </a:tabLst>
            </a:pPr>
            <a:r>
              <a:rPr lang="en-US" sz="2700" b="1" dirty="0">
                <a:solidFill>
                  <a:srgbClr val="00B050"/>
                </a:solidFill>
                <a:effectLst/>
                <a:ea typeface="Times New Roman" panose="02020603050405020304" pitchFamily="18" charset="0"/>
                <a:cs typeface="Mangal" panose="02040503050203030202" pitchFamily="18" charset="0"/>
              </a:rPr>
              <a:t>02. </a:t>
            </a:r>
            <a:r>
              <a:rPr lang="en-US" sz="2700" b="1" u="sng" dirty="0">
                <a:solidFill>
                  <a:srgbClr val="00B050"/>
                </a:solidFill>
                <a:effectLst/>
                <a:ea typeface="Times New Roman" panose="02020603050405020304" pitchFamily="18" charset="0"/>
                <a:cs typeface="Mangal" panose="02040503050203030202" pitchFamily="18" charset="0"/>
              </a:rPr>
              <a:t>Depressants</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85344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These depress the central nervous system and include non-barbiturate sedatives, diazepam, bromazepam, lorazepam, methaqualone, paraldehyde, barbiturates (pentobarbital, Phenobarbital, Secobarbital) and anti-</a:t>
            </a:r>
            <a:r>
              <a:rPr lang="en-US" sz="2700" b="1" dirty="0" err="1">
                <a:solidFill>
                  <a:srgbClr val="002060"/>
                </a:solidFill>
                <a:effectLst/>
                <a:ea typeface="Times New Roman" panose="02020603050405020304" pitchFamily="18" charset="0"/>
                <a:cs typeface="Mangal" panose="02040503050203030202" pitchFamily="18" charset="0"/>
              </a:rPr>
              <a:t>convulsants</a:t>
            </a:r>
            <a:r>
              <a:rPr lang="en-US" sz="2700" b="1" dirty="0">
                <a:solidFill>
                  <a:srgbClr val="002060"/>
                </a:solidFill>
                <a:effectLst/>
                <a:ea typeface="Times New Roman" panose="02020603050405020304" pitchFamily="18" charset="0"/>
                <a:cs typeface="Mangal" panose="02040503050203030202" pitchFamily="18" charset="0"/>
              </a:rPr>
              <a:t>. These reduce pulse and breathing, cause drowsiness and slow the reflexes.</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5494236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6649E50-487B-3658-B60C-3E888ACD10DF}"/>
              </a:ext>
            </a:extLst>
          </p:cNvPr>
          <p:cNvSpPr txBox="1"/>
          <p:nvPr/>
        </p:nvSpPr>
        <p:spPr>
          <a:xfrm>
            <a:off x="312645" y="590746"/>
            <a:ext cx="8518712" cy="4043158"/>
          </a:xfrm>
          <a:prstGeom prst="rect">
            <a:avLst/>
          </a:prstGeom>
          <a:noFill/>
        </p:spPr>
        <p:txBody>
          <a:bodyPr wrap="square">
            <a:spAutoFit/>
          </a:bodyPr>
          <a:lstStyle/>
          <a:p>
            <a:pPr lvl="0" algn="just">
              <a:lnSpc>
                <a:spcPct val="115000"/>
              </a:lnSpc>
              <a:spcAft>
                <a:spcPts val="1000"/>
              </a:spcAft>
              <a:tabLst>
                <a:tab pos="889000" algn="l"/>
                <a:tab pos="914400" algn="l"/>
              </a:tabLst>
            </a:pPr>
            <a:r>
              <a:rPr lang="en-US" sz="2700" b="1" dirty="0">
                <a:solidFill>
                  <a:srgbClr val="00B050"/>
                </a:solidFill>
                <a:effectLst/>
                <a:ea typeface="Times New Roman" panose="02020603050405020304" pitchFamily="18" charset="0"/>
                <a:cs typeface="Mangal" panose="02040503050203030202" pitchFamily="18" charset="0"/>
              </a:rPr>
              <a:t>03. </a:t>
            </a:r>
            <a:r>
              <a:rPr lang="en-US" sz="2700" b="1" u="sng" dirty="0">
                <a:solidFill>
                  <a:srgbClr val="00B050"/>
                </a:solidFill>
                <a:effectLst/>
                <a:ea typeface="Times New Roman" panose="02020603050405020304" pitchFamily="18" charset="0"/>
                <a:cs typeface="Mangal" panose="02040503050203030202" pitchFamily="18" charset="0"/>
              </a:rPr>
              <a:t>Analgesic narcotics (opium-derivatives)</a:t>
            </a:r>
            <a:r>
              <a:rPr lang="en-US" sz="2700" b="1" dirty="0">
                <a:solidFill>
                  <a:srgbClr val="00B050"/>
                </a:solidFill>
                <a:effectLst/>
                <a:ea typeface="Times New Roman" panose="02020603050405020304" pitchFamily="18" charset="0"/>
                <a:cs typeface="Mangal" panose="02040503050203030202" pitchFamily="18" charset="0"/>
              </a:rPr>
              <a:t>:</a:t>
            </a:r>
            <a:endParaRPr lang="en-IN" sz="2700" b="1" dirty="0">
              <a:solidFill>
                <a:srgbClr val="00B050"/>
              </a:solidFill>
              <a:effectLst/>
              <a:ea typeface="Times New Roman" panose="02020603050405020304" pitchFamily="18" charset="0"/>
              <a:cs typeface="Mangal" panose="02040503050203030202" pitchFamily="18" charset="0"/>
            </a:endParaRPr>
          </a:p>
          <a:p>
            <a:pPr marL="853440" algn="just">
              <a:lnSpc>
                <a:spcPct val="115000"/>
              </a:lnSpc>
              <a:spcAft>
                <a:spcPts val="1000"/>
              </a:spcAft>
              <a:tabLst>
                <a:tab pos="914400" algn="l"/>
              </a:tabLst>
            </a:pPr>
            <a:r>
              <a:rPr lang="en-US" sz="2700" b="1" dirty="0">
                <a:effectLst/>
                <a:ea typeface="Times New Roman" panose="02020603050405020304" pitchFamily="18" charset="0"/>
                <a:cs typeface="Mangal" panose="02040503050203030202" pitchFamily="18" charset="0"/>
              </a:rPr>
              <a:t>	</a:t>
            </a:r>
            <a:r>
              <a:rPr lang="en-US" sz="2700" b="1" dirty="0">
                <a:solidFill>
                  <a:srgbClr val="002060"/>
                </a:solidFill>
                <a:effectLst/>
                <a:ea typeface="Times New Roman" panose="02020603050405020304" pitchFamily="18" charset="0"/>
                <a:cs typeface="Mangal" panose="02040503050203030202" pitchFamily="18" charset="0"/>
              </a:rPr>
              <a:t>Their use produces intense state of relaxation. Some are easily obtainable, such as codeine found in cough syrups. Morphine, heroin, and 	 Demerol belong to this group of drugs. These drugs reduce body temperature, slow the pulse and breathing, relax the muscles, and cause pupil dilation, drowsiness, and sluggishness.</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2769411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6649E50-487B-3658-B60C-3E888ACD10DF}"/>
              </a:ext>
            </a:extLst>
          </p:cNvPr>
          <p:cNvSpPr txBox="1"/>
          <p:nvPr/>
        </p:nvSpPr>
        <p:spPr>
          <a:xfrm>
            <a:off x="312645" y="750550"/>
            <a:ext cx="8518712" cy="4043158"/>
          </a:xfrm>
          <a:prstGeom prst="rect">
            <a:avLst/>
          </a:prstGeom>
          <a:noFill/>
        </p:spPr>
        <p:txBody>
          <a:bodyPr wrap="square">
            <a:spAutoFit/>
          </a:bodyPr>
          <a:lstStyle/>
          <a:p>
            <a:pPr lvl="0" algn="just">
              <a:lnSpc>
                <a:spcPct val="115000"/>
              </a:lnSpc>
              <a:spcAft>
                <a:spcPts val="1000"/>
              </a:spcAft>
              <a:tabLst>
                <a:tab pos="889000" algn="l"/>
              </a:tabLst>
            </a:pPr>
            <a:r>
              <a:rPr lang="en-US" sz="2700" b="1" dirty="0">
                <a:solidFill>
                  <a:srgbClr val="00B050"/>
                </a:solidFill>
                <a:effectLst/>
                <a:ea typeface="Times New Roman" panose="02020603050405020304" pitchFamily="18" charset="0"/>
                <a:cs typeface="Mangal" panose="02040503050203030202" pitchFamily="18" charset="0"/>
              </a:rPr>
              <a:t>04. </a:t>
            </a:r>
            <a:r>
              <a:rPr lang="en-US" sz="2700" b="1" u="sng" dirty="0">
                <a:solidFill>
                  <a:srgbClr val="00B050"/>
                </a:solidFill>
                <a:effectLst/>
                <a:ea typeface="Times New Roman" panose="02020603050405020304" pitchFamily="18" charset="0"/>
                <a:cs typeface="Mangal" panose="02040503050203030202" pitchFamily="18" charset="0"/>
              </a:rPr>
              <a:t>Hallucinogens</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85344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These drugs alter personality and distort perception. They include LSD, mescaline, peyote and psilocybin. Marijuana also has some hallucinogenic properties. Patients often imagine hearing unusual sounds and seeing strange colors. Persons using hallucinogens can become aggressive and pose a threat to you, others and themselves</a:t>
            </a:r>
            <a:r>
              <a:rPr lang="en-US" sz="2700" b="1" dirty="0">
                <a:effectLst/>
                <a:latin typeface="Adobe Caslon Pro" panose="0205050205050A020403" pitchFamily="18" charset="0"/>
                <a:ea typeface="Times New Roman" panose="02020603050405020304" pitchFamily="18" charset="0"/>
                <a:cs typeface="Mangal" panose="02040503050203030202" pitchFamily="18" charset="0"/>
              </a:rPr>
              <a:t>.</a:t>
            </a:r>
            <a:endParaRPr lang="en-IN" sz="2700" b="1" dirty="0">
              <a:effectLst/>
              <a:latin typeface="Adobe Caslon Pro" panose="0205050205050A0204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601328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2AA0E87-374A-081C-0071-741A8D67003F}"/>
              </a:ext>
            </a:extLst>
          </p:cNvPr>
          <p:cNvSpPr txBox="1"/>
          <p:nvPr/>
        </p:nvSpPr>
        <p:spPr>
          <a:xfrm>
            <a:off x="423583" y="88280"/>
            <a:ext cx="8061512" cy="6312497"/>
          </a:xfrm>
          <a:prstGeom prst="rect">
            <a:avLst/>
          </a:prstGeom>
          <a:noFill/>
        </p:spPr>
        <p:txBody>
          <a:bodyPr wrap="square">
            <a:spAutoFit/>
          </a:bodyPr>
          <a:lstStyle/>
          <a:p>
            <a:pPr algn="ctr">
              <a:lnSpc>
                <a:spcPct val="115000"/>
              </a:lnSpc>
              <a:spcAft>
                <a:spcPts val="1000"/>
              </a:spcAft>
            </a:pPr>
            <a:r>
              <a:rPr lang="en-US" sz="36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OBJECTIVES</a:t>
            </a:r>
          </a:p>
          <a:p>
            <a:pPr algn="ctr">
              <a:lnSpc>
                <a:spcPct val="115000"/>
              </a:lnSpc>
              <a:spcAft>
                <a:spcPts val="1000"/>
              </a:spcAft>
            </a:pPr>
            <a:endParaRPr lang="en-IN" sz="1400" dirty="0">
              <a:effectLst/>
              <a:latin typeface="Calibri" panose="020F0502020204030204" pitchFamily="34" charset="0"/>
              <a:ea typeface="Times New Roman" panose="02020603050405020304" pitchFamily="18" charset="0"/>
              <a:cs typeface="Mangal" panose="02040503050203030202" pitchFamily="18" charset="0"/>
            </a:endParaRPr>
          </a:p>
          <a:p>
            <a:pPr marL="685800" indent="-914400" algn="just">
              <a:lnSpc>
                <a:spcPct val="115000"/>
              </a:lnSpc>
              <a:spcAft>
                <a:spcPts val="1000"/>
              </a:spcAft>
              <a:tabLst>
                <a:tab pos="457200" algn="l"/>
                <a:tab pos="3800475" algn="l"/>
              </a:tabLst>
            </a:pPr>
            <a:r>
              <a:rPr lang="en-US" sz="2800" b="1" dirty="0">
                <a:solidFill>
                  <a:srgbClr val="002060"/>
                </a:solidFill>
                <a:effectLst/>
                <a:latin typeface="+mj-lt"/>
                <a:ea typeface="Times New Roman" panose="02020603050405020304" pitchFamily="18" charset="0"/>
                <a:cs typeface="Mangal" panose="02040503050203030202" pitchFamily="18" charset="0"/>
              </a:rPr>
              <a:t>Upon completion of this lesson you will be able to:</a:t>
            </a:r>
            <a:endParaRPr lang="en-IN" sz="2800" b="1" dirty="0">
              <a:solidFill>
                <a:srgbClr val="002060"/>
              </a:solidFill>
              <a:effectLst/>
              <a:latin typeface="+mj-l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80060" algn="l"/>
              </a:tabLst>
            </a:pPr>
            <a:r>
              <a:rPr lang="en-US" sz="2800" b="1" dirty="0">
                <a:solidFill>
                  <a:srgbClr val="002060"/>
                </a:solidFill>
                <a:effectLst/>
                <a:latin typeface="+mj-lt"/>
                <a:ea typeface="Times New Roman" panose="02020603050405020304" pitchFamily="18" charset="0"/>
                <a:cs typeface="Mangal" panose="02040503050203030202" pitchFamily="18" charset="0"/>
              </a:rPr>
              <a:t>List the signs &amp; symptoms of Alcohol abuse and the steps in management</a:t>
            </a:r>
            <a:endParaRPr lang="en-IN" sz="2800" b="1" dirty="0">
              <a:solidFill>
                <a:srgbClr val="002060"/>
              </a:solidFill>
              <a:effectLst/>
              <a:latin typeface="+mj-l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80060" algn="l"/>
              </a:tabLst>
            </a:pPr>
            <a:r>
              <a:rPr lang="en-US" sz="2800" b="1" dirty="0">
                <a:solidFill>
                  <a:srgbClr val="002060"/>
                </a:solidFill>
                <a:effectLst/>
                <a:latin typeface="+mj-lt"/>
                <a:ea typeface="Times New Roman" panose="02020603050405020304" pitchFamily="18" charset="0"/>
                <a:cs typeface="Mangal" panose="02040503050203030202" pitchFamily="18" charset="0"/>
              </a:rPr>
              <a:t>Explain Delirium Tremens. List its signs, symptoms &amp; management</a:t>
            </a:r>
            <a:endParaRPr lang="en-IN" sz="2800" b="1" dirty="0">
              <a:solidFill>
                <a:srgbClr val="002060"/>
              </a:solidFill>
              <a:effectLst/>
              <a:latin typeface="+mj-l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80060" algn="l"/>
              </a:tabLst>
            </a:pPr>
            <a:r>
              <a:rPr lang="en-US" sz="2800" b="1" dirty="0">
                <a:solidFill>
                  <a:srgbClr val="002060"/>
                </a:solidFill>
                <a:effectLst/>
                <a:latin typeface="+mj-lt"/>
                <a:ea typeface="Times New Roman" panose="02020603050405020304" pitchFamily="18" charset="0"/>
                <a:cs typeface="Mangal" panose="02040503050203030202" pitchFamily="18" charset="0"/>
              </a:rPr>
              <a:t>Describe &amp; classify the types of drugs which are abused</a:t>
            </a:r>
            <a:endParaRPr lang="en-IN" sz="2800" b="1" dirty="0">
              <a:solidFill>
                <a:srgbClr val="002060"/>
              </a:solidFill>
              <a:effectLst/>
              <a:latin typeface="+mj-l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80060" algn="l"/>
              </a:tabLst>
            </a:pPr>
            <a:r>
              <a:rPr lang="en-US" sz="2800" b="1" dirty="0">
                <a:solidFill>
                  <a:srgbClr val="002060"/>
                </a:solidFill>
                <a:effectLst/>
                <a:latin typeface="+mj-lt"/>
                <a:ea typeface="Times New Roman" panose="02020603050405020304" pitchFamily="18" charset="0"/>
                <a:cs typeface="Mangal" panose="02040503050203030202" pitchFamily="18" charset="0"/>
              </a:rPr>
              <a:t>Enumerate the general signs &amp; symptoms of drug abuse and list the complications</a:t>
            </a:r>
            <a:endParaRPr lang="en-IN" sz="3200" b="1" dirty="0">
              <a:solidFill>
                <a:srgbClr val="002060"/>
              </a:solidFill>
              <a:effectLst/>
              <a:latin typeface="+mj-l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573388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4637E44-1ED9-F03C-FDC0-7F846EF18145}"/>
              </a:ext>
            </a:extLst>
          </p:cNvPr>
          <p:cNvSpPr txBox="1"/>
          <p:nvPr/>
        </p:nvSpPr>
        <p:spPr>
          <a:xfrm>
            <a:off x="235325" y="510441"/>
            <a:ext cx="8451476" cy="4467890"/>
          </a:xfrm>
          <a:prstGeom prst="rect">
            <a:avLst/>
          </a:prstGeom>
          <a:noFill/>
        </p:spPr>
        <p:txBody>
          <a:bodyPr wrap="square">
            <a:spAutoFit/>
          </a:bodyPr>
          <a:lstStyle/>
          <a:p>
            <a:pPr lvl="0" algn="just">
              <a:lnSpc>
                <a:spcPct val="115000"/>
              </a:lnSpc>
              <a:spcAft>
                <a:spcPts val="1000"/>
              </a:spcAft>
              <a:tabLst>
                <a:tab pos="889000" algn="l"/>
              </a:tabLst>
            </a:pPr>
            <a:r>
              <a:rPr lang="en-US" sz="3000" b="1" dirty="0">
                <a:solidFill>
                  <a:srgbClr val="00B050"/>
                </a:solidFill>
                <a:effectLst/>
                <a:ea typeface="Times New Roman" panose="02020603050405020304" pitchFamily="18" charset="0"/>
                <a:cs typeface="Mangal" panose="02040503050203030202" pitchFamily="18" charset="0"/>
              </a:rPr>
              <a:t>05. </a:t>
            </a:r>
            <a:r>
              <a:rPr lang="en-US" sz="3000" b="1" u="sng" dirty="0">
                <a:solidFill>
                  <a:srgbClr val="00B050"/>
                </a:solidFill>
                <a:effectLst/>
                <a:ea typeface="Times New Roman" panose="02020603050405020304" pitchFamily="18" charset="0"/>
                <a:cs typeface="Mangal" panose="02040503050203030202" pitchFamily="18" charset="0"/>
              </a:rPr>
              <a:t>Volatile chemicals</a:t>
            </a:r>
            <a:r>
              <a:rPr lang="en-US" sz="3000" b="1" dirty="0">
                <a:solidFill>
                  <a:srgbClr val="00B050"/>
                </a:solidFill>
                <a:effectLst/>
                <a:ea typeface="Times New Roman" panose="02020603050405020304" pitchFamily="18" charset="0"/>
                <a:cs typeface="Mangal" panose="02040503050203030202" pitchFamily="18" charset="0"/>
              </a:rPr>
              <a:t>: </a:t>
            </a:r>
            <a:endParaRPr lang="en-IN" sz="3000" b="1" dirty="0">
              <a:solidFill>
                <a:srgbClr val="00B05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000" b="1" dirty="0">
                <a:solidFill>
                  <a:srgbClr val="002060"/>
                </a:solidFill>
                <a:effectLst/>
                <a:ea typeface="Times New Roman" panose="02020603050405020304" pitchFamily="18" charset="0"/>
                <a:cs typeface="Mangal" panose="02040503050203030202" pitchFamily="18" charset="0"/>
              </a:rPr>
              <a:t>The vapors of certain chemical substances cause excitement, euphoria or the sensation of flying. In general these chemicals are solvents, cleaning fluids, glues and gasoline. The effects are temporary loss of reality, loss of the sense of smell, accelerated pulse and breathing and possible coma.</a:t>
            </a:r>
            <a:r>
              <a:rPr lang="en-US" sz="1800" u="sng" dirty="0">
                <a:solidFill>
                  <a:srgbClr val="002060"/>
                </a:solidFill>
                <a:effectLst/>
                <a:ea typeface="Times New Roman" panose="02020603050405020304" pitchFamily="18" charset="0"/>
                <a:cs typeface="Mangal" panose="02040503050203030202" pitchFamily="18" charset="0"/>
              </a:rPr>
              <a:t> </a:t>
            </a:r>
          </a:p>
        </p:txBody>
      </p:sp>
    </p:spTree>
    <p:extLst>
      <p:ext uri="{BB962C8B-B14F-4D97-AF65-F5344CB8AC3E}">
        <p14:creationId xmlns:p14="http://schemas.microsoft.com/office/powerpoint/2010/main" val="2206940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4637E44-1ED9-F03C-FDC0-7F846EF18145}"/>
              </a:ext>
            </a:extLst>
          </p:cNvPr>
          <p:cNvSpPr txBox="1"/>
          <p:nvPr/>
        </p:nvSpPr>
        <p:spPr>
          <a:xfrm>
            <a:off x="235325" y="439417"/>
            <a:ext cx="8451476" cy="3896964"/>
          </a:xfrm>
          <a:prstGeom prst="rect">
            <a:avLst/>
          </a:prstGeom>
          <a:noFill/>
        </p:spPr>
        <p:txBody>
          <a:bodyPr wrap="square">
            <a:spAutoFit/>
          </a:bodyPr>
          <a:lstStyle/>
          <a:p>
            <a:pPr marL="457200" algn="ctr">
              <a:lnSpc>
                <a:spcPct val="115000"/>
              </a:lnSpc>
              <a:spcAft>
                <a:spcPts val="1000"/>
              </a:spcAft>
            </a:pPr>
            <a:r>
              <a:rPr lang="en-US" sz="2400" b="1" u="sng" dirty="0">
                <a:solidFill>
                  <a:srgbClr val="FF0000"/>
                </a:solidFill>
                <a:effectLst/>
                <a:ea typeface="Times New Roman" panose="02020603050405020304" pitchFamily="18" charset="0"/>
                <a:cs typeface="Mangal" panose="02040503050203030202" pitchFamily="18" charset="0"/>
              </a:rPr>
              <a:t>SOME OF THE COMMON DRUGS MISUSED ARE</a:t>
            </a:r>
            <a:r>
              <a:rPr lang="en-US" sz="2400" b="1" dirty="0">
                <a:solidFill>
                  <a:srgbClr val="FF0000"/>
                </a:solidFill>
                <a:effectLst/>
                <a:ea typeface="Times New Roman" panose="02020603050405020304" pitchFamily="18" charset="0"/>
                <a:cs typeface="Mangal" panose="02040503050203030202" pitchFamily="18" charset="0"/>
              </a:rPr>
              <a:t>:</a:t>
            </a:r>
            <a:endParaRPr lang="en-IN" sz="2400" b="1" dirty="0">
              <a:solidFill>
                <a:srgbClr val="FF000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700" b="1" u="sng" dirty="0">
                <a:solidFill>
                  <a:srgbClr val="00B050"/>
                </a:solidFill>
                <a:effectLst/>
                <a:ea typeface="Times New Roman" panose="02020603050405020304" pitchFamily="18" charset="0"/>
                <a:cs typeface="Mangal" panose="02040503050203030202" pitchFamily="18" charset="0"/>
              </a:rPr>
              <a:t>Cannabis</a:t>
            </a:r>
            <a:r>
              <a:rPr lang="en-US" sz="2700" b="1" dirty="0">
                <a:solidFill>
                  <a:srgbClr val="00B050"/>
                </a:solidFill>
                <a:effectLst/>
                <a:ea typeface="Times New Roman" panose="02020603050405020304" pitchFamily="18" charset="0"/>
                <a:cs typeface="Mangal" panose="02040503050203030202" pitchFamily="18" charset="0"/>
              </a:rPr>
              <a:t>: </a:t>
            </a:r>
            <a:endParaRPr lang="en-IN" sz="27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Derived from Cannabis sativa and is usually smoked mixed  with tobacco</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Produces a sensation of relaxation and well being</a:t>
            </a:r>
            <a:endParaRPr lang="en-IN" sz="2700" b="1" dirty="0">
              <a:solidFill>
                <a:srgbClr val="002060"/>
              </a:solidFill>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Psychological dependence common but tolerance and withdrawal symptoms unusual</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8876946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6F9DC92-6894-BBC3-1937-94FF38372793}"/>
              </a:ext>
            </a:extLst>
          </p:cNvPr>
          <p:cNvSpPr txBox="1"/>
          <p:nvPr/>
        </p:nvSpPr>
        <p:spPr>
          <a:xfrm>
            <a:off x="309283" y="-77253"/>
            <a:ext cx="8001000" cy="7423058"/>
          </a:xfrm>
          <a:prstGeom prst="rect">
            <a:avLst/>
          </a:prstGeom>
          <a:noFill/>
        </p:spPr>
        <p:txBody>
          <a:bodyPr wrap="square">
            <a:spAutoFit/>
          </a:bodyPr>
          <a:lstStyle/>
          <a:p>
            <a:pPr marL="457200" algn="just">
              <a:lnSpc>
                <a:spcPct val="115000"/>
              </a:lnSpc>
              <a:spcAft>
                <a:spcPts val="1000"/>
              </a:spcAft>
            </a:pPr>
            <a:r>
              <a:rPr lang="en-US" sz="2700" b="1" u="sng" dirty="0">
                <a:solidFill>
                  <a:srgbClr val="00B050"/>
                </a:solidFill>
                <a:effectLst/>
                <a:ea typeface="Times New Roman" panose="02020603050405020304" pitchFamily="18" charset="0"/>
                <a:cs typeface="Mangal" panose="02040503050203030202" pitchFamily="18" charset="0"/>
              </a:rPr>
              <a:t>Opiates</a:t>
            </a:r>
            <a:r>
              <a:rPr lang="en-US" sz="2700" b="1" dirty="0">
                <a:solidFill>
                  <a:srgbClr val="00B050"/>
                </a:solidFill>
                <a:effectLst/>
                <a:ea typeface="Times New Roman" panose="02020603050405020304" pitchFamily="18" charset="0"/>
                <a:cs typeface="Mangal" panose="02040503050203030202" pitchFamily="18" charset="0"/>
              </a:rPr>
              <a:t>:</a:t>
            </a:r>
            <a:endParaRPr lang="en-IN" sz="27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Morphine, Heroin and codeine are the main drugs in this group</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Taken orally, intravenously or by inhalation it causes rapid, intensely pleasurable experience</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Physical dependence occurs within a few weeks of regular intake</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Withdrawal syndrome common and starts within 12 hours; symptoms include intense craving, </a:t>
            </a:r>
            <a:r>
              <a:rPr lang="en-US" sz="2700" b="1" dirty="0" err="1">
                <a:solidFill>
                  <a:srgbClr val="002060"/>
                </a:solidFill>
                <a:effectLst/>
                <a:ea typeface="Times New Roman" panose="02020603050405020304" pitchFamily="18" charset="0"/>
                <a:cs typeface="Mangal" panose="02040503050203030202" pitchFamily="18" charset="0"/>
              </a:rPr>
              <a:t>rhinorrhorea</a:t>
            </a:r>
            <a:r>
              <a:rPr lang="en-US" sz="2700" b="1" dirty="0">
                <a:solidFill>
                  <a:srgbClr val="002060"/>
                </a:solidFill>
                <a:effectLst/>
                <a:ea typeface="Times New Roman" panose="02020603050405020304" pitchFamily="18" charset="0"/>
                <a:cs typeface="Mangal" panose="02040503050203030202" pitchFamily="18" charset="0"/>
              </a:rPr>
              <a:t>, lacrimation, yawning, perspiration, shivering, piloerection, vomiting, diarrhea and abdominal cramps</a:t>
            </a:r>
            <a:r>
              <a:rPr lang="en-IN" sz="2700" b="1" dirty="0">
                <a:solidFill>
                  <a:srgbClr val="002060"/>
                </a:solidFill>
                <a:ea typeface="Times New Roman" panose="02020603050405020304" pitchFamily="18" charset="0"/>
                <a:cs typeface="Mangal" panose="02040503050203030202" pitchFamily="18" charset="0"/>
              </a:rPr>
              <a:t>.</a:t>
            </a: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Tachycardia, hypertension, mydriasis and facial flushing may occur.</a:t>
            </a:r>
            <a:endParaRPr lang="en-IN" sz="2700" b="1" dirty="0">
              <a:solidFill>
                <a:srgbClr val="002060"/>
              </a:solidFill>
            </a:endParaRPr>
          </a:p>
        </p:txBody>
      </p:sp>
    </p:spTree>
    <p:extLst>
      <p:ext uri="{BB962C8B-B14F-4D97-AF65-F5344CB8AC3E}">
        <p14:creationId xmlns:p14="http://schemas.microsoft.com/office/powerpoint/2010/main" val="357713900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72AA07F-2569-F267-CB72-F9955DCD9271}"/>
              </a:ext>
            </a:extLst>
          </p:cNvPr>
          <p:cNvSpPr txBox="1"/>
          <p:nvPr/>
        </p:nvSpPr>
        <p:spPr>
          <a:xfrm>
            <a:off x="410136" y="620497"/>
            <a:ext cx="8088405" cy="4551759"/>
          </a:xfrm>
          <a:prstGeom prst="rect">
            <a:avLst/>
          </a:prstGeom>
          <a:noFill/>
        </p:spPr>
        <p:txBody>
          <a:bodyPr wrap="square">
            <a:spAutoFit/>
          </a:bodyPr>
          <a:lstStyle/>
          <a:p>
            <a:pPr marL="914400" indent="-457200" algn="just">
              <a:lnSpc>
                <a:spcPct val="115000"/>
              </a:lnSpc>
              <a:spcAft>
                <a:spcPts val="1000"/>
              </a:spcAft>
            </a:pPr>
            <a:r>
              <a:rPr lang="en-US" sz="2800" b="1" u="sng" dirty="0">
                <a:solidFill>
                  <a:srgbClr val="00B050"/>
                </a:solidFill>
                <a:effectLst/>
                <a:ea typeface="Times New Roman" panose="02020603050405020304" pitchFamily="18" charset="0"/>
                <a:cs typeface="Mangal" panose="02040503050203030202" pitchFamily="18" charset="0"/>
              </a:rPr>
              <a:t>Cocaine</a:t>
            </a:r>
            <a:r>
              <a:rPr lang="en-US" sz="2800" b="1" dirty="0">
                <a:solidFill>
                  <a:srgbClr val="00B050"/>
                </a:solidFill>
                <a:effectLst/>
                <a:ea typeface="Times New Roman" panose="02020603050405020304" pitchFamily="18" charset="0"/>
                <a:cs typeface="Mangal" panose="02040503050203030202" pitchFamily="18" charset="0"/>
              </a:rPr>
              <a:t>:</a:t>
            </a:r>
            <a:endParaRPr lang="en-IN" sz="28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Taken either intravenously or by sniffing or snorting powder into nostrils</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Toxic psychosis and tactile hallucinations may be prominent</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Chronic cocaine sniffing may cause ulceration of the nasal mucosa</a:t>
            </a:r>
            <a:endParaRPr lang="en-IN" sz="2800" b="1" dirty="0">
              <a:solidFill>
                <a:srgbClr val="002060"/>
              </a:solidFill>
              <a:effectLst/>
              <a:ea typeface="Times New Roman" panose="02020603050405020304" pitchFamily="18" charset="0"/>
              <a:cs typeface="Mangal" panose="02040503050203030202" pitchFamily="18" charset="0"/>
            </a:endParaRPr>
          </a:p>
          <a:p>
            <a:pPr marL="914400" indent="-457200" algn="just">
              <a:lnSpc>
                <a:spcPct val="115000"/>
              </a:lnSpc>
              <a:spcAft>
                <a:spcPts val="1000"/>
              </a:spcAft>
            </a:pPr>
            <a:endParaRPr lang="en-IN" sz="2700" b="1" dirty="0">
              <a:solidFill>
                <a:srgbClr val="002060"/>
              </a:solidFill>
            </a:endParaRPr>
          </a:p>
        </p:txBody>
      </p:sp>
    </p:spTree>
    <p:extLst>
      <p:ext uri="{BB962C8B-B14F-4D97-AF65-F5344CB8AC3E}">
        <p14:creationId xmlns:p14="http://schemas.microsoft.com/office/powerpoint/2010/main" val="341471743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72AA07F-2569-F267-CB72-F9955DCD9271}"/>
              </a:ext>
            </a:extLst>
          </p:cNvPr>
          <p:cNvSpPr txBox="1"/>
          <p:nvPr/>
        </p:nvSpPr>
        <p:spPr>
          <a:xfrm>
            <a:off x="410136" y="620497"/>
            <a:ext cx="8088405" cy="3945696"/>
          </a:xfrm>
          <a:prstGeom prst="rect">
            <a:avLst/>
          </a:prstGeom>
          <a:noFill/>
        </p:spPr>
        <p:txBody>
          <a:bodyPr wrap="square">
            <a:spAutoFit/>
          </a:bodyPr>
          <a:lstStyle/>
          <a:p>
            <a:pPr marL="914400" indent="-457200" algn="just">
              <a:lnSpc>
                <a:spcPct val="115000"/>
              </a:lnSpc>
              <a:spcAft>
                <a:spcPts val="1000"/>
              </a:spcAft>
            </a:pPr>
            <a:r>
              <a:rPr lang="en-US" sz="2800" b="1" u="sng" dirty="0">
                <a:solidFill>
                  <a:srgbClr val="00B050"/>
                </a:solidFill>
                <a:effectLst/>
                <a:ea typeface="Times New Roman" panose="02020603050405020304" pitchFamily="18" charset="0"/>
                <a:cs typeface="Mangal" panose="02040503050203030202" pitchFamily="18" charset="0"/>
              </a:rPr>
              <a:t>Glue sniffing</a:t>
            </a:r>
            <a:r>
              <a:rPr lang="en-US" sz="2800" b="1" dirty="0">
                <a:solidFill>
                  <a:srgbClr val="00B050"/>
                </a:solidFill>
                <a:effectLst/>
                <a:ea typeface="Times New Roman" panose="02020603050405020304" pitchFamily="18" charset="0"/>
                <a:cs typeface="Mangal" panose="02040503050203030202" pitchFamily="18" charset="0"/>
              </a:rPr>
              <a:t>: </a:t>
            </a:r>
            <a:endParaRPr lang="en-IN" sz="28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Solvents produce acute intoxication characterized by euphoria, excitement, dizziness and a floating sensation</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Further inhalation leads to loss of consciousness</a:t>
            </a:r>
            <a:endParaRPr lang="en-IN" sz="2800" b="1" dirty="0">
              <a:solidFill>
                <a:srgbClr val="002060"/>
              </a:solidFill>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Death can occur due to asphyxia or direct toxic effect of the solvent</a:t>
            </a:r>
            <a:endParaRPr lang="en-IN" sz="2700" b="1" dirty="0">
              <a:solidFill>
                <a:srgbClr val="002060"/>
              </a:solidFill>
            </a:endParaRPr>
          </a:p>
        </p:txBody>
      </p:sp>
    </p:spTree>
    <p:extLst>
      <p:ext uri="{BB962C8B-B14F-4D97-AF65-F5344CB8AC3E}">
        <p14:creationId xmlns:p14="http://schemas.microsoft.com/office/powerpoint/2010/main" val="42636801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D6A8F265-4BF0-B104-412F-A0A9B5B1CCA0}"/>
              </a:ext>
            </a:extLst>
          </p:cNvPr>
          <p:cNvSpPr txBox="1"/>
          <p:nvPr/>
        </p:nvSpPr>
        <p:spPr>
          <a:xfrm>
            <a:off x="58209" y="224221"/>
            <a:ext cx="8455476" cy="6524863"/>
          </a:xfrm>
          <a:prstGeom prst="rect">
            <a:avLst/>
          </a:prstGeom>
          <a:noFill/>
        </p:spPr>
        <p:txBody>
          <a:bodyPr wrap="square">
            <a:spAutoFit/>
          </a:bodyPr>
          <a:lstStyle/>
          <a:p>
            <a:pPr marL="914400" indent="-457200" algn="just">
              <a:lnSpc>
                <a:spcPct val="115000"/>
              </a:lnSpc>
              <a:spcAft>
                <a:spcPts val="1000"/>
              </a:spcAft>
            </a:pPr>
            <a:r>
              <a:rPr lang="en-US" sz="3200" b="1" u="sng" dirty="0">
                <a:solidFill>
                  <a:srgbClr val="FF0000"/>
                </a:solidFill>
                <a:effectLst/>
                <a:ea typeface="Times New Roman" panose="02020603050405020304" pitchFamily="18" charset="0"/>
                <a:cs typeface="Mangal" panose="02040503050203030202" pitchFamily="18" charset="0"/>
              </a:rPr>
              <a:t>GENERAL COMPLICATIONS OF DRUG ABUSE</a:t>
            </a:r>
            <a:r>
              <a:rPr lang="en-US" sz="3200" b="1" dirty="0">
                <a:solidFill>
                  <a:srgbClr val="FF0000"/>
                </a:solidFill>
                <a:effectLst/>
                <a:ea typeface="Times New Roman" panose="02020603050405020304" pitchFamily="18" charset="0"/>
                <a:cs typeface="Mangal" panose="02040503050203030202" pitchFamily="18" charset="0"/>
              </a:rPr>
              <a:t>:</a:t>
            </a:r>
            <a:endParaRPr lang="en-IN" sz="3200" b="1" dirty="0">
              <a:solidFill>
                <a:srgbClr val="FF000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143000" algn="l"/>
              </a:tabLst>
            </a:pPr>
            <a:r>
              <a:rPr lang="en-US" sz="3200" b="1" dirty="0">
                <a:solidFill>
                  <a:srgbClr val="002060"/>
                </a:solidFill>
                <a:effectLst/>
                <a:ea typeface="Times New Roman" panose="02020603050405020304" pitchFamily="18" charset="0"/>
                <a:cs typeface="Mangal" panose="02040503050203030202" pitchFamily="18" charset="0"/>
              </a:rPr>
              <a:t>Intravenous use predisposes to bacterial infections, Hepatitis B, HIV through needle contamination</a:t>
            </a:r>
            <a:endParaRPr lang="en-IN" sz="3200" b="1" dirty="0">
              <a:solidFill>
                <a:srgbClr val="00206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143000" algn="l"/>
              </a:tabLst>
            </a:pPr>
            <a:r>
              <a:rPr lang="en-US" sz="3200" b="1" dirty="0">
                <a:solidFill>
                  <a:srgbClr val="002060"/>
                </a:solidFill>
                <a:effectLst/>
                <a:ea typeface="Times New Roman" panose="02020603050405020304" pitchFamily="18" charset="0"/>
                <a:cs typeface="Mangal" panose="02040503050203030202" pitchFamily="18" charset="0"/>
              </a:rPr>
              <a:t>Cardiac arrhythmias</a:t>
            </a:r>
            <a:endParaRPr lang="en-IN" sz="3200" b="1" dirty="0">
              <a:solidFill>
                <a:srgbClr val="00206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143000" algn="l"/>
              </a:tabLst>
            </a:pPr>
            <a:r>
              <a:rPr lang="en-US" sz="3200" b="1" dirty="0">
                <a:solidFill>
                  <a:srgbClr val="002060"/>
                </a:solidFill>
                <a:effectLst/>
                <a:ea typeface="Times New Roman" panose="02020603050405020304" pitchFamily="18" charset="0"/>
                <a:cs typeface="Mangal" panose="02040503050203030202" pitchFamily="18" charset="0"/>
              </a:rPr>
              <a:t>Hyperthermia</a:t>
            </a:r>
            <a:endParaRPr lang="en-IN" sz="3200" b="1" dirty="0">
              <a:solidFill>
                <a:srgbClr val="00206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143000" algn="l"/>
              </a:tabLst>
            </a:pPr>
            <a:r>
              <a:rPr lang="en-US" sz="3200" b="1" dirty="0">
                <a:solidFill>
                  <a:srgbClr val="002060"/>
                </a:solidFill>
                <a:effectLst/>
                <a:ea typeface="Times New Roman" panose="02020603050405020304" pitchFamily="18" charset="0"/>
                <a:cs typeface="Mangal" panose="02040503050203030202" pitchFamily="18" charset="0"/>
              </a:rPr>
              <a:t>Disseminated intravascular coagulation/ Renal failure </a:t>
            </a:r>
            <a:endParaRPr lang="en-IN" sz="3200" b="1" dirty="0">
              <a:solidFill>
                <a:srgbClr val="00206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143000" algn="l"/>
              </a:tabLst>
            </a:pPr>
            <a:r>
              <a:rPr lang="en-US" sz="3200" b="1" dirty="0">
                <a:solidFill>
                  <a:srgbClr val="002060"/>
                </a:solidFill>
                <a:effectLst/>
                <a:ea typeface="Times New Roman" panose="02020603050405020304" pitchFamily="18" charset="0"/>
                <a:cs typeface="Mangal" panose="02040503050203030202" pitchFamily="18" charset="0"/>
              </a:rPr>
              <a:t>Cerebral hemorrhage </a:t>
            </a:r>
            <a:endParaRPr lang="en-IN" sz="3200" b="1" dirty="0">
              <a:solidFill>
                <a:srgbClr val="00206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143000" algn="l"/>
              </a:tabLst>
            </a:pPr>
            <a:r>
              <a:rPr lang="en-US" sz="3200" b="1" dirty="0">
                <a:solidFill>
                  <a:srgbClr val="002060"/>
                </a:solidFill>
                <a:effectLst/>
                <a:ea typeface="Times New Roman" panose="02020603050405020304" pitchFamily="18" charset="0"/>
                <a:cs typeface="Mangal" panose="02040503050203030202" pitchFamily="18" charset="0"/>
              </a:rPr>
              <a:t>Chronic psychotic illness</a:t>
            </a:r>
            <a:endParaRPr lang="en-IN" sz="32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3896611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C43F38A8-2735-241D-86F1-57CB785428D2}"/>
              </a:ext>
            </a:extLst>
          </p:cNvPr>
          <p:cNvSpPr txBox="1"/>
          <p:nvPr/>
        </p:nvSpPr>
        <p:spPr>
          <a:xfrm>
            <a:off x="437031" y="1332164"/>
            <a:ext cx="8175812" cy="5321457"/>
          </a:xfrm>
          <a:prstGeom prst="rect">
            <a:avLst/>
          </a:prstGeom>
          <a:noFill/>
        </p:spPr>
        <p:txBody>
          <a:bodyPr wrap="square">
            <a:spAutoFit/>
          </a:bodyPr>
          <a:lstStyle/>
          <a:p>
            <a:pPr indent="4572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The following list is a combination of the various signs and symptoms for the different drugs described above.</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Excitability</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Drowsiness and slow reflexes</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Reduced pulse and breathing</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Accelerated pulse and breathing</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Relaxed muscles</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Constricted or dilated pupils</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2" name="Rectangle 1"/>
          <p:cNvSpPr/>
          <p:nvPr/>
        </p:nvSpPr>
        <p:spPr>
          <a:xfrm>
            <a:off x="445646" y="635761"/>
            <a:ext cx="8252708" cy="587853"/>
          </a:xfrm>
          <a:prstGeom prst="rect">
            <a:avLst/>
          </a:prstGeom>
        </p:spPr>
        <p:txBody>
          <a:bodyPr wrap="none">
            <a:spAutoFit/>
          </a:bodyPr>
          <a:lstStyle/>
          <a:p>
            <a:pPr indent="457200" algn="just">
              <a:lnSpc>
                <a:spcPct val="115000"/>
              </a:lnSpc>
              <a:spcAft>
                <a:spcPts val="1000"/>
              </a:spcAft>
            </a:pPr>
            <a:r>
              <a:rPr lang="en-US" sz="2800" b="1" u="sng" dirty="0">
                <a:solidFill>
                  <a:srgbClr val="FF0000"/>
                </a:solidFill>
                <a:ea typeface="Times New Roman" panose="02020603050405020304" pitchFamily="18" charset="0"/>
                <a:cs typeface="Mangal" panose="02040503050203030202" pitchFamily="18" charset="0"/>
              </a:rPr>
              <a:t>GENERAL SIGNS AND SYMPTOMS OF DRUG ABUSE</a:t>
            </a:r>
            <a:r>
              <a:rPr lang="en-US" sz="2800" b="1" dirty="0">
                <a:solidFill>
                  <a:srgbClr val="FF0000"/>
                </a:solidFill>
                <a:ea typeface="Times New Roman" panose="02020603050405020304" pitchFamily="18" charset="0"/>
                <a:cs typeface="Mangal" panose="02040503050203030202" pitchFamily="18" charset="0"/>
              </a:rPr>
              <a:t>:</a:t>
            </a:r>
            <a:endParaRPr lang="en-IN" sz="28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547759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C43F38A8-2735-241D-86F1-57CB785428D2}"/>
              </a:ext>
            </a:extLst>
          </p:cNvPr>
          <p:cNvSpPr txBox="1"/>
          <p:nvPr/>
        </p:nvSpPr>
        <p:spPr>
          <a:xfrm>
            <a:off x="744030" y="1616821"/>
            <a:ext cx="7868812" cy="4073936"/>
          </a:xfrm>
          <a:prstGeom prst="rect">
            <a:avLst/>
          </a:prstGeom>
          <a:noFill/>
        </p:spPr>
        <p:txBody>
          <a:bodyPr wrap="square">
            <a:spAutoFit/>
          </a:bodyPr>
          <a:lstStyle/>
          <a:p>
            <a:pPr indent="4572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The following list is a combination of the various signs and symptoms for the different drugs described above.</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Distorted perception</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Aggressive behavior</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Euphoria</a:t>
            </a:r>
            <a:endParaRPr lang="en-IN" sz="2800" b="1" dirty="0">
              <a:solidFill>
                <a:srgbClr val="002060"/>
              </a:solidFill>
              <a:effectLst/>
              <a:ea typeface="Times New Roman" panose="02020603050405020304" pitchFamily="18" charset="0"/>
              <a:cs typeface="Mangal" panose="02040503050203030202" pitchFamily="18" charset="0"/>
            </a:endParaRPr>
          </a:p>
          <a:p>
            <a:pPr indent="9144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 Dizziness and unfocussed look</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3" name="Rectangle 2"/>
          <p:cNvSpPr/>
          <p:nvPr/>
        </p:nvSpPr>
        <p:spPr>
          <a:xfrm>
            <a:off x="445646" y="635761"/>
            <a:ext cx="8252708" cy="587853"/>
          </a:xfrm>
          <a:prstGeom prst="rect">
            <a:avLst/>
          </a:prstGeom>
        </p:spPr>
        <p:txBody>
          <a:bodyPr wrap="none">
            <a:spAutoFit/>
          </a:bodyPr>
          <a:lstStyle/>
          <a:p>
            <a:pPr indent="457200" algn="just">
              <a:lnSpc>
                <a:spcPct val="115000"/>
              </a:lnSpc>
              <a:spcAft>
                <a:spcPts val="1000"/>
              </a:spcAft>
            </a:pPr>
            <a:r>
              <a:rPr lang="en-US" sz="2800" b="1" u="sng" dirty="0">
                <a:solidFill>
                  <a:srgbClr val="FF0000"/>
                </a:solidFill>
                <a:ea typeface="Times New Roman" panose="02020603050405020304" pitchFamily="18" charset="0"/>
                <a:cs typeface="Mangal" panose="02040503050203030202" pitchFamily="18" charset="0"/>
              </a:rPr>
              <a:t>GENERAL SIGNS AND SYMPTOMS OF DRUG ABUSE</a:t>
            </a:r>
            <a:r>
              <a:rPr lang="en-US" sz="2800" b="1" dirty="0">
                <a:solidFill>
                  <a:srgbClr val="FF0000"/>
                </a:solidFill>
                <a:ea typeface="Times New Roman" panose="02020603050405020304" pitchFamily="18" charset="0"/>
                <a:cs typeface="Mangal" panose="02040503050203030202" pitchFamily="18" charset="0"/>
              </a:rPr>
              <a:t>:</a:t>
            </a:r>
            <a:endParaRPr lang="en-IN" sz="28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2116356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98284A1-05B2-8848-A235-BAB268E70F31}"/>
              </a:ext>
            </a:extLst>
          </p:cNvPr>
          <p:cNvSpPr txBox="1"/>
          <p:nvPr/>
        </p:nvSpPr>
        <p:spPr>
          <a:xfrm>
            <a:off x="403412" y="880384"/>
            <a:ext cx="8074959" cy="6056017"/>
          </a:xfrm>
          <a:prstGeom prst="rect">
            <a:avLst/>
          </a:prstGeom>
          <a:noFill/>
        </p:spPr>
        <p:txBody>
          <a:bodyPr wrap="square">
            <a:spAutoFit/>
          </a:bodyPr>
          <a:lstStyle/>
          <a:p>
            <a:pPr indent="457200" algn="just">
              <a:lnSpc>
                <a:spcPct val="115000"/>
              </a:lnSpc>
              <a:spcAft>
                <a:spcPts val="1000"/>
              </a:spcAft>
            </a:pPr>
            <a:r>
              <a:rPr lang="en-US" sz="2800" b="1" dirty="0">
                <a:solidFill>
                  <a:srgbClr val="002060"/>
                </a:solidFill>
                <a:effectLst/>
                <a:ea typeface="Times New Roman" panose="02020603050405020304" pitchFamily="18" charset="0"/>
                <a:cs typeface="Mangal" panose="02040503050203030202" pitchFamily="18" charset="0"/>
              </a:rPr>
              <a:t>Use universal precautions and secure the scene. When speaking with the patient, be tactful and ask directly if he/she is taking any “medication”.</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Provide basic life support.</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Induce vomiting if the patient is conscious and if the overdose was taken orally within the last 30 minutes.</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If the patient is hyperactive, apply restraints to prevent self-injury and injury to others.</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Speak with the patient to win his/her trust and to monitor level of consciousness.</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2" name="TextBox 1"/>
          <p:cNvSpPr txBox="1"/>
          <p:nvPr/>
        </p:nvSpPr>
        <p:spPr>
          <a:xfrm>
            <a:off x="1957712" y="103543"/>
            <a:ext cx="5514651" cy="584775"/>
          </a:xfrm>
          <a:prstGeom prst="rect">
            <a:avLst/>
          </a:prstGeom>
          <a:noFill/>
        </p:spPr>
        <p:txBody>
          <a:bodyPr wrap="none" rtlCol="0">
            <a:spAutoFit/>
          </a:bodyPr>
          <a:lstStyle/>
          <a:p>
            <a:r>
              <a:rPr lang="en-US" sz="3200" b="1" u="sng" dirty="0">
                <a:solidFill>
                  <a:srgbClr val="FF0000"/>
                </a:solidFill>
                <a:ea typeface="Times New Roman" panose="02020603050405020304" pitchFamily="18" charset="0"/>
                <a:cs typeface="Mangal" panose="02040503050203030202" pitchFamily="18" charset="0"/>
              </a:rPr>
              <a:t>TREATMENT FOR DRUG ABUSE</a:t>
            </a:r>
            <a:r>
              <a:rPr lang="en-US" sz="3200" b="1" dirty="0">
                <a:solidFill>
                  <a:srgbClr val="FF0000"/>
                </a:solidFill>
                <a:ea typeface="Times New Roman" panose="02020603050405020304" pitchFamily="18" charset="0"/>
                <a:cs typeface="Mangal" panose="02040503050203030202" pitchFamily="18" charset="0"/>
              </a:rPr>
              <a:t>:</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5260513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98284A1-05B2-8848-A235-BAB268E70F31}"/>
              </a:ext>
            </a:extLst>
          </p:cNvPr>
          <p:cNvSpPr txBox="1"/>
          <p:nvPr/>
        </p:nvSpPr>
        <p:spPr>
          <a:xfrm>
            <a:off x="403412" y="1803366"/>
            <a:ext cx="8074959" cy="6184257"/>
          </a:xfrm>
          <a:prstGeom prst="rect">
            <a:avLst/>
          </a:prstGeom>
          <a:noFill/>
        </p:spPr>
        <p:txBody>
          <a:bodyPr wrap="square">
            <a:spAutoFit/>
          </a:bodyPr>
          <a:lstStyle/>
          <a:p>
            <a:pPr marL="34290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a typeface="Times New Roman" panose="02020603050405020304" pitchFamily="18" charset="0"/>
                <a:cs typeface="Mangal" panose="02040503050203030202" pitchFamily="18" charset="0"/>
              </a:rPr>
              <a:t>Monitor the patient’s breathing carefully because sedatives can cause slow breathing and lead to possible respiratory arrest.</a:t>
            </a:r>
            <a:endParaRPr lang="en-IN" sz="2800" b="1" dirty="0">
              <a:solidFill>
                <a:srgbClr val="002060"/>
              </a:solidFill>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Comfort the patient and provide emotional support.</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Watch for allergic reactions.</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Keep all evidence of drug abuse.</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Administer oxygen high flow, if respiratory distress present</a:t>
            </a:r>
            <a:endParaRPr lang="en-IN" sz="28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b="1" dirty="0">
                <a:solidFill>
                  <a:srgbClr val="002060"/>
                </a:solidFill>
                <a:effectLst/>
                <a:ea typeface="Times New Roman" panose="02020603050405020304" pitchFamily="18" charset="0"/>
                <a:cs typeface="Mangal" panose="02040503050203030202" pitchFamily="18" charset="0"/>
              </a:rPr>
              <a:t>Refer the patient for further treatment and counseling.</a:t>
            </a:r>
            <a:endParaRPr lang="en-IN" sz="2800" b="1" dirty="0">
              <a:solidFill>
                <a:srgbClr val="002060"/>
              </a:solidFill>
              <a:effectLst/>
              <a:ea typeface="Times New Roman" panose="02020603050405020304" pitchFamily="18" charset="0"/>
              <a:cs typeface="Mangal" panose="02040503050203030202" pitchFamily="18" charset="0"/>
            </a:endParaRPr>
          </a:p>
        </p:txBody>
      </p:sp>
      <p:sp>
        <p:nvSpPr>
          <p:cNvPr id="3" name="TextBox 2"/>
          <p:cNvSpPr txBox="1"/>
          <p:nvPr/>
        </p:nvSpPr>
        <p:spPr>
          <a:xfrm>
            <a:off x="1957712" y="103543"/>
            <a:ext cx="5514651" cy="584775"/>
          </a:xfrm>
          <a:prstGeom prst="rect">
            <a:avLst/>
          </a:prstGeom>
          <a:noFill/>
        </p:spPr>
        <p:txBody>
          <a:bodyPr wrap="none" rtlCol="0">
            <a:spAutoFit/>
          </a:bodyPr>
          <a:lstStyle/>
          <a:p>
            <a:r>
              <a:rPr lang="en-US" sz="3200" b="1" u="sng" dirty="0">
                <a:solidFill>
                  <a:srgbClr val="FF0000"/>
                </a:solidFill>
                <a:ea typeface="Times New Roman" panose="02020603050405020304" pitchFamily="18" charset="0"/>
                <a:cs typeface="Mangal" panose="02040503050203030202" pitchFamily="18" charset="0"/>
              </a:rPr>
              <a:t>TREATMENT FOR DRUG ABUSE</a:t>
            </a:r>
            <a:r>
              <a:rPr lang="en-US" sz="3200" b="1" dirty="0">
                <a:solidFill>
                  <a:srgbClr val="FF0000"/>
                </a:solidFill>
                <a:ea typeface="Times New Roman" panose="02020603050405020304" pitchFamily="18" charset="0"/>
                <a:cs typeface="Mangal" panose="02040503050203030202" pitchFamily="18" charset="0"/>
              </a:rPr>
              <a:t>:</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90797009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5197" y="490197"/>
            <a:ext cx="7813898" cy="3812839"/>
          </a:xfrm>
          <a:prstGeom prst="rect">
            <a:avLst/>
          </a:prstGeom>
        </p:spPr>
        <p:txBody>
          <a:bodyPr wrap="square">
            <a:spAutoFit/>
          </a:bodyPr>
          <a:lstStyle/>
          <a:p>
            <a:pPr algn="ctr">
              <a:lnSpc>
                <a:spcPct val="115000"/>
              </a:lnSpc>
              <a:spcAft>
                <a:spcPts val="1000"/>
              </a:spcAft>
            </a:pPr>
            <a:r>
              <a:rPr lang="en-US" sz="40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OBJECTIVES</a:t>
            </a:r>
          </a:p>
          <a:p>
            <a:pPr algn="ctr">
              <a:lnSpc>
                <a:spcPct val="115000"/>
              </a:lnSpc>
              <a:spcAft>
                <a:spcPts val="1000"/>
              </a:spcAft>
            </a:pPr>
            <a:endParaRPr lang="en-IN" sz="600" dirty="0">
              <a:latin typeface="Calibri" panose="020F0502020204030204" pitchFamily="34" charset="0"/>
              <a:ea typeface="Times New Roman" panose="02020603050405020304" pitchFamily="18" charset="0"/>
              <a:cs typeface="Mangal" panose="02040503050203030202" pitchFamily="18" charset="0"/>
            </a:endParaRPr>
          </a:p>
          <a:p>
            <a:pPr lvl="0" algn="just">
              <a:lnSpc>
                <a:spcPct val="115000"/>
              </a:lnSpc>
              <a:spcAft>
                <a:spcPts val="1000"/>
              </a:spcAft>
              <a:tabLst>
                <a:tab pos="480060" algn="l"/>
              </a:tabLst>
            </a:pPr>
            <a:r>
              <a:rPr lang="en-US" sz="3200" b="1" dirty="0">
                <a:solidFill>
                  <a:srgbClr val="002060"/>
                </a:solidFill>
                <a:ea typeface="Times New Roman" panose="02020603050405020304" pitchFamily="18" charset="0"/>
                <a:cs typeface="Mangal" panose="02040503050203030202" pitchFamily="18" charset="0"/>
              </a:rPr>
              <a:t>5. Enumerate the steps in management of        </a:t>
            </a:r>
          </a:p>
          <a:p>
            <a:pPr lvl="0" algn="just">
              <a:lnSpc>
                <a:spcPct val="115000"/>
              </a:lnSpc>
              <a:spcAft>
                <a:spcPts val="1000"/>
              </a:spcAft>
              <a:tabLst>
                <a:tab pos="480060" algn="l"/>
              </a:tabLst>
            </a:pPr>
            <a:r>
              <a:rPr lang="en-US" sz="3200" b="1" dirty="0">
                <a:solidFill>
                  <a:srgbClr val="002060"/>
                </a:solidFill>
                <a:ea typeface="Times New Roman" panose="02020603050405020304" pitchFamily="18" charset="0"/>
                <a:cs typeface="Mangal" panose="02040503050203030202" pitchFamily="18" charset="0"/>
              </a:rPr>
              <a:t>     drug abuse</a:t>
            </a:r>
            <a:endParaRPr lang="en-IN" sz="3200" b="1" dirty="0">
              <a:solidFill>
                <a:srgbClr val="002060"/>
              </a:solidFill>
              <a:ea typeface="Times New Roman" panose="02020603050405020304" pitchFamily="18" charset="0"/>
              <a:cs typeface="Mangal" panose="02040503050203030202" pitchFamily="18" charset="0"/>
            </a:endParaRPr>
          </a:p>
          <a:p>
            <a:pPr lvl="0" algn="just">
              <a:lnSpc>
                <a:spcPct val="115000"/>
              </a:lnSpc>
              <a:spcAft>
                <a:spcPts val="1000"/>
              </a:spcAft>
              <a:tabLst>
                <a:tab pos="480060" algn="l"/>
              </a:tabLst>
            </a:pPr>
            <a:r>
              <a:rPr lang="en-US" sz="3200" b="1" dirty="0">
                <a:solidFill>
                  <a:srgbClr val="002060"/>
                </a:solidFill>
                <a:ea typeface="Times New Roman" panose="02020603050405020304" pitchFamily="18" charset="0"/>
                <a:cs typeface="Mangal" panose="02040503050203030202" pitchFamily="18" charset="0"/>
              </a:rPr>
              <a:t>6. Explain Post-traumatic stress disorder      </a:t>
            </a:r>
          </a:p>
          <a:p>
            <a:pPr lvl="0" algn="just">
              <a:lnSpc>
                <a:spcPct val="115000"/>
              </a:lnSpc>
              <a:spcAft>
                <a:spcPts val="1000"/>
              </a:spcAft>
              <a:tabLst>
                <a:tab pos="480060" algn="l"/>
              </a:tabLst>
            </a:pPr>
            <a:r>
              <a:rPr lang="en-US" sz="3200" b="1" dirty="0">
                <a:solidFill>
                  <a:srgbClr val="002060"/>
                </a:solidFill>
                <a:ea typeface="Times New Roman" panose="02020603050405020304" pitchFamily="18" charset="0"/>
                <a:cs typeface="Mangal" panose="02040503050203030202" pitchFamily="18" charset="0"/>
              </a:rPr>
              <a:t>     and list the signs &amp; symptoms</a:t>
            </a:r>
            <a:endParaRPr lang="en-IN" sz="3200" b="1" dirty="0">
              <a:solidFill>
                <a:srgbClr val="00206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424365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4BC5FD1A-0E8E-5883-8078-8B494FB738B9}"/>
              </a:ext>
            </a:extLst>
          </p:cNvPr>
          <p:cNvSpPr txBox="1"/>
          <p:nvPr/>
        </p:nvSpPr>
        <p:spPr>
          <a:xfrm>
            <a:off x="507628" y="342804"/>
            <a:ext cx="8128748" cy="6374309"/>
          </a:xfrm>
          <a:prstGeom prst="rect">
            <a:avLst/>
          </a:prstGeom>
          <a:noFill/>
        </p:spPr>
        <p:txBody>
          <a:bodyPr wrap="square">
            <a:spAutoFit/>
          </a:bodyPr>
          <a:lstStyle/>
          <a:p>
            <a:pPr marL="914400" indent="-1028700" algn="ctr">
              <a:lnSpc>
                <a:spcPct val="115000"/>
              </a:lnSpc>
              <a:spcAft>
                <a:spcPts val="1000"/>
              </a:spcAft>
            </a:pPr>
            <a:r>
              <a:rPr lang="en-US" sz="2700" b="1" u="sng" dirty="0">
                <a:solidFill>
                  <a:srgbClr val="FF0000"/>
                </a:solidFill>
                <a:effectLst/>
                <a:ea typeface="Times New Roman" panose="02020603050405020304" pitchFamily="18" charset="0"/>
                <a:cs typeface="Mangal" panose="02040503050203030202" pitchFamily="18" charset="0"/>
              </a:rPr>
              <a:t>STRESS INDUCED DISORDERS</a:t>
            </a:r>
            <a:endParaRPr lang="en-IN" sz="2700" b="1" dirty="0">
              <a:solidFill>
                <a:srgbClr val="FF0000"/>
              </a:solidFill>
              <a:effectLst/>
              <a:ea typeface="Times New Roman" panose="02020603050405020304" pitchFamily="18" charset="0"/>
              <a:cs typeface="Mangal" panose="02040503050203030202" pitchFamily="18" charset="0"/>
            </a:endParaRPr>
          </a:p>
          <a:p>
            <a:pPr marL="914400" indent="-571500" algn="just">
              <a:lnSpc>
                <a:spcPct val="115000"/>
              </a:lnSpc>
              <a:spcAft>
                <a:spcPts val="1000"/>
              </a:spcAft>
            </a:pPr>
            <a:r>
              <a:rPr lang="en-US" sz="2700" b="1" u="sng" dirty="0">
                <a:solidFill>
                  <a:srgbClr val="00B050"/>
                </a:solidFill>
                <a:effectLst/>
                <a:ea typeface="Times New Roman" panose="02020603050405020304" pitchFamily="18" charset="0"/>
                <a:cs typeface="Mangal" panose="02040503050203030202" pitchFamily="18" charset="0"/>
              </a:rPr>
              <a:t>ACUTE STRESS REACTION</a:t>
            </a:r>
            <a:r>
              <a:rPr lang="en-US" sz="2700" b="1" dirty="0">
                <a:solidFill>
                  <a:srgbClr val="00B050"/>
                </a:solidFill>
                <a:effectLst/>
                <a:ea typeface="Times New Roman" panose="02020603050405020304" pitchFamily="18" charset="0"/>
                <a:cs typeface="Mangal" panose="02040503050203030202" pitchFamily="18" charset="0"/>
              </a:rPr>
              <a:t>:</a:t>
            </a:r>
            <a:endParaRPr lang="en-IN" sz="2700" b="1" dirty="0">
              <a:solidFill>
                <a:srgbClr val="00B050"/>
              </a:solidFill>
              <a:effectLst/>
              <a:ea typeface="Times New Roman" panose="02020603050405020304" pitchFamily="18" charset="0"/>
              <a:cs typeface="Mangal" panose="02040503050203030202" pitchFamily="18" charset="0"/>
            </a:endParaRPr>
          </a:p>
          <a:p>
            <a:pPr marL="342900" indent="-228600"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US" sz="2700" b="1" dirty="0">
                <a:solidFill>
                  <a:srgbClr val="002060"/>
                </a:solidFill>
                <a:effectLst/>
                <a:ea typeface="Times New Roman" panose="02020603050405020304" pitchFamily="18" charset="0"/>
                <a:cs typeface="Mangal" panose="02040503050203030202" pitchFamily="18" charset="0"/>
              </a:rPr>
              <a:t>Following an acute severe stressful event, some individuals develop a characteristic stress reaction with the following symptoms:</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Sense of loss and bewilderment</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Anxiety</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Anger</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Depression</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Over activity</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Withdrawal</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954747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BA94D2B0-0336-D497-546D-CD60346EFACA}"/>
              </a:ext>
            </a:extLst>
          </p:cNvPr>
          <p:cNvSpPr txBox="1"/>
          <p:nvPr/>
        </p:nvSpPr>
        <p:spPr>
          <a:xfrm>
            <a:off x="282388" y="635143"/>
            <a:ext cx="7631207" cy="4171398"/>
          </a:xfrm>
          <a:prstGeom prst="rect">
            <a:avLst/>
          </a:prstGeom>
          <a:noFill/>
        </p:spPr>
        <p:txBody>
          <a:bodyPr wrap="square">
            <a:spAutoFit/>
          </a:bodyPr>
          <a:lstStyle/>
          <a:p>
            <a:pPr marL="342900" algn="just">
              <a:lnSpc>
                <a:spcPct val="115000"/>
              </a:lnSpc>
              <a:spcAft>
                <a:spcPts val="1000"/>
              </a:spcAft>
              <a:tabLst>
                <a:tab pos="342900" algn="l"/>
              </a:tabLst>
            </a:pPr>
            <a:r>
              <a:rPr lang="en-US" sz="2700" b="1" dirty="0">
                <a:effectLst/>
                <a:latin typeface="Adobe Caslon Pro" panose="0205050205050A020403" pitchFamily="18" charset="0"/>
                <a:ea typeface="Times New Roman" panose="02020603050405020304" pitchFamily="18" charset="0"/>
                <a:cs typeface="Mangal" panose="02040503050203030202" pitchFamily="18" charset="0"/>
              </a:rPr>
              <a:t>	</a:t>
            </a:r>
            <a:r>
              <a:rPr lang="en-US" sz="2700" b="1" dirty="0">
                <a:solidFill>
                  <a:srgbClr val="002060"/>
                </a:solidFill>
                <a:effectLst/>
                <a:ea typeface="Times New Roman" panose="02020603050405020304" pitchFamily="18" charset="0"/>
                <a:cs typeface="Mangal" panose="02040503050203030202" pitchFamily="18" charset="0"/>
              </a:rPr>
              <a:t>Precipitating events include occurrence of AIDS or cancer, death of a family member, major accident, assault or rape.</a:t>
            </a:r>
            <a:endParaRPr lang="en-IN" sz="2700" b="1" dirty="0">
              <a:solidFill>
                <a:srgbClr val="002060"/>
              </a:solidFill>
              <a:effectLst/>
              <a:ea typeface="Times New Roman" panose="02020603050405020304" pitchFamily="18" charset="0"/>
              <a:cs typeface="Mangal" panose="02040503050203030202" pitchFamily="18" charset="0"/>
            </a:endParaRPr>
          </a:p>
          <a:p>
            <a:pPr marL="342900" algn="just">
              <a:lnSpc>
                <a:spcPct val="115000"/>
              </a:lnSpc>
              <a:spcAft>
                <a:spcPts val="1000"/>
              </a:spcAft>
              <a:tabLst>
                <a:tab pos="342900" algn="l"/>
              </a:tabLst>
            </a:pPr>
            <a:r>
              <a:rPr lang="en-US" sz="2700" b="1" dirty="0">
                <a:solidFill>
                  <a:srgbClr val="002060"/>
                </a:solidFill>
                <a:effectLst/>
                <a:ea typeface="Times New Roman" panose="02020603050405020304" pitchFamily="18" charset="0"/>
                <a:cs typeface="Mangal" panose="02040503050203030202" pitchFamily="18" charset="0"/>
              </a:rPr>
              <a:t>Recovery generally commences from within few hours to 3 days</a:t>
            </a:r>
            <a:endParaRPr lang="en-IN" sz="2700" b="1" dirty="0">
              <a:solidFill>
                <a:srgbClr val="002060"/>
              </a:solidFill>
              <a:effectLst/>
              <a:ea typeface="Times New Roman" panose="02020603050405020304" pitchFamily="18" charset="0"/>
              <a:cs typeface="Mangal" panose="02040503050203030202" pitchFamily="18" charset="0"/>
            </a:endParaRPr>
          </a:p>
          <a:p>
            <a:pPr marL="342900" algn="just">
              <a:lnSpc>
                <a:spcPct val="115000"/>
              </a:lnSpc>
              <a:spcAft>
                <a:spcPts val="1000"/>
              </a:spcAft>
              <a:tabLst>
                <a:tab pos="342900" algn="l"/>
              </a:tabLst>
            </a:pPr>
            <a:r>
              <a:rPr lang="en-US" sz="2700" b="1" dirty="0">
                <a:solidFill>
                  <a:srgbClr val="002060"/>
                </a:solidFill>
                <a:effectLst/>
                <a:ea typeface="Times New Roman" panose="02020603050405020304" pitchFamily="18" charset="0"/>
                <a:cs typeface="Mangal" panose="02040503050203030202" pitchFamily="18" charset="0"/>
              </a:rPr>
              <a:t>Reassurance and support and at times, </a:t>
            </a:r>
            <a:r>
              <a:rPr lang="en-US" sz="2700" b="1" dirty="0" err="1">
                <a:solidFill>
                  <a:srgbClr val="002060"/>
                </a:solidFill>
                <a:effectLst/>
                <a:ea typeface="Times New Roman" panose="02020603050405020304" pitchFamily="18" charset="0"/>
                <a:cs typeface="Mangal" panose="02040503050203030202" pitchFamily="18" charset="0"/>
              </a:rPr>
              <a:t>benzodiazapenes</a:t>
            </a:r>
            <a:r>
              <a:rPr lang="en-US" sz="2700" b="1" dirty="0">
                <a:solidFill>
                  <a:srgbClr val="002060"/>
                </a:solidFill>
                <a:effectLst/>
                <a:ea typeface="Times New Roman" panose="02020603050405020304" pitchFamily="18" charset="0"/>
                <a:cs typeface="Mangal" panose="02040503050203030202" pitchFamily="18" charset="0"/>
              </a:rPr>
              <a:t> for a week are usually the only strategies required.</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9033607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BA94D2B0-0336-D497-546D-CD60346EFACA}"/>
              </a:ext>
            </a:extLst>
          </p:cNvPr>
          <p:cNvSpPr txBox="1"/>
          <p:nvPr/>
        </p:nvSpPr>
        <p:spPr>
          <a:xfrm>
            <a:off x="282388" y="786069"/>
            <a:ext cx="7631207" cy="2609689"/>
          </a:xfrm>
          <a:prstGeom prst="rect">
            <a:avLst/>
          </a:prstGeom>
          <a:noFill/>
        </p:spPr>
        <p:txBody>
          <a:bodyPr wrap="square">
            <a:spAutoFit/>
          </a:bodyPr>
          <a:lstStyle/>
          <a:p>
            <a:pPr marL="342900" algn="just">
              <a:lnSpc>
                <a:spcPct val="115000"/>
              </a:lnSpc>
              <a:spcAft>
                <a:spcPts val="1000"/>
              </a:spcAft>
              <a:tabLst>
                <a:tab pos="342900" algn="l"/>
              </a:tabLst>
            </a:pPr>
            <a:r>
              <a:rPr lang="en-US" sz="2700" b="1" dirty="0">
                <a:effectLst/>
                <a:latin typeface="Adobe Caslon Pro" panose="0205050205050A020403" pitchFamily="18" charset="0"/>
                <a:ea typeface="Times New Roman" panose="02020603050405020304" pitchFamily="18" charset="0"/>
                <a:cs typeface="Mangal" panose="02040503050203030202" pitchFamily="18" charset="0"/>
              </a:rPr>
              <a:t>	</a:t>
            </a:r>
            <a:r>
              <a:rPr lang="en-US" sz="2700" b="1" u="sng" dirty="0">
                <a:solidFill>
                  <a:srgbClr val="FF0000"/>
                </a:solidFill>
                <a:effectLst/>
                <a:ea typeface="Times New Roman" panose="02020603050405020304" pitchFamily="18" charset="0"/>
                <a:cs typeface="Mangal" panose="02040503050203030202" pitchFamily="18" charset="0"/>
              </a:rPr>
              <a:t>POST TRAUMATIC STRESS DISORDER (PTSD</a:t>
            </a:r>
            <a:r>
              <a:rPr lang="en-US" sz="2700" b="1" dirty="0">
                <a:solidFill>
                  <a:srgbClr val="FF0000"/>
                </a:solidFill>
                <a:effectLst/>
                <a:ea typeface="Times New Roman" panose="02020603050405020304" pitchFamily="18" charset="0"/>
                <a:cs typeface="Mangal" panose="02040503050203030202" pitchFamily="18" charset="0"/>
              </a:rPr>
              <a:t>):</a:t>
            </a:r>
            <a:endParaRPr lang="en-IN" sz="2700" b="1" dirty="0">
              <a:solidFill>
                <a:srgbClr val="FF0000"/>
              </a:solidFill>
              <a:effectLst/>
              <a:ea typeface="Times New Roman" panose="02020603050405020304" pitchFamily="18" charset="0"/>
              <a:cs typeface="Mangal" panose="02040503050203030202" pitchFamily="18" charset="0"/>
            </a:endParaRPr>
          </a:p>
          <a:p>
            <a:pPr marL="571500" indent="-228600"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US" sz="2700" b="1" dirty="0">
                <a:solidFill>
                  <a:srgbClr val="002060"/>
                </a:solidFill>
                <a:effectLst/>
                <a:ea typeface="Times New Roman" panose="02020603050405020304" pitchFamily="18" charset="0"/>
                <a:cs typeface="Mangal" panose="02040503050203030202" pitchFamily="18" charset="0"/>
              </a:rPr>
              <a:t>A delayed and protracted response to a stressful event of catastrophic nature which include natural disasters, terrorist activity, serious accidents and witnessing violent deaths.</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85524548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29617FE-BAD8-1698-D40F-E17B1DB35E39}"/>
              </a:ext>
            </a:extLst>
          </p:cNvPr>
          <p:cNvSpPr txBox="1"/>
          <p:nvPr/>
        </p:nvSpPr>
        <p:spPr>
          <a:xfrm>
            <a:off x="591672" y="663580"/>
            <a:ext cx="7490012" cy="4078296"/>
          </a:xfrm>
          <a:prstGeom prst="rect">
            <a:avLst/>
          </a:prstGeom>
          <a:noFill/>
        </p:spPr>
        <p:txBody>
          <a:bodyPr wrap="square">
            <a:spAutoFit/>
          </a:bodyPr>
          <a:lstStyle/>
          <a:p>
            <a:pPr marL="571500" indent="-571500" algn="just">
              <a:lnSpc>
                <a:spcPct val="115000"/>
              </a:lnSpc>
              <a:spcAft>
                <a:spcPts val="1000"/>
              </a:spcAft>
            </a:pPr>
            <a:r>
              <a:rPr lang="en-US" sz="2700" b="1" dirty="0">
                <a:solidFill>
                  <a:srgbClr val="00B050"/>
                </a:solidFill>
                <a:effectLst/>
                <a:ea typeface="Times New Roman" panose="02020603050405020304" pitchFamily="18" charset="0"/>
                <a:cs typeface="Mangal" panose="02040503050203030202" pitchFamily="18" charset="0"/>
              </a:rPr>
              <a:t>Typical symptoms - </a:t>
            </a:r>
            <a:endParaRPr lang="en-IN" sz="27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recurrent intrusive memories (flashbacks) of the traumatic event</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sleep disturbance</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nightmares</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autonomic arousal</a:t>
            </a:r>
            <a:endParaRPr lang="en-IN" sz="27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emotional blunting </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787029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29617FE-BAD8-1698-D40F-E17B1DB35E39}"/>
              </a:ext>
            </a:extLst>
          </p:cNvPr>
          <p:cNvSpPr txBox="1"/>
          <p:nvPr/>
        </p:nvSpPr>
        <p:spPr>
          <a:xfrm>
            <a:off x="591672" y="654702"/>
            <a:ext cx="7490012" cy="4427879"/>
          </a:xfrm>
          <a:prstGeom prst="rect">
            <a:avLst/>
          </a:prstGeom>
          <a:noFill/>
        </p:spPr>
        <p:txBody>
          <a:bodyPr wrap="square">
            <a:spAutoFit/>
          </a:bodyPr>
          <a:lstStyle/>
          <a:p>
            <a:pPr marL="571500" indent="-571500" algn="just">
              <a:lnSpc>
                <a:spcPct val="115000"/>
              </a:lnSpc>
              <a:spcAft>
                <a:spcPts val="1000"/>
              </a:spcAft>
            </a:pPr>
            <a:r>
              <a:rPr lang="en-US" sz="2700" b="1" dirty="0">
                <a:solidFill>
                  <a:srgbClr val="00B050"/>
                </a:solidFill>
                <a:effectLst/>
                <a:ea typeface="Times New Roman" panose="02020603050405020304" pitchFamily="18" charset="0"/>
                <a:cs typeface="Mangal" panose="02040503050203030202" pitchFamily="18" charset="0"/>
              </a:rPr>
              <a:t>Typical symptoms - </a:t>
            </a:r>
            <a:endParaRPr lang="en-IN" sz="27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700" b="1" dirty="0">
                <a:solidFill>
                  <a:srgbClr val="002060"/>
                </a:solidFill>
                <a:effectLst/>
                <a:ea typeface="Times New Roman" panose="02020603050405020304" pitchFamily="18" charset="0"/>
                <a:cs typeface="Mangal" panose="02040503050203030202" pitchFamily="18" charset="0"/>
              </a:rPr>
              <a:t>avoidance of any situation that evokes memories of the trauma</a:t>
            </a:r>
            <a:endParaRPr lang="en-IN" sz="2700" b="1" dirty="0">
              <a:solidFill>
                <a:srgbClr val="002060"/>
              </a:solidFill>
              <a:effectLst/>
              <a:ea typeface="Times New Roman" panose="02020603050405020304" pitchFamily="18" charset="0"/>
              <a:cs typeface="Mangal" panose="02040503050203030202" pitchFamily="18" charset="0"/>
            </a:endParaRPr>
          </a:p>
          <a:p>
            <a:pPr marL="571500" indent="-5715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Recovery usually takes place within 2 years in most cases.</a:t>
            </a:r>
            <a:endParaRPr lang="en-IN" sz="2700" b="1" dirty="0">
              <a:solidFill>
                <a:srgbClr val="002060"/>
              </a:solidFill>
              <a:effectLst/>
              <a:ea typeface="Times New Roman" panose="02020603050405020304" pitchFamily="18" charset="0"/>
              <a:cs typeface="Mangal" panose="02040503050203030202" pitchFamily="18" charset="0"/>
            </a:endParaRPr>
          </a:p>
          <a:p>
            <a:pPr marL="571500" indent="-5715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Management:</a:t>
            </a:r>
            <a:endParaRPr lang="en-IN" sz="2700" b="1" dirty="0">
              <a:solidFill>
                <a:srgbClr val="002060"/>
              </a:solidFill>
              <a:effectLst/>
              <a:ea typeface="Times New Roman" panose="02020603050405020304" pitchFamily="18" charset="0"/>
              <a:cs typeface="Mangal" panose="02040503050203030202" pitchFamily="18" charset="0"/>
            </a:endParaRPr>
          </a:p>
          <a:p>
            <a:pPr marL="571500" indent="-5715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Post disaster counseling with support, advice and antidepressants in some cases.</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0372313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8AF6E590-1DF5-54D1-4D14-E9C2AD8FE382}"/>
              </a:ext>
            </a:extLst>
          </p:cNvPr>
          <p:cNvSpPr>
            <a:spLocks noGrp="1"/>
          </p:cNvSpPr>
          <p:nvPr>
            <p:ph type="ctrTitle"/>
          </p:nvPr>
        </p:nvSpPr>
        <p:spPr>
          <a:xfrm>
            <a:off x="659655" y="2277037"/>
            <a:ext cx="7146364" cy="1389529"/>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90000"/>
          </a:bodyPr>
          <a:lstStyle/>
          <a:p>
            <a:pPr algn="ctr"/>
            <a:r>
              <a:rPr lang="en-US" sz="8800" dirty="0">
                <a:solidFill>
                  <a:srgbClr val="7030A0"/>
                </a:solidFill>
                <a:latin typeface="+mn-lt"/>
              </a:rPr>
              <a:t>ANY QUESTIONS ?</a:t>
            </a:r>
            <a:endParaRPr lang="en-IN" sz="8800" dirty="0">
              <a:solidFill>
                <a:srgbClr val="7030A0"/>
              </a:solidFill>
              <a:latin typeface="+mn-lt"/>
            </a:endParaRPr>
          </a:p>
        </p:txBody>
      </p:sp>
    </p:spTree>
    <p:extLst>
      <p:ext uri="{BB962C8B-B14F-4D97-AF65-F5344CB8AC3E}">
        <p14:creationId xmlns:p14="http://schemas.microsoft.com/office/powerpoint/2010/main" val="216156213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A91C373-74A2-A59C-21D9-5006F9402EFA}"/>
              </a:ext>
            </a:extLst>
          </p:cNvPr>
          <p:cNvSpPr>
            <a:spLocks noGrp="1"/>
          </p:cNvSpPr>
          <p:nvPr>
            <p:ph type="title"/>
          </p:nvPr>
        </p:nvSpPr>
        <p:spPr>
          <a:xfrm>
            <a:off x="2" y="1846731"/>
            <a:ext cx="7614023" cy="2725271"/>
          </a:xfrm>
        </p:spPr>
        <p:txBody>
          <a:bodyPr anchor="ctr">
            <a:noAutofit/>
          </a:bodyPr>
          <a:lstStyle/>
          <a:p>
            <a:pPr algn="ctr"/>
            <a:r>
              <a:rPr lang="en-US" sz="9600" b="1" dirty="0">
                <a:solidFill>
                  <a:srgbClr val="0070C0"/>
                </a:solidFill>
                <a:latin typeface="+mn-lt"/>
              </a:rPr>
              <a:t>THANK YOU</a:t>
            </a:r>
            <a:endParaRPr lang="en-IN" sz="9600" b="1" dirty="0">
              <a:solidFill>
                <a:srgbClr val="0070C0"/>
              </a:solidFill>
              <a:latin typeface="+mn-lt"/>
            </a:endParaRPr>
          </a:p>
        </p:txBody>
      </p:sp>
    </p:spTree>
    <p:extLst>
      <p:ext uri="{BB962C8B-B14F-4D97-AF65-F5344CB8AC3E}">
        <p14:creationId xmlns:p14="http://schemas.microsoft.com/office/powerpoint/2010/main" val="409178938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8FA85EC-6971-7B7A-B204-D6D8F82CAE72}"/>
              </a:ext>
            </a:extLst>
          </p:cNvPr>
          <p:cNvSpPr txBox="1"/>
          <p:nvPr/>
        </p:nvSpPr>
        <p:spPr>
          <a:xfrm>
            <a:off x="268942" y="444114"/>
            <a:ext cx="8431307" cy="4547399"/>
          </a:xfrm>
          <a:prstGeom prst="rect">
            <a:avLst/>
          </a:prstGeom>
          <a:noFill/>
        </p:spPr>
        <p:txBody>
          <a:bodyPr wrap="square">
            <a:spAutoFit/>
          </a:bodyPr>
          <a:lstStyle/>
          <a:p>
            <a:pPr algn="ctr">
              <a:lnSpc>
                <a:spcPct val="115000"/>
              </a:lnSpc>
              <a:spcAft>
                <a:spcPts val="1000"/>
              </a:spcAft>
            </a:pPr>
            <a:r>
              <a:rPr lang="en-US" sz="4000" b="1" u="sng" dirty="0">
                <a:solidFill>
                  <a:srgbClr val="FF0000"/>
                </a:solidFill>
                <a:effectLst/>
                <a:ea typeface="Times New Roman" panose="02020603050405020304" pitchFamily="18" charset="0"/>
                <a:cs typeface="Mangal" panose="02040503050203030202" pitchFamily="18" charset="0"/>
              </a:rPr>
              <a:t>ALCOHOL ABUSE</a:t>
            </a:r>
          </a:p>
          <a:p>
            <a:pPr algn="ctr">
              <a:lnSpc>
                <a:spcPct val="115000"/>
              </a:lnSpc>
              <a:spcAft>
                <a:spcPts val="1000"/>
              </a:spcAft>
            </a:pPr>
            <a:endParaRPr lang="en-IN" sz="100" b="1" u="sng" dirty="0">
              <a:solidFill>
                <a:srgbClr val="7030A0"/>
              </a:solidFill>
              <a:ea typeface="Times New Roman" panose="02020603050405020304" pitchFamily="18" charset="0"/>
              <a:cs typeface="Mangal" panose="02040503050203030202" pitchFamily="18" charset="0"/>
            </a:endParaRPr>
          </a:p>
          <a:p>
            <a:pPr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US" sz="2700" b="1" dirty="0">
                <a:solidFill>
                  <a:srgbClr val="002060"/>
                </a:solidFill>
                <a:effectLst/>
                <a:ea typeface="Times New Roman" panose="02020603050405020304" pitchFamily="18" charset="0"/>
                <a:cs typeface="Mangal" panose="02040503050203030202" pitchFamily="18" charset="0"/>
              </a:rPr>
              <a:t>Alcohol is a drug with wide social acceptance when ingested moderately. Abuse of this drug leads to alcoholism and serious chronic intoxication with great physical and mental deterioration. A patient under the influence of alcohol can be dangerous to him/herself and to others.</a:t>
            </a:r>
            <a:endParaRPr lang="en-IN" sz="2700" b="1" dirty="0">
              <a:solidFill>
                <a:srgbClr val="002060"/>
              </a:solidFill>
              <a:ea typeface="Times New Roman" panose="02020603050405020304" pitchFamily="18" charset="0"/>
              <a:cs typeface="Mangal" panose="02040503050203030202" pitchFamily="18" charset="0"/>
            </a:endParaRPr>
          </a:p>
          <a:p>
            <a:pPr algn="just">
              <a:lnSpc>
                <a:spcPct val="115000"/>
              </a:lnSpc>
              <a:spcAft>
                <a:spcPts val="1000"/>
              </a:spcAft>
            </a:pPr>
            <a:r>
              <a:rPr lang="en-IN" sz="2700" b="1" dirty="0">
                <a:solidFill>
                  <a:srgbClr val="002060"/>
                </a:solidFill>
                <a:effectLst/>
                <a:ea typeface="Times New Roman" panose="02020603050405020304" pitchFamily="18" charset="0"/>
                <a:cs typeface="Mangal" panose="02040503050203030202" pitchFamily="18" charset="0"/>
              </a:rPr>
              <a:t>	</a:t>
            </a:r>
          </a:p>
        </p:txBody>
      </p:sp>
    </p:spTree>
    <p:extLst>
      <p:ext uri="{BB962C8B-B14F-4D97-AF65-F5344CB8AC3E}">
        <p14:creationId xmlns:p14="http://schemas.microsoft.com/office/powerpoint/2010/main" val="423191314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8FA85EC-6971-7B7A-B204-D6D8F82CAE72}"/>
              </a:ext>
            </a:extLst>
          </p:cNvPr>
          <p:cNvSpPr txBox="1"/>
          <p:nvPr/>
        </p:nvSpPr>
        <p:spPr>
          <a:xfrm>
            <a:off x="268942" y="328700"/>
            <a:ext cx="8431307" cy="4896982"/>
          </a:xfrm>
          <a:prstGeom prst="rect">
            <a:avLst/>
          </a:prstGeom>
          <a:noFill/>
        </p:spPr>
        <p:txBody>
          <a:bodyPr wrap="square">
            <a:spAutoFit/>
          </a:bodyPr>
          <a:lstStyle/>
          <a:p>
            <a:pPr algn="ctr">
              <a:lnSpc>
                <a:spcPct val="115000"/>
              </a:lnSpc>
              <a:spcAft>
                <a:spcPts val="1000"/>
              </a:spcAft>
            </a:pPr>
            <a:r>
              <a:rPr lang="en-US" sz="4000" b="1" u="sng" dirty="0">
                <a:solidFill>
                  <a:srgbClr val="FF0000"/>
                </a:solidFill>
                <a:effectLst/>
                <a:ea typeface="Times New Roman" panose="02020603050405020304" pitchFamily="18" charset="0"/>
                <a:cs typeface="Mangal" panose="02040503050203030202" pitchFamily="18" charset="0"/>
              </a:rPr>
              <a:t>ALCOHOL ABUSE</a:t>
            </a:r>
          </a:p>
          <a:p>
            <a:pPr algn="ctr">
              <a:lnSpc>
                <a:spcPct val="115000"/>
              </a:lnSpc>
              <a:spcAft>
                <a:spcPts val="1000"/>
              </a:spcAft>
            </a:pPr>
            <a:endParaRPr lang="en-IN" sz="100" b="1" u="sng" dirty="0">
              <a:solidFill>
                <a:srgbClr val="7030A0"/>
              </a:solidFill>
              <a:ea typeface="Times New Roman" panose="02020603050405020304" pitchFamily="18" charset="0"/>
              <a:cs typeface="Mangal" panose="02040503050203030202" pitchFamily="18" charset="0"/>
            </a:endParaRPr>
          </a:p>
          <a:p>
            <a:pPr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IN" sz="2700" b="1" dirty="0">
                <a:solidFill>
                  <a:srgbClr val="002060"/>
                </a:solidFill>
                <a:effectLst/>
                <a:ea typeface="Times New Roman" panose="02020603050405020304" pitchFamily="18" charset="0"/>
                <a:cs typeface="Mangal" panose="02040503050203030202" pitchFamily="18" charset="0"/>
              </a:rPr>
              <a:t>	</a:t>
            </a:r>
            <a:r>
              <a:rPr lang="en-US" sz="2700" b="1" dirty="0">
                <a:solidFill>
                  <a:srgbClr val="002060"/>
                </a:solidFill>
                <a:effectLst/>
                <a:ea typeface="Times New Roman" panose="02020603050405020304" pitchFamily="18" charset="0"/>
                <a:cs typeface="Mangal" panose="02040503050203030202" pitchFamily="18" charset="0"/>
              </a:rPr>
              <a:t>In the forces, an individual is often brought to unit hospitals for medical examination by Medical Officer to ascertain if he was found inebriated while on duty. Medics may also notice that some individuals in unit are heavy drinkers and are slowly deteriorating. It is the duty of the medic to assist the M.O in examination as well to bring to notice of the M.O about individuals who have a drinking problem. </a:t>
            </a:r>
            <a:endParaRPr lang="en-IN" sz="27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0050455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BE6775A-404D-2EA6-11E9-CAA79C6B9975}"/>
              </a:ext>
            </a:extLst>
          </p:cNvPr>
          <p:cNvSpPr txBox="1"/>
          <p:nvPr/>
        </p:nvSpPr>
        <p:spPr>
          <a:xfrm>
            <a:off x="420222" y="1405697"/>
            <a:ext cx="8303559" cy="5255028"/>
          </a:xfrm>
          <a:prstGeom prst="rect">
            <a:avLst/>
          </a:prstGeom>
          <a:noFill/>
        </p:spPr>
        <p:txBody>
          <a:bodyPr wrap="square">
            <a:spAutoFit/>
          </a:bodyPr>
          <a:lstStyle/>
          <a:p>
            <a:pPr indent="457200" algn="just">
              <a:lnSpc>
                <a:spcPct val="115000"/>
              </a:lnSpc>
              <a:spcAft>
                <a:spcPts val="1000"/>
              </a:spcAft>
            </a:pPr>
            <a:r>
              <a:rPr lang="en-US" sz="2400" b="1" dirty="0">
                <a:solidFill>
                  <a:srgbClr val="FF0000"/>
                </a:solidFill>
                <a:effectLst/>
                <a:ea typeface="Times New Roman" panose="02020603050405020304" pitchFamily="18" charset="0"/>
                <a:cs typeface="Mangal" panose="02040503050203030202" pitchFamily="18" charset="0"/>
              </a:rPr>
              <a:t>SPECIFIC SIGNS AND SYMPTOMS OF ACUTE ALCOHOL ABUSE/POISONING –</a:t>
            </a:r>
            <a:r>
              <a:rPr lang="en-US" sz="2800" b="1" dirty="0">
                <a:effectLst/>
                <a:ea typeface="Times New Roman" panose="02020603050405020304" pitchFamily="18" charset="0"/>
                <a:cs typeface="Mangal" panose="02040503050203030202" pitchFamily="18" charset="0"/>
              </a:rPr>
              <a:t> </a:t>
            </a:r>
            <a:endParaRPr lang="en-IN" sz="2800" b="1" dirty="0">
              <a:effectLst/>
              <a:ea typeface="Times New Roman" panose="02020603050405020304" pitchFamily="18" charset="0"/>
              <a:cs typeface="Mangal" panose="02040503050203030202" pitchFamily="18" charset="0"/>
            </a:endParaRPr>
          </a:p>
          <a:p>
            <a:pPr indent="1028700" algn="just">
              <a:lnSpc>
                <a:spcPct val="115000"/>
              </a:lnSpc>
              <a:spcAft>
                <a:spcPts val="1000"/>
              </a:spcAft>
            </a:pPr>
            <a:r>
              <a:rPr lang="en-US" sz="2700" b="1" dirty="0">
                <a:effectLst/>
                <a:ea typeface="Times New Roman" panose="02020603050405020304" pitchFamily="18" charset="0"/>
                <a:cs typeface="Mangal" panose="02040503050203030202" pitchFamily="18" charset="0"/>
              </a:rPr>
              <a:t>• </a:t>
            </a:r>
            <a:r>
              <a:rPr lang="en-US" sz="2700" b="1" dirty="0">
                <a:solidFill>
                  <a:srgbClr val="002060"/>
                </a:solidFill>
                <a:effectLst/>
                <a:ea typeface="Times New Roman" panose="02020603050405020304" pitchFamily="18" charset="0"/>
                <a:cs typeface="Mangal" panose="02040503050203030202" pitchFamily="18" charset="0"/>
              </a:rPr>
              <a:t>Smell of alcohol on the breath and/or clothes.</a:t>
            </a:r>
            <a:endParaRPr lang="en-IN" sz="2700" b="1" dirty="0">
              <a:solidFill>
                <a:srgbClr val="002060"/>
              </a:solidFill>
              <a:effectLst/>
              <a:ea typeface="Times New Roman" panose="02020603050405020304" pitchFamily="18" charset="0"/>
              <a:cs typeface="Mangal" panose="02040503050203030202" pitchFamily="18" charset="0"/>
            </a:endParaRPr>
          </a:p>
          <a:p>
            <a:pPr indent="10287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Staggering</a:t>
            </a:r>
            <a:endParaRPr lang="en-IN" sz="2700" b="1" dirty="0">
              <a:solidFill>
                <a:srgbClr val="002060"/>
              </a:solidFill>
              <a:effectLst/>
              <a:ea typeface="Times New Roman" panose="02020603050405020304" pitchFamily="18" charset="0"/>
              <a:cs typeface="Mangal" panose="02040503050203030202" pitchFamily="18" charset="0"/>
            </a:endParaRPr>
          </a:p>
          <a:p>
            <a:pPr indent="10287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Slurred speech</a:t>
            </a:r>
            <a:endParaRPr lang="en-IN" sz="2700" b="1" dirty="0">
              <a:solidFill>
                <a:srgbClr val="002060"/>
              </a:solidFill>
              <a:effectLst/>
              <a:ea typeface="Times New Roman" panose="02020603050405020304" pitchFamily="18" charset="0"/>
              <a:cs typeface="Mangal" panose="02040503050203030202" pitchFamily="18" charset="0"/>
            </a:endParaRPr>
          </a:p>
          <a:p>
            <a:pPr indent="10287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Nausea and vomiting</a:t>
            </a:r>
            <a:endParaRPr lang="en-IN" sz="2700" b="1" dirty="0">
              <a:solidFill>
                <a:srgbClr val="002060"/>
              </a:solidFill>
              <a:effectLst/>
              <a:ea typeface="Times New Roman" panose="02020603050405020304" pitchFamily="18" charset="0"/>
              <a:cs typeface="Mangal" panose="02040503050203030202" pitchFamily="18" charset="0"/>
            </a:endParaRPr>
          </a:p>
          <a:p>
            <a:pPr indent="10287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Redness of the face</a:t>
            </a:r>
            <a:endParaRPr lang="en-IN" sz="2700" b="1" dirty="0">
              <a:solidFill>
                <a:srgbClr val="002060"/>
              </a:solidFill>
              <a:effectLst/>
              <a:ea typeface="Times New Roman" panose="02020603050405020304" pitchFamily="18" charset="0"/>
              <a:cs typeface="Mangal" panose="02040503050203030202" pitchFamily="18" charset="0"/>
            </a:endParaRPr>
          </a:p>
          <a:p>
            <a:pPr indent="10287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Altered behavior</a:t>
            </a:r>
            <a:endParaRPr lang="en-IN" sz="2700" b="1" dirty="0">
              <a:solidFill>
                <a:srgbClr val="002060"/>
              </a:solidFill>
              <a:ea typeface="Times New Roman" panose="02020603050405020304" pitchFamily="18" charset="0"/>
              <a:cs typeface="Mangal" panose="02040503050203030202" pitchFamily="18" charset="0"/>
            </a:endParaRPr>
          </a:p>
          <a:p>
            <a:pPr indent="1028700" algn="just">
              <a:lnSpc>
                <a:spcPct val="115000"/>
              </a:lnSpc>
              <a:spcAft>
                <a:spcPts val="1000"/>
              </a:spcAft>
            </a:pPr>
            <a:r>
              <a:rPr lang="en-US" sz="2700" b="1" dirty="0">
                <a:solidFill>
                  <a:srgbClr val="002060"/>
                </a:solidFill>
                <a:effectLst/>
                <a:ea typeface="Times New Roman" panose="02020603050405020304" pitchFamily="18" charset="0"/>
                <a:cs typeface="Mangal" panose="02040503050203030202" pitchFamily="18" charset="0"/>
              </a:rPr>
              <a:t>• Altered conscious level or unconsciousness</a:t>
            </a:r>
            <a:endParaRPr lang="en-IN" sz="2700" b="1" dirty="0">
              <a:solidFill>
                <a:srgbClr val="002060"/>
              </a:solidFill>
            </a:endParaRPr>
          </a:p>
        </p:txBody>
      </p:sp>
      <p:sp>
        <p:nvSpPr>
          <p:cNvPr id="2" name="TextBox 1"/>
          <p:cNvSpPr txBox="1"/>
          <p:nvPr/>
        </p:nvSpPr>
        <p:spPr>
          <a:xfrm>
            <a:off x="1614148" y="508970"/>
            <a:ext cx="5139548" cy="646331"/>
          </a:xfrm>
          <a:prstGeom prst="rect">
            <a:avLst/>
          </a:prstGeom>
          <a:noFill/>
        </p:spPr>
        <p:txBody>
          <a:bodyPr wrap="none" rtlCol="0">
            <a:spAutoFit/>
          </a:bodyPr>
          <a:lstStyle/>
          <a:p>
            <a:pPr algn="ctr"/>
            <a:r>
              <a:rPr lang="en-US" sz="3600" b="1" dirty="0">
                <a:solidFill>
                  <a:srgbClr val="FF0000"/>
                </a:solidFill>
                <a:ea typeface="Times New Roman" panose="02020603050405020304" pitchFamily="18" charset="0"/>
                <a:cs typeface="Mangal" panose="02040503050203030202" pitchFamily="18" charset="0"/>
              </a:rPr>
              <a:t>ACUTE ALCOHOLIC ABUSE</a:t>
            </a:r>
            <a:endParaRPr lang="en-IN" dirty="0"/>
          </a:p>
        </p:txBody>
      </p:sp>
    </p:spTree>
    <p:extLst>
      <p:ext uri="{BB962C8B-B14F-4D97-AF65-F5344CB8AC3E}">
        <p14:creationId xmlns:p14="http://schemas.microsoft.com/office/powerpoint/2010/main" val="321832339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494CDE0-513E-258C-CDC6-B69EBCB6588A}"/>
              </a:ext>
            </a:extLst>
          </p:cNvPr>
          <p:cNvSpPr txBox="1"/>
          <p:nvPr/>
        </p:nvSpPr>
        <p:spPr>
          <a:xfrm>
            <a:off x="744030" y="1285304"/>
            <a:ext cx="7750833" cy="5702074"/>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en-US" sz="3200" b="1" dirty="0">
                <a:solidFill>
                  <a:srgbClr val="002060"/>
                </a:solidFill>
                <a:effectLst/>
                <a:ea typeface="Times New Roman" panose="02020603050405020304" pitchFamily="18" charset="0"/>
                <a:cs typeface="Mangal" panose="02040503050203030202" pitchFamily="18" charset="0"/>
              </a:rPr>
              <a:t>Verify whether it is strictly a case of alcohol abuse (also, determine if diabetic).</a:t>
            </a:r>
            <a:endParaRPr lang="en-IN" sz="32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b="1" dirty="0">
                <a:solidFill>
                  <a:srgbClr val="002060"/>
                </a:solidFill>
                <a:effectLst/>
                <a:ea typeface="Times New Roman" panose="02020603050405020304" pitchFamily="18" charset="0"/>
                <a:cs typeface="Mangal" panose="02040503050203030202" pitchFamily="18" charset="0"/>
              </a:rPr>
              <a:t>Keep the patient warm.</a:t>
            </a:r>
            <a:endParaRPr lang="en-IN" sz="32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b="1" dirty="0">
                <a:solidFill>
                  <a:srgbClr val="002060"/>
                </a:solidFill>
                <a:effectLst/>
                <a:ea typeface="Times New Roman" panose="02020603050405020304" pitchFamily="18" charset="0"/>
                <a:cs typeface="Mangal" panose="02040503050203030202" pitchFamily="18" charset="0"/>
              </a:rPr>
              <a:t>Monitor vital signs and stay alert for breathing problems. Be alert for vomiting and take steps to prevent aspiration.</a:t>
            </a:r>
            <a:endParaRPr lang="en-IN" sz="32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b="1" dirty="0">
                <a:solidFill>
                  <a:srgbClr val="002060"/>
                </a:solidFill>
                <a:effectLst/>
                <a:ea typeface="Times New Roman" panose="02020603050405020304" pitchFamily="18" charset="0"/>
                <a:cs typeface="Mangal" panose="02040503050203030202" pitchFamily="18" charset="0"/>
              </a:rPr>
              <a:t>Protect the patient from injury without using restrictive means.</a:t>
            </a:r>
            <a:endParaRPr lang="en-IN" sz="32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b="1" dirty="0">
                <a:solidFill>
                  <a:srgbClr val="002060"/>
                </a:solidFill>
                <a:effectLst/>
                <a:ea typeface="Times New Roman" panose="02020603050405020304" pitchFamily="18" charset="0"/>
                <a:cs typeface="Mangal" panose="02040503050203030202" pitchFamily="18" charset="0"/>
              </a:rPr>
              <a:t>Give oxygen </a:t>
            </a:r>
            <a:endParaRPr lang="en-IN" sz="3200" b="1"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1023507" y="436175"/>
            <a:ext cx="7228261" cy="584775"/>
          </a:xfrm>
          <a:prstGeom prst="rect">
            <a:avLst/>
          </a:prstGeom>
          <a:noFill/>
        </p:spPr>
        <p:txBody>
          <a:bodyPr wrap="none" rtlCol="0">
            <a:spAutoFit/>
          </a:bodyPr>
          <a:lstStyle/>
          <a:p>
            <a:r>
              <a:rPr lang="en-US" sz="3200" b="1" dirty="0">
                <a:solidFill>
                  <a:srgbClr val="FF0000"/>
                </a:solidFill>
                <a:ea typeface="Times New Roman" panose="02020603050405020304" pitchFamily="18" charset="0"/>
                <a:cs typeface="Mangal" panose="02040503050203030202" pitchFamily="18" charset="0"/>
              </a:rPr>
              <a:t>TREATMENT FOR ACUTE ALCOHOL ABUSE</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17143751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494CDE0-513E-258C-CDC6-B69EBCB6588A}"/>
              </a:ext>
            </a:extLst>
          </p:cNvPr>
          <p:cNvSpPr txBox="1"/>
          <p:nvPr/>
        </p:nvSpPr>
        <p:spPr>
          <a:xfrm>
            <a:off x="789317" y="1535458"/>
            <a:ext cx="7576149" cy="5445593"/>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en-US" sz="3200" b="1" dirty="0">
                <a:solidFill>
                  <a:srgbClr val="002060"/>
                </a:solidFill>
                <a:effectLst/>
                <a:ea typeface="Times New Roman" panose="02020603050405020304" pitchFamily="18" charset="0"/>
                <a:cs typeface="Mangal" panose="02040503050203030202" pitchFamily="18" charset="0"/>
              </a:rPr>
              <a:t>Establish IV access and give 5% Dextrose (if patient non-diabetic) and having altered consciousness </a:t>
            </a:r>
            <a:endParaRPr lang="en-IN" sz="32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b="1" dirty="0">
                <a:solidFill>
                  <a:srgbClr val="002060"/>
                </a:solidFill>
                <a:effectLst/>
                <a:ea typeface="Times New Roman" panose="02020603050405020304" pitchFamily="18" charset="0"/>
                <a:cs typeface="Mangal" panose="02040503050203030202" pitchFamily="18" charset="0"/>
              </a:rPr>
              <a:t>Transport the patient for hospital care if he is having abnormal vital signs, prolonged altered mental status.</a:t>
            </a:r>
            <a:endParaRPr lang="en-IN" sz="3200" b="1"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b="1" dirty="0">
                <a:solidFill>
                  <a:srgbClr val="002060"/>
                </a:solidFill>
                <a:effectLst/>
                <a:ea typeface="Times New Roman" panose="02020603050405020304" pitchFamily="18" charset="0"/>
                <a:cs typeface="Mangal" panose="02040503050203030202" pitchFamily="18" charset="0"/>
              </a:rPr>
              <a:t>If you suspect chronic alcoholism in the patient, refer the patient for counseling and de addiction treatment</a:t>
            </a:r>
            <a:endParaRPr lang="en-IN" sz="3200" b="1" dirty="0">
              <a:solidFill>
                <a:srgbClr val="002060"/>
              </a:solidFill>
              <a:effectLst/>
              <a:ea typeface="Times New Roman" panose="02020603050405020304" pitchFamily="18" charset="0"/>
              <a:cs typeface="Mangal" panose="02040503050203030202" pitchFamily="18" charset="0"/>
            </a:endParaRPr>
          </a:p>
        </p:txBody>
      </p:sp>
      <p:sp>
        <p:nvSpPr>
          <p:cNvPr id="4" name="TextBox 3"/>
          <p:cNvSpPr txBox="1"/>
          <p:nvPr/>
        </p:nvSpPr>
        <p:spPr>
          <a:xfrm>
            <a:off x="987044" y="569345"/>
            <a:ext cx="7228261" cy="584775"/>
          </a:xfrm>
          <a:prstGeom prst="rect">
            <a:avLst/>
          </a:prstGeom>
          <a:noFill/>
        </p:spPr>
        <p:txBody>
          <a:bodyPr wrap="none" rtlCol="0">
            <a:spAutoFit/>
          </a:bodyPr>
          <a:lstStyle/>
          <a:p>
            <a:r>
              <a:rPr lang="en-US" sz="3200" b="1" dirty="0">
                <a:solidFill>
                  <a:srgbClr val="FF0000"/>
                </a:solidFill>
                <a:ea typeface="Times New Roman" panose="02020603050405020304" pitchFamily="18" charset="0"/>
                <a:cs typeface="Mangal" panose="02040503050203030202" pitchFamily="18" charset="0"/>
              </a:rPr>
              <a:t>TREATMENT FOR ACUTE ALCOHOL ABUSE</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56394144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0621A2B-7CF4-36A5-1FE0-A8D1F463CA76}"/>
              </a:ext>
            </a:extLst>
          </p:cNvPr>
          <p:cNvSpPr txBox="1"/>
          <p:nvPr/>
        </p:nvSpPr>
        <p:spPr>
          <a:xfrm>
            <a:off x="242049" y="1579942"/>
            <a:ext cx="8659905" cy="4171398"/>
          </a:xfrm>
          <a:prstGeom prst="rect">
            <a:avLst/>
          </a:prstGeom>
          <a:noFill/>
        </p:spPr>
        <p:txBody>
          <a:bodyPr wrap="square">
            <a:spAutoFit/>
          </a:bodyPr>
          <a:lstStyle/>
          <a:p>
            <a:pPr marL="457200" algn="just">
              <a:lnSpc>
                <a:spcPct val="115000"/>
              </a:lnSpc>
              <a:spcAft>
                <a:spcPts val="1000"/>
              </a:spcAft>
            </a:pPr>
            <a:r>
              <a:rPr lang="en-US" sz="3200" b="1" dirty="0">
                <a:solidFill>
                  <a:srgbClr val="002060"/>
                </a:solidFill>
                <a:effectLst/>
                <a:ea typeface="Times New Roman" panose="02020603050405020304" pitchFamily="18" charset="0"/>
                <a:cs typeface="Mangal" panose="02040503050203030202" pitchFamily="18" charset="0"/>
              </a:rPr>
              <a:t>One unit of alcohol is 9g of alcohol and is equivalent to half a pint of beer or single measure of spirit or glass of table wine.</a:t>
            </a:r>
            <a:endParaRPr lang="en-IN" sz="3200" b="1" dirty="0">
              <a:solidFill>
                <a:srgbClr val="00206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b="1" dirty="0">
                <a:solidFill>
                  <a:srgbClr val="002060"/>
                </a:solidFill>
                <a:effectLst/>
                <a:ea typeface="Times New Roman" panose="02020603050405020304" pitchFamily="18" charset="0"/>
                <a:cs typeface="Mangal" panose="02040503050203030202" pitchFamily="18" charset="0"/>
              </a:rPr>
              <a:t>Chronic heavy drinking is identified as intake of more than 21 units 	weekly for men and 14 units weekly for women</a:t>
            </a:r>
            <a:endParaRPr lang="en-IN" sz="3200" b="1" dirty="0">
              <a:solidFill>
                <a:srgbClr val="002060"/>
              </a:solidFill>
              <a:effectLst/>
              <a:ea typeface="Times New Roman" panose="02020603050405020304" pitchFamily="18" charset="0"/>
              <a:cs typeface="Mangal" panose="02040503050203030202" pitchFamily="18" charset="0"/>
            </a:endParaRPr>
          </a:p>
          <a:p>
            <a:pPr algn="just">
              <a:lnSpc>
                <a:spcPct val="115000"/>
              </a:lnSpc>
              <a:spcAft>
                <a:spcPts val="1000"/>
              </a:spcAft>
            </a:pPr>
            <a:r>
              <a:rPr lang="en-US" sz="2400" b="1" dirty="0">
                <a:solidFill>
                  <a:srgbClr val="002060"/>
                </a:solidFill>
                <a:effectLst/>
                <a:ea typeface="Times New Roman" panose="02020603050405020304" pitchFamily="18" charset="0"/>
                <a:cs typeface="Mangal" panose="02040503050203030202" pitchFamily="18" charset="0"/>
              </a:rPr>
              <a:t>	</a:t>
            </a:r>
            <a:endParaRPr lang="en-IN" sz="2400" b="1" dirty="0">
              <a:solidFill>
                <a:srgbClr val="002060"/>
              </a:solidFill>
              <a:effectLst/>
              <a:ea typeface="Times New Roman" panose="02020603050405020304" pitchFamily="18" charset="0"/>
              <a:cs typeface="Mangal" panose="02040503050203030202" pitchFamily="18" charset="0"/>
            </a:endParaRPr>
          </a:p>
        </p:txBody>
      </p:sp>
      <p:sp>
        <p:nvSpPr>
          <p:cNvPr id="2" name="TextBox 1"/>
          <p:cNvSpPr txBox="1"/>
          <p:nvPr/>
        </p:nvSpPr>
        <p:spPr>
          <a:xfrm>
            <a:off x="1757734" y="439947"/>
            <a:ext cx="4710713" cy="584775"/>
          </a:xfrm>
          <a:prstGeom prst="rect">
            <a:avLst/>
          </a:prstGeom>
          <a:noFill/>
        </p:spPr>
        <p:txBody>
          <a:bodyPr wrap="none" rtlCol="0">
            <a:spAutoFit/>
          </a:bodyPr>
          <a:lstStyle/>
          <a:p>
            <a:pPr algn="ctr"/>
            <a:r>
              <a:rPr lang="en-US" sz="3200" b="1" u="sng" dirty="0">
                <a:solidFill>
                  <a:srgbClr val="FF0000"/>
                </a:solidFill>
                <a:ea typeface="Times New Roman" panose="02020603050405020304" pitchFamily="18" charset="0"/>
                <a:cs typeface="Mangal" panose="02040503050203030202" pitchFamily="18" charset="0"/>
              </a:rPr>
              <a:t>CHRONIC ALCOHOL ABUSE</a:t>
            </a:r>
            <a:endParaRPr lang="en-IN" sz="3200" b="1" dirty="0">
              <a:solidFill>
                <a:srgbClr val="FF0000"/>
              </a:solidFill>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1226831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238</TotalTime>
  <Words>1155</Words>
  <Application>Microsoft Office PowerPoint</Application>
  <PresentationFormat>On-screen Show (4:3)</PresentationFormat>
  <Paragraphs>180</Paragraphs>
  <Slides>36</Slides>
  <Notes>2</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ANY QUESTIONS ?</vt:lpstr>
      <vt:lpstr>THANK YOU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PRESENTED BY.</dc:title>
  <dc:creator>MTI MTI</dc:creator>
  <cp:lastModifiedBy>NDRF MEDICAL</cp:lastModifiedBy>
  <cp:revision>37</cp:revision>
  <dcterms:created xsi:type="dcterms:W3CDTF">2022-08-22T12:50:42Z</dcterms:created>
  <dcterms:modified xsi:type="dcterms:W3CDTF">2025-12-20T07:15:41Z</dcterms:modified>
</cp:coreProperties>
</file>