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notesMasterIdLst>
    <p:notesMasterId r:id="rId38"/>
  </p:notesMasterIdLst>
  <p:sldIdLst>
    <p:sldId id="256" r:id="rId2"/>
    <p:sldId id="257" r:id="rId3"/>
    <p:sldId id="281" r:id="rId4"/>
    <p:sldId id="258" r:id="rId5"/>
    <p:sldId id="287" r:id="rId6"/>
    <p:sldId id="259" r:id="rId7"/>
    <p:sldId id="260" r:id="rId8"/>
    <p:sldId id="282" r:id="rId9"/>
    <p:sldId id="261" r:id="rId10"/>
    <p:sldId id="283" r:id="rId11"/>
    <p:sldId id="262" r:id="rId12"/>
    <p:sldId id="263" r:id="rId13"/>
    <p:sldId id="288" r:id="rId14"/>
    <p:sldId id="264" r:id="rId15"/>
    <p:sldId id="265" r:id="rId16"/>
    <p:sldId id="266" r:id="rId17"/>
    <p:sldId id="289" r:id="rId18"/>
    <p:sldId id="290" r:id="rId19"/>
    <p:sldId id="267" r:id="rId20"/>
    <p:sldId id="291" r:id="rId21"/>
    <p:sldId id="268" r:id="rId22"/>
    <p:sldId id="269" r:id="rId23"/>
    <p:sldId id="292" r:id="rId24"/>
    <p:sldId id="270" r:id="rId25"/>
    <p:sldId id="272" r:id="rId26"/>
    <p:sldId id="274" r:id="rId27"/>
    <p:sldId id="284" r:id="rId28"/>
    <p:sldId id="275" r:id="rId29"/>
    <p:sldId id="286" r:id="rId30"/>
    <p:sldId id="276" r:id="rId31"/>
    <p:sldId id="277" r:id="rId32"/>
    <p:sldId id="293" r:id="rId33"/>
    <p:sldId id="278" r:id="rId34"/>
    <p:sldId id="294" r:id="rId35"/>
    <p:sldId id="279" r:id="rId36"/>
    <p:sldId id="280"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5EBD71-C6FB-4EDF-95F2-695B8EC9DB8C}" type="datetimeFigureOut">
              <a:rPr lang="en-IN" smtClean="0"/>
              <a:t>20-12-2025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2D2B55-54F2-44BA-AFA4-634B1F35D432}" type="slidenum">
              <a:rPr lang="en-IN" smtClean="0"/>
              <a:t>‹#›</a:t>
            </a:fld>
            <a:endParaRPr lang="en-IN"/>
          </a:p>
        </p:txBody>
      </p:sp>
    </p:spTree>
    <p:extLst>
      <p:ext uri="{BB962C8B-B14F-4D97-AF65-F5344CB8AC3E}">
        <p14:creationId xmlns:p14="http://schemas.microsoft.com/office/powerpoint/2010/main" val="1015692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CA2D2B55-54F2-44BA-AFA4-634B1F35D432}" type="slidenum">
              <a:rPr lang="en-IN" smtClean="0"/>
              <a:t>20</a:t>
            </a:fld>
            <a:endParaRPr lang="en-IN"/>
          </a:p>
        </p:txBody>
      </p:sp>
    </p:spTree>
    <p:extLst>
      <p:ext uri="{BB962C8B-B14F-4D97-AF65-F5344CB8AC3E}">
        <p14:creationId xmlns:p14="http://schemas.microsoft.com/office/powerpoint/2010/main" val="3789653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CA2D2B55-54F2-44BA-AFA4-634B1F35D432}" type="slidenum">
              <a:rPr lang="en-IN" smtClean="0"/>
              <a:t>21</a:t>
            </a:fld>
            <a:endParaRPr lang="en-IN"/>
          </a:p>
        </p:txBody>
      </p:sp>
    </p:spTree>
    <p:extLst>
      <p:ext uri="{BB962C8B-B14F-4D97-AF65-F5344CB8AC3E}">
        <p14:creationId xmlns:p14="http://schemas.microsoft.com/office/powerpoint/2010/main" val="3789653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2"/>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5727841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5775524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600" y="274645"/>
            <a:ext cx="80772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9927089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6325303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7"/>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7A6EF5-DD78-4C6C-B9F5-8C1603B304A0}"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3741603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6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CE7A6EF5-DD78-4C6C-B9F5-8C1603B304A0}"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29164462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CE7A6EF5-DD78-4C6C-B9F5-8C1603B304A0}" type="datetimeFigureOut">
              <a:rPr lang="en-IN" smtClean="0"/>
              <a:t>20-12-2025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63013097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CE7A6EF5-DD78-4C6C-B9F5-8C1603B304A0}" type="datetimeFigureOut">
              <a:rPr lang="en-IN" smtClean="0"/>
              <a:t>20-12-2025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269401774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A6EF5-DD78-4C6C-B9F5-8C1603B304A0}" type="datetimeFigureOut">
              <a:rPr lang="en-IN" smtClean="0"/>
              <a:t>20-12-2025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7596376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6"/>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4"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7A6EF5-DD78-4C6C-B9F5-8C1603B304A0}"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1401135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7A6EF5-DD78-4C6C-B9F5-8C1603B304A0}"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05749551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7"/>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7A6EF5-DD78-4C6C-B9F5-8C1603B304A0}" type="datetimeFigureOut">
              <a:rPr lang="en-IN" smtClean="0"/>
              <a:t>20-12-2025</a:t>
            </a:fld>
            <a:endParaRPr lang="en-IN"/>
          </a:p>
        </p:txBody>
      </p:sp>
      <p:sp>
        <p:nvSpPr>
          <p:cNvPr id="5" name="Footer Placeholder 4"/>
          <p:cNvSpPr>
            <a:spLocks noGrp="1"/>
          </p:cNvSpPr>
          <p:nvPr>
            <p:ph type="ftr" sz="quarter" idx="3"/>
          </p:nvPr>
        </p:nvSpPr>
        <p:spPr>
          <a:xfrm>
            <a:off x="3124200" y="6356357"/>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493596-8D75-4EF4-A7FC-629463CC61DF}" type="slidenum">
              <a:rPr lang="en-IN" smtClean="0"/>
              <a:t>‹#›</a:t>
            </a:fld>
            <a:endParaRPr lang="en-IN"/>
          </a:p>
        </p:txBody>
      </p:sp>
      <p:pic>
        <p:nvPicPr>
          <p:cNvPr id="9" name="Picture 8">
            <a:extLst>
              <a:ext uri="{FF2B5EF4-FFF2-40B4-BE49-F238E27FC236}">
                <a16:creationId xmlns:a16="http://schemas.microsoft.com/office/drawing/2014/main" xmlns="" id="{68B402D7-C178-665D-0CF5-9FE015D4F165}"/>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45454" y="0"/>
            <a:ext cx="1298546" cy="1143000"/>
          </a:xfrm>
          <a:prstGeom prst="rect">
            <a:avLst/>
          </a:prstGeom>
        </p:spPr>
      </p:pic>
    </p:spTree>
    <p:extLst>
      <p:ext uri="{BB962C8B-B14F-4D97-AF65-F5344CB8AC3E}">
        <p14:creationId xmlns:p14="http://schemas.microsoft.com/office/powerpoint/2010/main" val="4164518002"/>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xmlns="" id="{4F83A488-EB12-62F5-D206-C07BC7684139}"/>
              </a:ext>
            </a:extLst>
          </p:cNvPr>
          <p:cNvSpPr txBox="1"/>
          <p:nvPr/>
        </p:nvSpPr>
        <p:spPr>
          <a:xfrm>
            <a:off x="640413" y="1601853"/>
            <a:ext cx="6923556" cy="2308324"/>
          </a:xfrm>
          <a:prstGeom prst="rect">
            <a:avLst/>
          </a:prstGeom>
          <a:noFill/>
        </p:spPr>
        <p:txBody>
          <a:bodyPr wrap="square">
            <a:spAutoFit/>
          </a:bodyPr>
          <a:lstStyle/>
          <a:p>
            <a:pPr algn="ctr"/>
            <a:r>
              <a:rPr lang="hi-IN" sz="4800" b="1" dirty="0">
                <a:solidFill>
                  <a:srgbClr val="FF0000"/>
                </a:solidFill>
                <a:latin typeface="Calibri" panose="020F0502020204030204" pitchFamily="34" charset="0"/>
                <a:ea typeface="Times New Roman" panose="02020603050405020304" pitchFamily="18" charset="0"/>
              </a:rPr>
              <a:t>तनाव से प्रेरित विकार, शराब और मादक द्रव्यों का सेवन</a:t>
            </a:r>
            <a:endParaRPr lang="en-IN" sz="4800" dirty="0"/>
          </a:p>
        </p:txBody>
      </p:sp>
      <p:sp>
        <p:nvSpPr>
          <p:cNvPr id="2" name="TextBox 2">
            <a:extLst>
              <a:ext uri="{FF2B5EF4-FFF2-40B4-BE49-F238E27FC236}">
                <a16:creationId xmlns:a16="http://schemas.microsoft.com/office/drawing/2014/main" xmlns="" id="{A3713A58-49C9-F7B8-ADC0-DEB92EE6303A}"/>
              </a:ext>
            </a:extLst>
          </p:cNvPr>
          <p:cNvSpPr txBox="1"/>
          <p:nvPr/>
        </p:nvSpPr>
        <p:spPr>
          <a:xfrm>
            <a:off x="3438063" y="524856"/>
            <a:ext cx="1565910"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31</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7056717" y="5495365"/>
            <a:ext cx="15748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31096083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anim calcmode="lin" valueType="num">
                                      <p:cBhvr>
                                        <p:cTn id="8" dur="2000" fill="hold"/>
                                        <p:tgtEl>
                                          <p:spTgt spid="17"/>
                                        </p:tgtEl>
                                        <p:attrNameLst>
                                          <p:attrName>ppt_w</p:attrName>
                                        </p:attrNameLst>
                                      </p:cBhvr>
                                      <p:tavLst>
                                        <p:tav tm="0" fmla="#ppt_w*sin(2.5*pi*$)">
                                          <p:val>
                                            <p:fltVal val="0"/>
                                          </p:val>
                                        </p:tav>
                                        <p:tav tm="100000">
                                          <p:val>
                                            <p:fltVal val="1"/>
                                          </p:val>
                                        </p:tav>
                                      </p:tavLst>
                                    </p:anim>
                                    <p:anim calcmode="lin" valueType="num">
                                      <p:cBhvr>
                                        <p:cTn id="9" dur="2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0621A2B-7CF4-36A5-1FE0-A8D1F463CA76}"/>
              </a:ext>
            </a:extLst>
          </p:cNvPr>
          <p:cNvSpPr txBox="1"/>
          <p:nvPr/>
        </p:nvSpPr>
        <p:spPr>
          <a:xfrm>
            <a:off x="242049" y="1407421"/>
            <a:ext cx="8659905" cy="4954177"/>
          </a:xfrm>
          <a:prstGeom prst="rect">
            <a:avLst/>
          </a:prstGeom>
          <a:noFill/>
        </p:spPr>
        <p:txBody>
          <a:bodyPr wrap="square">
            <a:spAutoFit/>
          </a:bodyPr>
          <a:lstStyle/>
          <a:p>
            <a:pPr algn="just">
              <a:lnSpc>
                <a:spcPct val="115000"/>
              </a:lnSpc>
              <a:spcAft>
                <a:spcPts val="1000"/>
              </a:spcAft>
            </a:pPr>
            <a:r>
              <a:rPr lang="en-US" sz="2400" b="1" dirty="0">
                <a:effectLst/>
                <a:ea typeface="Times New Roman" panose="02020603050405020304" pitchFamily="18" charset="0"/>
                <a:cs typeface="Mangal" panose="02040503050203030202" pitchFamily="18" charset="0"/>
              </a:rPr>
              <a:t>	</a:t>
            </a:r>
            <a:r>
              <a:rPr lang="hi-IN" sz="2800" b="1" u="sng" dirty="0">
                <a:solidFill>
                  <a:srgbClr val="FF0000"/>
                </a:solidFill>
                <a:ea typeface="Times New Roman" panose="02020603050405020304" pitchFamily="18" charset="0"/>
              </a:rPr>
              <a:t>पुरानी शराब की लत से हो सकता है</a:t>
            </a:r>
            <a:r>
              <a:rPr lang="en-US" sz="2800" b="1" dirty="0">
                <a:solidFill>
                  <a:srgbClr val="FF0000"/>
                </a:solidFill>
                <a:effectLst/>
                <a:ea typeface="Times New Roman" panose="02020603050405020304" pitchFamily="18" charset="0"/>
                <a:cs typeface="Mangal" panose="02040503050203030202" pitchFamily="18" charset="0"/>
              </a:rPr>
              <a:t>– </a:t>
            </a:r>
            <a:endParaRPr lang="en-IN" sz="2800" b="1" dirty="0">
              <a:solidFill>
                <a:srgbClr val="FF000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800" b="1" dirty="0">
                <a:effectLst/>
                <a:ea typeface="Times New Roman" panose="02020603050405020304" pitchFamily="18" charset="0"/>
                <a:cs typeface="Mangal" panose="02040503050203030202" pitchFamily="18" charset="0"/>
              </a:rPr>
              <a:t>		</a:t>
            </a:r>
            <a:r>
              <a:rPr lang="en-US" sz="2800" b="1" dirty="0" err="1">
                <a:effectLst/>
                <a:ea typeface="Times New Roman" panose="02020603050405020304" pitchFamily="18" charset="0"/>
                <a:cs typeface="Mangal" panose="02040503050203030202" pitchFamily="18" charset="0"/>
              </a:rPr>
              <a:t>i</a:t>
            </a:r>
            <a:r>
              <a:rPr lang="en-US" sz="2800" b="1" dirty="0">
                <a:effectLst/>
                <a:ea typeface="Times New Roman" panose="02020603050405020304" pitchFamily="18" charset="0"/>
                <a:cs typeface="Mangal" panose="02040503050203030202" pitchFamily="18" charset="0"/>
              </a:rPr>
              <a:t>) </a:t>
            </a:r>
            <a:r>
              <a:rPr lang="hi-IN" sz="2800" b="1" dirty="0">
                <a:ea typeface="Times New Roman" panose="02020603050405020304" pitchFamily="18" charset="0"/>
              </a:rPr>
              <a:t>सामाजिक समस्याएं</a:t>
            </a:r>
            <a:endParaRPr lang="en-IN" sz="2800" b="1" dirty="0">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hi-IN" sz="2800" b="1" dirty="0">
                <a:solidFill>
                  <a:srgbClr val="002060"/>
                </a:solidFill>
                <a:ea typeface="Times New Roman" panose="02020603050405020304" pitchFamily="18" charset="0"/>
              </a:rPr>
              <a:t>काम से अनुपस्थिति
बेरोज़गार 
वैवाहिक तनाव 
बाल शोषण 
वित्तीय कठिनाइयाँ 
कानून के साथ समस्याएं</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1757734" y="439947"/>
            <a:ext cx="4710713" cy="584775"/>
          </a:xfrm>
          <a:prstGeom prst="rect">
            <a:avLst/>
          </a:prstGeom>
          <a:noFill/>
        </p:spPr>
        <p:txBody>
          <a:bodyPr wrap="none" rtlCol="0">
            <a:spAutoFit/>
          </a:bodyPr>
          <a:lstStyle/>
          <a:p>
            <a:pPr algn="ctr"/>
            <a:r>
              <a:rPr lang="hi-IN" sz="3200" b="1" u="sng" dirty="0">
                <a:solidFill>
                  <a:srgbClr val="FF0000"/>
                </a:solidFill>
                <a:ea typeface="Times New Roman" panose="02020603050405020304" pitchFamily="18" charset="0"/>
              </a:rPr>
              <a:t>क्रोनिक शराब का दुरुपयोग</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636841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7F87C61-FAA2-58A1-DBF7-5C788356C569}"/>
              </a:ext>
            </a:extLst>
          </p:cNvPr>
          <p:cNvSpPr txBox="1"/>
          <p:nvPr/>
        </p:nvSpPr>
        <p:spPr>
          <a:xfrm>
            <a:off x="319369" y="518737"/>
            <a:ext cx="8505266" cy="5048818"/>
          </a:xfrm>
          <a:prstGeom prst="rect">
            <a:avLst/>
          </a:prstGeom>
          <a:noFill/>
        </p:spPr>
        <p:txBody>
          <a:bodyPr wrap="square">
            <a:spAutoFit/>
          </a:bodyPr>
          <a:lstStyle/>
          <a:p>
            <a:pPr algn="just">
              <a:lnSpc>
                <a:spcPct val="115000"/>
              </a:lnSpc>
              <a:spcAft>
                <a:spcPts val="1000"/>
              </a:spcAft>
            </a:pPr>
            <a:r>
              <a:rPr lang="en-US" sz="2800" b="1" dirty="0">
                <a:solidFill>
                  <a:srgbClr val="FF0000"/>
                </a:solidFill>
                <a:effectLst/>
                <a:ea typeface="Times New Roman" panose="02020603050405020304" pitchFamily="18" charset="0"/>
                <a:cs typeface="Mangal" panose="02040503050203030202" pitchFamily="18" charset="0"/>
              </a:rPr>
              <a:t>ii) </a:t>
            </a:r>
            <a:r>
              <a:rPr lang="hi-IN" sz="2800" b="1" dirty="0">
                <a:solidFill>
                  <a:srgbClr val="FF0000"/>
                </a:solidFill>
                <a:ea typeface="Times New Roman" panose="02020603050405020304" pitchFamily="18" charset="0"/>
              </a:rPr>
              <a:t>मनोवैज्ञानिक समस्याएं</a:t>
            </a:r>
            <a:endParaRPr lang="en-IN" sz="2800" b="1" dirty="0">
              <a:solidFill>
                <a:srgbClr val="FF000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hi-IN" sz="2800" b="1" dirty="0">
                <a:solidFill>
                  <a:srgbClr val="002060"/>
                </a:solidFill>
                <a:ea typeface="Times New Roman" panose="02020603050405020304" pitchFamily="18" charset="0"/>
              </a:rPr>
              <a:t>उदासी	
पागल मनोविकृति 
नैतिक और सामाजिक गिरावट</a:t>
            </a:r>
            <a:r>
              <a:rPr lang="en-US" sz="2800" b="1" dirty="0">
                <a:solidFill>
                  <a:srgbClr val="002060"/>
                </a:solidFill>
                <a:effectLst/>
                <a:ea typeface="Times New Roman" panose="02020603050405020304" pitchFamily="18" charset="0"/>
                <a:cs typeface="Mangal" panose="02040503050203030202" pitchFamily="18" charset="0"/>
              </a:rPr>
              <a:t>	</a:t>
            </a:r>
            <a:endParaRPr lang="en-IN" sz="2800" b="1" dirty="0">
              <a:solidFill>
                <a:srgbClr val="00206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800" dirty="0">
                <a:solidFill>
                  <a:srgbClr val="002060"/>
                </a:solidFill>
                <a:ea typeface="Times New Roman" panose="02020603050405020304" pitchFamily="18" charset="0"/>
              </a:rPr>
              <a:t>पुरानी शराब पीने से पेप्टिक अल्सर, अल्कोहलिक ब्लैकआउट, लीवर रोग, सिरोसिस, एन्सेफैलोपैथी, कोर्साकॉफ सिंड्रोम, डिमेंशिया, कार्डियोमायोपैथी, उच्च रक्तचाप, अग्नाशयशोथ और भ्रूण अल्कोहल सिंड्रोम (महिलाओं में) जैसी शारीरिक बीमारियां हो सकती हैं</a:t>
            </a:r>
            <a:endParaRPr lang="en-IN" sz="28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197446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C5BB706-6E03-281A-3894-0EB6B493ACC3}"/>
              </a:ext>
            </a:extLst>
          </p:cNvPr>
          <p:cNvSpPr txBox="1"/>
          <p:nvPr/>
        </p:nvSpPr>
        <p:spPr>
          <a:xfrm>
            <a:off x="692270" y="2050863"/>
            <a:ext cx="7880231" cy="3193695"/>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पारिवारिक समस्याओं, पेशेवर कलह वाले व्यक्तियों की पहचान करना और इसे चिकित्सा अधिकारी के संज्ञान में लाना
शराब के हानिकारक प्रभावों के बारे में सलाह दें और जब रोगी संयम के चरण में हो तो सहायक चिकित्सा</a:t>
            </a:r>
            <a:endParaRPr lang="en-IN" sz="2800"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2024074" y="407711"/>
            <a:ext cx="4710713" cy="584775"/>
          </a:xfrm>
          <a:prstGeom prst="rect">
            <a:avLst/>
          </a:prstGeom>
          <a:noFill/>
        </p:spPr>
        <p:txBody>
          <a:bodyPr wrap="none" rtlCol="0">
            <a:spAutoFit/>
          </a:bodyPr>
          <a:lstStyle/>
          <a:p>
            <a:pPr algn="ctr"/>
            <a:r>
              <a:rPr lang="hi-IN" sz="3200" b="1" u="sng" dirty="0">
                <a:solidFill>
                  <a:srgbClr val="FF0000"/>
                </a:solidFill>
                <a:ea typeface="Times New Roman" panose="02020603050405020304" pitchFamily="18" charset="0"/>
              </a:rPr>
              <a:t>क्रोनिक शराब का दुरुपयोग</a:t>
            </a:r>
            <a:endParaRPr lang="en-IN" sz="3200" b="1" dirty="0">
              <a:solidFill>
                <a:srgbClr val="FF0000"/>
              </a:solidFill>
              <a:ea typeface="Times New Roman" panose="02020603050405020304" pitchFamily="18" charset="0"/>
              <a:cs typeface="Mangal" panose="02040503050203030202" pitchFamily="18" charset="0"/>
            </a:endParaRPr>
          </a:p>
        </p:txBody>
      </p:sp>
      <p:sp>
        <p:nvSpPr>
          <p:cNvPr id="2" name="Rectangle 1"/>
          <p:cNvSpPr/>
          <p:nvPr/>
        </p:nvSpPr>
        <p:spPr>
          <a:xfrm>
            <a:off x="781546" y="1106323"/>
            <a:ext cx="1540806" cy="571695"/>
          </a:xfrm>
          <a:prstGeom prst="rect">
            <a:avLst/>
          </a:prstGeom>
        </p:spPr>
        <p:txBody>
          <a:bodyPr wrap="none">
            <a:spAutoFit/>
          </a:bodyPr>
          <a:lstStyle/>
          <a:p>
            <a:pPr algn="just">
              <a:lnSpc>
                <a:spcPct val="115000"/>
              </a:lnSpc>
              <a:spcAft>
                <a:spcPts val="1000"/>
              </a:spcAft>
            </a:pPr>
            <a:r>
              <a:rPr lang="hi-IN" sz="2800" b="1" u="sng" dirty="0">
                <a:solidFill>
                  <a:srgbClr val="FF0000"/>
                </a:solidFill>
                <a:ea typeface="Times New Roman" panose="02020603050405020304" pitchFamily="18" charset="0"/>
              </a:rPr>
              <a:t>मैनेजमेंट</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52563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C5BB706-6E03-281A-3894-0EB6B493ACC3}"/>
              </a:ext>
            </a:extLst>
          </p:cNvPr>
          <p:cNvSpPr txBox="1"/>
          <p:nvPr/>
        </p:nvSpPr>
        <p:spPr>
          <a:xfrm>
            <a:off x="692270" y="1376135"/>
            <a:ext cx="7880231" cy="4664097"/>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यदि रोगी को वापसी सिंड्रोम है, तो टैब. डायजेपाम 10 मिलीग्राम 6 घंटे का प्रशासन करें और अस्पताल की देखभाल के लिए देखें
</a:t>
            </a:r>
            <a:r>
              <a:rPr lang="en-US" sz="2800" dirty="0">
                <a:solidFill>
                  <a:srgbClr val="002060"/>
                </a:solidFill>
                <a:ea typeface="Times New Roman" panose="02020603050405020304" pitchFamily="18" charset="0"/>
                <a:cs typeface="Mangal" panose="02040503050203030202" pitchFamily="18" charset="0"/>
              </a:rPr>
              <a:t>Inj. </a:t>
            </a:r>
            <a:r>
              <a:rPr lang="hi-IN" sz="2800" dirty="0">
                <a:solidFill>
                  <a:srgbClr val="002060"/>
                </a:solidFill>
                <a:ea typeface="Times New Roman" panose="02020603050405020304" pitchFamily="18" charset="0"/>
              </a:rPr>
              <a:t>थायमिन हाइड्रोक्लोराइड 1 </a:t>
            </a:r>
            <a:r>
              <a:rPr lang="en-US" sz="2800" dirty="0">
                <a:solidFill>
                  <a:srgbClr val="002060"/>
                </a:solidFill>
                <a:ea typeface="Times New Roman" panose="02020603050405020304" pitchFamily="18" charset="0"/>
                <a:cs typeface="Mangal" panose="02040503050203030202" pitchFamily="18" charset="0"/>
              </a:rPr>
              <a:t>amp </a:t>
            </a:r>
            <a:r>
              <a:rPr lang="hi-IN" sz="2800" dirty="0">
                <a:solidFill>
                  <a:srgbClr val="002060"/>
                </a:solidFill>
                <a:ea typeface="Times New Roman" panose="02020603050405020304" pitchFamily="18" charset="0"/>
              </a:rPr>
              <a:t>एक सप्ताह या टोपी के लिए दैनिक के लिए. अंतर्निहित सूक्ष्म पोषक तत्वों की कमी को सही करने और यह सुनिश्चित करने के लिए कि व्यक्ति पर्याप्त पौष्टिक आहार ले रहा है उच्च खुराक में मल्टीविटामिन</a:t>
            </a:r>
            <a:endParaRPr lang="en-IN" sz="2800"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2024074" y="150249"/>
            <a:ext cx="4710713" cy="584775"/>
          </a:xfrm>
          <a:prstGeom prst="rect">
            <a:avLst/>
          </a:prstGeom>
          <a:noFill/>
        </p:spPr>
        <p:txBody>
          <a:bodyPr wrap="none" rtlCol="0">
            <a:spAutoFit/>
          </a:bodyPr>
          <a:lstStyle/>
          <a:p>
            <a:pPr algn="ctr"/>
            <a:r>
              <a:rPr lang="hi-IN" sz="3200" b="1" u="sng" dirty="0">
                <a:solidFill>
                  <a:srgbClr val="FF0000"/>
                </a:solidFill>
                <a:ea typeface="Times New Roman" panose="02020603050405020304" pitchFamily="18" charset="0"/>
              </a:rPr>
              <a:t>क्रोनिक शराब का दुरुपयोग</a:t>
            </a:r>
            <a:endParaRPr lang="en-IN" sz="3200" b="1" dirty="0">
              <a:solidFill>
                <a:srgbClr val="FF0000"/>
              </a:solidFill>
              <a:ea typeface="Times New Roman" panose="02020603050405020304" pitchFamily="18" charset="0"/>
              <a:cs typeface="Mangal" panose="02040503050203030202" pitchFamily="18" charset="0"/>
            </a:endParaRPr>
          </a:p>
        </p:txBody>
      </p:sp>
      <p:sp>
        <p:nvSpPr>
          <p:cNvPr id="2" name="Rectangle 1"/>
          <p:cNvSpPr/>
          <p:nvPr/>
        </p:nvSpPr>
        <p:spPr>
          <a:xfrm>
            <a:off x="781546" y="724569"/>
            <a:ext cx="1540806" cy="571695"/>
          </a:xfrm>
          <a:prstGeom prst="rect">
            <a:avLst/>
          </a:prstGeom>
        </p:spPr>
        <p:txBody>
          <a:bodyPr wrap="none">
            <a:spAutoFit/>
          </a:bodyPr>
          <a:lstStyle/>
          <a:p>
            <a:pPr algn="just">
              <a:lnSpc>
                <a:spcPct val="115000"/>
              </a:lnSpc>
              <a:spcAft>
                <a:spcPts val="1000"/>
              </a:spcAft>
            </a:pPr>
            <a:r>
              <a:rPr lang="hi-IN" sz="2800" b="1" u="sng" dirty="0">
                <a:solidFill>
                  <a:srgbClr val="FF0000"/>
                </a:solidFill>
                <a:ea typeface="Times New Roman" panose="02020603050405020304" pitchFamily="18" charset="0"/>
              </a:rPr>
              <a:t>मैनेजमेंट</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280034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F18B30A-1601-5236-006E-D366B8A16F9E}"/>
              </a:ext>
            </a:extLst>
          </p:cNvPr>
          <p:cNvSpPr txBox="1"/>
          <p:nvPr/>
        </p:nvSpPr>
        <p:spPr>
          <a:xfrm>
            <a:off x="383240" y="158428"/>
            <a:ext cx="8048066" cy="5934445"/>
          </a:xfrm>
          <a:prstGeom prst="rect">
            <a:avLst/>
          </a:prstGeom>
          <a:noFill/>
        </p:spPr>
        <p:txBody>
          <a:bodyPr wrap="square">
            <a:spAutoFit/>
          </a:bodyPr>
          <a:lstStyle/>
          <a:p>
            <a:pPr algn="just">
              <a:lnSpc>
                <a:spcPct val="115000"/>
              </a:lnSpc>
              <a:spcAft>
                <a:spcPts val="1000"/>
              </a:spcAft>
            </a:pPr>
            <a:r>
              <a:rPr lang="hi-IN" sz="2700" b="1" u="sng" dirty="0">
                <a:solidFill>
                  <a:srgbClr val="FF0000"/>
                </a:solidFill>
                <a:ea typeface="Times New Roman" panose="02020603050405020304" pitchFamily="18" charset="0"/>
              </a:rPr>
              <a:t>शराब वापसी सिंड्रोम (प्रलाप कंपकंप)</a:t>
            </a:r>
            <a:endParaRPr lang="en-IN" sz="2700" b="1" u="sng" dirty="0">
              <a:solidFill>
                <a:srgbClr val="FF0000"/>
              </a:solidFill>
              <a:ea typeface="Times New Roman" panose="02020603050405020304" pitchFamily="18" charset="0"/>
            </a:endParaRPr>
          </a:p>
          <a:p>
            <a:pPr algn="just">
              <a:lnSpc>
                <a:spcPct val="115000"/>
              </a:lnSpc>
              <a:spcAft>
                <a:spcPts val="1000"/>
              </a:spcAft>
            </a:pPr>
            <a:r>
              <a:rPr lang="hi-IN" sz="2700" b="1" dirty="0">
                <a:solidFill>
                  <a:srgbClr val="002060"/>
                </a:solidFill>
                <a:ea typeface="Times New Roman" panose="02020603050405020304" pitchFamily="18" charset="0"/>
              </a:rPr>
              <a:t>यह शराब वापसी से जुड़े प्रलाप (परिवर्तित मानसिक स्थिति) का एक रूप है। आमतौर पर पुरानी शराब के रोगियों में होता है जिन्होंने 48 - 72 घंटों तक शराब नहीं ली है</a:t>
            </a:r>
            <a:r>
              <a:rPr lang="en-US" sz="2700" b="1" dirty="0">
                <a:effectLst/>
                <a:ea typeface="Times New Roman" panose="02020603050405020304" pitchFamily="18" charset="0"/>
                <a:cs typeface="Mangal" panose="02040503050203030202" pitchFamily="18" charset="0"/>
              </a:rPr>
              <a:t>	</a:t>
            </a:r>
          </a:p>
          <a:p>
            <a:pPr algn="just">
              <a:lnSpc>
                <a:spcPct val="115000"/>
              </a:lnSpc>
              <a:spcAft>
                <a:spcPts val="1000"/>
              </a:spcAft>
            </a:pPr>
            <a:r>
              <a:rPr lang="hi-IN" sz="2700" b="1" u="sng" dirty="0">
                <a:solidFill>
                  <a:srgbClr val="00B050"/>
                </a:solidFill>
                <a:ea typeface="Times New Roman" panose="02020603050405020304" pitchFamily="18" charset="0"/>
              </a:rPr>
              <a:t>संकेत और लक्षण</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indent="457200" algn="just">
              <a:spcAft>
                <a:spcPts val="1000"/>
              </a:spcAft>
              <a:tabLst>
                <a:tab pos="914400" algn="l"/>
              </a:tabLst>
            </a:pPr>
            <a:r>
              <a:rPr lang="en-US" sz="2700" b="1" dirty="0">
                <a:effectLst/>
                <a:ea typeface="Times New Roman" panose="02020603050405020304" pitchFamily="18" charset="0"/>
                <a:cs typeface="Mangal" panose="02040503050203030202" pitchFamily="18" charset="0"/>
              </a:rPr>
              <a:t>	•  </a:t>
            </a:r>
            <a:r>
              <a:rPr lang="hi-IN" sz="2700" b="1" dirty="0">
                <a:solidFill>
                  <a:srgbClr val="002060"/>
                </a:solidFill>
                <a:ea typeface="Times New Roman" panose="02020603050405020304" pitchFamily="18" charset="0"/>
              </a:rPr>
              <a:t>भ्रम और बेचैनी
	• परिवर्तित व्यवहार
	•</a:t>
            </a:r>
            <a:r>
              <a:rPr lang="en-IN" sz="2700" b="1" dirty="0">
                <a:solidFill>
                  <a:srgbClr val="002060"/>
                </a:solidFill>
                <a:ea typeface="Times New Roman" panose="02020603050405020304" pitchFamily="18" charset="0"/>
              </a:rPr>
              <a:t>  </a:t>
            </a:r>
            <a:r>
              <a:rPr lang="hi-IN" sz="2700" b="1" dirty="0">
                <a:solidFill>
                  <a:srgbClr val="002060"/>
                </a:solidFill>
                <a:ea typeface="Times New Roman" panose="02020603050405020304" pitchFamily="18" charset="0"/>
              </a:rPr>
              <a:t>मतिभ्रम
	• कांपते हाथ
	• ऐंठन या ऐंठन</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591248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C3B14E9-02ED-AAD2-26EA-CFB08DC701FA}"/>
              </a:ext>
            </a:extLst>
          </p:cNvPr>
          <p:cNvSpPr txBox="1"/>
          <p:nvPr/>
        </p:nvSpPr>
        <p:spPr>
          <a:xfrm>
            <a:off x="430305" y="411251"/>
            <a:ext cx="7752230" cy="6445354"/>
          </a:xfrm>
          <a:prstGeom prst="rect">
            <a:avLst/>
          </a:prstGeom>
          <a:noFill/>
        </p:spPr>
        <p:txBody>
          <a:bodyPr wrap="square">
            <a:spAutoFit/>
          </a:bodyPr>
          <a:lstStyle/>
          <a:p>
            <a:pPr indent="457200" algn="just">
              <a:lnSpc>
                <a:spcPct val="115000"/>
              </a:lnSpc>
              <a:spcAft>
                <a:spcPts val="1000"/>
              </a:spcAft>
            </a:pPr>
            <a:r>
              <a:rPr lang="hi-IN" sz="3000" b="1" u="sng" dirty="0">
                <a:solidFill>
                  <a:srgbClr val="FF0000"/>
                </a:solidFill>
                <a:ea typeface="Times New Roman" panose="02020603050405020304" pitchFamily="18" charset="0"/>
              </a:rPr>
              <a:t>मैनेजमेंट</a:t>
            </a:r>
            <a:r>
              <a:rPr lang="en-US" sz="3000" b="1" dirty="0">
                <a:solidFill>
                  <a:srgbClr val="FF0000"/>
                </a:solidFill>
                <a:effectLst/>
                <a:ea typeface="Times New Roman" panose="02020603050405020304" pitchFamily="18" charset="0"/>
                <a:cs typeface="Mangal" panose="02040503050203030202" pitchFamily="18" charset="0"/>
              </a:rPr>
              <a:t>:</a:t>
            </a:r>
            <a:endParaRPr lang="en-IN" sz="3000" b="1" dirty="0">
              <a:solidFill>
                <a:srgbClr val="FF000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1028700" algn="l"/>
              </a:tabLst>
            </a:pPr>
            <a:r>
              <a:rPr lang="hi-IN" sz="3000" dirty="0">
                <a:solidFill>
                  <a:srgbClr val="002060"/>
                </a:solidFill>
                <a:ea typeface="Times New Roman" panose="02020603050405020304" pitchFamily="18" charset="0"/>
              </a:rPr>
              <a:t>रोगी और खुद को चोट लगने से रोकें।
यदि रोगी बहुत आक्रामक है, तो </a:t>
            </a:r>
            <a:r>
              <a:rPr lang="en-US" sz="3000" dirty="0">
                <a:solidFill>
                  <a:srgbClr val="002060"/>
                </a:solidFill>
                <a:ea typeface="Times New Roman" panose="02020603050405020304" pitchFamily="18" charset="0"/>
                <a:cs typeface="Mangal" panose="02040503050203030202" pitchFamily="18" charset="0"/>
              </a:rPr>
              <a:t>Inj. Diazepam 1 amp IM </a:t>
            </a:r>
            <a:r>
              <a:rPr lang="hi-IN" sz="3000" dirty="0">
                <a:solidFill>
                  <a:srgbClr val="002060"/>
                </a:solidFill>
                <a:ea typeface="Times New Roman" panose="02020603050405020304" pitchFamily="18" charset="0"/>
              </a:rPr>
              <a:t>स्टेट दें, इसके बाद मौखिक दवा दें, या </a:t>
            </a:r>
            <a:r>
              <a:rPr lang="en-US" sz="3000" dirty="0">
                <a:solidFill>
                  <a:srgbClr val="002060"/>
                </a:solidFill>
                <a:ea typeface="Times New Roman" panose="02020603050405020304" pitchFamily="18" charset="0"/>
                <a:cs typeface="Mangal" panose="02040503050203030202" pitchFamily="18" charset="0"/>
              </a:rPr>
              <a:t>T. Diazepam 5 -10 </a:t>
            </a:r>
            <a:r>
              <a:rPr lang="hi-IN" sz="3000" dirty="0">
                <a:solidFill>
                  <a:srgbClr val="002060"/>
                </a:solidFill>
                <a:ea typeface="Times New Roman" panose="02020603050405020304" pitchFamily="18" charset="0"/>
              </a:rPr>
              <a:t>मिलीग्राम 8 घंटे शुरू करें।
यदि उपलब्ध हो तो रोगी </a:t>
            </a:r>
            <a:r>
              <a:rPr lang="en-US" sz="3000" dirty="0">
                <a:solidFill>
                  <a:srgbClr val="002060"/>
                </a:solidFill>
                <a:ea typeface="Times New Roman" panose="02020603050405020304" pitchFamily="18" charset="0"/>
                <a:cs typeface="Mangal" panose="02040503050203030202" pitchFamily="18" charset="0"/>
              </a:rPr>
              <a:t>Inj. Thiamine Hydrochloride 1 amp IM </a:t>
            </a:r>
            <a:r>
              <a:rPr lang="hi-IN" sz="3000" dirty="0">
                <a:solidFill>
                  <a:srgbClr val="002060"/>
                </a:solidFill>
                <a:ea typeface="Times New Roman" panose="02020603050405020304" pitchFamily="18" charset="0"/>
              </a:rPr>
              <a:t>दें।
यदि रोगी को मतिभ्रम हो रहा है, तो टी. क्लोरप्रोमाज़िन 8 घंटे शुरू करें और ऐंठन के लिए सतर्क रहें।</a:t>
            </a:r>
            <a:endParaRPr lang="en-IN" sz="30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748039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ADB545B-6459-4D47-5D9F-57297DEB7AED}"/>
              </a:ext>
            </a:extLst>
          </p:cNvPr>
          <p:cNvSpPr txBox="1"/>
          <p:nvPr/>
        </p:nvSpPr>
        <p:spPr>
          <a:xfrm>
            <a:off x="268941" y="591090"/>
            <a:ext cx="8357347" cy="3793731"/>
          </a:xfrm>
          <a:prstGeom prst="rect">
            <a:avLst/>
          </a:prstGeom>
          <a:noFill/>
        </p:spPr>
        <p:txBody>
          <a:bodyPr wrap="square">
            <a:spAutoFit/>
          </a:bodyPr>
          <a:lstStyle/>
          <a:p>
            <a:pPr algn="ctr">
              <a:lnSpc>
                <a:spcPct val="115000"/>
              </a:lnSpc>
              <a:spcAft>
                <a:spcPts val="1000"/>
              </a:spcAft>
            </a:pPr>
            <a:r>
              <a:rPr lang="hi-IN" sz="2700" b="1" u="sng" dirty="0">
                <a:solidFill>
                  <a:srgbClr val="FF0000"/>
                </a:solidFill>
                <a:ea typeface="Times New Roman" panose="02020603050405020304" pitchFamily="18" charset="0"/>
              </a:rPr>
              <a:t>नशीली दवाओं का दुरुपयोग</a:t>
            </a:r>
            <a:r>
              <a:rPr lang="en-US" sz="2700" b="1" dirty="0">
                <a:effectLst/>
                <a:ea typeface="Times New Roman" panose="02020603050405020304" pitchFamily="18" charset="0"/>
                <a:cs typeface="Mangal" panose="02040503050203030202" pitchFamily="18" charset="0"/>
              </a:rPr>
              <a:t>	</a:t>
            </a:r>
          </a:p>
          <a:p>
            <a:pPr algn="ctr">
              <a:lnSpc>
                <a:spcPct val="115000"/>
              </a:lnSpc>
              <a:spcAft>
                <a:spcPts val="1000"/>
              </a:spcAft>
            </a:pPr>
            <a:r>
              <a:rPr lang="hi-IN" sz="2700" b="1" u="sng" dirty="0">
                <a:solidFill>
                  <a:srgbClr val="7030A0"/>
                </a:solidFill>
                <a:ea typeface="Times New Roman" panose="02020603050405020304" pitchFamily="18" charset="0"/>
              </a:rPr>
              <a:t>अक्सर दुरुपयोग की जाने वाली दवाओं के प्रकार हैं</a:t>
            </a:r>
            <a:r>
              <a:rPr lang="en-US" sz="2700" b="1" dirty="0">
                <a:solidFill>
                  <a:srgbClr val="7030A0"/>
                </a:solidFill>
                <a:effectLst/>
                <a:ea typeface="Times New Roman" panose="02020603050405020304" pitchFamily="18" charset="0"/>
                <a:cs typeface="Mangal" panose="02040503050203030202" pitchFamily="18" charset="0"/>
              </a:rPr>
              <a:t>:</a:t>
            </a:r>
            <a:endParaRPr lang="en-IN" sz="2700" b="1"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IN" sz="2700" b="1" dirty="0">
                <a:solidFill>
                  <a:srgbClr val="00B050"/>
                </a:solidFill>
                <a:effectLst/>
                <a:ea typeface="Times New Roman" panose="02020603050405020304" pitchFamily="18" charset="0"/>
                <a:cs typeface="Mangal" panose="02040503050203030202" pitchFamily="18" charset="0"/>
              </a:rPr>
              <a:t>01. </a:t>
            </a:r>
            <a:r>
              <a:rPr lang="hi-IN" sz="2700" b="1" u="sng" dirty="0">
                <a:solidFill>
                  <a:srgbClr val="00B050"/>
                </a:solidFill>
                <a:ea typeface="Times New Roman" panose="02020603050405020304" pitchFamily="18" charset="0"/>
              </a:rPr>
              <a:t>उत्तेजक</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hi-IN" sz="2700" b="1" dirty="0">
                <a:solidFill>
                  <a:srgbClr val="002060"/>
                </a:solidFill>
                <a:ea typeface="Times New Roman" panose="02020603050405020304" pitchFamily="18" charset="0"/>
              </a:rPr>
              <a:t>ये केंद्रीय तंत्रिका तंत्र को उत्तेजित करते हैं, जिससे उपयोगकर्ता उत्साहित हो जाता है। दवाओं के इस समूह में एम्फ़ैटेमिन, कोकीन, कैफीन, अस्थमा की दवाएं और वासो-संकुचित दवाएं शामिल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031308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ADB545B-6459-4D47-5D9F-57297DEB7AED}"/>
              </a:ext>
            </a:extLst>
          </p:cNvPr>
          <p:cNvSpPr txBox="1"/>
          <p:nvPr/>
        </p:nvSpPr>
        <p:spPr>
          <a:xfrm>
            <a:off x="268941" y="209336"/>
            <a:ext cx="8357347" cy="5255285"/>
          </a:xfrm>
          <a:prstGeom prst="rect">
            <a:avLst/>
          </a:prstGeom>
          <a:noFill/>
        </p:spPr>
        <p:txBody>
          <a:bodyPr wrap="square">
            <a:spAutoFit/>
          </a:bodyPr>
          <a:lstStyle/>
          <a:p>
            <a:pPr algn="ctr">
              <a:lnSpc>
                <a:spcPct val="115000"/>
              </a:lnSpc>
              <a:spcAft>
                <a:spcPts val="1000"/>
              </a:spcAft>
            </a:pPr>
            <a:r>
              <a:rPr lang="hi-IN" sz="2700" b="1" u="sng" dirty="0">
                <a:solidFill>
                  <a:srgbClr val="FF0000"/>
                </a:solidFill>
                <a:ea typeface="Times New Roman" panose="02020603050405020304" pitchFamily="18" charset="0"/>
              </a:rPr>
              <a:t>नशीली दवाओं का दुरुपयोग</a:t>
            </a:r>
            <a:r>
              <a:rPr lang="en-US" sz="2700" b="1" dirty="0">
                <a:effectLst/>
                <a:ea typeface="Times New Roman" panose="02020603050405020304" pitchFamily="18" charset="0"/>
                <a:cs typeface="Mangal" panose="02040503050203030202" pitchFamily="18" charset="0"/>
              </a:rPr>
              <a:t>	</a:t>
            </a:r>
          </a:p>
          <a:p>
            <a:pPr algn="ctr">
              <a:lnSpc>
                <a:spcPct val="115000"/>
              </a:lnSpc>
              <a:spcAft>
                <a:spcPts val="1000"/>
              </a:spcAft>
            </a:pPr>
            <a:r>
              <a:rPr lang="hi-IN" sz="2700" b="1" u="sng" dirty="0">
                <a:solidFill>
                  <a:srgbClr val="7030A0"/>
                </a:solidFill>
                <a:ea typeface="Times New Roman" panose="02020603050405020304" pitchFamily="18" charset="0"/>
              </a:rPr>
              <a:t>अक्सर दुरुपयोग की जाने वाली दवाओं के प्रकार हैं</a:t>
            </a:r>
            <a:r>
              <a:rPr lang="en-US" sz="2700" b="1" dirty="0">
                <a:solidFill>
                  <a:srgbClr val="7030A0"/>
                </a:solidFill>
                <a:effectLst/>
                <a:ea typeface="Times New Roman" panose="02020603050405020304" pitchFamily="18" charset="0"/>
                <a:cs typeface="Mangal" panose="02040503050203030202" pitchFamily="18" charset="0"/>
              </a:rPr>
              <a:t>:</a:t>
            </a:r>
            <a:endParaRPr lang="en-IN" sz="2700" b="1" dirty="0">
              <a:solidFill>
                <a:srgbClr val="7030A0"/>
              </a:solidFill>
              <a:ea typeface="Times New Roman" panose="02020603050405020304" pitchFamily="18" charset="0"/>
              <a:cs typeface="Mangal" panose="02040503050203030202" pitchFamily="18" charset="0"/>
            </a:endParaRPr>
          </a:p>
          <a:p>
            <a:pPr lvl="0" algn="just">
              <a:lnSpc>
                <a:spcPct val="115000"/>
              </a:lnSpc>
              <a:spcAft>
                <a:spcPts val="1000"/>
              </a:spcAft>
              <a:tabLst>
                <a:tab pos="889000" algn="l"/>
              </a:tabLst>
            </a:pPr>
            <a:r>
              <a:rPr lang="en-US" sz="2700" b="1" dirty="0">
                <a:solidFill>
                  <a:srgbClr val="00B050"/>
                </a:solidFill>
                <a:effectLst/>
                <a:ea typeface="Times New Roman" panose="02020603050405020304" pitchFamily="18" charset="0"/>
                <a:cs typeface="Mangal" panose="02040503050203030202" pitchFamily="18" charset="0"/>
              </a:rPr>
              <a:t>02. </a:t>
            </a:r>
            <a:r>
              <a:rPr lang="hi-IN" sz="2700" b="1" u="sng" dirty="0">
                <a:solidFill>
                  <a:srgbClr val="00B050"/>
                </a:solidFill>
                <a:ea typeface="Times New Roman" panose="02020603050405020304" pitchFamily="18" charset="0"/>
              </a:rPr>
              <a:t>अवसादग्रस्त</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hi-IN" sz="2700" b="1" dirty="0">
                <a:solidFill>
                  <a:srgbClr val="002060"/>
                </a:solidFill>
                <a:ea typeface="Times New Roman" panose="02020603050405020304" pitchFamily="18" charset="0"/>
              </a:rPr>
              <a:t>ये केंद्रीय तंत्रिका तंत्र को दबाते हैं और इसमें गैर-बार्बिट्यूरेट शामक, डायजेपाम, ब्रोमाज़ेपाम, लोराज़ेपम, मेथाक्वालोन, लंबनहाइड, बार्बिटुरेट्स (पेंटोबार्बिटल, फेनोबार्बिटल, सेकोबार्बिटल) और एंटी-कॉन्वेलेंट्स शामिल हैं। ये नाड़ी और सांस लेने को कम करते हैं, उनींदापन पैदा करते हैं और सजगता को धीमा कर देते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5494236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6649E50-487B-3658-B60C-3E888ACD10DF}"/>
              </a:ext>
            </a:extLst>
          </p:cNvPr>
          <p:cNvSpPr txBox="1"/>
          <p:nvPr/>
        </p:nvSpPr>
        <p:spPr>
          <a:xfrm>
            <a:off x="312644" y="572274"/>
            <a:ext cx="8518712" cy="4505401"/>
          </a:xfrm>
          <a:prstGeom prst="rect">
            <a:avLst/>
          </a:prstGeom>
          <a:noFill/>
        </p:spPr>
        <p:txBody>
          <a:bodyPr wrap="square">
            <a:spAutoFit/>
          </a:bodyPr>
          <a:lstStyle/>
          <a:p>
            <a:pPr lvl="0" algn="just">
              <a:lnSpc>
                <a:spcPct val="115000"/>
              </a:lnSpc>
              <a:spcAft>
                <a:spcPts val="1000"/>
              </a:spcAft>
              <a:tabLst>
                <a:tab pos="889000" algn="l"/>
                <a:tab pos="914400" algn="l"/>
              </a:tabLst>
            </a:pPr>
            <a:r>
              <a:rPr lang="en-US" sz="2700" b="1" dirty="0">
                <a:solidFill>
                  <a:srgbClr val="00B050"/>
                </a:solidFill>
                <a:effectLst/>
                <a:ea typeface="Times New Roman" panose="02020603050405020304" pitchFamily="18" charset="0"/>
                <a:cs typeface="Mangal" panose="02040503050203030202" pitchFamily="18" charset="0"/>
              </a:rPr>
              <a:t>03. </a:t>
            </a:r>
            <a:r>
              <a:rPr lang="hi-IN" sz="2700" b="1" u="sng" dirty="0">
                <a:solidFill>
                  <a:srgbClr val="00B050"/>
                </a:solidFill>
                <a:ea typeface="Times New Roman" panose="02020603050405020304" pitchFamily="18" charset="0"/>
              </a:rPr>
              <a:t>एनाल्जेसिक नशीले पदार्थ (अफीम-डेरिवेटिव)</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tabLst>
                <a:tab pos="914400" algn="l"/>
              </a:tabLst>
            </a:pPr>
            <a:r>
              <a:rPr lang="en-US" sz="2700" b="1" dirty="0">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उनका उपयोग विश्राम की तीव्र स्थिति पैदा करता है। कुछ आसानी से प्राप्त किए जा सकते हैं, जैसे कि कफ सिरप में पाया जाने वाला कोडीन। मॉर्फिन, हेरोइन और डेमेरोल ड्रग्स के इस समूह से संबंधित हैं। ये दवाएं शरीर के तापमान को कम करती हैं, नाड़ी और सांस को धीमा करती हैं, मांसपेशियों को आराम देती हैं, और पुतली का फैलाव, उनींदापन और सुस्ती का कारण बनती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276941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6649E50-487B-3658-B60C-3E888ACD10DF}"/>
              </a:ext>
            </a:extLst>
          </p:cNvPr>
          <p:cNvSpPr txBox="1"/>
          <p:nvPr/>
        </p:nvSpPr>
        <p:spPr>
          <a:xfrm>
            <a:off x="312645" y="750550"/>
            <a:ext cx="8518712" cy="4505401"/>
          </a:xfrm>
          <a:prstGeom prst="rect">
            <a:avLst/>
          </a:prstGeom>
          <a:noFill/>
        </p:spPr>
        <p:txBody>
          <a:bodyPr wrap="square">
            <a:spAutoFit/>
          </a:bodyPr>
          <a:lstStyle/>
          <a:p>
            <a:pPr lvl="0" algn="just">
              <a:lnSpc>
                <a:spcPct val="115000"/>
              </a:lnSpc>
              <a:spcAft>
                <a:spcPts val="1000"/>
              </a:spcAft>
              <a:tabLst>
                <a:tab pos="889000" algn="l"/>
              </a:tabLst>
            </a:pPr>
            <a:r>
              <a:rPr lang="en-US" sz="2700" b="1" dirty="0">
                <a:solidFill>
                  <a:srgbClr val="00B050"/>
                </a:solidFill>
                <a:effectLst/>
                <a:ea typeface="Times New Roman" panose="02020603050405020304" pitchFamily="18" charset="0"/>
                <a:cs typeface="Mangal" panose="02040503050203030202" pitchFamily="18" charset="0"/>
              </a:rPr>
              <a:t>04. </a:t>
            </a:r>
            <a:r>
              <a:rPr lang="hi-IN" sz="2700" b="1" u="sng" dirty="0">
                <a:solidFill>
                  <a:srgbClr val="00B050"/>
                </a:solidFill>
                <a:ea typeface="Times New Roman" panose="02020603050405020304" pitchFamily="18" charset="0"/>
              </a:rPr>
              <a:t>मतिभ्रम</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hi-IN" sz="2700" b="1" dirty="0">
                <a:solidFill>
                  <a:srgbClr val="002060"/>
                </a:solidFill>
                <a:ea typeface="Times New Roman" panose="02020603050405020304" pitchFamily="18" charset="0"/>
              </a:rPr>
              <a:t>ये दवाएं व्यक्तित्व को बदल देती हैं और धारणा को विकृत करती हैं। इनमें एलएसडी, मेस्केलिन, पियोट और साइलोसाइबिन शामिल हैं। मारिजुआना में कुछ मतिभ्रम पैदा करने वाले गुण भी होते हैं। मरीज़ अक्सर असामान्य आवाज़ें सुनने और अजीब रंग देखने की कल्पना करते हैं। मतिभ्रम का उपयोग करने वाले व्यक्ति आक्रामक हो सकते हैं और आपके, दूसरों और खुद के लिए खतरा पैदा कर सकते हैं।</a:t>
            </a:r>
            <a:endParaRPr lang="en-IN" sz="2700" b="1" dirty="0">
              <a:effectLst/>
              <a:latin typeface="Adobe Caslon Pro" panose="0205050205050A0204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601328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AA0E87-374A-081C-0071-741A8D67003F}"/>
              </a:ext>
            </a:extLst>
          </p:cNvPr>
          <p:cNvSpPr txBox="1"/>
          <p:nvPr/>
        </p:nvSpPr>
        <p:spPr>
          <a:xfrm>
            <a:off x="423583" y="88280"/>
            <a:ext cx="8061512" cy="6309676"/>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उद्देश्यों</a:t>
            </a:r>
            <a:endParaRPr lang="en-IN" sz="1400" dirty="0">
              <a:effectLst/>
              <a:latin typeface="Calibri" panose="020F0502020204030204" pitchFamily="34" charset="0"/>
              <a:ea typeface="Times New Roman" panose="02020603050405020304" pitchFamily="18" charset="0"/>
              <a:cs typeface="Mangal" panose="02040503050203030202" pitchFamily="18" charset="0"/>
            </a:endParaRPr>
          </a:p>
          <a:p>
            <a:pPr marL="685800" indent="-914400" algn="just">
              <a:lnSpc>
                <a:spcPct val="115000"/>
              </a:lnSpc>
              <a:spcAft>
                <a:spcPts val="1000"/>
              </a:spcAft>
              <a:tabLst>
                <a:tab pos="457200" algn="l"/>
                <a:tab pos="3800475" algn="l"/>
              </a:tabLst>
            </a:pPr>
            <a:r>
              <a:rPr lang="hi-IN" sz="2800" b="1" dirty="0">
                <a:solidFill>
                  <a:srgbClr val="002060"/>
                </a:solidFill>
                <a:latin typeface="+mj-lt"/>
                <a:ea typeface="Times New Roman" panose="02020603050405020304" pitchFamily="18" charset="0"/>
              </a:rPr>
              <a:t>इस पाठ के पूरा होने पर आप निम्न में सक्षम होंगे</a:t>
            </a:r>
            <a:r>
              <a:rPr lang="en-US" sz="2800" b="1" dirty="0">
                <a:solidFill>
                  <a:srgbClr val="002060"/>
                </a:solidFill>
                <a:effectLst/>
                <a:latin typeface="+mj-lt"/>
                <a:ea typeface="Times New Roman" panose="02020603050405020304" pitchFamily="18" charset="0"/>
                <a:cs typeface="Mangal" panose="02040503050203030202" pitchFamily="18" charset="0"/>
              </a:rPr>
              <a:t>:</a:t>
            </a:r>
            <a:endParaRPr lang="en-IN" sz="2800" b="1" dirty="0">
              <a:solidFill>
                <a:srgbClr val="002060"/>
              </a:solidFill>
              <a:effectLst/>
              <a:latin typeface="+mj-l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80060" algn="l"/>
              </a:tabLst>
            </a:pPr>
            <a:r>
              <a:rPr lang="hi-IN" sz="2800" b="1" dirty="0">
                <a:solidFill>
                  <a:srgbClr val="002060"/>
                </a:solidFill>
                <a:latin typeface="+mj-lt"/>
                <a:ea typeface="Times New Roman" panose="02020603050405020304" pitchFamily="18" charset="0"/>
              </a:rPr>
              <a:t>शराब के दुरुपयोग के संकेतों और लक्षणों और प्रबंधन के चरणों की सूची बनाएं
प्रलाप ट्रेमेंस की व्याख्या करें। इसके संकेतों, लक्षणों और प्रबंधन की सूची बनाएं
दुरुपयोग की जाने वाली दवाओं के प्रकारों का वर्णन और वर्गीकरण करें
नशीली दवाओं के दुरुपयोग के सामान्य संकेतों और लक्षणों की गणना करें और जटिलताओं को सूचीबद्ध करें</a:t>
            </a:r>
            <a:endParaRPr lang="en-IN" sz="3200" b="1" dirty="0">
              <a:solidFill>
                <a:srgbClr val="002060"/>
              </a:solidFill>
              <a:effectLst/>
              <a:latin typeface="+mj-l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57338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4637E44-1ED9-F03C-FDC0-7F846EF18145}"/>
              </a:ext>
            </a:extLst>
          </p:cNvPr>
          <p:cNvSpPr txBox="1"/>
          <p:nvPr/>
        </p:nvSpPr>
        <p:spPr>
          <a:xfrm>
            <a:off x="235325" y="510441"/>
            <a:ext cx="8451476" cy="3919663"/>
          </a:xfrm>
          <a:prstGeom prst="rect">
            <a:avLst/>
          </a:prstGeom>
          <a:noFill/>
        </p:spPr>
        <p:txBody>
          <a:bodyPr wrap="square">
            <a:spAutoFit/>
          </a:bodyPr>
          <a:lstStyle/>
          <a:p>
            <a:pPr lvl="0" algn="just">
              <a:lnSpc>
                <a:spcPct val="115000"/>
              </a:lnSpc>
              <a:spcAft>
                <a:spcPts val="1000"/>
              </a:spcAft>
              <a:tabLst>
                <a:tab pos="889000" algn="l"/>
              </a:tabLst>
            </a:pPr>
            <a:r>
              <a:rPr lang="en-US" sz="3000" b="1" dirty="0">
                <a:solidFill>
                  <a:srgbClr val="00B050"/>
                </a:solidFill>
                <a:effectLst/>
                <a:ea typeface="Times New Roman" panose="02020603050405020304" pitchFamily="18" charset="0"/>
                <a:cs typeface="Mangal" panose="02040503050203030202" pitchFamily="18" charset="0"/>
              </a:rPr>
              <a:t>05. </a:t>
            </a:r>
            <a:r>
              <a:rPr lang="hi-IN" sz="3000" b="1" u="sng" dirty="0">
                <a:solidFill>
                  <a:srgbClr val="00B050"/>
                </a:solidFill>
                <a:ea typeface="Times New Roman" panose="02020603050405020304" pitchFamily="18" charset="0"/>
              </a:rPr>
              <a:t>वाष्पशील रसायन</a:t>
            </a:r>
            <a:r>
              <a:rPr lang="en-US" sz="3000" b="1" dirty="0">
                <a:solidFill>
                  <a:srgbClr val="00B050"/>
                </a:solidFill>
                <a:effectLst/>
                <a:ea typeface="Times New Roman" panose="02020603050405020304" pitchFamily="18" charset="0"/>
                <a:cs typeface="Mangal" panose="02040503050203030202" pitchFamily="18" charset="0"/>
              </a:rPr>
              <a:t>: </a:t>
            </a:r>
            <a:endParaRPr lang="en-IN" sz="3000" b="1"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000" dirty="0">
                <a:solidFill>
                  <a:srgbClr val="002060"/>
                </a:solidFill>
                <a:ea typeface="Times New Roman" panose="02020603050405020304" pitchFamily="18" charset="0"/>
              </a:rPr>
              <a:t>कुछ रासायनिक पदार्थों के वाष्प उत्तेजना, उत्साह या उड़ने की अनुभूति का कारण बनते हैं। सामान्य तौर पर ये रसायन सॉल्वैंट्स, सफाई तरल पदार्थ, गोंद और गैसोलीन होते हैं। प्रभाव वास्तविकता का अस्थायी नुकसान, गंध की भावना का नुकसान, त्वरित नाड़ी और श्वास और संभावित कोमा हैं।</a:t>
            </a:r>
            <a:endParaRPr lang="en-US" sz="1800" u="sng"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06940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4637E44-1ED9-F03C-FDC0-7F846EF18145}"/>
              </a:ext>
            </a:extLst>
          </p:cNvPr>
          <p:cNvSpPr txBox="1"/>
          <p:nvPr/>
        </p:nvSpPr>
        <p:spPr>
          <a:xfrm>
            <a:off x="235325" y="439417"/>
            <a:ext cx="8451476" cy="3896964"/>
          </a:xfrm>
          <a:prstGeom prst="rect">
            <a:avLst/>
          </a:prstGeom>
          <a:noFill/>
        </p:spPr>
        <p:txBody>
          <a:bodyPr wrap="square">
            <a:spAutoFit/>
          </a:bodyPr>
          <a:lstStyle/>
          <a:p>
            <a:pPr marL="457200" algn="ctr">
              <a:lnSpc>
                <a:spcPct val="115000"/>
              </a:lnSpc>
              <a:spcAft>
                <a:spcPts val="1000"/>
              </a:spcAft>
            </a:pPr>
            <a:r>
              <a:rPr lang="hi-IN" sz="2400" b="1" u="sng" dirty="0">
                <a:solidFill>
                  <a:srgbClr val="FF0000"/>
                </a:solidFill>
                <a:ea typeface="Times New Roman" panose="02020603050405020304" pitchFamily="18" charset="0"/>
              </a:rPr>
              <a:t>दुरुपयोग की जाने वाली कुछ सामान्य दवाएं हैं</a:t>
            </a:r>
            <a:r>
              <a:rPr lang="en-US" sz="2400" b="1" dirty="0">
                <a:solidFill>
                  <a:srgbClr val="FF0000"/>
                </a:solidFill>
                <a:effectLst/>
                <a:ea typeface="Times New Roman" panose="02020603050405020304" pitchFamily="18" charset="0"/>
                <a:cs typeface="Mangal" panose="02040503050203030202" pitchFamily="18" charset="0"/>
              </a:rPr>
              <a:t>:</a:t>
            </a:r>
            <a:endParaRPr lang="en-IN" sz="2400" b="1" dirty="0">
              <a:solidFill>
                <a:srgbClr val="FF000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700" b="1" u="sng" dirty="0">
                <a:solidFill>
                  <a:srgbClr val="00B050"/>
                </a:solidFill>
                <a:ea typeface="Times New Roman" panose="02020603050405020304" pitchFamily="18" charset="0"/>
              </a:rPr>
              <a:t>चरस</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700" b="1" dirty="0">
                <a:solidFill>
                  <a:srgbClr val="002060"/>
                </a:solidFill>
                <a:ea typeface="Times New Roman" panose="02020603050405020304" pitchFamily="18" charset="0"/>
              </a:rPr>
              <a:t>कैनबिस सैटिवा से प्राप्त होता है और आमतौर पर तंबाकू के साथ मिश्रित धूम्रपान किया जाता है
विश्राम और भलाई की अनुभूति पैदा करता है
मनोवैज्ञानिक निर्भरता आम लेकिन सहिष्णुता और वापसी के लक्षण असामान्य</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887694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6F9DC92-6894-BBC3-1937-94FF38372793}"/>
              </a:ext>
            </a:extLst>
          </p:cNvPr>
          <p:cNvSpPr txBox="1"/>
          <p:nvPr/>
        </p:nvSpPr>
        <p:spPr>
          <a:xfrm>
            <a:off x="309283" y="-77253"/>
            <a:ext cx="8001000" cy="5869556"/>
          </a:xfrm>
          <a:prstGeom prst="rect">
            <a:avLst/>
          </a:prstGeom>
          <a:noFill/>
        </p:spPr>
        <p:txBody>
          <a:bodyPr wrap="square">
            <a:spAutoFit/>
          </a:bodyPr>
          <a:lstStyle/>
          <a:p>
            <a:pPr marL="457200" algn="just">
              <a:lnSpc>
                <a:spcPct val="115000"/>
              </a:lnSpc>
              <a:spcAft>
                <a:spcPts val="1000"/>
              </a:spcAft>
            </a:pPr>
            <a:r>
              <a:rPr lang="hi-IN" sz="2700" b="1" u="sng" dirty="0">
                <a:solidFill>
                  <a:srgbClr val="00B050"/>
                </a:solidFill>
                <a:ea typeface="Times New Roman" panose="02020603050405020304" pitchFamily="18" charset="0"/>
              </a:rPr>
              <a:t>अफीम</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400" dirty="0">
                <a:solidFill>
                  <a:srgbClr val="002060"/>
                </a:solidFill>
                <a:ea typeface="Times New Roman" panose="02020603050405020304" pitchFamily="18" charset="0"/>
              </a:rPr>
              <a:t>मॉर्फिन, हेरोइन और कोडीन इस समूह में मुख्य दवाएं हैं
मौखिक रूप से, अंतःशिरा या साँस लेने से लिया गया यह तेजी से, तीव्रता से सुखद अनुभव का कारण बनता है
नियमित सेवन के कुछ हफ्तों के भीतर शारीरिक निर्भरता होती है
वापसी सिंड्रोम आम है और भीतर शुरू होता है 12 घंटे; लक्षणों में तीव्र लालसा, राइनोरिया, लैक्रिमेशन, जम्हाई, पसीना, कंपकंपी, पाइलोइरेक्शन, उल्टी, दस्त और पेट में ऐंठन शामिल हैं।
टैचीकार्डिया, उच्च रक्तचाप, मायड्रायसिस और चेहरे की निस्तब्धता हो सकती है।</a:t>
            </a:r>
            <a:endParaRPr lang="en-IN" sz="2400" dirty="0">
              <a:solidFill>
                <a:srgbClr val="002060"/>
              </a:solidFill>
            </a:endParaRPr>
          </a:p>
        </p:txBody>
      </p:sp>
    </p:spTree>
    <p:extLst>
      <p:ext uri="{BB962C8B-B14F-4D97-AF65-F5344CB8AC3E}">
        <p14:creationId xmlns:p14="http://schemas.microsoft.com/office/powerpoint/2010/main" val="35771390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2AA07F-2569-F267-CB72-F9955DCD9271}"/>
              </a:ext>
            </a:extLst>
          </p:cNvPr>
          <p:cNvSpPr txBox="1"/>
          <p:nvPr/>
        </p:nvSpPr>
        <p:spPr>
          <a:xfrm>
            <a:off x="410136" y="620497"/>
            <a:ext cx="8088405" cy="3929537"/>
          </a:xfrm>
          <a:prstGeom prst="rect">
            <a:avLst/>
          </a:prstGeom>
          <a:noFill/>
        </p:spPr>
        <p:txBody>
          <a:bodyPr wrap="square">
            <a:spAutoFit/>
          </a:bodyPr>
          <a:lstStyle/>
          <a:p>
            <a:pPr marL="914400" indent="-457200" algn="just">
              <a:lnSpc>
                <a:spcPct val="115000"/>
              </a:lnSpc>
              <a:spcAft>
                <a:spcPts val="1000"/>
              </a:spcAft>
            </a:pPr>
            <a:r>
              <a:rPr lang="hi-IN" sz="2800" b="1" u="sng" dirty="0">
                <a:solidFill>
                  <a:srgbClr val="00B050"/>
                </a:solidFill>
                <a:ea typeface="Times New Roman" panose="02020603050405020304" pitchFamily="18" charset="0"/>
              </a:rPr>
              <a:t>कोकेन</a:t>
            </a:r>
            <a:r>
              <a:rPr lang="en-US" sz="2800" b="1" dirty="0">
                <a:solidFill>
                  <a:srgbClr val="00B050"/>
                </a:solidFill>
                <a:effectLst/>
                <a:ea typeface="Times New Roman" panose="02020603050405020304" pitchFamily="18" charset="0"/>
                <a:cs typeface="Mangal" panose="02040503050203030202" pitchFamily="18" charset="0"/>
              </a:rPr>
              <a:t>:</a:t>
            </a:r>
            <a:endParaRPr lang="en-IN" sz="28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800" b="1" dirty="0">
                <a:solidFill>
                  <a:srgbClr val="002060"/>
                </a:solidFill>
                <a:ea typeface="Times New Roman" panose="02020603050405020304" pitchFamily="18" charset="0"/>
              </a:rPr>
              <a:t>या तो अंतःशिरा या नाक में पाउडर को सूँघकर या सूंघकर लिया जाता है
विषाक्त मनोविकृति और स्पर्श मतिभ्रम प्रमुख हो सकते हैं
क्रोनिक कोकीन सूँघने से नाक के म्यूकोसा में अल्सर हो सकता है</a:t>
            </a:r>
            <a:endParaRPr lang="en-IN" sz="2700" b="1" dirty="0">
              <a:solidFill>
                <a:srgbClr val="002060"/>
              </a:solidFill>
            </a:endParaRPr>
          </a:p>
        </p:txBody>
      </p:sp>
    </p:spTree>
    <p:extLst>
      <p:ext uri="{BB962C8B-B14F-4D97-AF65-F5344CB8AC3E}">
        <p14:creationId xmlns:p14="http://schemas.microsoft.com/office/powerpoint/2010/main" val="34147174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2AA07F-2569-F267-CB72-F9955DCD9271}"/>
              </a:ext>
            </a:extLst>
          </p:cNvPr>
          <p:cNvSpPr txBox="1"/>
          <p:nvPr/>
        </p:nvSpPr>
        <p:spPr>
          <a:xfrm>
            <a:off x="410136" y="620497"/>
            <a:ext cx="8088405" cy="3945696"/>
          </a:xfrm>
          <a:prstGeom prst="rect">
            <a:avLst/>
          </a:prstGeom>
          <a:noFill/>
        </p:spPr>
        <p:txBody>
          <a:bodyPr wrap="square">
            <a:spAutoFit/>
          </a:bodyPr>
          <a:lstStyle/>
          <a:p>
            <a:pPr marL="914400" indent="-457200" algn="just">
              <a:lnSpc>
                <a:spcPct val="115000"/>
              </a:lnSpc>
              <a:spcAft>
                <a:spcPts val="1000"/>
              </a:spcAft>
            </a:pPr>
            <a:r>
              <a:rPr lang="hi-IN" sz="2800" b="1" u="sng" dirty="0">
                <a:solidFill>
                  <a:srgbClr val="00B050"/>
                </a:solidFill>
                <a:ea typeface="Times New Roman" panose="02020603050405020304" pitchFamily="18" charset="0"/>
              </a:rPr>
              <a:t>गोंद सूँघना</a:t>
            </a:r>
            <a:r>
              <a:rPr lang="en-US" sz="2800" b="1" dirty="0">
                <a:solidFill>
                  <a:srgbClr val="00B050"/>
                </a:solidFill>
                <a:effectLst/>
                <a:ea typeface="Times New Roman" panose="02020603050405020304" pitchFamily="18" charset="0"/>
                <a:cs typeface="Mangal" panose="02040503050203030202" pitchFamily="18" charset="0"/>
              </a:rPr>
              <a:t>: </a:t>
            </a:r>
            <a:endParaRPr lang="en-IN" sz="28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800" b="1" dirty="0">
                <a:solidFill>
                  <a:srgbClr val="002060"/>
                </a:solidFill>
                <a:ea typeface="Times New Roman" panose="02020603050405020304" pitchFamily="18" charset="0"/>
              </a:rPr>
              <a:t>सॉल्वैंट्स तीव्र नशा पैदा करते हैं जो उत्साह, उत्तेजना, चक्कर आना और एक तैरती सनसनी की विशेषता है
आगे साँस लेने से चेतना का नुकसान होता है
श्वासावरोध या विलायक के प्रत्यक्ष विषाक्त प्रभाव के कारण मृत्यु हो सकती है</a:t>
            </a:r>
            <a:endParaRPr lang="en-IN" sz="2700" b="1" dirty="0">
              <a:solidFill>
                <a:srgbClr val="002060"/>
              </a:solidFill>
            </a:endParaRPr>
          </a:p>
        </p:txBody>
      </p:sp>
    </p:spTree>
    <p:extLst>
      <p:ext uri="{BB962C8B-B14F-4D97-AF65-F5344CB8AC3E}">
        <p14:creationId xmlns:p14="http://schemas.microsoft.com/office/powerpoint/2010/main" val="42636801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D6A8F265-4BF0-B104-412F-A0A9B5B1CCA0}"/>
              </a:ext>
            </a:extLst>
          </p:cNvPr>
          <p:cNvSpPr txBox="1"/>
          <p:nvPr/>
        </p:nvSpPr>
        <p:spPr>
          <a:xfrm>
            <a:off x="58209" y="224221"/>
            <a:ext cx="8455476" cy="6070636"/>
          </a:xfrm>
          <a:prstGeom prst="rect">
            <a:avLst/>
          </a:prstGeom>
          <a:noFill/>
        </p:spPr>
        <p:txBody>
          <a:bodyPr wrap="square">
            <a:spAutoFit/>
          </a:bodyPr>
          <a:lstStyle/>
          <a:p>
            <a:pPr marL="914400" indent="-457200">
              <a:lnSpc>
                <a:spcPct val="115000"/>
              </a:lnSpc>
              <a:spcAft>
                <a:spcPts val="1000"/>
              </a:spcAft>
            </a:pPr>
            <a:r>
              <a:rPr lang="hi-IN" sz="3200" b="1" u="sng" dirty="0">
                <a:solidFill>
                  <a:srgbClr val="FF0000"/>
                </a:solidFill>
                <a:ea typeface="Times New Roman" panose="02020603050405020304" pitchFamily="18" charset="0"/>
              </a:rPr>
              <a:t>नशीली दवाओं के दुरुपयोग की सामान्य</a:t>
            </a:r>
            <a:r>
              <a:rPr lang="en-IN" sz="3200" b="1" u="sng" dirty="0">
                <a:solidFill>
                  <a:srgbClr val="FF0000"/>
                </a:solidFill>
                <a:ea typeface="Times New Roman" panose="02020603050405020304" pitchFamily="18" charset="0"/>
              </a:rPr>
              <a:t> </a:t>
            </a:r>
            <a:r>
              <a:rPr lang="hi-IN" sz="3200" b="1" u="sng" dirty="0">
                <a:solidFill>
                  <a:srgbClr val="FF0000"/>
                </a:solidFill>
                <a:ea typeface="Times New Roman" panose="02020603050405020304" pitchFamily="18" charset="0"/>
              </a:rPr>
              <a:t>जटिलताएं</a:t>
            </a:r>
            <a:r>
              <a:rPr lang="en-US" sz="3200" b="1" dirty="0">
                <a:solidFill>
                  <a:srgbClr val="FF0000"/>
                </a:solidFill>
                <a:effectLst/>
                <a:ea typeface="Times New Roman" panose="02020603050405020304" pitchFamily="18" charset="0"/>
                <a:cs typeface="Mangal" panose="02040503050203030202" pitchFamily="18" charset="0"/>
              </a:rPr>
              <a:t>:</a:t>
            </a:r>
            <a:endParaRPr lang="en-IN" sz="3200" b="1" dirty="0">
              <a:solidFill>
                <a:srgbClr val="FF000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hi-IN" sz="2800" dirty="0">
                <a:solidFill>
                  <a:srgbClr val="002060"/>
                </a:solidFill>
                <a:ea typeface="Times New Roman" panose="02020603050405020304" pitchFamily="18" charset="0"/>
              </a:rPr>
              <a:t>अंतःशिरा उपयोग जीवाणु संक्रमण के लिए </a:t>
            </a:r>
            <a:r>
              <a:rPr lang="en-US" sz="2800" dirty="0">
                <a:solidFill>
                  <a:srgbClr val="002060"/>
                </a:solidFill>
                <a:ea typeface="Times New Roman" panose="02020603050405020304" pitchFamily="18" charset="0"/>
                <a:cs typeface="Mangal" panose="02040503050203030202" pitchFamily="18" charset="0"/>
              </a:rPr>
              <a:t>predisposes, </a:t>
            </a:r>
            <a:r>
              <a:rPr lang="hi-IN" sz="2800" dirty="0">
                <a:solidFill>
                  <a:srgbClr val="002060"/>
                </a:solidFill>
                <a:ea typeface="Times New Roman" panose="02020603050405020304" pitchFamily="18" charset="0"/>
              </a:rPr>
              <a:t>हेपेटाइटिस बी, सुई संदूषण के माध्यम से एचआईवी
कार्डिएक अतालता
अतिताप
प्रसारित इंट्रावास्कुलर जमावट / गुर्दे की विफलता 
सेरेब्रल हेमरेज 
पुरानी मानसिक बीमारी</a:t>
            </a:r>
            <a:endParaRPr lang="en-IN" sz="28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89661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43F38A8-2735-241D-86F1-57CB785428D2}"/>
              </a:ext>
            </a:extLst>
          </p:cNvPr>
          <p:cNvSpPr txBox="1"/>
          <p:nvPr/>
        </p:nvSpPr>
        <p:spPr>
          <a:xfrm>
            <a:off x="437031" y="1332164"/>
            <a:ext cx="8175812" cy="4796826"/>
          </a:xfrm>
          <a:prstGeom prst="rect">
            <a:avLst/>
          </a:prstGeom>
          <a:noFill/>
        </p:spPr>
        <p:txBody>
          <a:bodyPr wrap="square">
            <a:spAutoFit/>
          </a:bodyPr>
          <a:lstStyle/>
          <a:p>
            <a:pPr indent="457200" algn="just">
              <a:lnSpc>
                <a:spcPct val="115000"/>
              </a:lnSpc>
              <a:spcAft>
                <a:spcPts val="1000"/>
              </a:spcAft>
            </a:pPr>
            <a:r>
              <a:rPr lang="hi-IN" sz="2800" b="1" dirty="0">
                <a:solidFill>
                  <a:srgbClr val="002060"/>
                </a:solidFill>
                <a:ea typeface="Times New Roman" panose="02020603050405020304" pitchFamily="18" charset="0"/>
              </a:rPr>
              <a:t>निम्नलिखित सूची ऊपर वर्णित विभिन्न दवाओं के लिए विभिन्न संकेतों और लक्षणों का एक संयोजन है</a:t>
            </a:r>
            <a:r>
              <a:rPr lang="en-US" sz="2800" b="1" dirty="0">
                <a:solidFill>
                  <a:srgbClr val="002060"/>
                </a:solidFill>
                <a:effectLst/>
                <a:ea typeface="Times New Roman" panose="02020603050405020304" pitchFamily="18" charset="0"/>
                <a:cs typeface="Mangal" panose="02040503050203030202" pitchFamily="18" charset="0"/>
              </a:rPr>
              <a:t>.</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a:t>
            </a:r>
            <a:r>
              <a:rPr lang="hi-IN" sz="2800" b="1" dirty="0">
                <a:solidFill>
                  <a:srgbClr val="002060"/>
                </a:solidFill>
                <a:ea typeface="Times New Roman" panose="02020603050405020304" pitchFamily="18" charset="0"/>
              </a:rPr>
              <a:t>उत्तेजना
• उनींदापन और धीमी सजगता
• नाड़ी और सांस लेने में कमी
• त्वरित नाड़ी और श्वास
• मांसपेशियों को आराम
• संकुचित या फैली हुई पुतलियाँ</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2" name="Rectangle 1"/>
          <p:cNvSpPr/>
          <p:nvPr/>
        </p:nvSpPr>
        <p:spPr>
          <a:xfrm>
            <a:off x="0" y="195402"/>
            <a:ext cx="7647672" cy="1067215"/>
          </a:xfrm>
          <a:prstGeom prst="rect">
            <a:avLst/>
          </a:prstGeom>
        </p:spPr>
        <p:txBody>
          <a:bodyPr wrap="square">
            <a:spAutoFit/>
          </a:bodyPr>
          <a:lstStyle/>
          <a:p>
            <a:pPr indent="457200" algn="ctr">
              <a:lnSpc>
                <a:spcPct val="115000"/>
              </a:lnSpc>
              <a:spcAft>
                <a:spcPts val="1000"/>
              </a:spcAft>
            </a:pPr>
            <a:r>
              <a:rPr lang="hi-IN" sz="2800" b="1" u="sng" dirty="0">
                <a:solidFill>
                  <a:srgbClr val="FF0000"/>
                </a:solidFill>
                <a:ea typeface="Times New Roman" panose="02020603050405020304" pitchFamily="18" charset="0"/>
              </a:rPr>
              <a:t>नशीली दवाओं के दुरुपयोग के सामान्य संकेत और लक्षण</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547759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43F38A8-2735-241D-86F1-57CB785428D2}"/>
              </a:ext>
            </a:extLst>
          </p:cNvPr>
          <p:cNvSpPr txBox="1"/>
          <p:nvPr/>
        </p:nvSpPr>
        <p:spPr>
          <a:xfrm>
            <a:off x="744030" y="1616821"/>
            <a:ext cx="7868812" cy="4073936"/>
          </a:xfrm>
          <a:prstGeom prst="rect">
            <a:avLst/>
          </a:prstGeom>
          <a:noFill/>
        </p:spPr>
        <p:txBody>
          <a:bodyPr wrap="square">
            <a:spAutoFit/>
          </a:bodyPr>
          <a:lstStyle/>
          <a:p>
            <a:pPr indent="457200" algn="just">
              <a:lnSpc>
                <a:spcPct val="115000"/>
              </a:lnSpc>
              <a:spcAft>
                <a:spcPts val="1000"/>
              </a:spcAft>
            </a:pPr>
            <a:r>
              <a:rPr lang="hi-IN" sz="2800" b="1" dirty="0">
                <a:solidFill>
                  <a:srgbClr val="002060"/>
                </a:solidFill>
                <a:ea typeface="Times New Roman" panose="02020603050405020304" pitchFamily="18" charset="0"/>
              </a:rPr>
              <a:t>निम्नलिखित सूची ऊपर वर्णित विभिन्न दवाओं के लिए विभिन्न संकेतों और लक्षणों का एक संयोजन है</a:t>
            </a:r>
            <a:r>
              <a:rPr lang="en-US" sz="2800" b="1" dirty="0">
                <a:solidFill>
                  <a:srgbClr val="002060"/>
                </a:solidFill>
                <a:effectLst/>
                <a:ea typeface="Times New Roman" panose="02020603050405020304" pitchFamily="18" charset="0"/>
                <a:cs typeface="Mangal" panose="02040503050203030202" pitchFamily="18" charset="0"/>
              </a:rPr>
              <a:t>.</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a:t>
            </a:r>
            <a:r>
              <a:rPr lang="hi-IN" sz="2800" b="1" dirty="0">
                <a:solidFill>
                  <a:srgbClr val="002060"/>
                </a:solidFill>
                <a:ea typeface="Times New Roman" panose="02020603050405020304" pitchFamily="18" charset="0"/>
              </a:rPr>
              <a:t>विकृत धारणा
• आक्रामक व्यवहार
•उल्‍लासोन्‍माद
• चक्कर आना और अनफोकस्ड लुक</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3" name="Rectangle 2"/>
          <p:cNvSpPr/>
          <p:nvPr/>
        </p:nvSpPr>
        <p:spPr>
          <a:xfrm>
            <a:off x="18510" y="635761"/>
            <a:ext cx="7610726" cy="1067215"/>
          </a:xfrm>
          <a:prstGeom prst="rect">
            <a:avLst/>
          </a:prstGeom>
        </p:spPr>
        <p:txBody>
          <a:bodyPr wrap="square">
            <a:spAutoFit/>
          </a:bodyPr>
          <a:lstStyle/>
          <a:p>
            <a:pPr indent="457200" algn="ctr">
              <a:lnSpc>
                <a:spcPct val="115000"/>
              </a:lnSpc>
              <a:spcAft>
                <a:spcPts val="1000"/>
              </a:spcAft>
            </a:pPr>
            <a:r>
              <a:rPr lang="hi-IN" sz="2800" b="1" u="sng" dirty="0">
                <a:solidFill>
                  <a:srgbClr val="FF0000"/>
                </a:solidFill>
                <a:ea typeface="Times New Roman" panose="02020603050405020304" pitchFamily="18" charset="0"/>
              </a:rPr>
              <a:t>नशीली दवाओं के दुरुपयोग के सामान्य संकेत और लक्षण</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11635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98284A1-05B2-8848-A235-BAB268E70F31}"/>
              </a:ext>
            </a:extLst>
          </p:cNvPr>
          <p:cNvSpPr txBox="1"/>
          <p:nvPr/>
        </p:nvSpPr>
        <p:spPr>
          <a:xfrm>
            <a:off x="403412" y="880384"/>
            <a:ext cx="8074959" cy="6056017"/>
          </a:xfrm>
          <a:prstGeom prst="rect">
            <a:avLst/>
          </a:prstGeom>
          <a:noFill/>
        </p:spPr>
        <p:txBody>
          <a:bodyPr wrap="square">
            <a:spAutoFit/>
          </a:bodyPr>
          <a:lstStyle/>
          <a:p>
            <a:pPr indent="457200" algn="just">
              <a:lnSpc>
                <a:spcPct val="115000"/>
              </a:lnSpc>
              <a:spcAft>
                <a:spcPts val="1000"/>
              </a:spcAft>
            </a:pPr>
            <a:r>
              <a:rPr lang="hi-IN" sz="2800" b="1" dirty="0">
                <a:solidFill>
                  <a:srgbClr val="002060"/>
                </a:solidFill>
                <a:ea typeface="Times New Roman" panose="02020603050405020304" pitchFamily="18" charset="0"/>
              </a:rPr>
              <a:t>सार्वभौमिक सावधानियों का प्रयोग करें और दृश्य को सुरक्षित करें। रोगी के साथ बात करते समय, चतुर रहें और सीधे पूछें कि क्या वह कोई "दवा" ले रहा है।</a:t>
            </a:r>
            <a:endParaRPr lang="en-IN" sz="2800" b="1" dirty="0">
              <a:solidFill>
                <a:srgbClr val="002060"/>
              </a:solidFill>
              <a:ea typeface="Times New Roman" panose="02020603050405020304" pitchFamily="18" charset="0"/>
            </a:endParaRPr>
          </a:p>
          <a:p>
            <a:pPr marL="457200" indent="-457200" algn="just">
              <a:lnSpc>
                <a:spcPct val="115000"/>
              </a:lnSpc>
              <a:spcAft>
                <a:spcPts val="1000"/>
              </a:spcAft>
              <a:buFont typeface="Wingdings" panose="05000000000000000000" pitchFamily="2" charset="2"/>
              <a:buChar char="Ø"/>
            </a:pPr>
            <a:r>
              <a:rPr lang="hi-IN" sz="2800" b="1" dirty="0">
                <a:solidFill>
                  <a:srgbClr val="002060"/>
                </a:solidFill>
                <a:ea typeface="Times New Roman" panose="02020603050405020304" pitchFamily="18" charset="0"/>
              </a:rPr>
              <a:t>बुनियादी जीवन समर्थन प्रदान करें</a:t>
            </a:r>
            <a:r>
              <a:rPr lang="en-US" sz="2800" b="1" dirty="0">
                <a:solidFill>
                  <a:srgbClr val="002060"/>
                </a:solidFill>
                <a:effectLst/>
                <a:ea typeface="Times New Roman" panose="02020603050405020304" pitchFamily="18" charset="0"/>
                <a:cs typeface="Mangal" panose="02040503050203030202" pitchFamily="18" charset="0"/>
              </a:rPr>
              <a:t>.</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800" b="1" dirty="0">
                <a:solidFill>
                  <a:srgbClr val="002060"/>
                </a:solidFill>
                <a:ea typeface="Times New Roman" panose="02020603050405020304" pitchFamily="18" charset="0"/>
              </a:rPr>
              <a:t>यदि रोगी सचेत है और यदि ओवरडोज अंतिम 30 मिनट के भीतर मौखिक रूप से लिया गया था तो उल्टी को प्रेरित करें।
यदि रोगी अतिसक्रिय है, तो आत्म-चोट और दूसरों को चोट लगने से रोकने के लिए संयम लागू करें।
रोगी का विश्वास जीतने और चेतना के स्तर की निगरानी करने के लिए उससे बात करें।</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2" name="TextBox 1"/>
          <p:cNvSpPr txBox="1"/>
          <p:nvPr/>
        </p:nvSpPr>
        <p:spPr>
          <a:xfrm>
            <a:off x="403412" y="158962"/>
            <a:ext cx="7422225" cy="584775"/>
          </a:xfrm>
          <a:prstGeom prst="rect">
            <a:avLst/>
          </a:prstGeom>
          <a:noFill/>
        </p:spPr>
        <p:txBody>
          <a:bodyPr wrap="none" rtlCol="0">
            <a:spAutoFit/>
          </a:bodyPr>
          <a:lstStyle/>
          <a:p>
            <a:r>
              <a:rPr lang="hi-IN" sz="3200" b="1" u="sng" dirty="0">
                <a:solidFill>
                  <a:srgbClr val="FF0000"/>
                </a:solidFill>
                <a:ea typeface="Times New Roman" panose="02020603050405020304" pitchFamily="18" charset="0"/>
              </a:rPr>
              <a:t>नशीली दवाओं के दुरुपयोग के लिए उपचार</a:t>
            </a:r>
            <a:r>
              <a:rPr lang="en-US" sz="3200" b="1" dirty="0">
                <a:solidFill>
                  <a:srgbClr val="FF0000"/>
                </a:solidFill>
                <a:ea typeface="Times New Roman" panose="02020603050405020304" pitchFamily="18" charset="0"/>
                <a:cs typeface="Mangal" panose="02040503050203030202" pitchFamily="18" charset="0"/>
              </a:rPr>
              <a:t>:</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5260513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98284A1-05B2-8848-A235-BAB268E70F31}"/>
              </a:ext>
            </a:extLst>
          </p:cNvPr>
          <p:cNvSpPr txBox="1"/>
          <p:nvPr/>
        </p:nvSpPr>
        <p:spPr>
          <a:xfrm>
            <a:off x="184728" y="673743"/>
            <a:ext cx="8617528" cy="6168099"/>
          </a:xfrm>
          <a:prstGeom prst="rect">
            <a:avLst/>
          </a:prstGeom>
          <a:noFill/>
        </p:spPr>
        <p:txBody>
          <a:bodyPr wrap="square">
            <a:spAutoFit/>
          </a:bodyPr>
          <a:lstStyle/>
          <a:p>
            <a:pPr marL="342900" indent="-342900" algn="just">
              <a:lnSpc>
                <a:spcPct val="115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रोगी की सांस लेने की सावधानीपूर्वक निगरानी करें क्योंकि शामक धीमी गति से सांस लेने का कारण बन सकता है और संभावित श्वसन गिरफ्तारी का कारण बन सकता है।
रोगी को आराम दें और भावनात्मक समर्थन प्रदान करें।
एलर्जी प्रतिक्रियाओं के लिए देखें।
नशीली दवाओं के दुरुपयोग के सभी सबूत रखें।
ऑक्सीजन उच्च प्रवाह का प्रशासन करें, यदि श्वसन संकट मौजूद है
आगे के उपचार और परामर्श के लिए रोगी को रेफर करें।</a:t>
            </a:r>
            <a:endParaRPr lang="en-IN" sz="2800" dirty="0">
              <a:solidFill>
                <a:srgbClr val="002060"/>
              </a:solidFill>
              <a:effectLst/>
              <a:ea typeface="Times New Roman" panose="02020603050405020304" pitchFamily="18" charset="0"/>
              <a:cs typeface="Mangal" panose="02040503050203030202" pitchFamily="18" charset="0"/>
            </a:endParaRPr>
          </a:p>
        </p:txBody>
      </p:sp>
      <p:sp>
        <p:nvSpPr>
          <p:cNvPr id="3" name="TextBox 2"/>
          <p:cNvSpPr txBox="1"/>
          <p:nvPr/>
        </p:nvSpPr>
        <p:spPr>
          <a:xfrm>
            <a:off x="341744" y="88968"/>
            <a:ext cx="7422225" cy="584775"/>
          </a:xfrm>
          <a:prstGeom prst="rect">
            <a:avLst/>
          </a:prstGeom>
          <a:noFill/>
        </p:spPr>
        <p:txBody>
          <a:bodyPr wrap="none" rtlCol="0">
            <a:spAutoFit/>
          </a:bodyPr>
          <a:lstStyle/>
          <a:p>
            <a:r>
              <a:rPr lang="hi-IN" sz="3200" b="1" u="sng" dirty="0">
                <a:solidFill>
                  <a:srgbClr val="FF0000"/>
                </a:solidFill>
                <a:ea typeface="Times New Roman" panose="02020603050405020304" pitchFamily="18" charset="0"/>
              </a:rPr>
              <a:t>नशीली दवाओं के दुरुपयोग के लिए उपचार</a:t>
            </a:r>
            <a:r>
              <a:rPr lang="en-US" sz="3200" b="1" dirty="0">
                <a:solidFill>
                  <a:srgbClr val="FF0000"/>
                </a:solidFill>
                <a:ea typeface="Times New Roman" panose="02020603050405020304" pitchFamily="18" charset="0"/>
                <a:cs typeface="Mangal" panose="02040503050203030202" pitchFamily="18" charset="0"/>
              </a:rPr>
              <a:t>:</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079700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5197" y="490197"/>
            <a:ext cx="7813898" cy="3303468"/>
          </a:xfrm>
          <a:prstGeom prst="rect">
            <a:avLst/>
          </a:prstGeom>
        </p:spPr>
        <p:txBody>
          <a:bodyPr wrap="square">
            <a:spAutoFit/>
          </a:bodyPr>
          <a:lstStyle/>
          <a:p>
            <a:pPr algn="ctr">
              <a:lnSpc>
                <a:spcPct val="115000"/>
              </a:lnSpc>
              <a:spcAft>
                <a:spcPts val="1000"/>
              </a:spcAft>
            </a:pPr>
            <a:r>
              <a:rPr lang="hi-IN" sz="4000" b="1" u="sng" dirty="0">
                <a:solidFill>
                  <a:srgbClr val="FF0000"/>
                </a:solidFill>
                <a:latin typeface="Calibri" panose="020F0502020204030204" pitchFamily="34" charset="0"/>
                <a:ea typeface="Times New Roman" panose="02020603050405020304" pitchFamily="18" charset="0"/>
              </a:rPr>
              <a:t>उद्देश्यों</a:t>
            </a:r>
            <a:endParaRPr lang="en-IN" sz="600" dirty="0">
              <a:latin typeface="Calibri" panose="020F0502020204030204" pitchFamily="34" charset="0"/>
              <a:ea typeface="Times New Roman" panose="02020603050405020304" pitchFamily="18" charset="0"/>
              <a:cs typeface="Mangal" panose="02040503050203030202" pitchFamily="18" charset="0"/>
            </a:endParaRPr>
          </a:p>
          <a:p>
            <a:pPr lvl="0" algn="just">
              <a:lnSpc>
                <a:spcPct val="115000"/>
              </a:lnSpc>
              <a:spcAft>
                <a:spcPts val="1000"/>
              </a:spcAft>
              <a:tabLst>
                <a:tab pos="480060" algn="l"/>
              </a:tabLst>
            </a:pPr>
            <a:r>
              <a:rPr lang="en-US" sz="3200" b="1" dirty="0">
                <a:solidFill>
                  <a:srgbClr val="002060"/>
                </a:solidFill>
                <a:ea typeface="Times New Roman" panose="02020603050405020304" pitchFamily="18" charset="0"/>
                <a:cs typeface="Mangal" panose="02040503050203030202" pitchFamily="18" charset="0"/>
              </a:rPr>
              <a:t>5. </a:t>
            </a:r>
            <a:r>
              <a:rPr lang="hi-IN" sz="3200" dirty="0">
                <a:solidFill>
                  <a:srgbClr val="002060"/>
                </a:solidFill>
                <a:ea typeface="Times New Roman" panose="02020603050405020304" pitchFamily="18" charset="0"/>
              </a:rPr>
              <a:t>नशीली दवाओं के दुरुपयोग के प्रबंधन में चरणों की गणना करें
6. अभिघातजन्य तनाव विकार के बाद और संकेतों और लक्षणों को सूचीबद्ध करें</a:t>
            </a:r>
            <a:endParaRPr lang="en-IN" sz="3200" dirty="0">
              <a:solidFill>
                <a:srgbClr val="00206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424365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BC5FD1A-0E8E-5883-8078-8B494FB738B9}"/>
              </a:ext>
            </a:extLst>
          </p:cNvPr>
          <p:cNvSpPr txBox="1"/>
          <p:nvPr/>
        </p:nvSpPr>
        <p:spPr>
          <a:xfrm>
            <a:off x="507628" y="342804"/>
            <a:ext cx="8128748" cy="6346224"/>
          </a:xfrm>
          <a:prstGeom prst="rect">
            <a:avLst/>
          </a:prstGeom>
          <a:noFill/>
        </p:spPr>
        <p:txBody>
          <a:bodyPr wrap="square">
            <a:spAutoFit/>
          </a:bodyPr>
          <a:lstStyle/>
          <a:p>
            <a:pPr marL="914400" indent="-1028700" algn="ctr">
              <a:lnSpc>
                <a:spcPct val="115000"/>
              </a:lnSpc>
              <a:spcAft>
                <a:spcPts val="1000"/>
              </a:spcAft>
            </a:pPr>
            <a:r>
              <a:rPr lang="hi-IN" sz="2700" b="1" u="sng" dirty="0">
                <a:solidFill>
                  <a:srgbClr val="FF0000"/>
                </a:solidFill>
                <a:ea typeface="Times New Roman" panose="02020603050405020304" pitchFamily="18" charset="0"/>
              </a:rPr>
              <a:t>तनाव प्रेरित विकार</a:t>
            </a:r>
            <a:endParaRPr lang="en-IN" sz="2700" b="1" u="sng" dirty="0">
              <a:solidFill>
                <a:srgbClr val="FF0000"/>
              </a:solidFill>
              <a:ea typeface="Times New Roman" panose="02020603050405020304" pitchFamily="18" charset="0"/>
            </a:endParaRPr>
          </a:p>
          <a:p>
            <a:pPr marL="914400" indent="-1028700" algn="ctr">
              <a:lnSpc>
                <a:spcPct val="115000"/>
              </a:lnSpc>
              <a:spcAft>
                <a:spcPts val="1000"/>
              </a:spcAft>
            </a:pPr>
            <a:r>
              <a:rPr lang="hi-IN" sz="2700" b="1" u="sng" dirty="0">
                <a:solidFill>
                  <a:srgbClr val="00B050"/>
                </a:solidFill>
                <a:ea typeface="Times New Roman" panose="02020603050405020304" pitchFamily="18" charset="0"/>
              </a:rPr>
              <a:t>तीव्र तनाव प्रतिक्रिया</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342900" indent="-2286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एक तीव्र गंभीर तनावपूर्ण घटना के बाद, कुछ व्यक्ति निम्नलिखित लक्षणों के साथ एक विशिष्ट तनाव प्रतिक्रिया विकसित करते हैं</a:t>
            </a:r>
            <a:r>
              <a:rPr lang="en-US" sz="2700" b="1" dirty="0">
                <a:solidFill>
                  <a:srgbClr val="002060"/>
                </a:solidFill>
                <a:effectLst/>
                <a:ea typeface="Times New Roman" panose="02020603050405020304" pitchFamily="18" charset="0"/>
                <a:cs typeface="Mangal" panose="02040503050203030202" pitchFamily="18" charset="0"/>
              </a:rPr>
              <a:t>:</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700" b="1" dirty="0">
                <a:solidFill>
                  <a:srgbClr val="002060"/>
                </a:solidFill>
                <a:ea typeface="Times New Roman" panose="02020603050405020304" pitchFamily="18" charset="0"/>
              </a:rPr>
              <a:t>नुकसान और घबराहट की भावना
चिंता
गु़स्‍सा दिलाना
उदासी
गतिविधि से अधिक
नशा-त्‍याग</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954747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A94D2B0-0336-D497-546D-CD60346EFACA}"/>
              </a:ext>
            </a:extLst>
          </p:cNvPr>
          <p:cNvSpPr txBox="1"/>
          <p:nvPr/>
        </p:nvSpPr>
        <p:spPr>
          <a:xfrm>
            <a:off x="282388" y="635143"/>
            <a:ext cx="7631207" cy="4171398"/>
          </a:xfrm>
          <a:prstGeom prst="rect">
            <a:avLst/>
          </a:prstGeom>
          <a:noFill/>
        </p:spPr>
        <p:txBody>
          <a:bodyPr wrap="square">
            <a:spAutoFit/>
          </a:bodyPr>
          <a:lstStyle/>
          <a:p>
            <a:pPr marL="342900" algn="just">
              <a:lnSpc>
                <a:spcPct val="115000"/>
              </a:lnSpc>
              <a:spcAft>
                <a:spcPts val="1000"/>
              </a:spcAft>
              <a:tabLst>
                <a:tab pos="342900" algn="l"/>
              </a:tabLst>
            </a:pPr>
            <a:r>
              <a:rPr lang="en-US" sz="2700" b="1" dirty="0">
                <a:effectLst/>
                <a:latin typeface="Adobe Caslon Pro" panose="0205050205050A020403" pitchFamily="18" charset="0"/>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घटनाओं में एड्स या कैंसर की घटना, परिवार के किसी सदस्य की मृत्यु, बड़ी दुर्घटना, हमला या बलात्कार शामिल हैं।
रिकवरी आम तौर पर कुछ घंटों से 3 दिनों के भीतर शुरू होती है
आश्वासन और समर्थन और कभी-कभी, एक सप्ताह के लिए बेंजोडायज़ापेन आमतौर पर एकमात्र रणनीति की आवश्यकता होती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903360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A94D2B0-0336-D497-546D-CD60346EFACA}"/>
              </a:ext>
            </a:extLst>
          </p:cNvPr>
          <p:cNvSpPr txBox="1"/>
          <p:nvPr/>
        </p:nvSpPr>
        <p:spPr>
          <a:xfrm>
            <a:off x="282388" y="786069"/>
            <a:ext cx="7631207" cy="2609689"/>
          </a:xfrm>
          <a:prstGeom prst="rect">
            <a:avLst/>
          </a:prstGeom>
          <a:noFill/>
        </p:spPr>
        <p:txBody>
          <a:bodyPr wrap="square">
            <a:spAutoFit/>
          </a:bodyPr>
          <a:lstStyle/>
          <a:p>
            <a:pPr marL="342900" algn="just">
              <a:lnSpc>
                <a:spcPct val="115000"/>
              </a:lnSpc>
              <a:spcAft>
                <a:spcPts val="1000"/>
              </a:spcAft>
              <a:tabLst>
                <a:tab pos="342900" algn="l"/>
              </a:tabLst>
            </a:pPr>
            <a:r>
              <a:rPr lang="en-US" sz="2700" b="1" dirty="0">
                <a:effectLst/>
                <a:latin typeface="Adobe Caslon Pro" panose="0205050205050A020403" pitchFamily="18" charset="0"/>
                <a:ea typeface="Times New Roman" panose="02020603050405020304" pitchFamily="18" charset="0"/>
                <a:cs typeface="Mangal" panose="02040503050203030202" pitchFamily="18" charset="0"/>
              </a:rPr>
              <a:t>	</a:t>
            </a:r>
            <a:r>
              <a:rPr lang="hi-IN" sz="2700" b="1" u="sng" dirty="0">
                <a:solidFill>
                  <a:srgbClr val="FF0000"/>
                </a:solidFill>
                <a:ea typeface="Times New Roman" panose="02020603050405020304" pitchFamily="18" charset="0"/>
              </a:rPr>
              <a:t>पोस्ट ट्रॉमैटिक स्ट्रेस डिसऑर्डर (</a:t>
            </a:r>
            <a:r>
              <a:rPr lang="en-US" sz="2700" b="1" u="sng" dirty="0">
                <a:solidFill>
                  <a:srgbClr val="FF0000"/>
                </a:solidFill>
                <a:ea typeface="Times New Roman" panose="02020603050405020304" pitchFamily="18" charset="0"/>
                <a:cs typeface="Mangal" panose="02040503050203030202" pitchFamily="18" charset="0"/>
              </a:rPr>
              <a:t>PTSD)</a:t>
            </a:r>
            <a:r>
              <a:rPr lang="en-US" sz="2700" b="1" dirty="0">
                <a:solidFill>
                  <a:srgbClr val="FF0000"/>
                </a:solidFill>
                <a:effectLst/>
                <a:ea typeface="Times New Roman" panose="02020603050405020304" pitchFamily="18" charset="0"/>
                <a:cs typeface="Mangal" panose="02040503050203030202" pitchFamily="18" charset="0"/>
              </a:rPr>
              <a:t>:</a:t>
            </a:r>
            <a:endParaRPr lang="en-IN" sz="2700" b="1" dirty="0">
              <a:solidFill>
                <a:srgbClr val="FF0000"/>
              </a:solidFill>
              <a:effectLst/>
              <a:ea typeface="Times New Roman" panose="02020603050405020304" pitchFamily="18" charset="0"/>
              <a:cs typeface="Mangal" panose="02040503050203030202" pitchFamily="18" charset="0"/>
            </a:endParaRPr>
          </a:p>
          <a:p>
            <a:pPr marL="571500" indent="-2286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विनाशकारी प्रकृति की एक तनावपूर्ण घटना के लिए एक विलंबित और लंबी प्रतिक्रिया जिसमें प्राकृतिक आपदाएं, आतंकवादी गतिविधियां, गंभीर दुर्घटनाएं और हिंसक मौतें शामिल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552454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29617FE-BAD8-1698-D40F-E17B1DB35E39}"/>
              </a:ext>
            </a:extLst>
          </p:cNvPr>
          <p:cNvSpPr txBox="1"/>
          <p:nvPr/>
        </p:nvSpPr>
        <p:spPr>
          <a:xfrm>
            <a:off x="591672" y="663580"/>
            <a:ext cx="7490012" cy="4078296"/>
          </a:xfrm>
          <a:prstGeom prst="rect">
            <a:avLst/>
          </a:prstGeom>
          <a:noFill/>
        </p:spPr>
        <p:txBody>
          <a:bodyPr wrap="square">
            <a:spAutoFit/>
          </a:bodyPr>
          <a:lstStyle/>
          <a:p>
            <a:pPr marL="571500" indent="-571500" algn="just">
              <a:lnSpc>
                <a:spcPct val="115000"/>
              </a:lnSpc>
              <a:spcAft>
                <a:spcPts val="1000"/>
              </a:spcAft>
            </a:pPr>
            <a:r>
              <a:rPr lang="hi-IN" sz="2700" b="1" dirty="0">
                <a:solidFill>
                  <a:srgbClr val="00B050"/>
                </a:solidFill>
                <a:ea typeface="Times New Roman" panose="02020603050405020304" pitchFamily="18" charset="0"/>
              </a:rPr>
              <a:t>विशिष्ट लक्षण</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700" b="1" dirty="0">
                <a:solidFill>
                  <a:srgbClr val="002060"/>
                </a:solidFill>
                <a:ea typeface="Times New Roman" panose="02020603050405020304" pitchFamily="18" charset="0"/>
              </a:rPr>
              <a:t>दर्दनाक घटना की आवर्तक दखल देने वाली यादें (फ्लैशबैक)
नींद में खलल
बुरे सपने
स्वायत्त उत्तेजना
भावनात्मक कुंद</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787029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29617FE-BAD8-1698-D40F-E17B1DB35E39}"/>
              </a:ext>
            </a:extLst>
          </p:cNvPr>
          <p:cNvSpPr txBox="1"/>
          <p:nvPr/>
        </p:nvSpPr>
        <p:spPr>
          <a:xfrm>
            <a:off x="591672" y="654702"/>
            <a:ext cx="7490012" cy="4399794"/>
          </a:xfrm>
          <a:prstGeom prst="rect">
            <a:avLst/>
          </a:prstGeom>
          <a:noFill/>
        </p:spPr>
        <p:txBody>
          <a:bodyPr wrap="square">
            <a:spAutoFit/>
          </a:bodyPr>
          <a:lstStyle/>
          <a:p>
            <a:pPr marL="571500" indent="-571500" algn="just">
              <a:lnSpc>
                <a:spcPct val="115000"/>
              </a:lnSpc>
              <a:spcAft>
                <a:spcPts val="1000"/>
              </a:spcAft>
            </a:pPr>
            <a:r>
              <a:rPr lang="hi-IN" sz="2700" b="1" dirty="0">
                <a:solidFill>
                  <a:srgbClr val="00B050"/>
                </a:solidFill>
                <a:ea typeface="Times New Roman" panose="02020603050405020304" pitchFamily="18" charset="0"/>
              </a:rPr>
              <a:t>विशिष्ट लक्षण</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700" b="1" dirty="0">
                <a:solidFill>
                  <a:srgbClr val="002060"/>
                </a:solidFill>
                <a:ea typeface="Times New Roman" panose="02020603050405020304" pitchFamily="18" charset="0"/>
              </a:rPr>
              <a:t>किसी भी स्थिति से बचना जो आघात की यादें ताजा करती है</a:t>
            </a:r>
            <a:r>
              <a:rPr lang="en-US" sz="2700" b="1" dirty="0">
                <a:solidFill>
                  <a:srgbClr val="002060"/>
                </a:solidFill>
                <a:effectLst/>
                <a:ea typeface="Times New Roman" panose="02020603050405020304" pitchFamily="18" charset="0"/>
                <a:cs typeface="Mangal" panose="02040503050203030202" pitchFamily="18" charset="0"/>
              </a:rPr>
              <a:t>	</a:t>
            </a:r>
          </a:p>
          <a:p>
            <a:pPr marL="342900" lvl="0" indent="-342900" algn="just">
              <a:lnSpc>
                <a:spcPct val="115000"/>
              </a:lnSpc>
              <a:spcAft>
                <a:spcPts val="1000"/>
              </a:spcAft>
              <a:buFont typeface="Wingdings" panose="05000000000000000000" pitchFamily="2" charset="2"/>
              <a:buChar char=""/>
              <a:tabLst>
                <a:tab pos="914400" algn="l"/>
              </a:tabLst>
            </a:pPr>
            <a:r>
              <a:rPr lang="hi-IN" sz="2700" b="1" dirty="0">
                <a:solidFill>
                  <a:srgbClr val="002060"/>
                </a:solidFill>
                <a:ea typeface="Times New Roman" panose="02020603050405020304" pitchFamily="18" charset="0"/>
              </a:rPr>
              <a:t>ज्यादातर मामलों में रिकवरी आमतौर पर 2 साल के भीतर होती है</a:t>
            </a:r>
            <a:r>
              <a:rPr lang="en-US" sz="2700" b="1" dirty="0">
                <a:solidFill>
                  <a:srgbClr val="002060"/>
                </a:solidFill>
                <a:effectLst/>
                <a:ea typeface="Times New Roman" panose="02020603050405020304" pitchFamily="18" charset="0"/>
                <a:cs typeface="Mangal" panose="02040503050203030202" pitchFamily="18" charset="0"/>
              </a:rPr>
              <a:t>.</a:t>
            </a:r>
            <a:endParaRPr lang="en-IN" sz="2700" b="1" dirty="0">
              <a:solidFill>
                <a:srgbClr val="002060"/>
              </a:solidFill>
              <a:effectLst/>
              <a:ea typeface="Times New Roman" panose="02020603050405020304" pitchFamily="18" charset="0"/>
              <a:cs typeface="Mangal" panose="02040503050203030202" pitchFamily="18" charset="0"/>
            </a:endParaRPr>
          </a:p>
          <a:p>
            <a:pPr marL="571500" indent="-5715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मैनेजमेंट</a:t>
            </a:r>
            <a:r>
              <a:rPr lang="en-US" sz="2700" b="1" dirty="0">
                <a:solidFill>
                  <a:srgbClr val="002060"/>
                </a:solidFill>
                <a:effectLst/>
                <a:ea typeface="Times New Roman" panose="02020603050405020304" pitchFamily="18" charset="0"/>
                <a:cs typeface="Mangal" panose="02040503050203030202" pitchFamily="18" charset="0"/>
              </a:rPr>
              <a:t>:</a:t>
            </a:r>
            <a:endParaRPr lang="en-IN" sz="2700" b="1" dirty="0">
              <a:solidFill>
                <a:srgbClr val="002060"/>
              </a:solidFill>
              <a:effectLst/>
              <a:ea typeface="Times New Roman" panose="02020603050405020304" pitchFamily="18" charset="0"/>
              <a:cs typeface="Mangal" panose="02040503050203030202" pitchFamily="18" charset="0"/>
            </a:endParaRPr>
          </a:p>
          <a:p>
            <a:pPr marL="571500" indent="-5715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कुछ मामलों में समर्थन, सलाह और अवसादरोधी दवाओं के साथ आपदा परामर्श के बाद।</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037231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8AF6E590-1DF5-54D1-4D14-E9C2AD8FE382}"/>
              </a:ext>
            </a:extLst>
          </p:cNvPr>
          <p:cNvSpPr>
            <a:spLocks noGrp="1"/>
          </p:cNvSpPr>
          <p:nvPr>
            <p:ph type="ctrTitle"/>
          </p:nvPr>
        </p:nvSpPr>
        <p:spPr>
          <a:xfrm>
            <a:off x="659655" y="2277037"/>
            <a:ext cx="7146364" cy="1389529"/>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0000"/>
          </a:bodyPr>
          <a:lstStyle/>
          <a:p>
            <a:r>
              <a:rPr lang="hi-IN" sz="8800" dirty="0">
                <a:solidFill>
                  <a:srgbClr val="7030A0"/>
                </a:solidFill>
                <a:latin typeface="+mn-lt"/>
              </a:rPr>
              <a:t>कोई सवाल</a:t>
            </a:r>
            <a:r>
              <a:rPr lang="en-US" sz="8800" dirty="0">
                <a:solidFill>
                  <a:srgbClr val="7030A0"/>
                </a:solidFill>
                <a:latin typeface="+mn-lt"/>
              </a:rPr>
              <a:t>?</a:t>
            </a:r>
            <a:endParaRPr lang="en-IN" sz="8800" dirty="0">
              <a:solidFill>
                <a:srgbClr val="7030A0"/>
              </a:solidFill>
              <a:latin typeface="+mn-lt"/>
            </a:endParaRPr>
          </a:p>
        </p:txBody>
      </p:sp>
    </p:spTree>
    <p:extLst>
      <p:ext uri="{BB962C8B-B14F-4D97-AF65-F5344CB8AC3E}">
        <p14:creationId xmlns:p14="http://schemas.microsoft.com/office/powerpoint/2010/main" val="21615621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A91C373-74A2-A59C-21D9-5006F9402EFA}"/>
              </a:ext>
            </a:extLst>
          </p:cNvPr>
          <p:cNvSpPr>
            <a:spLocks noGrp="1"/>
          </p:cNvSpPr>
          <p:nvPr>
            <p:ph type="title"/>
          </p:nvPr>
        </p:nvSpPr>
        <p:spPr>
          <a:xfrm>
            <a:off x="2" y="1846731"/>
            <a:ext cx="7614023" cy="2725271"/>
          </a:xfrm>
        </p:spPr>
        <p:txBody>
          <a:bodyPr anchor="ctr">
            <a:noAutofit/>
          </a:bodyPr>
          <a:lstStyle/>
          <a:p>
            <a:r>
              <a:rPr lang="hi-IN" sz="9600" b="1" dirty="0">
                <a:solidFill>
                  <a:srgbClr val="0070C0"/>
                </a:solidFill>
                <a:latin typeface="+mn-lt"/>
              </a:rPr>
              <a:t>धन्यवाद</a:t>
            </a:r>
            <a:endParaRPr lang="en-IN" sz="9600" b="1" dirty="0">
              <a:solidFill>
                <a:srgbClr val="0070C0"/>
              </a:solidFill>
              <a:latin typeface="+mn-lt"/>
            </a:endParaRPr>
          </a:p>
        </p:txBody>
      </p:sp>
    </p:spTree>
    <p:extLst>
      <p:ext uri="{BB962C8B-B14F-4D97-AF65-F5344CB8AC3E}">
        <p14:creationId xmlns:p14="http://schemas.microsoft.com/office/powerpoint/2010/main" val="409178938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8FA85EC-6971-7B7A-B204-D6D8F82CAE72}"/>
              </a:ext>
            </a:extLst>
          </p:cNvPr>
          <p:cNvSpPr txBox="1"/>
          <p:nvPr/>
        </p:nvSpPr>
        <p:spPr>
          <a:xfrm>
            <a:off x="268942" y="444114"/>
            <a:ext cx="8431307" cy="3779817"/>
          </a:xfrm>
          <a:prstGeom prst="rect">
            <a:avLst/>
          </a:prstGeom>
          <a:noFill/>
        </p:spPr>
        <p:txBody>
          <a:bodyPr wrap="square">
            <a:spAutoFit/>
          </a:bodyPr>
          <a:lstStyle/>
          <a:p>
            <a:pPr algn="ctr">
              <a:lnSpc>
                <a:spcPct val="115000"/>
              </a:lnSpc>
              <a:spcAft>
                <a:spcPts val="1000"/>
              </a:spcAft>
            </a:pPr>
            <a:r>
              <a:rPr lang="hi-IN" sz="4000" b="1" u="sng" dirty="0">
                <a:solidFill>
                  <a:srgbClr val="FF0000"/>
                </a:solidFill>
                <a:ea typeface="Times New Roman" panose="02020603050405020304" pitchFamily="18" charset="0"/>
              </a:rPr>
              <a:t>शराब का दुरुपयोग</a:t>
            </a:r>
            <a:endParaRPr lang="en-IN" sz="100" b="1" u="sng"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शराब एक दवा है जिसमें व्यापक सामाजिक स्वीकृति होती है जब इसे मध्यम रूप से निगला जाता है। इस दवा के दुरुपयोग से शराब और गंभीर पुरानी नशा होती है और बड़ी शारीरिक और मानसिक गिरावट होती है। शराब के नशे में एक मरीज खुद के लिए और दूसरों के लिए खतरनाक हो सकता है।</a:t>
            </a:r>
            <a:r>
              <a:rPr lang="en-IN" sz="2700" b="1" dirty="0">
                <a:solidFill>
                  <a:srgbClr val="002060"/>
                </a:solidFill>
                <a:effectLst/>
                <a:ea typeface="Times New Roman" panose="02020603050405020304" pitchFamily="18" charset="0"/>
                <a:cs typeface="Mangal" panose="02040503050203030202" pitchFamily="18" charset="0"/>
              </a:rPr>
              <a:t>	</a:t>
            </a:r>
          </a:p>
        </p:txBody>
      </p:sp>
    </p:spTree>
    <p:extLst>
      <p:ext uri="{BB962C8B-B14F-4D97-AF65-F5344CB8AC3E}">
        <p14:creationId xmlns:p14="http://schemas.microsoft.com/office/powerpoint/2010/main" val="42319131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8FA85EC-6971-7B7A-B204-D6D8F82CAE72}"/>
              </a:ext>
            </a:extLst>
          </p:cNvPr>
          <p:cNvSpPr txBox="1"/>
          <p:nvPr/>
        </p:nvSpPr>
        <p:spPr>
          <a:xfrm>
            <a:off x="268942" y="328700"/>
            <a:ext cx="8431307" cy="5213287"/>
          </a:xfrm>
          <a:prstGeom prst="rect">
            <a:avLst/>
          </a:prstGeom>
          <a:noFill/>
        </p:spPr>
        <p:txBody>
          <a:bodyPr wrap="square">
            <a:spAutoFit/>
          </a:bodyPr>
          <a:lstStyle/>
          <a:p>
            <a:pPr algn="ctr">
              <a:lnSpc>
                <a:spcPct val="115000"/>
              </a:lnSpc>
              <a:spcAft>
                <a:spcPts val="1000"/>
              </a:spcAft>
            </a:pPr>
            <a:r>
              <a:rPr lang="hi-IN" sz="4000" b="1" u="sng" dirty="0">
                <a:solidFill>
                  <a:srgbClr val="FF0000"/>
                </a:solidFill>
                <a:ea typeface="Times New Roman" panose="02020603050405020304" pitchFamily="18" charset="0"/>
              </a:rPr>
              <a:t>शराब का दुरुपयोग</a:t>
            </a:r>
            <a:endParaRPr lang="en-IN" sz="100" b="1" u="sng"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IN" sz="2700" b="1" dirty="0">
                <a:solidFill>
                  <a:srgbClr val="002060"/>
                </a:solidFill>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बलों में, एक व्यक्ति को अक्सर चिकित्सा अधिकारी द्वारा चिकित्सा जांच के लिए यूनिट अस्पतालों में लाया जाता है ताकि यह पता लगाया जा सके कि क्या वह ड्यूटी के दौरान नशे में पाया गया था। चिकित्सक यह भी देख सकते हैं कि यूनिट में कुछ व्यक्ति भारी शराब पीने वाले हैं और धीरे-धीरे बिगड़ रहे हैं। यह चिकित्सक का कर्तव्य है कि वह परीक्षा में एमओ की सहायता करे और साथ ही उन व्यक्तियों के बारे में एमओ के ध्यान में लाए जिन्हें पीने की समस्या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0050455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BE6775A-404D-2EA6-11E9-CAA79C6B9975}"/>
              </a:ext>
            </a:extLst>
          </p:cNvPr>
          <p:cNvSpPr txBox="1"/>
          <p:nvPr/>
        </p:nvSpPr>
        <p:spPr>
          <a:xfrm>
            <a:off x="420222" y="1405697"/>
            <a:ext cx="8303559" cy="5255028"/>
          </a:xfrm>
          <a:prstGeom prst="rect">
            <a:avLst/>
          </a:prstGeom>
          <a:noFill/>
        </p:spPr>
        <p:txBody>
          <a:bodyPr wrap="square">
            <a:spAutoFit/>
          </a:bodyPr>
          <a:lstStyle/>
          <a:p>
            <a:pPr indent="457200" algn="just">
              <a:lnSpc>
                <a:spcPct val="115000"/>
              </a:lnSpc>
              <a:spcAft>
                <a:spcPts val="1000"/>
              </a:spcAft>
            </a:pPr>
            <a:r>
              <a:rPr lang="hi-IN" sz="2400" b="1" dirty="0">
                <a:solidFill>
                  <a:srgbClr val="FF0000"/>
                </a:solidFill>
                <a:ea typeface="Times New Roman" panose="02020603050405020304" pitchFamily="18" charset="0"/>
              </a:rPr>
              <a:t>तीव्र शराब के दुरुपयोग/विषाक्तता के विशिष्ट संकेत और लक्षण</a:t>
            </a:r>
            <a:r>
              <a:rPr lang="en-US" sz="2400" b="1" dirty="0">
                <a:solidFill>
                  <a:srgbClr val="FF0000"/>
                </a:solidFill>
                <a:effectLst/>
                <a:ea typeface="Times New Roman" panose="02020603050405020304" pitchFamily="18" charset="0"/>
                <a:cs typeface="Mangal" panose="02040503050203030202" pitchFamily="18" charset="0"/>
              </a:rPr>
              <a:t>–</a:t>
            </a:r>
            <a:r>
              <a:rPr lang="en-US" sz="2800" b="1" dirty="0">
                <a:effectLst/>
                <a:ea typeface="Times New Roman" panose="02020603050405020304" pitchFamily="18" charset="0"/>
                <a:cs typeface="Mangal" panose="02040503050203030202" pitchFamily="18" charset="0"/>
              </a:rPr>
              <a:t> </a:t>
            </a:r>
            <a:endParaRPr lang="en-IN" sz="2800" b="1" dirty="0">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सांस और/या कपड़ों पर शराब की गंध।
•हैरतअंगेज़
• अस्पष्ट भाषण
• मतली और उल्टी
• चेहरे की लाली
• परिवर्तित व्यवहार
• परिवर्तित चेतन स्तर या बेहोशी</a:t>
            </a:r>
            <a:endParaRPr lang="en-IN" sz="2700" b="1" dirty="0">
              <a:solidFill>
                <a:srgbClr val="002060"/>
              </a:solidFill>
            </a:endParaRPr>
          </a:p>
        </p:txBody>
      </p:sp>
      <p:sp>
        <p:nvSpPr>
          <p:cNvPr id="2" name="TextBox 1"/>
          <p:cNvSpPr txBox="1"/>
          <p:nvPr/>
        </p:nvSpPr>
        <p:spPr>
          <a:xfrm>
            <a:off x="2192030" y="508970"/>
            <a:ext cx="3983783" cy="646331"/>
          </a:xfrm>
          <a:prstGeom prst="rect">
            <a:avLst/>
          </a:prstGeom>
          <a:noFill/>
        </p:spPr>
        <p:txBody>
          <a:bodyPr wrap="none" rtlCol="0">
            <a:spAutoFit/>
          </a:bodyPr>
          <a:lstStyle/>
          <a:p>
            <a:pPr algn="ctr"/>
            <a:r>
              <a:rPr lang="hi-IN" sz="3600" b="1" dirty="0">
                <a:solidFill>
                  <a:srgbClr val="FF0000"/>
                </a:solidFill>
                <a:ea typeface="Times New Roman" panose="02020603050405020304" pitchFamily="18" charset="0"/>
              </a:rPr>
              <a:t>तीव्र शराबी दुरुपयोग</a:t>
            </a:r>
            <a:endParaRPr lang="en-IN" dirty="0"/>
          </a:p>
        </p:txBody>
      </p:sp>
    </p:spTree>
    <p:extLst>
      <p:ext uri="{BB962C8B-B14F-4D97-AF65-F5344CB8AC3E}">
        <p14:creationId xmlns:p14="http://schemas.microsoft.com/office/powerpoint/2010/main" val="32183233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494CDE0-513E-258C-CDC6-B69EBCB6588A}"/>
              </a:ext>
            </a:extLst>
          </p:cNvPr>
          <p:cNvSpPr txBox="1"/>
          <p:nvPr/>
        </p:nvSpPr>
        <p:spPr>
          <a:xfrm>
            <a:off x="489527" y="1285304"/>
            <a:ext cx="8386618" cy="5544338"/>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hi-IN" sz="2800" dirty="0">
                <a:solidFill>
                  <a:srgbClr val="002060"/>
                </a:solidFill>
                <a:ea typeface="Times New Roman" panose="02020603050405020304" pitchFamily="18" charset="0"/>
              </a:rPr>
              <a:t>सत्यापित करें कि क्या यह सख्ती से शराब के दुरुपयोग का मामला है (यह भी, निर्धारित करें कि मधुमेह है या नहीं)।
रोगी को गर्म रखें।
महत्वपूर्ण संकेतों की निगरानी करें और सांस लेने की समस्याओं के लिए सतर्क रहें। उल्टी के लिए सतर्क रहें और आकांक्षा को रोकने के लिए कदम उठाएं।
प्रतिबंधात्मक साधनों का उपयोग किए बिना रोगी को चोट से बचाएं।
ऑक्सीजन दें</a:t>
            </a:r>
            <a:endParaRPr lang="en-IN" sz="2800"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1023507" y="436175"/>
            <a:ext cx="6667210" cy="584775"/>
          </a:xfrm>
          <a:prstGeom prst="rect">
            <a:avLst/>
          </a:prstGeom>
          <a:noFill/>
        </p:spPr>
        <p:txBody>
          <a:bodyPr wrap="none" rtlCol="0">
            <a:spAutoFit/>
          </a:bodyPr>
          <a:lstStyle/>
          <a:p>
            <a:r>
              <a:rPr lang="hi-IN" sz="3200" b="1" dirty="0">
                <a:solidFill>
                  <a:srgbClr val="FF0000"/>
                </a:solidFill>
                <a:ea typeface="Times New Roman" panose="02020603050405020304" pitchFamily="18" charset="0"/>
              </a:rPr>
              <a:t>तीव्र शराब के दुरुपयोग के लिए उपचार</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714375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494CDE0-513E-258C-CDC6-B69EBCB6588A}"/>
              </a:ext>
            </a:extLst>
          </p:cNvPr>
          <p:cNvSpPr txBox="1"/>
          <p:nvPr/>
        </p:nvSpPr>
        <p:spPr>
          <a:xfrm>
            <a:off x="789317" y="1535458"/>
            <a:ext cx="7576149" cy="4792338"/>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en-US" sz="2800" dirty="0">
                <a:solidFill>
                  <a:srgbClr val="002060"/>
                </a:solidFill>
                <a:ea typeface="Times New Roman" panose="02020603050405020304" pitchFamily="18" charset="0"/>
                <a:cs typeface="Mangal" panose="02040503050203030202" pitchFamily="18" charset="0"/>
              </a:rPr>
              <a:t>IV </a:t>
            </a:r>
            <a:r>
              <a:rPr lang="hi-IN" sz="2800" dirty="0">
                <a:solidFill>
                  <a:srgbClr val="002060"/>
                </a:solidFill>
                <a:ea typeface="Times New Roman" panose="02020603050405020304" pitchFamily="18" charset="0"/>
              </a:rPr>
              <a:t>पहुंच स्थापित करें और 5% डेक्सट्रोज (यदि रोगी गैर-मधुमेह रोगी है) और चेतना में बदलाव लाएं 
रोगी को अस्पताल की देखभाल के लिए ले जाएं यदि उसके पास असामान्य महत्वपूर्ण संकेत हैं, लंबे समय तक मानसिक स्थिति में बदलाव है।
यदि आपको रोगी में पुरानी शराब का संदेह है, तो रोगी को परामर्श और व्यसन उपचार के लिए रेफर करें</a:t>
            </a:r>
            <a:endParaRPr lang="en-IN" sz="2800"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987044" y="569345"/>
            <a:ext cx="6667210" cy="584775"/>
          </a:xfrm>
          <a:prstGeom prst="rect">
            <a:avLst/>
          </a:prstGeom>
          <a:noFill/>
        </p:spPr>
        <p:txBody>
          <a:bodyPr wrap="none" rtlCol="0">
            <a:spAutoFit/>
          </a:bodyPr>
          <a:lstStyle/>
          <a:p>
            <a:r>
              <a:rPr lang="hi-IN" sz="3200" b="1" dirty="0">
                <a:solidFill>
                  <a:srgbClr val="FF0000"/>
                </a:solidFill>
                <a:ea typeface="Times New Roman" panose="02020603050405020304" pitchFamily="18" charset="0"/>
              </a:rPr>
              <a:t>तीव्र शराब के दुरुपयोग के लिए उपचार</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639414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0621A2B-7CF4-36A5-1FE0-A8D1F463CA76}"/>
              </a:ext>
            </a:extLst>
          </p:cNvPr>
          <p:cNvSpPr txBox="1"/>
          <p:nvPr/>
        </p:nvSpPr>
        <p:spPr>
          <a:xfrm>
            <a:off x="242049" y="1579942"/>
            <a:ext cx="8659905" cy="4171398"/>
          </a:xfrm>
          <a:prstGeom prst="rect">
            <a:avLst/>
          </a:prstGeom>
          <a:noFill/>
        </p:spPr>
        <p:txBody>
          <a:bodyPr wrap="square">
            <a:spAutoFit/>
          </a:bodyPr>
          <a:lstStyle/>
          <a:p>
            <a:pPr marL="457200" algn="just">
              <a:lnSpc>
                <a:spcPct val="115000"/>
              </a:lnSpc>
              <a:spcAft>
                <a:spcPts val="1000"/>
              </a:spcAft>
            </a:pPr>
            <a:r>
              <a:rPr lang="hi-IN" sz="3200" dirty="0">
                <a:solidFill>
                  <a:srgbClr val="002060"/>
                </a:solidFill>
                <a:ea typeface="Times New Roman" panose="02020603050405020304" pitchFamily="18" charset="0"/>
              </a:rPr>
              <a:t>अल्कोहल की एक इकाई 9 ग्राम अल्कोहल है और यह आधा पिंट बीयर या स्पिरिट के एक माप या टेबल वाइन के गिलास के बराबर है।
क्रोनिक हैवी ड्रिंकिंग की पहचान पुरुषों के लिए साप्ताहिक 21 यूनिट से अधिक और महिलाओं के लिए साप्ताहिक 14 यूनिट के सेवन के रूप में की जाती है</a:t>
            </a:r>
            <a:r>
              <a:rPr lang="en-US" sz="2400" b="1" dirty="0">
                <a:solidFill>
                  <a:srgbClr val="002060"/>
                </a:solidFill>
                <a:effectLst/>
                <a:ea typeface="Times New Roman" panose="02020603050405020304" pitchFamily="18" charset="0"/>
                <a:cs typeface="Mangal" panose="02040503050203030202" pitchFamily="18" charset="0"/>
              </a:rPr>
              <a:t>	</a:t>
            </a:r>
            <a:endParaRPr lang="en-IN" sz="2400" b="1" dirty="0">
              <a:solidFill>
                <a:srgbClr val="002060"/>
              </a:solidFill>
              <a:effectLst/>
              <a:ea typeface="Times New Roman" panose="02020603050405020304" pitchFamily="18" charset="0"/>
              <a:cs typeface="Mangal" panose="02040503050203030202" pitchFamily="18" charset="0"/>
            </a:endParaRPr>
          </a:p>
        </p:txBody>
      </p:sp>
      <p:sp>
        <p:nvSpPr>
          <p:cNvPr id="2" name="TextBox 1"/>
          <p:cNvSpPr txBox="1"/>
          <p:nvPr/>
        </p:nvSpPr>
        <p:spPr>
          <a:xfrm>
            <a:off x="1757734" y="439947"/>
            <a:ext cx="4710713" cy="584775"/>
          </a:xfrm>
          <a:prstGeom prst="rect">
            <a:avLst/>
          </a:prstGeom>
          <a:noFill/>
        </p:spPr>
        <p:txBody>
          <a:bodyPr wrap="none" rtlCol="0">
            <a:spAutoFit/>
          </a:bodyPr>
          <a:lstStyle/>
          <a:p>
            <a:pPr algn="ctr"/>
            <a:r>
              <a:rPr lang="hi-IN" sz="3200" b="1" u="sng" dirty="0">
                <a:solidFill>
                  <a:srgbClr val="FF0000"/>
                </a:solidFill>
                <a:ea typeface="Times New Roman" panose="02020603050405020304" pitchFamily="18" charset="0"/>
              </a:rPr>
              <a:t>क्रोनिक शराब का दुरुपयोग</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226831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249</TotalTime>
  <Words>768</Words>
  <Application>Microsoft Office PowerPoint</Application>
  <PresentationFormat>On-screen Show (4:3)</PresentationFormat>
  <Paragraphs>97</Paragraphs>
  <Slides>36</Slides>
  <Notes>2</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कोई सवाल?</vt:lpstr>
      <vt:lpstr>धन्यवाद</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PRESENTED BY.</dc:title>
  <dc:creator>MTI MTI</dc:creator>
  <cp:lastModifiedBy>NDRF MEDICAL</cp:lastModifiedBy>
  <cp:revision>37</cp:revision>
  <dcterms:created xsi:type="dcterms:W3CDTF">2022-08-22T12:50:42Z</dcterms:created>
  <dcterms:modified xsi:type="dcterms:W3CDTF">2025-12-20T08:04:58Z</dcterms:modified>
</cp:coreProperties>
</file>