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37"/>
  </p:notesMasterIdLst>
  <p:sldIdLst>
    <p:sldId id="319" r:id="rId2"/>
    <p:sldId id="320" r:id="rId3"/>
    <p:sldId id="321" r:id="rId4"/>
    <p:sldId id="323" r:id="rId5"/>
    <p:sldId id="324" r:id="rId6"/>
    <p:sldId id="326" r:id="rId7"/>
    <p:sldId id="266" r:id="rId8"/>
    <p:sldId id="327" r:id="rId9"/>
    <p:sldId id="268" r:id="rId10"/>
    <p:sldId id="328" r:id="rId11"/>
    <p:sldId id="270" r:id="rId12"/>
    <p:sldId id="271" r:id="rId13"/>
    <p:sldId id="329" r:id="rId14"/>
    <p:sldId id="273" r:id="rId15"/>
    <p:sldId id="330" r:id="rId16"/>
    <p:sldId id="275" r:id="rId17"/>
    <p:sldId id="331" r:id="rId18"/>
    <p:sldId id="332" r:id="rId19"/>
    <p:sldId id="333" r:id="rId20"/>
    <p:sldId id="368" r:id="rId21"/>
    <p:sldId id="371" r:id="rId22"/>
    <p:sldId id="337" r:id="rId23"/>
    <p:sldId id="369" r:id="rId24"/>
    <p:sldId id="370" r:id="rId25"/>
    <p:sldId id="281" r:id="rId26"/>
    <p:sldId id="282" r:id="rId27"/>
    <p:sldId id="338" r:id="rId28"/>
    <p:sldId id="339" r:id="rId29"/>
    <p:sldId id="340" r:id="rId30"/>
    <p:sldId id="341" r:id="rId31"/>
    <p:sldId id="366" r:id="rId32"/>
    <p:sldId id="367" r:id="rId33"/>
    <p:sldId id="334" r:id="rId34"/>
    <p:sldId id="335" r:id="rId35"/>
    <p:sldId id="336" r:id="rId36"/>
  </p:sldIdLst>
  <p:sldSz cx="9145588"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680" y="-84"/>
      </p:cViewPr>
      <p:guideLst>
        <p:guide orient="horz" pos="2160"/>
        <p:guide pos="28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BFC00A-7545-4734-B2EA-7882EC229A8D}" type="datetimeFigureOut">
              <a:rPr lang="en-GB" smtClean="0"/>
              <a:pPr/>
              <a:t>19/12/2025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042397-62E8-4C2D-B7FF-96F9C272CE9F}" type="slidenum">
              <a:rPr lang="en-GB" smtClean="0"/>
              <a:pPr/>
              <a:t>‹#›</a:t>
            </a:fld>
            <a:endParaRPr lang="en-GB"/>
          </a:p>
        </p:txBody>
      </p:sp>
    </p:spTree>
    <p:extLst>
      <p:ext uri="{BB962C8B-B14F-4D97-AF65-F5344CB8AC3E}">
        <p14:creationId xmlns:p14="http://schemas.microsoft.com/office/powerpoint/2010/main" val="2546490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C042397-62E8-4C2D-B7FF-96F9C272CE9F}" type="slidenum">
              <a:rPr lang="en-GB" smtClean="0"/>
              <a:pPr/>
              <a:t>1</a:t>
            </a:fld>
            <a:endParaRPr lang="en-GB"/>
          </a:p>
        </p:txBody>
      </p:sp>
    </p:spTree>
    <p:extLst>
      <p:ext uri="{BB962C8B-B14F-4D97-AF65-F5344CB8AC3E}">
        <p14:creationId xmlns:p14="http://schemas.microsoft.com/office/powerpoint/2010/main" val="2258231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eaLnBrk="1" hangingPunct="1"/>
            <a:fld id="{7111EC5C-A819-478E-BFF1-BB723080D191}" type="slidenum">
              <a:rPr lang="en-US" sz="1200"/>
              <a:pPr eaLnBrk="1" hangingPunct="1"/>
              <a:t>7</a:t>
            </a:fld>
            <a:endParaRPr lang="en-US" sz="1200"/>
          </a:p>
        </p:txBody>
      </p:sp>
    </p:spTree>
    <p:extLst>
      <p:ext uri="{BB962C8B-B14F-4D97-AF65-F5344CB8AC3E}">
        <p14:creationId xmlns:p14="http://schemas.microsoft.com/office/powerpoint/2010/main" val="1474852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eaLnBrk="1" hangingPunct="1"/>
            <a:fld id="{2559C41C-8905-4010-B201-7A21A938B1EF}" type="slidenum">
              <a:rPr lang="en-US" sz="1200"/>
              <a:pPr eaLnBrk="1" hangingPunct="1"/>
              <a:t>9</a:t>
            </a:fld>
            <a:endParaRPr lang="en-US" sz="1200"/>
          </a:p>
        </p:txBody>
      </p:sp>
    </p:spTree>
    <p:extLst>
      <p:ext uri="{BB962C8B-B14F-4D97-AF65-F5344CB8AC3E}">
        <p14:creationId xmlns:p14="http://schemas.microsoft.com/office/powerpoint/2010/main" val="153111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eaLnBrk="1" hangingPunct="1"/>
            <a:fld id="{3894DBA6-118D-45EF-95F2-6A8B3B2253F7}" type="slidenum">
              <a:rPr lang="en-US" sz="1200"/>
              <a:pPr eaLnBrk="1" hangingPunct="1"/>
              <a:t>11</a:t>
            </a:fld>
            <a:endParaRPr lang="en-US" sz="1200"/>
          </a:p>
        </p:txBody>
      </p:sp>
    </p:spTree>
    <p:extLst>
      <p:ext uri="{BB962C8B-B14F-4D97-AF65-F5344CB8AC3E}">
        <p14:creationId xmlns:p14="http://schemas.microsoft.com/office/powerpoint/2010/main" val="603404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eaLnBrk="1" hangingPunct="1"/>
            <a:fld id="{FBBB0C77-CFAA-4E66-9FE2-5578B8A8B60F}" type="slidenum">
              <a:rPr lang="en-US" sz="1200"/>
              <a:pPr eaLnBrk="1" hangingPunct="1"/>
              <a:t>12</a:t>
            </a:fld>
            <a:endParaRPr lang="en-US" sz="1200"/>
          </a:p>
        </p:txBody>
      </p:sp>
    </p:spTree>
    <p:extLst>
      <p:ext uri="{BB962C8B-B14F-4D97-AF65-F5344CB8AC3E}">
        <p14:creationId xmlns:p14="http://schemas.microsoft.com/office/powerpoint/2010/main" val="2157179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eaLnBrk="1" hangingPunct="1"/>
            <a:fld id="{F7EE220D-8B23-445E-B1B5-5F57EDC8F13F}" type="slidenum">
              <a:rPr lang="en-US" sz="1200"/>
              <a:pPr eaLnBrk="1" hangingPunct="1"/>
              <a:t>14</a:t>
            </a:fld>
            <a:endParaRPr lang="en-US" sz="1200"/>
          </a:p>
        </p:txBody>
      </p:sp>
    </p:spTree>
    <p:extLst>
      <p:ext uri="{BB962C8B-B14F-4D97-AF65-F5344CB8AC3E}">
        <p14:creationId xmlns:p14="http://schemas.microsoft.com/office/powerpoint/2010/main" val="27163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eaLnBrk="1" hangingPunct="1"/>
            <a:fld id="{7DB2468E-117A-47D7-85D5-F97FE33A35C3}" type="slidenum">
              <a:rPr lang="en-US" sz="1200"/>
              <a:pPr eaLnBrk="1" hangingPunct="1"/>
              <a:t>16</a:t>
            </a:fld>
            <a:endParaRPr lang="en-US" sz="1200"/>
          </a:p>
        </p:txBody>
      </p:sp>
    </p:spTree>
    <p:extLst>
      <p:ext uri="{BB962C8B-B14F-4D97-AF65-F5344CB8AC3E}">
        <p14:creationId xmlns:p14="http://schemas.microsoft.com/office/powerpoint/2010/main" val="1373887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eaLnBrk="1" hangingPunct="1"/>
            <a:fld id="{14C4FDEC-E998-4BE9-AB6F-86BE57EED000}" type="slidenum">
              <a:rPr lang="en-US" sz="1200"/>
              <a:pPr eaLnBrk="1" hangingPunct="1"/>
              <a:t>25</a:t>
            </a:fld>
            <a:endParaRPr lang="en-US" sz="1200"/>
          </a:p>
        </p:txBody>
      </p:sp>
    </p:spTree>
    <p:extLst>
      <p:ext uri="{BB962C8B-B14F-4D97-AF65-F5344CB8AC3E}">
        <p14:creationId xmlns:p14="http://schemas.microsoft.com/office/powerpoint/2010/main" val="3269874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eaLnBrk="1" hangingPunct="1"/>
            <a:fld id="{1E6F9791-2FDF-47BB-A04F-97992A7D80B2}" type="slidenum">
              <a:rPr lang="en-US" sz="1200"/>
              <a:pPr eaLnBrk="1" hangingPunct="1"/>
              <a:t>26</a:t>
            </a:fld>
            <a:endParaRPr lang="en-US" sz="1200"/>
          </a:p>
        </p:txBody>
      </p:sp>
    </p:spTree>
    <p:extLst>
      <p:ext uri="{BB962C8B-B14F-4D97-AF65-F5344CB8AC3E}">
        <p14:creationId xmlns:p14="http://schemas.microsoft.com/office/powerpoint/2010/main" val="285670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919" y="2130428"/>
            <a:ext cx="777375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838" y="3886200"/>
            <a:ext cx="6401912"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FA83B458-31FF-42E0-A8C3-1B49CB3CE098}" type="datetimeFigureOut">
              <a:rPr lang="en-GB" smtClean="0"/>
              <a:pPr/>
              <a:t>19/12/2025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F567C7-E32E-436A-B006-C3DEE182D0F8}" type="slidenum">
              <a:rPr lang="en-GB" smtClean="0"/>
              <a:pPr/>
              <a:t>‹#›</a:t>
            </a:fld>
            <a:endParaRPr lang="en-GB"/>
          </a:p>
        </p:txBody>
      </p:sp>
    </p:spTree>
    <p:extLst>
      <p:ext uri="{BB962C8B-B14F-4D97-AF65-F5344CB8AC3E}">
        <p14:creationId xmlns:p14="http://schemas.microsoft.com/office/powerpoint/2010/main" val="304890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FA83B458-31FF-42E0-A8C3-1B49CB3CE098}" type="datetimeFigureOut">
              <a:rPr lang="en-GB" smtClean="0"/>
              <a:pPr/>
              <a:t>19/12/2025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F567C7-E32E-436A-B006-C3DEE182D0F8}" type="slidenum">
              <a:rPr lang="en-GB" smtClean="0"/>
              <a:pPr/>
              <a:t>‹#›</a:t>
            </a:fld>
            <a:endParaRPr lang="en-GB"/>
          </a:p>
        </p:txBody>
      </p:sp>
    </p:spTree>
    <p:extLst>
      <p:ext uri="{BB962C8B-B14F-4D97-AF65-F5344CB8AC3E}">
        <p14:creationId xmlns:p14="http://schemas.microsoft.com/office/powerpoint/2010/main" val="707531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2141" y="274641"/>
            <a:ext cx="2057757"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79" y="274641"/>
            <a:ext cx="6022434"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FA83B458-31FF-42E0-A8C3-1B49CB3CE098}" type="datetimeFigureOut">
              <a:rPr lang="en-GB" smtClean="0"/>
              <a:pPr/>
              <a:t>19/12/2025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F567C7-E32E-436A-B006-C3DEE182D0F8}" type="slidenum">
              <a:rPr lang="en-GB" smtClean="0"/>
              <a:pPr/>
              <a:t>‹#›</a:t>
            </a:fld>
            <a:endParaRPr lang="en-GB"/>
          </a:p>
        </p:txBody>
      </p:sp>
    </p:spTree>
    <p:extLst>
      <p:ext uri="{BB962C8B-B14F-4D97-AF65-F5344CB8AC3E}">
        <p14:creationId xmlns:p14="http://schemas.microsoft.com/office/powerpoint/2010/main" val="2116086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FA83B458-31FF-42E0-A8C3-1B49CB3CE098}" type="datetimeFigureOut">
              <a:rPr lang="en-GB" smtClean="0"/>
              <a:pPr/>
              <a:t>19/12/2025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F567C7-E32E-436A-B006-C3DEE182D0F8}" type="slidenum">
              <a:rPr lang="en-GB" smtClean="0"/>
              <a:pPr/>
              <a:t>‹#›</a:t>
            </a:fld>
            <a:endParaRPr lang="en-GB"/>
          </a:p>
        </p:txBody>
      </p:sp>
    </p:spTree>
    <p:extLst>
      <p:ext uri="{BB962C8B-B14F-4D97-AF65-F5344CB8AC3E}">
        <p14:creationId xmlns:p14="http://schemas.microsoft.com/office/powerpoint/2010/main" val="3905898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8" y="4406903"/>
            <a:ext cx="777375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438" y="2906713"/>
            <a:ext cx="777375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83B458-31FF-42E0-A8C3-1B49CB3CE098}" type="datetimeFigureOut">
              <a:rPr lang="en-GB" smtClean="0"/>
              <a:pPr/>
              <a:t>19/12/2025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F567C7-E32E-436A-B006-C3DEE182D0F8}" type="slidenum">
              <a:rPr lang="en-GB" smtClean="0"/>
              <a:pPr/>
              <a:t>‹#›</a:t>
            </a:fld>
            <a:endParaRPr lang="en-GB"/>
          </a:p>
        </p:txBody>
      </p:sp>
    </p:spTree>
    <p:extLst>
      <p:ext uri="{BB962C8B-B14F-4D97-AF65-F5344CB8AC3E}">
        <p14:creationId xmlns:p14="http://schemas.microsoft.com/office/powerpoint/2010/main" val="2651878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81" y="1600203"/>
            <a:ext cx="40393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9007" y="1600203"/>
            <a:ext cx="404089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FA83B458-31FF-42E0-A8C3-1B49CB3CE098}" type="datetimeFigureOut">
              <a:rPr lang="en-GB" smtClean="0"/>
              <a:pPr/>
              <a:t>19/12/2025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F567C7-E32E-436A-B006-C3DEE182D0F8}" type="slidenum">
              <a:rPr lang="en-GB" smtClean="0"/>
              <a:pPr/>
              <a:t>‹#›</a:t>
            </a:fld>
            <a:endParaRPr lang="en-GB"/>
          </a:p>
        </p:txBody>
      </p:sp>
    </p:spTree>
    <p:extLst>
      <p:ext uri="{BB962C8B-B14F-4D97-AF65-F5344CB8AC3E}">
        <p14:creationId xmlns:p14="http://schemas.microsoft.com/office/powerpoint/2010/main" val="1865087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81" y="274638"/>
            <a:ext cx="8231029" cy="1143000"/>
          </a:xfrm>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79" y="1535113"/>
            <a:ext cx="40408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79" y="2174875"/>
            <a:ext cx="40408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833" y="1535113"/>
            <a:ext cx="404247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833" y="2174875"/>
            <a:ext cx="404247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FA83B458-31FF-42E0-A8C3-1B49CB3CE098}" type="datetimeFigureOut">
              <a:rPr lang="en-GB" smtClean="0"/>
              <a:pPr/>
              <a:t>19/12/2025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9F567C7-E32E-436A-B006-C3DEE182D0F8}" type="slidenum">
              <a:rPr lang="en-GB" smtClean="0"/>
              <a:pPr/>
              <a:t>‹#›</a:t>
            </a:fld>
            <a:endParaRPr lang="en-GB"/>
          </a:p>
        </p:txBody>
      </p:sp>
    </p:spTree>
    <p:extLst>
      <p:ext uri="{BB962C8B-B14F-4D97-AF65-F5344CB8AC3E}">
        <p14:creationId xmlns:p14="http://schemas.microsoft.com/office/powerpoint/2010/main" val="466545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FA83B458-31FF-42E0-A8C3-1B49CB3CE098}" type="datetimeFigureOut">
              <a:rPr lang="en-GB" smtClean="0"/>
              <a:pPr/>
              <a:t>19/12/2025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9F567C7-E32E-436A-B006-C3DEE182D0F8}" type="slidenum">
              <a:rPr lang="en-GB" smtClean="0"/>
              <a:pPr/>
              <a:t>‹#›</a:t>
            </a:fld>
            <a:endParaRPr lang="en-GB"/>
          </a:p>
        </p:txBody>
      </p:sp>
    </p:spTree>
    <p:extLst>
      <p:ext uri="{BB962C8B-B14F-4D97-AF65-F5344CB8AC3E}">
        <p14:creationId xmlns:p14="http://schemas.microsoft.com/office/powerpoint/2010/main" val="1980160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83B458-31FF-42E0-A8C3-1B49CB3CE098}" type="datetimeFigureOut">
              <a:rPr lang="en-GB" smtClean="0"/>
              <a:pPr/>
              <a:t>19/12/2025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9F567C7-E32E-436A-B006-C3DEE182D0F8}" type="slidenum">
              <a:rPr lang="en-GB" smtClean="0"/>
              <a:pPr/>
              <a:t>‹#›</a:t>
            </a:fld>
            <a:endParaRPr lang="en-GB"/>
          </a:p>
        </p:txBody>
      </p:sp>
    </p:spTree>
    <p:extLst>
      <p:ext uri="{BB962C8B-B14F-4D97-AF65-F5344CB8AC3E}">
        <p14:creationId xmlns:p14="http://schemas.microsoft.com/office/powerpoint/2010/main" val="547755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81" y="273050"/>
            <a:ext cx="3008835"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671" y="273053"/>
            <a:ext cx="511263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81" y="1435103"/>
            <a:ext cx="30088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83B458-31FF-42E0-A8C3-1B49CB3CE098}" type="datetimeFigureOut">
              <a:rPr lang="en-GB" smtClean="0"/>
              <a:pPr/>
              <a:t>19/12/2025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F567C7-E32E-436A-B006-C3DEE182D0F8}" type="slidenum">
              <a:rPr lang="en-GB" smtClean="0"/>
              <a:pPr/>
              <a:t>‹#›</a:t>
            </a:fld>
            <a:endParaRPr lang="en-GB"/>
          </a:p>
        </p:txBody>
      </p:sp>
    </p:spTree>
    <p:extLst>
      <p:ext uri="{BB962C8B-B14F-4D97-AF65-F5344CB8AC3E}">
        <p14:creationId xmlns:p14="http://schemas.microsoft.com/office/powerpoint/2010/main" val="3900397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599" y="4800600"/>
            <a:ext cx="5487353"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599" y="612775"/>
            <a:ext cx="548735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599" y="5367338"/>
            <a:ext cx="548735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83B458-31FF-42E0-A8C3-1B49CB3CE098}" type="datetimeFigureOut">
              <a:rPr lang="en-GB" smtClean="0"/>
              <a:pPr/>
              <a:t>19/12/2025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F567C7-E32E-436A-B006-C3DEE182D0F8}" type="slidenum">
              <a:rPr lang="en-GB" smtClean="0"/>
              <a:pPr/>
              <a:t>‹#›</a:t>
            </a:fld>
            <a:endParaRPr lang="en-GB"/>
          </a:p>
        </p:txBody>
      </p:sp>
    </p:spTree>
    <p:extLst>
      <p:ext uri="{BB962C8B-B14F-4D97-AF65-F5344CB8AC3E}">
        <p14:creationId xmlns:p14="http://schemas.microsoft.com/office/powerpoint/2010/main" val="165741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81" y="274638"/>
            <a:ext cx="8231029"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81" y="1600203"/>
            <a:ext cx="8231029"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79" y="6356353"/>
            <a:ext cx="213397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83B458-31FF-42E0-A8C3-1B49CB3CE098}" type="datetimeFigureOut">
              <a:rPr lang="en-GB" smtClean="0"/>
              <a:pPr/>
              <a:t>19/12/2025</a:t>
            </a:fld>
            <a:endParaRPr lang="en-GB"/>
          </a:p>
        </p:txBody>
      </p:sp>
      <p:sp>
        <p:nvSpPr>
          <p:cNvPr id="5" name="Footer Placeholder 4"/>
          <p:cNvSpPr>
            <a:spLocks noGrp="1"/>
          </p:cNvSpPr>
          <p:nvPr>
            <p:ph type="ftr" sz="quarter" idx="3"/>
          </p:nvPr>
        </p:nvSpPr>
        <p:spPr>
          <a:xfrm>
            <a:off x="3124744" y="6356353"/>
            <a:ext cx="289610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4339" y="6356353"/>
            <a:ext cx="213397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F567C7-E32E-436A-B006-C3DEE182D0F8}" type="slidenum">
              <a:rPr lang="en-GB" smtClean="0"/>
              <a:pPr/>
              <a:t>‹#›</a:t>
            </a:fld>
            <a:endParaRPr lang="en-GB"/>
          </a:p>
        </p:txBody>
      </p:sp>
      <p:pic>
        <p:nvPicPr>
          <p:cNvPr id="8" name="Picture 7">
            <a:extLst>
              <a:ext uri="{FF2B5EF4-FFF2-40B4-BE49-F238E27FC236}">
                <a16:creationId xmlns:a16="http://schemas.microsoft.com/office/drawing/2014/main" xmlns="" id="{A6B94268-B4E3-73B0-FE85-7638306AE38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621324" y="111758"/>
            <a:ext cx="1440612" cy="1373352"/>
          </a:xfrm>
          <a:prstGeom prst="rect">
            <a:avLst/>
          </a:prstGeom>
        </p:spPr>
      </p:pic>
    </p:spTree>
    <p:extLst>
      <p:ext uri="{BB962C8B-B14F-4D97-AF65-F5344CB8AC3E}">
        <p14:creationId xmlns:p14="http://schemas.microsoft.com/office/powerpoint/2010/main" val="48413216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 Target="slide1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 Target="slide1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0328" y="2286000"/>
            <a:ext cx="5786519" cy="1532965"/>
          </a:xfrm>
        </p:spPr>
        <p:txBody>
          <a:bodyPr>
            <a:noAutofit/>
          </a:bodyPr>
          <a:lstStyle/>
          <a:p>
            <a:r>
              <a:rPr lang="hi-IN" sz="4800" b="1" dirty="0">
                <a:solidFill>
                  <a:srgbClr val="FF0000"/>
                </a:solidFill>
                <a:latin typeface="+mn-lt"/>
              </a:rPr>
              <a:t>जलने का उपचार और प्रबंधन</a:t>
            </a:r>
            <a:endParaRPr lang="en-GB" sz="4800" dirty="0">
              <a:solidFill>
                <a:srgbClr val="FF0000"/>
              </a:solidFill>
              <a:latin typeface="+mn-lt"/>
            </a:endParaRPr>
          </a:p>
        </p:txBody>
      </p:sp>
      <p:sp>
        <p:nvSpPr>
          <p:cNvPr id="3" name="TextBox 2"/>
          <p:cNvSpPr txBox="1"/>
          <p:nvPr/>
        </p:nvSpPr>
        <p:spPr>
          <a:xfrm>
            <a:off x="3161336" y="4023"/>
            <a:ext cx="1867819" cy="769441"/>
          </a:xfrm>
          <a:prstGeom prst="rect">
            <a:avLst/>
          </a:prstGeom>
          <a:noFill/>
        </p:spPr>
        <p:txBody>
          <a:bodyPr wrap="none" rtlCol="0">
            <a:spAutoFit/>
          </a:bodyPr>
          <a:lstStyle/>
          <a:p>
            <a:r>
              <a:rPr lang="hi-IN" sz="4400" b="1" dirty="0">
                <a:solidFill>
                  <a:srgbClr val="FF0000"/>
                </a:solidFill>
              </a:rPr>
              <a:t>पाठ-31</a:t>
            </a:r>
            <a:endParaRPr lang="en-US" sz="4400" b="1" dirty="0">
              <a:solidFill>
                <a:srgbClr val="FF0000"/>
              </a:solidFill>
            </a:endParaRPr>
          </a:p>
        </p:txBody>
      </p:sp>
      <p:pic>
        <p:nvPicPr>
          <p:cNvPr id="1032" name="Picture 8" descr="शरीर के किसी भी हिस्से के जलने पर तुरंत करें ये 3 काम, नहीं पड़ेंगे फफोले,  जलन भी होगी कम">
            <a:extLst>
              <a:ext uri="{FF2B5EF4-FFF2-40B4-BE49-F238E27FC236}">
                <a16:creationId xmlns:a16="http://schemas.microsoft.com/office/drawing/2014/main" xmlns="" id="{A499B804-6E12-F663-26BA-29C0B36621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207" y="3733239"/>
            <a:ext cx="3402946" cy="278410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जलने के लक्षण, कारण, इलाज, दवा, उपचार और परहेज - Jalne Ke Karan, Lakshan,  ilaj, Dawa Aur Upchar in Hindi">
            <a:extLst>
              <a:ext uri="{FF2B5EF4-FFF2-40B4-BE49-F238E27FC236}">
                <a16:creationId xmlns:a16="http://schemas.microsoft.com/office/drawing/2014/main" xmlns="" id="{35ECCF59-1479-BA88-7AAA-0F04C97AC1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2399" y="672482"/>
            <a:ext cx="2676525"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2nd-Degree Burns: Photos, Causes, Treatment">
            <a:extLst>
              <a:ext uri="{FF2B5EF4-FFF2-40B4-BE49-F238E27FC236}">
                <a16:creationId xmlns:a16="http://schemas.microsoft.com/office/drawing/2014/main" xmlns="" id="{651D84AD-C622-3271-9F8A-16E15F11D9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9952" y="3760695"/>
            <a:ext cx="3989293" cy="2756646"/>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7117976" y="5979458"/>
            <a:ext cx="1788669" cy="762000"/>
          </a:xfrm>
          <a:prstGeom prst="rect">
            <a:avLst/>
          </a:prstGeom>
        </p:spPr>
        <p:txBody>
          <a:bodyPr vert="horz" lIns="91440" tIns="45720" rIns="91440" bIns="45720" rtlCol="0" anchor="ctr">
            <a:normAutofit fontScale="40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4000" b="1" dirty="0" smtClean="0">
                <a:solidFill>
                  <a:srgbClr val="FF0000"/>
                </a:solidFill>
                <a:latin typeface="Kruti Dev 011" pitchFamily="2" charset="0"/>
                <a:cs typeface="Arial" pitchFamily="34" charset="0"/>
              </a:rPr>
              <a:t>)</a:t>
            </a:r>
            <a:r>
              <a:rPr lang="en-IN" sz="4000" b="1" dirty="0" err="1" smtClean="0">
                <a:solidFill>
                  <a:srgbClr val="FF0000"/>
                </a:solidFill>
                <a:latin typeface="Kruti Dev 011" pitchFamily="2" charset="0"/>
                <a:cs typeface="Arial" pitchFamily="34" charset="0"/>
              </a:rPr>
              <a:t>kjk</a:t>
            </a:r>
            <a:endParaRPr lang="en-IN" sz="4000" b="1" dirty="0" smtClean="0">
              <a:solidFill>
                <a:srgbClr val="FF0000"/>
              </a:solidFill>
              <a:latin typeface="Kruti Dev 011" pitchFamily="2" charset="0"/>
              <a:cs typeface="Arial" pitchFamily="34" charset="0"/>
            </a:endParaRPr>
          </a:p>
          <a:p>
            <a:r>
              <a:rPr lang="en-IN" sz="4000" b="1" dirty="0" smtClean="0">
                <a:solidFill>
                  <a:srgbClr val="FF0000"/>
                </a:solidFill>
                <a:latin typeface="Kruti Dev 011" pitchFamily="2" charset="0"/>
                <a:cs typeface="Arial" pitchFamily="34" charset="0"/>
              </a:rPr>
              <a:t>fu0@QkekZ0</a:t>
            </a:r>
          </a:p>
          <a:p>
            <a:r>
              <a:rPr lang="en-US" sz="4000" b="1" dirty="0" err="1" smtClean="0">
                <a:solidFill>
                  <a:srgbClr val="FF0000"/>
                </a:solidFill>
                <a:latin typeface="Kruti Dev 011" pitchFamily="2" charset="0"/>
                <a:cs typeface="Arial" pitchFamily="34" charset="0"/>
              </a:rPr>
              <a:t>ftrsanz</a:t>
            </a:r>
            <a:r>
              <a:rPr lang="en-US" sz="4000" b="1" dirty="0" smtClean="0">
                <a:solidFill>
                  <a:srgbClr val="FF0000"/>
                </a:solidFill>
                <a:latin typeface="Kruti Dev 011" pitchFamily="2" charset="0"/>
                <a:cs typeface="Arial" pitchFamily="34" charset="0"/>
              </a:rPr>
              <a:t> flag ;</a:t>
            </a:r>
            <a:r>
              <a:rPr lang="en-US" sz="4000" b="1" dirty="0" err="1" smtClean="0">
                <a:solidFill>
                  <a:srgbClr val="FF0000"/>
                </a:solidFill>
                <a:latin typeface="Kruti Dev 011" pitchFamily="2" charset="0"/>
                <a:cs typeface="Arial" pitchFamily="34" charset="0"/>
              </a:rPr>
              <a:t>kno</a:t>
            </a:r>
            <a:endParaRPr lang="en-US" sz="4000" b="1" dirty="0">
              <a:solidFill>
                <a:srgbClr val="FF0000"/>
              </a:solidFill>
              <a:latin typeface="Kruti Dev 011" pitchFamily="2" charset="0"/>
              <a:cs typeface="Arial" pitchFamily="34" charset="0"/>
            </a:endParaRPr>
          </a:p>
        </p:txBody>
      </p:sp>
    </p:spTree>
    <p:extLst>
      <p:ext uri="{BB962C8B-B14F-4D97-AF65-F5344CB8AC3E}">
        <p14:creationId xmlns:p14="http://schemas.microsoft.com/office/powerpoint/2010/main" val="3742433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59" y="370915"/>
            <a:ext cx="7888070" cy="5205413"/>
          </a:xfrm>
        </p:spPr>
        <p:txBody>
          <a:bodyPr>
            <a:normAutofit/>
          </a:bodyPr>
          <a:lstStyle/>
          <a:p>
            <a:pPr marL="0" indent="0">
              <a:buNone/>
            </a:pPr>
            <a:r>
              <a:rPr lang="en-US" sz="3200" b="1" dirty="0"/>
              <a:t>3) </a:t>
            </a:r>
            <a:r>
              <a:rPr lang="hi-IN" b="1" u="sng" dirty="0"/>
              <a:t>पूर्ण मोटाई (थर्ड-डिग्री) जलती है</a:t>
            </a:r>
            <a:r>
              <a:rPr lang="en-US" sz="3200" b="1" u="sng" dirty="0"/>
              <a:t>:</a:t>
            </a:r>
          </a:p>
          <a:p>
            <a:pPr marL="0" indent="0">
              <a:buNone/>
            </a:pPr>
            <a:endParaRPr lang="en-US" sz="3200" b="1" u="sng" dirty="0"/>
          </a:p>
          <a:p>
            <a:pPr marL="442913" indent="0">
              <a:lnSpc>
                <a:spcPct val="150000"/>
              </a:lnSpc>
              <a:buNone/>
            </a:pPr>
            <a:r>
              <a:rPr lang="hi-IN" dirty="0"/>
              <a:t>त्वचा की सभी परतें जल जाती हैं, जिनमें वसायुक्त परत, मांसपेशियां, रक्त वाहिकाएं और तंत्रिकाएं और कुछ मामलों में हड्डी शामिल हैं।</a:t>
            </a:r>
            <a:endParaRPr lang="en-US" sz="3200" b="1" u="sng" dirty="0"/>
          </a:p>
          <a:p>
            <a:pPr marL="0" indent="0">
              <a:buNone/>
            </a:pPr>
            <a:endParaRPr lang="en-GB" sz="3200" b="1" u="sng" dirty="0"/>
          </a:p>
        </p:txBody>
      </p:sp>
    </p:spTree>
    <p:extLst>
      <p:ext uri="{BB962C8B-B14F-4D97-AF65-F5344CB8AC3E}">
        <p14:creationId xmlns:p14="http://schemas.microsoft.com/office/powerpoint/2010/main" val="38788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6" descr="DSC00003"/>
          <p:cNvPicPr>
            <a:picLocks noChangeAspect="1" noChangeArrowheads="1"/>
          </p:cNvPicPr>
          <p:nvPr/>
        </p:nvPicPr>
        <p:blipFill>
          <a:blip r:embed="rId3">
            <a:lum bright="38000" contrast="68000"/>
            <a:extLst>
              <a:ext uri="{28A0092B-C50C-407E-A947-70E740481C1C}">
                <a14:useLocalDpi xmlns:a14="http://schemas.microsoft.com/office/drawing/2010/main" val="0"/>
              </a:ext>
            </a:extLst>
          </a:blip>
          <a:srcRect/>
          <a:stretch>
            <a:fillRect/>
          </a:stretch>
        </p:blipFill>
        <p:spPr bwMode="auto">
          <a:xfrm>
            <a:off x="1143198" y="914400"/>
            <a:ext cx="3086636"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2" descr="E:\PEER Course Materials\MFR native\Lessons\Lesson 13\Graphics 13\3RDDBURN.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0035" y="914400"/>
            <a:ext cx="3902355"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6"/>
          <p:cNvSpPr>
            <a:spLocks noChangeArrowheads="1"/>
          </p:cNvSpPr>
          <p:nvPr/>
        </p:nvSpPr>
        <p:spPr bwMode="auto">
          <a:xfrm>
            <a:off x="1450110" y="304801"/>
            <a:ext cx="5440218" cy="263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lnSpc>
                <a:spcPct val="30000"/>
              </a:lnSpc>
              <a:spcBef>
                <a:spcPct val="50000"/>
              </a:spcBef>
            </a:pPr>
            <a:r>
              <a:rPr lang="hi-IN" b="1" dirty="0">
                <a:solidFill>
                  <a:srgbClr val="FF0000"/>
                </a:solidFill>
                <a:latin typeface="Tahoma" panose="020B0604030504040204" pitchFamily="34" charset="0"/>
              </a:rPr>
              <a:t>गहराई के आधार पर वर्गीकरण</a:t>
            </a:r>
            <a:endParaRPr lang="en-US" b="1" dirty="0">
              <a:solidFill>
                <a:srgbClr val="FF0000"/>
              </a:solidFill>
              <a:latin typeface="Tahoma" panose="020B0604030504040204" pitchFamily="34" charset="0"/>
            </a:endParaRPr>
          </a:p>
        </p:txBody>
      </p:sp>
      <p:sp>
        <p:nvSpPr>
          <p:cNvPr id="16389" name="Text Box 20"/>
          <p:cNvSpPr txBox="1">
            <a:spLocks noChangeArrowheads="1"/>
          </p:cNvSpPr>
          <p:nvPr/>
        </p:nvSpPr>
        <p:spPr bwMode="auto">
          <a:xfrm>
            <a:off x="3108069" y="571497"/>
            <a:ext cx="2286397" cy="78483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spcBef>
                <a:spcPct val="50000"/>
              </a:spcBef>
            </a:pPr>
            <a:r>
              <a:rPr lang="hi-IN" sz="1800" b="1">
                <a:solidFill>
                  <a:srgbClr val="FF0000"/>
                </a:solidFill>
                <a:latin typeface="Times New Roman" panose="02020603050405020304" pitchFamily="18" charset="0"/>
              </a:rPr>
              <a:t>पूर्ण मोटाई
 (तीसरी डिग्री)</a:t>
            </a:r>
            <a:endParaRPr lang="en-US" sz="1800" b="1" dirty="0">
              <a:solidFill>
                <a:srgbClr val="FF0000"/>
              </a:solidFill>
              <a:latin typeface="Times New Roman" panose="02020603050405020304" pitchFamily="18" charset="0"/>
            </a:endParaRPr>
          </a:p>
        </p:txBody>
      </p:sp>
      <p:sp>
        <p:nvSpPr>
          <p:cNvPr id="16390" name="Rectangle 23"/>
          <p:cNvSpPr>
            <a:spLocks noChangeArrowheads="1"/>
          </p:cNvSpPr>
          <p:nvPr/>
        </p:nvSpPr>
        <p:spPr bwMode="auto">
          <a:xfrm>
            <a:off x="3246207" y="3685336"/>
            <a:ext cx="4018092" cy="1500187"/>
          </a:xfrm>
          <a:prstGeom prst="rect">
            <a:avLst/>
          </a:prstGeom>
          <a:noFill/>
          <a:ln w="9525">
            <a:noFill/>
            <a:miter lim="800000"/>
            <a:headEnd/>
            <a:tailEnd/>
          </a:ln>
        </p:spPr>
        <p:txBody>
          <a:bodyPr wrap="none" anchor="ct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eaLnBrk="1" hangingPunct="1"/>
            <a:r>
              <a:rPr lang="hi-IN" b="1" dirty="0">
                <a:solidFill>
                  <a:srgbClr val="0F086E"/>
                </a:solidFill>
                <a:latin typeface="+mn-lt"/>
              </a:rPr>
              <a:t>गहरे भूरे रंग का जलता हुआ
या सफेद त्वचा के लिए मुश्किल 
स्पर्श कम या कोई दर्द नहीं
जलने की परिधि पर दर्द</a:t>
            </a:r>
            <a:endParaRPr lang="en-US" b="1" dirty="0">
              <a:solidFill>
                <a:srgbClr val="0F086E"/>
              </a:solidFill>
              <a:latin typeface="+mn-lt"/>
            </a:endParaRPr>
          </a:p>
        </p:txBody>
      </p:sp>
      <p:sp>
        <p:nvSpPr>
          <p:cNvPr id="16391" name="Rectangle 27"/>
          <p:cNvSpPr>
            <a:spLocks noChangeArrowheads="1"/>
          </p:cNvSpPr>
          <p:nvPr/>
        </p:nvSpPr>
        <p:spPr bwMode="auto">
          <a:xfrm>
            <a:off x="122125" y="4341364"/>
            <a:ext cx="2072578" cy="2675797"/>
          </a:xfrm>
          <a:prstGeom prst="rect">
            <a:avLst/>
          </a:prstGeom>
          <a:noFill/>
          <a:ln>
            <a:noFill/>
          </a:ln>
        </p:spPr>
        <p:txBody>
          <a:bodyPr wrap="square">
            <a:spAutoFit/>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eaLnBrk="1" hangingPunct="1">
              <a:lnSpc>
                <a:spcPct val="140000"/>
              </a:lnSpc>
              <a:spcBef>
                <a:spcPct val="50000"/>
              </a:spcBef>
              <a:buFont typeface="Arial" panose="020B0604020202020204" pitchFamily="34" charset="0"/>
              <a:buChar char="•"/>
            </a:pPr>
            <a:r>
              <a:rPr lang="en-US" b="1" dirty="0">
                <a:solidFill>
                  <a:srgbClr val="FF0000"/>
                </a:solidFill>
                <a:latin typeface="Times New Roman" panose="02020603050405020304" pitchFamily="18" charset="0"/>
              </a:rPr>
              <a:t> </a:t>
            </a:r>
            <a:r>
              <a:rPr lang="hi-IN" b="1" dirty="0">
                <a:solidFill>
                  <a:srgbClr val="FF0000"/>
                </a:solidFill>
                <a:latin typeface="Times New Roman" panose="02020603050405020304" pitchFamily="18" charset="0"/>
              </a:rPr>
              <a:t>बाहरी त्‍वचा
 डर्मिस
 चरबी 
 मांसपेशियां</a:t>
            </a:r>
            <a:endParaRPr lang="en-US" sz="1600" b="1"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228997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C:\Documents and Settings\Administrator\Desktop\101MSDCF\DSC00003.JPG"/>
          <p:cNvPicPr>
            <a:picLocks noChangeAspect="1" noChangeArrowheads="1"/>
          </p:cNvPicPr>
          <p:nvPr/>
        </p:nvPicPr>
        <p:blipFill>
          <a:blip r:embed="rId3">
            <a:lum bright="16000" contrast="52000"/>
            <a:extLst>
              <a:ext uri="{28A0092B-C50C-407E-A947-70E740481C1C}">
                <a14:useLocalDpi xmlns:a14="http://schemas.microsoft.com/office/drawing/2010/main" val="0"/>
              </a:ext>
            </a:extLst>
          </a:blip>
          <a:srcRect/>
          <a:stretch>
            <a:fillRect/>
          </a:stretch>
        </p:blipFill>
        <p:spPr bwMode="auto">
          <a:xfrm>
            <a:off x="1143200" y="793750"/>
            <a:ext cx="6395366" cy="606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7"/>
          <p:cNvSpPr>
            <a:spLocks noChangeArrowheads="1"/>
          </p:cNvSpPr>
          <p:nvPr/>
        </p:nvSpPr>
        <p:spPr bwMode="auto">
          <a:xfrm>
            <a:off x="1608611" y="152400"/>
            <a:ext cx="5929954" cy="457200"/>
          </a:xfrm>
          <a:prstGeom prst="rect">
            <a:avLst/>
          </a:prstGeom>
          <a:noFill/>
          <a:ln w="9525">
            <a:noFill/>
            <a:miter lim="800000"/>
            <a:headEnd/>
            <a:tailEnd/>
          </a:ln>
        </p:spPr>
        <p:txBody>
          <a:bodyPr wrap="none" anchor="ct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r>
              <a:rPr lang="hi-IN" sz="3600" b="1" dirty="0">
                <a:solidFill>
                  <a:srgbClr val="FF0000"/>
                </a:solidFill>
                <a:latin typeface="Tahoma" panose="020B0604030504040204" pitchFamily="34" charset="0"/>
              </a:rPr>
              <a:t>पूर्ण मोटी नेस बर्न</a:t>
            </a:r>
            <a:endParaRPr lang="en-US" sz="3600" b="1" dirty="0">
              <a:solidFill>
                <a:srgbClr val="FF0000"/>
              </a:solidFill>
              <a:latin typeface="Tahoma" panose="020B0604030504040204" pitchFamily="34" charset="0"/>
            </a:endParaRPr>
          </a:p>
        </p:txBody>
      </p:sp>
    </p:spTree>
    <p:extLst>
      <p:ext uri="{BB962C8B-B14F-4D97-AF65-F5344CB8AC3E}">
        <p14:creationId xmlns:p14="http://schemas.microsoft.com/office/powerpoint/2010/main" val="3756986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674" y="156237"/>
            <a:ext cx="7017528" cy="1320800"/>
          </a:xfrm>
        </p:spPr>
        <p:txBody>
          <a:bodyPr>
            <a:normAutofit fontScale="90000"/>
          </a:bodyPr>
          <a:lstStyle/>
          <a:p>
            <a:r>
              <a:rPr lang="hi-IN" b="1" u="sng" dirty="0">
                <a:solidFill>
                  <a:srgbClr val="FF0000"/>
                </a:solidFill>
                <a:latin typeface="+mn-lt"/>
              </a:rPr>
              <a:t>नाइन का नियम</a:t>
            </a:r>
            <a:r>
              <a:rPr lang="en-US" b="1" u="sng" dirty="0">
                <a:solidFill>
                  <a:srgbClr val="FF0000"/>
                </a:solidFill>
                <a:latin typeface="+mn-lt"/>
              </a:rPr>
              <a:t/>
            </a:r>
            <a:br>
              <a:rPr lang="en-US" b="1" u="sng" dirty="0">
                <a:solidFill>
                  <a:srgbClr val="FF0000"/>
                </a:solidFill>
                <a:latin typeface="+mn-lt"/>
              </a:rPr>
            </a:br>
            <a:r>
              <a:rPr lang="hi-IN" b="1" u="sng" dirty="0">
                <a:solidFill>
                  <a:srgbClr val="FF0000"/>
                </a:solidFill>
                <a:latin typeface="+mn-lt"/>
              </a:rPr>
              <a:t>(% शरीर की सतह का क्षेत्रफल</a:t>
            </a:r>
            <a:r>
              <a:rPr lang="en-US" b="1" u="sng" dirty="0">
                <a:solidFill>
                  <a:srgbClr val="FF0000"/>
                </a:solidFill>
                <a:latin typeface="+mn-lt"/>
              </a:rPr>
              <a:t>)</a:t>
            </a:r>
            <a:endParaRPr lang="en-GB" b="1" u="sng" dirty="0">
              <a:solidFill>
                <a:srgbClr val="FF0000"/>
              </a:solidFill>
              <a:latin typeface="+mn-lt"/>
            </a:endParaRPr>
          </a:p>
        </p:txBody>
      </p:sp>
      <p:sp>
        <p:nvSpPr>
          <p:cNvPr id="3" name="Content Placeholder 2"/>
          <p:cNvSpPr>
            <a:spLocks noGrp="1"/>
          </p:cNvSpPr>
          <p:nvPr>
            <p:ph idx="1"/>
          </p:nvPr>
        </p:nvSpPr>
        <p:spPr>
          <a:xfrm>
            <a:off x="1201375" y="1595815"/>
            <a:ext cx="7225450" cy="3460280"/>
          </a:xfrm>
        </p:spPr>
        <p:txBody>
          <a:bodyPr>
            <a:normAutofit fontScale="77500" lnSpcReduction="20000"/>
          </a:bodyPr>
          <a:lstStyle/>
          <a:p>
            <a:pPr marL="0" indent="0">
              <a:buNone/>
            </a:pPr>
            <a:r>
              <a:rPr lang="en-US" sz="3500" dirty="0"/>
              <a:t>			</a:t>
            </a:r>
            <a:r>
              <a:rPr lang="hi-IN" sz="3500" b="1" dirty="0"/>
              <a:t>वयस्क</a:t>
            </a:r>
            <a:r>
              <a:rPr lang="en-US" sz="3000" b="1" dirty="0"/>
              <a:t>                </a:t>
            </a:r>
            <a:r>
              <a:rPr lang="hi-IN" sz="3000" b="1" u="sng" dirty="0"/>
              <a:t>बच्चा</a:t>
            </a:r>
            <a:endParaRPr lang="en-US" sz="3500" b="1" u="sng" dirty="0"/>
          </a:p>
          <a:p>
            <a:r>
              <a:rPr lang="hi-IN" sz="3000" dirty="0"/>
              <a:t>सिर और गर्दन</a:t>
            </a:r>
            <a:r>
              <a:rPr lang="en-US" sz="3000" dirty="0"/>
              <a:t>        	09%                     18%</a:t>
            </a:r>
          </a:p>
          <a:p>
            <a:r>
              <a:rPr lang="hi-IN" sz="3000" dirty="0"/>
              <a:t>ऊपरी छोर</a:t>
            </a:r>
            <a:r>
              <a:rPr lang="en-US" sz="3000" dirty="0"/>
              <a:t>   		09% each             09% each</a:t>
            </a:r>
          </a:p>
          <a:p>
            <a:r>
              <a:rPr lang="hi-IN" sz="3000" dirty="0"/>
              <a:t>पूर्वकाल ट्रंक</a:t>
            </a:r>
            <a:r>
              <a:rPr lang="en-US" sz="3000" dirty="0"/>
              <a:t>		18%                     18%</a:t>
            </a:r>
          </a:p>
          <a:p>
            <a:r>
              <a:rPr lang="hi-IN" sz="3000" dirty="0"/>
              <a:t>पीछे का ट्रंक</a:t>
            </a:r>
            <a:r>
              <a:rPr lang="en-US" sz="3000" dirty="0"/>
              <a:t>		18%                     18%</a:t>
            </a:r>
          </a:p>
          <a:p>
            <a:r>
              <a:rPr lang="hi-IN" sz="3000" dirty="0"/>
              <a:t>जननांग</a:t>
            </a:r>
            <a:r>
              <a:rPr lang="en-US" sz="3000" dirty="0"/>
              <a:t>                      01%  incl. in ant. trunk</a:t>
            </a:r>
          </a:p>
          <a:p>
            <a:r>
              <a:rPr lang="hi-IN" sz="3000" dirty="0"/>
              <a:t>निचले छोर</a:t>
            </a:r>
            <a:r>
              <a:rPr lang="en-US" sz="3000" dirty="0"/>
              <a:t>    	18% each             14% each</a:t>
            </a:r>
          </a:p>
          <a:p>
            <a:r>
              <a:rPr lang="hi-IN" sz="3000" dirty="0"/>
              <a:t>बीएसए</a:t>
            </a:r>
            <a:r>
              <a:rPr lang="en-US" sz="3000" dirty="0"/>
              <a:t>                         100%                   100%</a:t>
            </a:r>
          </a:p>
          <a:p>
            <a:endParaRPr lang="en-GB" dirty="0"/>
          </a:p>
        </p:txBody>
      </p:sp>
    </p:spTree>
    <p:extLst>
      <p:ext uri="{BB962C8B-B14F-4D97-AF65-F5344CB8AC3E}">
        <p14:creationId xmlns:p14="http://schemas.microsoft.com/office/powerpoint/2010/main" val="1023661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Documents and Settings\Administrator\My Documents\MFRCSSRCourse Material\ITBPmodified Course Materials\ITBP MFR\Lessons\Lesson 13\Graphics 13\9SADULT_B.jpg"/>
          <p:cNvPicPr>
            <a:picLocks noChangeAspect="1" noChangeArrowheads="1"/>
          </p:cNvPicPr>
          <p:nvPr/>
        </p:nvPicPr>
        <p:blipFill>
          <a:blip r:embed="rId3" cstate="print">
            <a:lum bright="-18000" contrast="14000"/>
            <a:extLst>
              <a:ext uri="{28A0092B-C50C-407E-A947-70E740481C1C}">
                <a14:useLocalDpi xmlns:a14="http://schemas.microsoft.com/office/drawing/2010/main" val="0"/>
              </a:ext>
            </a:extLst>
          </a:blip>
          <a:srcRect/>
          <a:stretch>
            <a:fillRect/>
          </a:stretch>
        </p:blipFill>
        <p:spPr bwMode="auto">
          <a:xfrm>
            <a:off x="1143198" y="1524000"/>
            <a:ext cx="3200956"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5"/>
          <p:cNvSpPr txBox="1">
            <a:spLocks noChangeArrowheads="1"/>
          </p:cNvSpPr>
          <p:nvPr/>
        </p:nvSpPr>
        <p:spPr bwMode="auto">
          <a:xfrm>
            <a:off x="1143199" y="2"/>
            <a:ext cx="6172001" cy="701675"/>
          </a:xfrm>
          <a:prstGeom prst="rect">
            <a:avLst/>
          </a:prstGeom>
          <a:solidFill>
            <a:srgbClr val="F7932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spcBef>
                <a:spcPct val="50000"/>
              </a:spcBef>
            </a:pPr>
            <a:r>
              <a:rPr lang="hi-IN" sz="4000" b="1" dirty="0">
                <a:solidFill>
                  <a:srgbClr val="000066"/>
                </a:solidFill>
                <a:latin typeface="Tahoma" panose="020B0604030504040204" pitchFamily="34" charset="0"/>
              </a:rPr>
              <a:t>नाइन का नियम</a:t>
            </a:r>
            <a:endParaRPr lang="en-US" sz="4000" b="1" dirty="0">
              <a:solidFill>
                <a:srgbClr val="000066"/>
              </a:solidFill>
              <a:latin typeface="Tahoma" panose="020B0604030504040204" pitchFamily="34" charset="0"/>
            </a:endParaRPr>
          </a:p>
        </p:txBody>
      </p:sp>
      <p:sp>
        <p:nvSpPr>
          <p:cNvPr id="11" name="Text Box 7"/>
          <p:cNvSpPr txBox="1">
            <a:spLocks noChangeArrowheads="1"/>
          </p:cNvSpPr>
          <p:nvPr/>
        </p:nvSpPr>
        <p:spPr bwMode="auto">
          <a:xfrm>
            <a:off x="1143198" y="838202"/>
            <a:ext cx="342959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spcBef>
                <a:spcPct val="50000"/>
              </a:spcBef>
            </a:pPr>
            <a:r>
              <a:rPr lang="hi-IN" sz="3200" b="1" dirty="0">
                <a:latin typeface="+mn-lt"/>
              </a:rPr>
              <a:t>वयस्क</a:t>
            </a:r>
            <a:endParaRPr lang="en-US" sz="3200" b="1" dirty="0">
              <a:latin typeface="+mn-lt"/>
            </a:endParaRPr>
          </a:p>
        </p:txBody>
      </p:sp>
      <p:pic>
        <p:nvPicPr>
          <p:cNvPr id="12" name="Picture 3" descr="C:\Documents and Settings\Administrator\My Documents\MFRCSSRCourse Material\ITBPmodified Course Materials\ITBP MFR\Lessons\Lesson 13\Graphics 13\9SCHILD.jpg"/>
          <p:cNvPicPr>
            <a:picLocks noChangeAspect="1" noChangeArrowheads="1"/>
          </p:cNvPicPr>
          <p:nvPr/>
        </p:nvPicPr>
        <p:blipFill>
          <a:blip r:embed="rId4" cstate="print">
            <a:lum contrast="20000"/>
            <a:extLst>
              <a:ext uri="{28A0092B-C50C-407E-A947-70E740481C1C}">
                <a14:useLocalDpi xmlns:a14="http://schemas.microsoft.com/office/drawing/2010/main" val="0"/>
              </a:ext>
            </a:extLst>
          </a:blip>
          <a:srcRect/>
          <a:stretch>
            <a:fillRect/>
          </a:stretch>
        </p:blipFill>
        <p:spPr bwMode="auto">
          <a:xfrm>
            <a:off x="4801434" y="1524000"/>
            <a:ext cx="3200956"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8"/>
          <p:cNvSpPr txBox="1">
            <a:spLocks noChangeArrowheads="1"/>
          </p:cNvSpPr>
          <p:nvPr/>
        </p:nvSpPr>
        <p:spPr bwMode="auto">
          <a:xfrm>
            <a:off x="5201553" y="838202"/>
            <a:ext cx="234355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spcBef>
                <a:spcPct val="50000"/>
              </a:spcBef>
            </a:pPr>
            <a:r>
              <a:rPr lang="hi-IN" sz="3200" b="1" dirty="0">
                <a:latin typeface="+mn-lt"/>
              </a:rPr>
              <a:t>बच्चा</a:t>
            </a:r>
            <a:endParaRPr lang="en-US" sz="3200" b="1" dirty="0">
              <a:latin typeface="+mn-lt"/>
            </a:endParaRPr>
          </a:p>
        </p:txBody>
      </p:sp>
    </p:spTree>
    <p:extLst>
      <p:ext uri="{BB962C8B-B14F-4D97-AF65-F5344CB8AC3E}">
        <p14:creationId xmlns:p14="http://schemas.microsoft.com/office/powerpoint/2010/main" val="608144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59" y="65083"/>
            <a:ext cx="7888070" cy="1325563"/>
          </a:xfrm>
        </p:spPr>
        <p:txBody>
          <a:bodyPr/>
          <a:lstStyle/>
          <a:p>
            <a:r>
              <a:rPr lang="hi-IN" b="1" u="sng" dirty="0">
                <a:solidFill>
                  <a:srgbClr val="FF0000"/>
                </a:solidFill>
                <a:latin typeface="+mn-lt"/>
              </a:rPr>
              <a:t>जलने की गंभीरता</a:t>
            </a:r>
            <a:endParaRPr lang="en-GB" b="1" u="sng" dirty="0">
              <a:solidFill>
                <a:srgbClr val="FF0000"/>
              </a:solidFill>
              <a:latin typeface="+mn-lt"/>
            </a:endParaRPr>
          </a:p>
        </p:txBody>
      </p:sp>
      <p:sp>
        <p:nvSpPr>
          <p:cNvPr id="3" name="Content Placeholder 2"/>
          <p:cNvSpPr>
            <a:spLocks noGrp="1"/>
          </p:cNvSpPr>
          <p:nvPr>
            <p:ph idx="1"/>
          </p:nvPr>
        </p:nvSpPr>
        <p:spPr>
          <a:xfrm>
            <a:off x="628759" y="1428757"/>
            <a:ext cx="7888070" cy="4962525"/>
          </a:xfrm>
        </p:spPr>
        <p:txBody>
          <a:bodyPr>
            <a:normAutofit fontScale="92500" lnSpcReduction="10000"/>
          </a:bodyPr>
          <a:lstStyle/>
          <a:p>
            <a:pPr>
              <a:buFont typeface="Wingdings" panose="05000000000000000000" pitchFamily="2" charset="2"/>
              <a:buChar char="Ø"/>
              <a:defRPr/>
            </a:pPr>
            <a:r>
              <a:rPr lang="en-US" sz="3200" dirty="0"/>
              <a:t> </a:t>
            </a:r>
            <a:r>
              <a:rPr lang="hi-IN" dirty="0"/>
              <a:t>रेटिंग में विचार किए जाने वाले दो प्राथमिक कारक जलने की गंभीरता</a:t>
            </a:r>
            <a:endParaRPr lang="en-US" sz="3200" dirty="0"/>
          </a:p>
          <a:p>
            <a:pPr marL="971550" lvl="1" indent="-514350">
              <a:buFont typeface="+mj-lt"/>
              <a:buAutoNum type="arabicParenR"/>
              <a:defRPr/>
            </a:pPr>
            <a:r>
              <a:rPr lang="hi-IN" sz="3200" dirty="0"/>
              <a:t>शरीर की सतह क्षेत्र (बीएसए) 
जलने का स्थान</a:t>
            </a:r>
            <a:r>
              <a:rPr lang="en-US" sz="3200" dirty="0"/>
              <a:t>.</a:t>
            </a:r>
          </a:p>
          <a:p>
            <a:pPr marL="514350" indent="-514350">
              <a:defRPr/>
            </a:pPr>
            <a:endParaRPr lang="en-US" sz="3200" dirty="0"/>
          </a:p>
          <a:p>
            <a:pPr>
              <a:buFont typeface="Wingdings" panose="05000000000000000000" pitchFamily="2" charset="2"/>
              <a:buChar char="Ø"/>
              <a:defRPr/>
            </a:pPr>
            <a:r>
              <a:rPr lang="en-US" sz="3200" dirty="0"/>
              <a:t> </a:t>
            </a:r>
            <a:r>
              <a:rPr lang="hi-IN" dirty="0"/>
              <a:t>जलने की गंभीरता को निम्नानुसार रेट किया जा सकता है</a:t>
            </a:r>
            <a:r>
              <a:rPr lang="en-US" sz="3200" dirty="0"/>
              <a:t>:</a:t>
            </a:r>
          </a:p>
          <a:p>
            <a:pPr lvl="1">
              <a:defRPr/>
            </a:pPr>
            <a:r>
              <a:rPr lang="hi-IN" sz="3200" dirty="0"/>
              <a:t>मामूली जलन
मध्यम जलन
गंभीर जलन</a:t>
            </a:r>
            <a:endParaRPr lang="en-GB" dirty="0"/>
          </a:p>
        </p:txBody>
      </p:sp>
    </p:spTree>
    <p:extLst>
      <p:ext uri="{BB962C8B-B14F-4D97-AF65-F5344CB8AC3E}">
        <p14:creationId xmlns:p14="http://schemas.microsoft.com/office/powerpoint/2010/main" val="780000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479017" y="62753"/>
            <a:ext cx="561206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spcBef>
                <a:spcPct val="50000"/>
              </a:spcBef>
            </a:pPr>
            <a:r>
              <a:rPr lang="hi-IN" sz="4400" b="1" u="sng" dirty="0">
                <a:solidFill>
                  <a:srgbClr val="FF0000"/>
                </a:solidFill>
                <a:latin typeface="+mn-lt"/>
              </a:rPr>
              <a:t>जलने की गंभीरता</a:t>
            </a:r>
            <a:endParaRPr lang="en-US" sz="4400" b="1" u="sng" dirty="0">
              <a:solidFill>
                <a:srgbClr val="FF0000"/>
              </a:solidFill>
              <a:latin typeface="+mn-lt"/>
            </a:endParaRPr>
          </a:p>
        </p:txBody>
      </p:sp>
      <p:graphicFrame>
        <p:nvGraphicFramePr>
          <p:cNvPr id="2" name="Table 1"/>
          <p:cNvGraphicFramePr>
            <a:graphicFrameLocks noGrp="1"/>
          </p:cNvGraphicFramePr>
          <p:nvPr>
            <p:extLst>
              <p:ext uri="{D42A27DB-BD31-4B8C-83A1-F6EECF244321}">
                <p14:modId xmlns:p14="http://schemas.microsoft.com/office/powerpoint/2010/main" val="1841124607"/>
              </p:ext>
            </p:extLst>
          </p:nvPr>
        </p:nvGraphicFramePr>
        <p:xfrm>
          <a:off x="1035099" y="935678"/>
          <a:ext cx="6499899" cy="5752286"/>
        </p:xfrm>
        <a:graphic>
          <a:graphicData uri="http://schemas.openxmlformats.org/drawingml/2006/table">
            <a:tbl>
              <a:tblPr firstRow="1" bandRow="1">
                <a:tableStyleId>{5940675A-B579-460E-94D1-54222C63F5DA}</a:tableStyleId>
              </a:tblPr>
              <a:tblGrid>
                <a:gridCol w="1785674">
                  <a:extLst>
                    <a:ext uri="{9D8B030D-6E8A-4147-A177-3AD203B41FA5}">
                      <a16:colId xmlns:a16="http://schemas.microsoft.com/office/drawing/2014/main" xmlns="" val="20000"/>
                    </a:ext>
                  </a:extLst>
                </a:gridCol>
                <a:gridCol w="1514696">
                  <a:extLst>
                    <a:ext uri="{9D8B030D-6E8A-4147-A177-3AD203B41FA5}">
                      <a16:colId xmlns:a16="http://schemas.microsoft.com/office/drawing/2014/main" xmlns="" val="20001"/>
                    </a:ext>
                  </a:extLst>
                </a:gridCol>
                <a:gridCol w="1440873">
                  <a:extLst>
                    <a:ext uri="{9D8B030D-6E8A-4147-A177-3AD203B41FA5}">
                      <a16:colId xmlns:a16="http://schemas.microsoft.com/office/drawing/2014/main" xmlns="" val="20002"/>
                    </a:ext>
                  </a:extLst>
                </a:gridCol>
                <a:gridCol w="1758656">
                  <a:extLst>
                    <a:ext uri="{9D8B030D-6E8A-4147-A177-3AD203B41FA5}">
                      <a16:colId xmlns:a16="http://schemas.microsoft.com/office/drawing/2014/main" xmlns="" val="20003"/>
                    </a:ext>
                  </a:extLst>
                </a:gridCol>
              </a:tblGrid>
              <a:tr h="1456158">
                <a:tc>
                  <a:txBody>
                    <a:bodyPr/>
                    <a:lstStyle/>
                    <a:p>
                      <a:endParaRPr lang="en-GB" dirty="0"/>
                    </a:p>
                  </a:txBody>
                  <a:tcPr marL="68592" marR="68592"/>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hi-IN" sz="3200" b="1" i="0" u="none" strike="noStrike" cap="none" normalizeH="0" baseline="0" dirty="0">
                          <a:ln>
                            <a:noFill/>
                          </a:ln>
                          <a:solidFill>
                            <a:schemeClr val="tx2"/>
                          </a:solidFill>
                          <a:effectLst/>
                          <a:latin typeface="+mn-lt"/>
                        </a:rPr>
                        <a:t>मामूली जलन</a:t>
                      </a:r>
                      <a:endParaRPr kumimoji="0" lang="en-US" sz="3200" b="1" i="0" u="none" strike="noStrike" cap="none" normalizeH="0" baseline="0" dirty="0">
                        <a:ln>
                          <a:noFill/>
                        </a:ln>
                        <a:solidFill>
                          <a:schemeClr val="tx2"/>
                        </a:solidFill>
                        <a:effectLst/>
                        <a:latin typeface="+mn-lt"/>
                      </a:endParaRPr>
                    </a:p>
                  </a:txBody>
                  <a:tcPr marL="68592" marR="68592" marT="45715" marB="45715"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hi-IN" sz="3200" b="1" i="0" u="none" strike="noStrike" cap="none" normalizeH="0" baseline="0" dirty="0">
                          <a:ln>
                            <a:noFill/>
                          </a:ln>
                          <a:solidFill>
                            <a:schemeClr val="tx2"/>
                          </a:solidFill>
                          <a:effectLst/>
                          <a:latin typeface="+mn-lt"/>
                        </a:rPr>
                        <a:t>मध्यम जलन</a:t>
                      </a:r>
                      <a:endParaRPr kumimoji="0" lang="en-US" sz="3200" b="1" i="0" u="none" strike="noStrike" cap="none" normalizeH="0" baseline="0" dirty="0">
                        <a:ln>
                          <a:noFill/>
                        </a:ln>
                        <a:solidFill>
                          <a:schemeClr val="tx2"/>
                        </a:solidFill>
                        <a:effectLst/>
                        <a:latin typeface="+mn-lt"/>
                      </a:endParaRPr>
                    </a:p>
                  </a:txBody>
                  <a:tcPr marL="68592" marR="68592" marT="45715" marB="45715"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hi-IN" sz="3200" b="1" i="0" u="none" strike="noStrike" cap="none" normalizeH="0" baseline="0" dirty="0">
                          <a:ln>
                            <a:noFill/>
                          </a:ln>
                          <a:solidFill>
                            <a:schemeClr val="tx2"/>
                          </a:solidFill>
                          <a:effectLst/>
                          <a:latin typeface="+mn-lt"/>
                        </a:rPr>
                        <a:t>गंभीर जलन*</a:t>
                      </a:r>
                      <a:endParaRPr kumimoji="0" lang="en-US" sz="3200" b="1" i="0" u="none" strike="noStrike" cap="none" normalizeH="0" baseline="0" dirty="0">
                        <a:ln>
                          <a:noFill/>
                        </a:ln>
                        <a:solidFill>
                          <a:schemeClr val="tx2"/>
                        </a:solidFill>
                        <a:effectLst/>
                        <a:latin typeface="+mn-lt"/>
                      </a:endParaRPr>
                    </a:p>
                  </a:txBody>
                  <a:tcPr marL="68592" marR="68592" marT="45715" marB="45715" anchor="ctr" horzOverflow="overflow"/>
                </a:tc>
                <a:extLst>
                  <a:ext uri="{0D108BD9-81ED-4DB2-BD59-A6C34878D82A}">
                    <a16:rowId xmlns:a16="http://schemas.microsoft.com/office/drawing/2014/main" xmlns="" val="10000"/>
                  </a:ext>
                </a:extLst>
              </a:tr>
              <a:tr h="1322650">
                <a:tc>
                  <a:txBody>
                    <a:bodyPr/>
                    <a:lstStyle/>
                    <a:p>
                      <a:pPr algn="ctr" eaLnBrk="1" hangingPunct="1">
                        <a:lnSpc>
                          <a:spcPct val="80000"/>
                        </a:lnSpc>
                        <a:spcBef>
                          <a:spcPct val="20000"/>
                        </a:spcBef>
                        <a:buClr>
                          <a:schemeClr val="accent2"/>
                        </a:buClr>
                        <a:buSzPct val="80000"/>
                        <a:buFont typeface="Wingdings" panose="05000000000000000000" pitchFamily="2" charset="2"/>
                        <a:buNone/>
                      </a:pPr>
                      <a:r>
                        <a:rPr lang="hi-IN" sz="3200" b="1" dirty="0">
                          <a:solidFill>
                            <a:schemeClr val="accent1"/>
                          </a:solidFill>
                          <a:latin typeface="+mn-lt"/>
                        </a:rPr>
                        <a:t>पल्‍लवग्राही 
जलता</a:t>
                      </a:r>
                      <a:endParaRPr lang="en-US" sz="3200" b="1" dirty="0">
                        <a:solidFill>
                          <a:schemeClr val="accent1"/>
                        </a:solidFill>
                        <a:latin typeface="+mn-lt"/>
                      </a:endParaRPr>
                    </a:p>
                  </a:txBody>
                  <a:tcPr marL="68592" marR="68592" anchor="ctr" anchorCtr="1"/>
                </a:tc>
                <a:tc>
                  <a:txBody>
                    <a:bodyPr/>
                    <a:lstStyle/>
                    <a:p>
                      <a:pPr algn="ctr" eaLnBrk="1" hangingPunct="1">
                        <a:spcBef>
                          <a:spcPct val="20000"/>
                        </a:spcBef>
                        <a:buClr>
                          <a:schemeClr val="accent2"/>
                        </a:buClr>
                        <a:buSzPct val="80000"/>
                        <a:buFont typeface="Wingdings" panose="05000000000000000000" pitchFamily="2" charset="2"/>
                        <a:buNone/>
                      </a:pPr>
                      <a:r>
                        <a:rPr lang="en-US" sz="3200" b="1" dirty="0">
                          <a:latin typeface="+mn-lt"/>
                        </a:rPr>
                        <a:t>&lt; 50%</a:t>
                      </a:r>
                    </a:p>
                  </a:txBody>
                  <a:tcPr marL="68592" marR="68592"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a:latin typeface="+mn-lt"/>
                        </a:rPr>
                        <a:t>&gt; 50%</a:t>
                      </a:r>
                    </a:p>
                  </a:txBody>
                  <a:tcPr marL="68592" marR="68592"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a:latin typeface="+mn-lt"/>
                        </a:rPr>
                        <a:t>-</a:t>
                      </a:r>
                    </a:p>
                  </a:txBody>
                  <a:tcPr marL="68592" marR="68592" anchor="ctr" anchorCtr="1"/>
                </a:tc>
                <a:extLst>
                  <a:ext uri="{0D108BD9-81ED-4DB2-BD59-A6C34878D82A}">
                    <a16:rowId xmlns:a16="http://schemas.microsoft.com/office/drawing/2014/main" xmlns="" val="10001"/>
                  </a:ext>
                </a:extLst>
              </a:tr>
              <a:tr h="14561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i-IN" sz="3200" b="1" dirty="0">
                          <a:solidFill>
                            <a:schemeClr val="accent1"/>
                          </a:solidFill>
                          <a:latin typeface="+mn-lt"/>
                        </a:rPr>
                        <a:t>आंशिक मोटाई</a:t>
                      </a:r>
                      <a:endParaRPr lang="en-US" sz="3200" b="1" dirty="0">
                        <a:solidFill>
                          <a:schemeClr val="folHlink"/>
                        </a:solidFill>
                        <a:latin typeface="+mn-lt"/>
                      </a:endParaRPr>
                    </a:p>
                  </a:txBody>
                  <a:tcPr marL="68592" marR="6859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a:latin typeface="+mn-lt"/>
                        </a:rPr>
                        <a:t>2% - 15%</a:t>
                      </a:r>
                    </a:p>
                  </a:txBody>
                  <a:tcPr marL="68592" marR="68592"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a:latin typeface="+mn-lt"/>
                        </a:rPr>
                        <a:t>15 - 30%</a:t>
                      </a:r>
                    </a:p>
                  </a:txBody>
                  <a:tcPr marL="68592" marR="68592"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a:latin typeface="+mn-lt"/>
                        </a:rPr>
                        <a:t>&gt; 30%</a:t>
                      </a:r>
                    </a:p>
                  </a:txBody>
                  <a:tcPr marL="68592" marR="68592" anchor="ctr" anchorCtr="1"/>
                </a:tc>
                <a:extLst>
                  <a:ext uri="{0D108BD9-81ED-4DB2-BD59-A6C34878D82A}">
                    <a16:rowId xmlns:a16="http://schemas.microsoft.com/office/drawing/2014/main" xmlns="" val="10002"/>
                  </a:ext>
                </a:extLst>
              </a:tr>
              <a:tr h="14561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i-IN" sz="3200" b="1" dirty="0">
                          <a:solidFill>
                            <a:schemeClr val="accent1"/>
                          </a:solidFill>
                          <a:latin typeface="+mn-lt"/>
                        </a:rPr>
                        <a:t>पूर्ण मोटाई</a:t>
                      </a:r>
                      <a:endParaRPr lang="en-US" sz="3200" b="1" dirty="0">
                        <a:solidFill>
                          <a:schemeClr val="accent1"/>
                        </a:solidFill>
                        <a:latin typeface="+mn-lt"/>
                      </a:endParaRPr>
                    </a:p>
                  </a:txBody>
                  <a:tcPr marL="68592" marR="6859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a:latin typeface="+mn-lt"/>
                        </a:rPr>
                        <a:t>&lt; 2%</a:t>
                      </a:r>
                    </a:p>
                  </a:txBody>
                  <a:tcPr marL="68592" marR="68592"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a:latin typeface="+mn-lt"/>
                        </a:rPr>
                        <a:t>2% - 10%</a:t>
                      </a:r>
                    </a:p>
                  </a:txBody>
                  <a:tcPr marL="68592" marR="68592"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a:latin typeface="+mn-lt"/>
                        </a:rPr>
                        <a:t>&gt; 10%</a:t>
                      </a:r>
                    </a:p>
                  </a:txBody>
                  <a:tcPr marL="68592" marR="68592" anchor="ctr" anchorCtr="1"/>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4229147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506" y="107576"/>
            <a:ext cx="6348815" cy="1320800"/>
          </a:xfrm>
        </p:spPr>
        <p:txBody>
          <a:bodyPr>
            <a:normAutofit fontScale="90000"/>
          </a:bodyPr>
          <a:lstStyle/>
          <a:p>
            <a:r>
              <a:rPr lang="hi-IN" b="1" u="sng" dirty="0">
                <a:solidFill>
                  <a:srgbClr val="FF0000"/>
                </a:solidFill>
                <a:latin typeface="+mn-lt"/>
              </a:rPr>
              <a:t>अतिरिक्त मुद्दो पर विचार करना</a:t>
            </a:r>
            <a:endParaRPr lang="en-GB" b="1" u="sng" dirty="0">
              <a:solidFill>
                <a:srgbClr val="FF0000"/>
              </a:solidFill>
              <a:latin typeface="+mn-lt"/>
            </a:endParaRPr>
          </a:p>
        </p:txBody>
      </p:sp>
      <p:sp>
        <p:nvSpPr>
          <p:cNvPr id="3" name="Content Placeholder 2"/>
          <p:cNvSpPr>
            <a:spLocks noGrp="1"/>
          </p:cNvSpPr>
          <p:nvPr>
            <p:ph idx="1"/>
          </p:nvPr>
        </p:nvSpPr>
        <p:spPr>
          <a:xfrm>
            <a:off x="628759" y="1690688"/>
            <a:ext cx="7888070" cy="2899241"/>
          </a:xfrm>
        </p:spPr>
        <p:txBody>
          <a:bodyPr>
            <a:noAutofit/>
          </a:bodyPr>
          <a:lstStyle/>
          <a:p>
            <a:r>
              <a:rPr lang="hi-IN" dirty="0"/>
              <a:t>जलने का स्रोत</a:t>
            </a:r>
            <a:r>
              <a:rPr lang="en-US" dirty="0"/>
              <a:t>:</a:t>
            </a:r>
          </a:p>
          <a:p>
            <a:pPr marL="0" indent="0">
              <a:buNone/>
            </a:pPr>
            <a:r>
              <a:rPr lang="en-US" dirty="0"/>
              <a:t>–</a:t>
            </a:r>
            <a:r>
              <a:rPr lang="hi-IN" dirty="0"/>
              <a:t>बिजली के जलने से गंभीर आंतरिक क्षति होते हुए छोटी सतह पर चोट लग सकती है</a:t>
            </a:r>
            <a:r>
              <a:rPr lang="en-US" dirty="0"/>
              <a:t>.</a:t>
            </a:r>
          </a:p>
          <a:p>
            <a:pPr marL="0" indent="0">
              <a:buNone/>
            </a:pPr>
            <a:r>
              <a:rPr lang="en-US" dirty="0"/>
              <a:t>– </a:t>
            </a:r>
            <a:r>
              <a:rPr lang="hi-IN" dirty="0"/>
              <a:t>रसायनों के रूप में रासायनिक जलन त्वचा पर रह सकती है और लंबे समय तक जलती रह सकती है और/या रक्त प्रवाह में प्रवेश कर सकती है।</a:t>
            </a:r>
            <a:endParaRPr lang="en-US" dirty="0"/>
          </a:p>
          <a:p>
            <a:pPr marL="0" indent="0">
              <a:buNone/>
            </a:pPr>
            <a:r>
              <a:rPr lang="en-US" dirty="0"/>
              <a:t>– </a:t>
            </a:r>
            <a:r>
              <a:rPr lang="hi-IN" dirty="0"/>
              <a:t>विकिरण जलन आमतौर पर परमाणु स्रोतों से होती है।</a:t>
            </a:r>
            <a:endParaRPr lang="en-GB" sz="3200" dirty="0"/>
          </a:p>
        </p:txBody>
      </p:sp>
    </p:spTree>
    <p:extLst>
      <p:ext uri="{BB962C8B-B14F-4D97-AF65-F5344CB8AC3E}">
        <p14:creationId xmlns:p14="http://schemas.microsoft.com/office/powerpoint/2010/main" val="2957927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i-IN" sz="3600" b="1" u="sng" dirty="0">
                <a:latin typeface="+mn-lt"/>
              </a:rPr>
              <a:t>शरीर के क्षेत्र जल गए</a:t>
            </a:r>
            <a:endParaRPr lang="en-GB" sz="3600" b="1" u="sng" dirty="0">
              <a:latin typeface="+mn-lt"/>
            </a:endParaRPr>
          </a:p>
        </p:txBody>
      </p:sp>
      <p:sp>
        <p:nvSpPr>
          <p:cNvPr id="3" name="Content Placeholder 2"/>
          <p:cNvSpPr>
            <a:spLocks noGrp="1"/>
          </p:cNvSpPr>
          <p:nvPr>
            <p:ph idx="1"/>
          </p:nvPr>
        </p:nvSpPr>
        <p:spPr>
          <a:xfrm>
            <a:off x="744176" y="1649601"/>
            <a:ext cx="6986660" cy="3880773"/>
          </a:xfrm>
        </p:spPr>
        <p:txBody>
          <a:bodyPr>
            <a:normAutofit fontScale="85000" lnSpcReduction="10000"/>
          </a:bodyPr>
          <a:lstStyle/>
          <a:p>
            <a:pPr>
              <a:defRPr/>
            </a:pPr>
            <a:r>
              <a:rPr lang="hi-IN" sz="3500" dirty="0"/>
              <a:t>चेहरा।
हाथ और पैर।
कमर, जननांग, नितंब और भीतरी जांघें:
जोड़ों के आसपास जलन होती है।</a:t>
            </a:r>
            <a:endParaRPr lang="en-US" sz="3200" dirty="0"/>
          </a:p>
          <a:p>
            <a:pPr marL="0" indent="0">
              <a:buNone/>
            </a:pPr>
            <a:r>
              <a:rPr lang="hi-IN" sz="3900" b="1" u="sng" dirty="0"/>
              <a:t>अन्य जटिल कारक</a:t>
            </a:r>
            <a:r>
              <a:rPr lang="en-US" sz="3900" b="1" u="sng" dirty="0"/>
              <a:t>:</a:t>
            </a:r>
            <a:endParaRPr lang="en-US" sz="3200" dirty="0"/>
          </a:p>
          <a:p>
            <a:r>
              <a:rPr lang="hi-IN" sz="3500" dirty="0"/>
              <a:t>रोगी की उम्र
रोगी की पहले से मौजूद बीमारियां।</a:t>
            </a:r>
            <a:endParaRPr lang="en-GB" sz="3200" dirty="0"/>
          </a:p>
        </p:txBody>
      </p:sp>
    </p:spTree>
    <p:extLst>
      <p:ext uri="{BB962C8B-B14F-4D97-AF65-F5344CB8AC3E}">
        <p14:creationId xmlns:p14="http://schemas.microsoft.com/office/powerpoint/2010/main" val="416134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58" y="222246"/>
            <a:ext cx="8326981" cy="662781"/>
          </a:xfrm>
        </p:spPr>
        <p:txBody>
          <a:bodyPr>
            <a:normAutofit fontScale="90000"/>
          </a:bodyPr>
          <a:lstStyle/>
          <a:p>
            <a:r>
              <a:rPr lang="hi-IN" b="1" u="sng" dirty="0">
                <a:solidFill>
                  <a:srgbClr val="FF0000"/>
                </a:solidFill>
                <a:latin typeface="Tahoma" panose="020B0604030504040204" pitchFamily="34" charset="0"/>
              </a:rPr>
              <a:t>जलने की चोटों का प्रबंधन</a:t>
            </a:r>
            <a:endParaRPr lang="en-GB" u="sng" dirty="0">
              <a:solidFill>
                <a:srgbClr val="FF0000"/>
              </a:solidFill>
            </a:endParaRPr>
          </a:p>
        </p:txBody>
      </p:sp>
      <p:sp>
        <p:nvSpPr>
          <p:cNvPr id="3" name="Content Placeholder 2"/>
          <p:cNvSpPr>
            <a:spLocks noGrp="1"/>
          </p:cNvSpPr>
          <p:nvPr>
            <p:ph idx="1"/>
          </p:nvPr>
        </p:nvSpPr>
        <p:spPr>
          <a:xfrm>
            <a:off x="628759" y="885027"/>
            <a:ext cx="8326982" cy="5750727"/>
          </a:xfrm>
        </p:spPr>
        <p:txBody>
          <a:bodyPr>
            <a:normAutofit fontScale="92500" lnSpcReduction="20000"/>
          </a:bodyPr>
          <a:lstStyle/>
          <a:p>
            <a:pPr>
              <a:spcBef>
                <a:spcPct val="50000"/>
              </a:spcBef>
            </a:pPr>
            <a:r>
              <a:rPr lang="hi-IN" dirty="0"/>
              <a:t>जलने की प्रक्रिया को रोकें।
सभी सुलगते कपड़े हटा दें।
प्रारंभिक मूल्यांकन।
ऑक्सीजन और वेंटिलेशन।
जलने की गंभीरता का निर्धारण करें।
घाव को बाँझ ड्रेसिंग से ढक दें।
रोगी को गर्म रखें और सदमे का इलाज करें।</a:t>
            </a:r>
            <a:endParaRPr lang="en-IN" dirty="0"/>
          </a:p>
          <a:p>
            <a:pPr>
              <a:spcBef>
                <a:spcPct val="50000"/>
              </a:spcBef>
            </a:pPr>
            <a:r>
              <a:rPr lang="hi-IN" sz="3500" dirty="0">
                <a:ea typeface="Times New Roman" panose="02020603050405020304" pitchFamily="18" charset="0"/>
              </a:rPr>
              <a:t>यदि आपके रोगी की श्वास अपर्याप्त है, तो पूरक ऑक्सीजन के साथ वेंटिलेशन प्रदान करें। ऑक्सीजन 10-15 लीटर/मिनट दें।</a:t>
            </a:r>
            <a:endParaRPr lang="en-IN" sz="3500" dirty="0">
              <a:effectLst/>
              <a:ea typeface="Times New Roman" panose="02020603050405020304" pitchFamily="18" charset="0"/>
              <a:cs typeface="Mangal" panose="02040503050203030202" pitchFamily="18" charset="0"/>
            </a:endParaRPr>
          </a:p>
        </p:txBody>
      </p:sp>
      <p:sp>
        <p:nvSpPr>
          <p:cNvPr id="4" name="Right Arrow 3">
            <a:hlinkClick r:id="rId2" action="ppaction://hlinksldjump"/>
          </p:cNvPr>
          <p:cNvSpPr/>
          <p:nvPr/>
        </p:nvSpPr>
        <p:spPr>
          <a:xfrm>
            <a:off x="6005552" y="1064937"/>
            <a:ext cx="535874" cy="357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ight Arrow 4">
            <a:hlinkClick r:id="rId3" action="ppaction://hlinksldjump"/>
          </p:cNvPr>
          <p:cNvSpPr/>
          <p:nvPr/>
        </p:nvSpPr>
        <p:spPr>
          <a:xfrm>
            <a:off x="7064392" y="1788735"/>
            <a:ext cx="535874" cy="357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88692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59" y="130183"/>
            <a:ext cx="7888070" cy="730433"/>
          </a:xfrm>
        </p:spPr>
        <p:txBody>
          <a:bodyPr>
            <a:noAutofit/>
          </a:bodyPr>
          <a:lstStyle/>
          <a:p>
            <a:r>
              <a:rPr lang="hi-IN" sz="3600" b="1" u="sng" dirty="0">
                <a:solidFill>
                  <a:srgbClr val="FF0000"/>
                </a:solidFill>
                <a:latin typeface="+mn-lt"/>
              </a:rPr>
              <a:t>उद्देश्यों</a:t>
            </a:r>
            <a:endParaRPr lang="en-GB" sz="3600" dirty="0"/>
          </a:p>
        </p:txBody>
      </p:sp>
      <p:sp>
        <p:nvSpPr>
          <p:cNvPr id="3" name="Content Placeholder 2"/>
          <p:cNvSpPr>
            <a:spLocks noGrp="1"/>
          </p:cNvSpPr>
          <p:nvPr>
            <p:ph idx="1"/>
          </p:nvPr>
        </p:nvSpPr>
        <p:spPr>
          <a:xfrm>
            <a:off x="473929" y="986628"/>
            <a:ext cx="8339958" cy="5302447"/>
          </a:xfrm>
        </p:spPr>
        <p:txBody>
          <a:bodyPr>
            <a:noAutofit/>
          </a:bodyPr>
          <a:lstStyle/>
          <a:p>
            <a:pPr marL="0" indent="0">
              <a:buNone/>
              <a:defRPr/>
            </a:pPr>
            <a:r>
              <a:rPr lang="hi-IN" b="1" dirty="0"/>
              <a:t>इस पाठ के पूरा होने पर, आप निम्न में सक्षम होंगे</a:t>
            </a:r>
            <a:r>
              <a:rPr lang="en-US" sz="3200" b="1" dirty="0"/>
              <a:t>:</a:t>
            </a:r>
          </a:p>
          <a:p>
            <a:pPr algn="just">
              <a:lnSpc>
                <a:spcPct val="100000"/>
              </a:lnSpc>
              <a:spcBef>
                <a:spcPts val="600"/>
              </a:spcBef>
              <a:spcAft>
                <a:spcPts val="600"/>
              </a:spcAft>
              <a:defRPr/>
            </a:pPr>
            <a:r>
              <a:rPr lang="hi-IN" dirty="0"/>
              <a:t>तीन प्रकार के जलने में से प्रत्येक के संकेतों और लक्षणों का उनकी गहराई के अनुसार मिलान करें।
शरीर के एक विशिष्ट हिस्से को दिए जाने पर रोगी पर जले हुए कुल शरीर की सतह क्षेत्र (टीबीएसए) को निर्धारित करने के लिए "नाइन का नियम" लागू करें।
रासायनिक जलने के पूर्व-अस्पताल उपचार के लिए तीन चरणों की सूची बनाएं।</a:t>
            </a:r>
            <a:endParaRPr lang="en-GB" sz="3200" dirty="0"/>
          </a:p>
        </p:txBody>
      </p:sp>
      <p:sp>
        <p:nvSpPr>
          <p:cNvPr id="4" name="TextBox 3"/>
          <p:cNvSpPr txBox="1"/>
          <p:nvPr/>
        </p:nvSpPr>
        <p:spPr>
          <a:xfrm>
            <a:off x="8113137" y="6415088"/>
            <a:ext cx="941216" cy="369332"/>
          </a:xfrm>
          <a:prstGeom prst="rect">
            <a:avLst/>
          </a:prstGeom>
          <a:noFill/>
        </p:spPr>
        <p:txBody>
          <a:bodyPr wrap="square" rtlCol="0">
            <a:spAutoFit/>
          </a:bodyPr>
          <a:lstStyle/>
          <a:p>
            <a:r>
              <a:rPr lang="en-GB" dirty="0" err="1"/>
              <a:t>Cont</a:t>
            </a:r>
            <a:r>
              <a:rPr lang="en-GB" dirty="0"/>
              <a:t>…</a:t>
            </a:r>
          </a:p>
        </p:txBody>
      </p:sp>
    </p:spTree>
    <p:extLst>
      <p:ext uri="{BB962C8B-B14F-4D97-AF65-F5344CB8AC3E}">
        <p14:creationId xmlns:p14="http://schemas.microsoft.com/office/powerpoint/2010/main" val="913607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2702D63-549F-1377-29A7-1E8D180FFFA0}"/>
              </a:ext>
            </a:extLst>
          </p:cNvPr>
          <p:cNvSpPr>
            <a:spLocks noGrp="1"/>
          </p:cNvSpPr>
          <p:nvPr>
            <p:ph idx="1"/>
          </p:nvPr>
        </p:nvSpPr>
        <p:spPr>
          <a:xfrm>
            <a:off x="64655" y="886691"/>
            <a:ext cx="8894618" cy="5868215"/>
          </a:xfrm>
        </p:spPr>
        <p:txBody>
          <a:bodyPr>
            <a:normAutofit fontScale="25000" lnSpcReduction="20000"/>
          </a:bodyPr>
          <a:lstStyle/>
          <a:p>
            <a:pPr algn="just"/>
            <a:r>
              <a:rPr lang="hi-IN" sz="11200" dirty="0">
                <a:ea typeface="Times New Roman" panose="02020603050405020304" pitchFamily="18" charset="0"/>
              </a:rPr>
              <a:t>नाइन के नियम का उपयोग करके जलने की गंभीरता का निर्धारण करें। वयस्कों में 15% से अधिक या बच्चों में 10% बीएसए शामिल होने वाले किसी भी जलन को द्रव प्रतिस्थापन की आवश्यकता होगी। एक विस्तृत बोर वेनफ्लॉन का उपयोग करके </a:t>
            </a:r>
            <a:r>
              <a:rPr lang="en-US" sz="11200" dirty="0">
                <a:ea typeface="Times New Roman" panose="02020603050405020304" pitchFamily="18" charset="0"/>
                <a:cs typeface="Mangal" panose="02040503050203030202" pitchFamily="18" charset="0"/>
              </a:rPr>
              <a:t>IV </a:t>
            </a:r>
            <a:r>
              <a:rPr lang="hi-IN" sz="11200" dirty="0">
                <a:ea typeface="Times New Roman" panose="02020603050405020304" pitchFamily="18" charset="0"/>
              </a:rPr>
              <a:t>एक्सेस स्थापित करें और रिंगर लैक्टेट और रखरखाव डेक्सट्रोज नॉर्मल सेलाइन शुरू करें। सामान्य सूत्र शरीर की सतह के क्षेत्र का कुल प्रतिशत है जो किग्रा </a:t>
            </a:r>
            <a:r>
              <a:rPr lang="en-US" sz="11200" dirty="0">
                <a:ea typeface="Times New Roman" panose="02020603050405020304" pitchFamily="18" charset="0"/>
                <a:cs typeface="Mangal" panose="02040503050203030202" pitchFamily="18" charset="0"/>
              </a:rPr>
              <a:t>x 4 </a:t>
            </a:r>
            <a:r>
              <a:rPr lang="hi-IN" sz="11200" dirty="0">
                <a:ea typeface="Times New Roman" panose="02020603050405020304" pitchFamily="18" charset="0"/>
              </a:rPr>
              <a:t>में जला </a:t>
            </a:r>
            <a:r>
              <a:rPr lang="en-US" sz="11200" dirty="0">
                <a:ea typeface="Times New Roman" panose="02020603050405020304" pitchFamily="18" charset="0"/>
                <a:cs typeface="Mangal" panose="02040503050203030202" pitchFamily="18" charset="0"/>
              </a:rPr>
              <a:t>x </a:t>
            </a:r>
            <a:r>
              <a:rPr lang="hi-IN" sz="11200" dirty="0">
                <a:ea typeface="Times New Roman" panose="02020603050405020304" pitchFamily="18" charset="0"/>
              </a:rPr>
              <a:t>वजन = एमएल में आयतन है; यह मात्रा पहले 8 घंटों में और दूसरी छमाही अगले 16 घंटों में दी जाती है।
जलने को ढक दें। सूखी बाँझ ड्रेसिंग या डिस्पोजेबल बाँझ बर्न शीट का उपयोग करें। जलने पर ग्रीस या वसा, मलहम, लोशन, एंटीसेप्टिक या बर्फ का प्रयोग न करें। किसी भी फफोले को न तोड़ें। यदि जलन में आंख शामिल है, तो दोनों आंखों को ढंकना सुनिश्चित करें। दूसरी या तीसरी डिग्री के जलने वाली उंगलियों को प्रत्येक उंगली को अलग-अलग ड्रेसिंग की आवश्यकता होती है।</a:t>
            </a:r>
            <a:endParaRPr lang="en-IN" sz="2400" b="1" dirty="0"/>
          </a:p>
        </p:txBody>
      </p:sp>
    </p:spTree>
    <p:extLst>
      <p:ext uri="{BB962C8B-B14F-4D97-AF65-F5344CB8AC3E}">
        <p14:creationId xmlns:p14="http://schemas.microsoft.com/office/powerpoint/2010/main" val="4145732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2702D63-549F-1377-29A7-1E8D180FFFA0}"/>
              </a:ext>
            </a:extLst>
          </p:cNvPr>
          <p:cNvSpPr>
            <a:spLocks noGrp="1"/>
          </p:cNvSpPr>
          <p:nvPr>
            <p:ph idx="1"/>
          </p:nvPr>
        </p:nvSpPr>
        <p:spPr>
          <a:xfrm>
            <a:off x="325821" y="569683"/>
            <a:ext cx="7275706" cy="5718634"/>
          </a:xfrm>
        </p:spPr>
        <p:txBody>
          <a:bodyPr>
            <a:normAutofit/>
          </a:bodyPr>
          <a:lstStyle/>
          <a:p>
            <a:pPr lvl="0" algn="just">
              <a:lnSpc>
                <a:spcPct val="115000"/>
              </a:lnSpc>
              <a:spcAft>
                <a:spcPts val="1000"/>
              </a:spcAft>
              <a:buFont typeface="Wingdings" panose="05000000000000000000" pitchFamily="2" charset="2"/>
              <a:buChar char=""/>
              <a:tabLst>
                <a:tab pos="457200" algn="l"/>
              </a:tabLst>
            </a:pPr>
            <a:r>
              <a:rPr lang="hi-IN" sz="2400" dirty="0">
                <a:ea typeface="Times New Roman" panose="02020603050405020304" pitchFamily="18" charset="0"/>
              </a:rPr>
              <a:t>रोगी को गर्म रखें और सदमे का इलाज करें।
यदि उपलब्ध हो तो </a:t>
            </a:r>
            <a:r>
              <a:rPr lang="en-US" sz="2400" dirty="0">
                <a:ea typeface="Times New Roman" panose="02020603050405020304" pitchFamily="18" charset="0"/>
                <a:cs typeface="Mangal" panose="02040503050203030202" pitchFamily="18" charset="0"/>
              </a:rPr>
              <a:t>Inj. Morphine </a:t>
            </a:r>
            <a:r>
              <a:rPr lang="hi-IN" sz="2400" dirty="0">
                <a:ea typeface="Times New Roman" panose="02020603050405020304" pitchFamily="18" charset="0"/>
              </a:rPr>
              <a:t>या </a:t>
            </a:r>
            <a:r>
              <a:rPr lang="en-US" sz="2400" dirty="0">
                <a:ea typeface="Times New Roman" panose="02020603050405020304" pitchFamily="18" charset="0"/>
                <a:cs typeface="Mangal" panose="02040503050203030202" pitchFamily="18" charset="0"/>
              </a:rPr>
              <a:t>Inj. </a:t>
            </a:r>
            <a:r>
              <a:rPr lang="en-US" sz="2400" dirty="0" err="1">
                <a:ea typeface="Times New Roman" panose="02020603050405020304" pitchFamily="18" charset="0"/>
                <a:cs typeface="Mangal" panose="02040503050203030202" pitchFamily="18" charset="0"/>
              </a:rPr>
              <a:t>Fortwin</a:t>
            </a:r>
            <a:r>
              <a:rPr lang="en-US" sz="2400" dirty="0">
                <a:ea typeface="Times New Roman" panose="02020603050405020304" pitchFamily="18" charset="0"/>
                <a:cs typeface="Mangal" panose="02040503050203030202" pitchFamily="18" charset="0"/>
              </a:rPr>
              <a:t> 1 amp </a:t>
            </a:r>
            <a:r>
              <a:rPr lang="hi-IN" sz="2400" dirty="0">
                <a:ea typeface="Times New Roman" panose="02020603050405020304" pitchFamily="18" charset="0"/>
              </a:rPr>
              <a:t>स्लो </a:t>
            </a:r>
            <a:r>
              <a:rPr lang="en-US" sz="2400" dirty="0">
                <a:ea typeface="Times New Roman" panose="02020603050405020304" pitchFamily="18" charset="0"/>
                <a:cs typeface="Mangal" panose="02040503050203030202" pitchFamily="18" charset="0"/>
              </a:rPr>
              <a:t>IV </a:t>
            </a:r>
            <a:r>
              <a:rPr lang="hi-IN" sz="2400" dirty="0">
                <a:ea typeface="Times New Roman" panose="02020603050405020304" pitchFamily="18" charset="0"/>
              </a:rPr>
              <a:t>दें लेकिन श्वसन अवसाद के बारे में सावधान रहें।
यदि जलन मध्यम या गंभीर है और जला हुआ क्षेत्र 5% से अधिक है, तो रोगी को अस्पताल की देखभाल के लिए रेफर करें। मामूली जलने में, कैप की तरह व्यापक स्पेक्ट्रम एंटीबायोटिक भी शुरू करें। एम्पिक्लोक्स 500 मिलीग्राम 6 </a:t>
            </a:r>
            <a:r>
              <a:rPr lang="en-US" sz="2400" dirty="0" err="1">
                <a:ea typeface="Times New Roman" panose="02020603050405020304" pitchFamily="18" charset="0"/>
                <a:cs typeface="Mangal" panose="02040503050203030202" pitchFamily="18" charset="0"/>
              </a:rPr>
              <a:t>hrly</a:t>
            </a:r>
            <a:r>
              <a:rPr lang="en-US" sz="2400" dirty="0">
                <a:ea typeface="Times New Roman" panose="02020603050405020304" pitchFamily="18" charset="0"/>
                <a:cs typeface="Mangal" panose="02040503050203030202" pitchFamily="18" charset="0"/>
              </a:rPr>
              <a:t>, </a:t>
            </a:r>
            <a:r>
              <a:rPr lang="hi-IN" sz="2400" dirty="0">
                <a:ea typeface="Times New Roman" panose="02020603050405020304" pitchFamily="18" charset="0"/>
              </a:rPr>
              <a:t>जस्ता के साथ मल्टीविटामिन, और टी कॉम्बी फ्लेम (टीडीएस) या सेराटी पेप्टिडेज़ संयोजन के साथ विरोधी भड़काऊ</a:t>
            </a:r>
            <a:endParaRPr lang="en-IN" sz="2400" b="1" dirty="0"/>
          </a:p>
        </p:txBody>
      </p:sp>
    </p:spTree>
    <p:extLst>
      <p:ext uri="{BB962C8B-B14F-4D97-AF65-F5344CB8AC3E}">
        <p14:creationId xmlns:p14="http://schemas.microsoft.com/office/powerpoint/2010/main" val="1041250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59" y="107952"/>
            <a:ext cx="6972768" cy="1325563"/>
          </a:xfrm>
        </p:spPr>
        <p:txBody>
          <a:bodyPr>
            <a:normAutofit fontScale="90000"/>
          </a:bodyPr>
          <a:lstStyle/>
          <a:p>
            <a:r>
              <a:rPr lang="hi-IN" b="1" u="sng" dirty="0">
                <a:solidFill>
                  <a:srgbClr val="FF0000"/>
                </a:solidFill>
                <a:latin typeface="+mn-lt"/>
              </a:rPr>
              <a:t>रासायनिक जलने के लिए अस्पताल से पहले का उपचार</a:t>
            </a:r>
            <a:endParaRPr lang="en-GB" u="sng" dirty="0">
              <a:solidFill>
                <a:srgbClr val="FF0000"/>
              </a:solidFill>
              <a:latin typeface="+mn-lt"/>
            </a:endParaRPr>
          </a:p>
        </p:txBody>
      </p:sp>
      <p:sp>
        <p:nvSpPr>
          <p:cNvPr id="3" name="Content Placeholder 2"/>
          <p:cNvSpPr>
            <a:spLocks noGrp="1"/>
          </p:cNvSpPr>
          <p:nvPr>
            <p:ph idx="1"/>
          </p:nvPr>
        </p:nvSpPr>
        <p:spPr>
          <a:xfrm>
            <a:off x="628759" y="1576395"/>
            <a:ext cx="7888070" cy="4698899"/>
          </a:xfrm>
        </p:spPr>
        <p:txBody>
          <a:bodyPr>
            <a:normAutofit fontScale="25000" lnSpcReduction="20000"/>
          </a:bodyPr>
          <a:lstStyle/>
          <a:p>
            <a:pPr algn="just">
              <a:lnSpc>
                <a:spcPct val="115000"/>
              </a:lnSpc>
              <a:spcAft>
                <a:spcPts val="1000"/>
              </a:spcAft>
            </a:pPr>
            <a:r>
              <a:rPr lang="hi-IN" sz="8000" dirty="0">
                <a:ea typeface="Times New Roman" panose="02020603050405020304" pitchFamily="18" charset="0"/>
              </a:rPr>
              <a:t>तेजी से इलाज जरूरी है। नीचे केवल सामान्य दिशानिर्देश दिए गए हैं।
सार्वभौमिक सावधानियों का प्रयोग करें
पानी से धोने से पहले चूने के पाउडर जैसे सूखे रसायनों को ब्रश कर लें।
कम से कम 20 मिनट या उससे अधिक समय तक क्षेत्र को पानी से धो लें। रोगी को धोते समय कपड़े और गहने निकालें और अलग रख दें।
प्रभावित क्षेत्र पर एक बाँझ ड्रेसिंग लागू करें और यदि मामूली है, तो विरोधी भड़काऊ दवाओं के साथ मौखिक एंटीबायोटिक कवरेज शुरू करें। यदि प्रमुख है, तो रोगी को अस्पताल में रेफर करें।
सदमे के लिए इलाज करें।</a:t>
            </a:r>
            <a:endParaRPr lang="en-IN" sz="8000" dirty="0">
              <a:effectLst/>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98451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B53AB73-3676-3F63-28D9-3E904CF1634F}"/>
              </a:ext>
            </a:extLst>
          </p:cNvPr>
          <p:cNvSpPr>
            <a:spLocks noGrp="1"/>
          </p:cNvSpPr>
          <p:nvPr>
            <p:ph idx="1"/>
          </p:nvPr>
        </p:nvSpPr>
        <p:spPr>
          <a:xfrm>
            <a:off x="815894" y="242047"/>
            <a:ext cx="8050200" cy="6382871"/>
          </a:xfrm>
        </p:spPr>
        <p:txBody>
          <a:bodyPr>
            <a:normAutofit fontScale="25000" lnSpcReduction="20000"/>
          </a:bodyPr>
          <a:lstStyle/>
          <a:p>
            <a:pPr marL="114300" indent="0" algn="just">
              <a:lnSpc>
                <a:spcPct val="115000"/>
              </a:lnSpc>
              <a:spcAft>
                <a:spcPts val="1000"/>
              </a:spcAft>
              <a:buNone/>
            </a:pPr>
            <a:r>
              <a:rPr lang="en-US" sz="11200" dirty="0">
                <a:effectLst/>
                <a:ea typeface="Times New Roman" panose="02020603050405020304" pitchFamily="18" charset="0"/>
                <a:cs typeface="Mangal" panose="02040503050203030202" pitchFamily="18" charset="0"/>
              </a:rPr>
              <a:t>!!! </a:t>
            </a:r>
            <a:r>
              <a:rPr lang="hi-IN" sz="11200" u="sng" dirty="0">
                <a:ea typeface="Times New Roman" panose="02020603050405020304" pitchFamily="18" charset="0"/>
              </a:rPr>
              <a:t>सावधानी</a:t>
            </a:r>
            <a:r>
              <a:rPr lang="en-US" sz="11200" dirty="0">
                <a:effectLst/>
                <a:ea typeface="Times New Roman" panose="02020603050405020304" pitchFamily="18" charset="0"/>
                <a:cs typeface="Mangal" panose="02040503050203030202" pitchFamily="18" charset="0"/>
              </a:rPr>
              <a:t>: </a:t>
            </a:r>
            <a:endParaRPr lang="en-IN" sz="11200" dirty="0">
              <a:effectLst/>
              <a:ea typeface="Times New Roman" panose="02020603050405020304" pitchFamily="18" charset="0"/>
              <a:cs typeface="Mangal" panose="02040503050203030202" pitchFamily="18" charset="0"/>
            </a:endParaRPr>
          </a:p>
          <a:p>
            <a:pPr marL="457200" algn="just">
              <a:lnSpc>
                <a:spcPct val="115000"/>
              </a:lnSpc>
              <a:spcAft>
                <a:spcPts val="1000"/>
              </a:spcAft>
            </a:pPr>
            <a:r>
              <a:rPr lang="hi-IN" sz="11200" dirty="0">
                <a:ea typeface="Times New Roman" panose="02020603050405020304" pitchFamily="18" charset="0"/>
              </a:rPr>
              <a:t>यदि रोगी दूषित है, तो अपने आप को रसायनों के संपर्क में आने से बचाने के लिए व्यक्ति को दूर से धो लें।</a:t>
            </a:r>
            <a:endParaRPr lang="en-IN" sz="11200" dirty="0">
              <a:ea typeface="Times New Roman" panose="02020603050405020304" pitchFamily="18" charset="0"/>
            </a:endParaRPr>
          </a:p>
          <a:p>
            <a:pPr marL="114300" indent="0" algn="just">
              <a:lnSpc>
                <a:spcPct val="115000"/>
              </a:lnSpc>
              <a:spcAft>
                <a:spcPts val="1000"/>
              </a:spcAft>
              <a:buNone/>
            </a:pPr>
            <a:r>
              <a:rPr lang="hi-IN" sz="10400" b="1" u="sng" dirty="0">
                <a:solidFill>
                  <a:srgbClr val="FF0000"/>
                </a:solidFill>
                <a:ea typeface="Times New Roman" panose="02020603050405020304" pitchFamily="18" charset="0"/>
              </a:rPr>
              <a:t>आंखों में रासायनिक जलन का प्रबंधन</a:t>
            </a:r>
            <a:endParaRPr lang="en-IN" sz="10400" b="1" u="sng" dirty="0">
              <a:solidFill>
                <a:srgbClr val="FF0000"/>
              </a:solidFill>
              <a:ea typeface="Times New Roman" panose="02020603050405020304" pitchFamily="18" charset="0"/>
            </a:endParaRPr>
          </a:p>
          <a:p>
            <a:pPr marL="114300" indent="0" algn="just">
              <a:lnSpc>
                <a:spcPct val="115000"/>
              </a:lnSpc>
              <a:spcAft>
                <a:spcPts val="1000"/>
              </a:spcAft>
              <a:buNone/>
            </a:pPr>
            <a:r>
              <a:rPr lang="hi-IN" sz="11200" dirty="0">
                <a:ea typeface="Times New Roman" panose="02020603050405020304" pitchFamily="18" charset="0"/>
              </a:rPr>
              <a:t>कम से कम 20 मिनट के लिए आंखों को तुरंत पानी से धो लें। नल (कम दबाव), बोतल, कांच या अन्य स्रोत से प्रभावित आंख पर पानी का प्रवाह बनाए रखें। रोगी की पलकें खुली रखें।
एंटीबायोटिक मरहम या एंटीबायोटिक बूंदें लगाएं और रोगी को अस्पताल/विशेषज्ञ देखभाल के लिए रेफर करें।</a:t>
            </a:r>
            <a:endParaRPr lang="en-IN" dirty="0"/>
          </a:p>
        </p:txBody>
      </p:sp>
    </p:spTree>
    <p:extLst>
      <p:ext uri="{BB962C8B-B14F-4D97-AF65-F5344CB8AC3E}">
        <p14:creationId xmlns:p14="http://schemas.microsoft.com/office/powerpoint/2010/main" val="6273842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A12E9C2-B99E-9D13-AF2F-6B9386A91E32}"/>
              </a:ext>
            </a:extLst>
          </p:cNvPr>
          <p:cNvSpPr>
            <a:spLocks noGrp="1"/>
          </p:cNvSpPr>
          <p:nvPr>
            <p:ph idx="1"/>
          </p:nvPr>
        </p:nvSpPr>
        <p:spPr>
          <a:xfrm>
            <a:off x="511092" y="143531"/>
            <a:ext cx="8283283" cy="6517245"/>
          </a:xfrm>
        </p:spPr>
        <p:txBody>
          <a:bodyPr>
            <a:normAutofit fontScale="92500" lnSpcReduction="10000"/>
          </a:bodyPr>
          <a:lstStyle/>
          <a:p>
            <a:pPr marL="0" indent="0" algn="just">
              <a:lnSpc>
                <a:spcPct val="115000"/>
              </a:lnSpc>
              <a:spcAft>
                <a:spcPts val="1000"/>
              </a:spcAft>
              <a:buNone/>
            </a:pPr>
            <a:r>
              <a:rPr lang="hi-IN" sz="1800" b="1" u="sng" dirty="0">
                <a:solidFill>
                  <a:srgbClr val="FF0000"/>
                </a:solidFill>
                <a:ea typeface="Times New Roman" panose="02020603050405020304" pitchFamily="18" charset="0"/>
              </a:rPr>
              <a:t>बिजली के जलने का प्रबंधन</a:t>
            </a:r>
            <a:endParaRPr lang="en-IN" sz="1800" b="1" u="sng" dirty="0">
              <a:solidFill>
                <a:srgbClr val="FF0000"/>
              </a:solidFill>
              <a:ea typeface="Times New Roman" panose="02020603050405020304" pitchFamily="18" charset="0"/>
            </a:endParaRPr>
          </a:p>
          <a:p>
            <a:pPr marL="0" indent="0" algn="just">
              <a:lnSpc>
                <a:spcPct val="115000"/>
              </a:lnSpc>
              <a:spcAft>
                <a:spcPts val="1000"/>
              </a:spcAft>
              <a:buNone/>
            </a:pPr>
            <a:r>
              <a:rPr lang="hi-IN" sz="1800" dirty="0">
                <a:ea typeface="Times New Roman" panose="02020603050405020304" pitchFamily="18" charset="0"/>
              </a:rPr>
              <a:t>बिजली की जलन से संबंधित अधिक गंभीर समस्याएं श्वसन और/या कार्डियक अरेस्ट, तंत्रिका तंत्र को नुकसान और आंतरिक अंगों में चोट हैं।</a:t>
            </a:r>
            <a:endParaRPr lang="en-IN" sz="1800" dirty="0">
              <a:ea typeface="Times New Roman" panose="02020603050405020304" pitchFamily="18" charset="0"/>
            </a:endParaRPr>
          </a:p>
          <a:p>
            <a:pPr marL="0" indent="0" algn="just">
              <a:lnSpc>
                <a:spcPct val="115000"/>
              </a:lnSpc>
              <a:spcAft>
                <a:spcPts val="1000"/>
              </a:spcAft>
              <a:buNone/>
            </a:pPr>
            <a:r>
              <a:rPr lang="hi-IN" sz="1900" b="1" u="sng" dirty="0">
                <a:solidFill>
                  <a:srgbClr val="FF0000"/>
                </a:solidFill>
                <a:ea typeface="Times New Roman" panose="02020603050405020304" pitchFamily="18" charset="0"/>
              </a:rPr>
              <a:t>सार्वभौमिक सावधानियों का प्रयोग करें</a:t>
            </a:r>
            <a:r>
              <a:rPr lang="en-US" sz="1900" b="1" u="sng" dirty="0">
                <a:solidFill>
                  <a:srgbClr val="FF0000"/>
                </a:solidFill>
                <a:effectLst/>
                <a:ea typeface="Times New Roman" panose="02020603050405020304" pitchFamily="18" charset="0"/>
                <a:cs typeface="Mangal" panose="02040503050203030202" pitchFamily="18" charset="0"/>
              </a:rPr>
              <a:t>.</a:t>
            </a:r>
            <a:endParaRPr lang="en-IN" sz="1900" b="1" u="sng" dirty="0">
              <a:solidFill>
                <a:srgbClr val="FF0000"/>
              </a:solidFill>
              <a:effectLst/>
              <a:ea typeface="Times New Roman" panose="02020603050405020304" pitchFamily="18" charset="0"/>
              <a:cs typeface="Mangal" panose="02040503050203030202" pitchFamily="18" charset="0"/>
            </a:endParaRPr>
          </a:p>
          <a:p>
            <a:pPr marL="457200" algn="just">
              <a:lnSpc>
                <a:spcPct val="115000"/>
              </a:lnSpc>
              <a:spcAft>
                <a:spcPts val="1000"/>
              </a:spcAft>
            </a:pPr>
            <a:r>
              <a:rPr lang="hi-IN" sz="1800" dirty="0">
                <a:ea typeface="Times New Roman" panose="02020603050405020304" pitchFamily="18" charset="0"/>
              </a:rPr>
              <a:t>बिजली की चोट पीड़ितों पर लंबे समय तक सीपीआर किया जाना चाहिए क्योंकि वे अन्य प्रकार की चोटों की तुलना में लंबे समय तक व्यवहार्य रह सकते हैं।
बिजली के जलने की देखभाल किसी भी अन्य प्रकार के जलने के समान है, बिजली के जलने के लिए निम्नलिखित विशिष्ट दिशानिर्देशों का भी उपयोग किया जाता है।
प्रारंभिक मूल्यांकन करें। शरीर से गुजरने वाला विद्युत प्रवाह अक्सर कार्डियक अरेस्ट का कारण बनता है। वायुमार्ग के ऊतकों की सूजन के कारण आंशिक वायुमार्ग रुकावट भी मौजूद हो सकती है।
जलने का मूल्यांकन करें और कम से कम दो जले हुए क्षेत्रों की तलाश करें: एक वह जगह होगी जहां रोगी ने ऊर्जा स्रोत (अक्सर हाथ) के साथ संपर्क किया हो। दूसरा वह होगा जहां रोगी ने जमीन से संपर्क किया, जहां बिजली शरीर से बाहर निकल गई (अक्सर एक पैर)।
जलने पर सूखी, बाँझ ड्रेसिंग लगाएं।
ऑक्सीजन प्रशासन सहित सदमे के लिए इलाज करें।</a:t>
            </a:r>
            <a:endParaRPr lang="en-IN" sz="1800" dirty="0">
              <a:effectLst/>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28355652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Documents and Settings\Administrator\Desktop\L-13\DSC000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400"/>
            <a:ext cx="7629236" cy="690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4"/>
          <p:cNvSpPr txBox="1">
            <a:spLocks noChangeArrowheads="1"/>
          </p:cNvSpPr>
          <p:nvPr/>
        </p:nvSpPr>
        <p:spPr bwMode="auto">
          <a:xfrm>
            <a:off x="385022" y="1488720"/>
            <a:ext cx="6859191" cy="1077912"/>
          </a:xfrm>
          <a:prstGeom prst="rect">
            <a:avLst/>
          </a:prstGeom>
          <a:noFill/>
          <a:ln w="9525">
            <a:noFill/>
            <a:miter lim="800000"/>
            <a:headEnd/>
            <a:tailEnd/>
          </a:ln>
        </p:spPr>
        <p:txBody>
          <a:bodyPr>
            <a:spAutoFit/>
          </a:bodyPr>
          <a:lstStyle/>
          <a:p>
            <a:pPr algn="ctr">
              <a:spcBef>
                <a:spcPct val="50000"/>
              </a:spcBef>
              <a:defRPr/>
            </a:pPr>
            <a:r>
              <a:rPr lang="hi-IN" sz="3200" b="1" dirty="0">
                <a:solidFill>
                  <a:schemeClr val="accent1">
                    <a:lumMod val="60000"/>
                    <a:lumOff val="40000"/>
                  </a:schemeClr>
                </a:solidFill>
              </a:rPr>
              <a:t>रासायनिक जलन में आंखों को फ्लश करना और धोना</a:t>
            </a:r>
            <a:endParaRPr lang="en-US" sz="3200" b="1" dirty="0">
              <a:solidFill>
                <a:schemeClr val="accent1">
                  <a:lumMod val="60000"/>
                  <a:lumOff val="40000"/>
                </a:schemeClr>
              </a:solidFill>
            </a:endParaRPr>
          </a:p>
        </p:txBody>
      </p:sp>
      <p:sp>
        <p:nvSpPr>
          <p:cNvPr id="27652" name="TextBox 4"/>
          <p:cNvSpPr txBox="1">
            <a:spLocks noChangeArrowheads="1"/>
          </p:cNvSpPr>
          <p:nvPr/>
        </p:nvSpPr>
        <p:spPr bwMode="auto">
          <a:xfrm>
            <a:off x="1" y="0"/>
            <a:ext cx="762923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r>
              <a:rPr lang="hi-IN" sz="4000" b="1" u="sng" dirty="0">
                <a:solidFill>
                  <a:srgbClr val="FF0000"/>
                </a:solidFill>
                <a:latin typeface="+mn-lt"/>
              </a:rPr>
              <a:t>आंखों में रासायनिक जलन के लिए अस्पताल से पहले का उपचार</a:t>
            </a:r>
            <a:endParaRPr lang="en-US" sz="4000" b="1" u="sng" dirty="0">
              <a:solidFill>
                <a:srgbClr val="FF0000"/>
              </a:solidFill>
              <a:latin typeface="+mn-lt"/>
            </a:endParaRPr>
          </a:p>
        </p:txBody>
      </p:sp>
    </p:spTree>
    <p:extLst>
      <p:ext uri="{BB962C8B-B14F-4D97-AF65-F5344CB8AC3E}">
        <p14:creationId xmlns:p14="http://schemas.microsoft.com/office/powerpoint/2010/main" val="793194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Documents and Settings\Administrator\Desktop\L-13\DSC00009.JPG"/>
          <p:cNvPicPr>
            <a:picLocks noChangeAspect="1" noChangeArrowheads="1"/>
          </p:cNvPicPr>
          <p:nvPr/>
        </p:nvPicPr>
        <p:blipFill>
          <a:blip r:embed="rId3">
            <a:lum bright="22000" contrast="18000"/>
            <a:extLst>
              <a:ext uri="{28A0092B-C50C-407E-A947-70E740481C1C}">
                <a14:useLocalDpi xmlns:a14="http://schemas.microsoft.com/office/drawing/2010/main" val="0"/>
              </a:ext>
            </a:extLst>
          </a:blip>
          <a:srcRect/>
          <a:stretch>
            <a:fillRect/>
          </a:stretch>
        </p:blipFill>
        <p:spPr bwMode="auto">
          <a:xfrm>
            <a:off x="3325187" y="742556"/>
            <a:ext cx="4313285" cy="5846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Line 7"/>
          <p:cNvSpPr>
            <a:spLocks noChangeShapeType="1"/>
          </p:cNvSpPr>
          <p:nvPr/>
        </p:nvSpPr>
        <p:spPr bwMode="auto">
          <a:xfrm flipH="1">
            <a:off x="5386936" y="2344255"/>
            <a:ext cx="0" cy="1371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GB"/>
          </a:p>
        </p:txBody>
      </p:sp>
      <p:sp>
        <p:nvSpPr>
          <p:cNvPr id="9224" name="Text Box 8"/>
          <p:cNvSpPr txBox="1">
            <a:spLocks noChangeArrowheads="1"/>
          </p:cNvSpPr>
          <p:nvPr/>
        </p:nvSpPr>
        <p:spPr bwMode="auto">
          <a:xfrm>
            <a:off x="4725318" y="1882590"/>
            <a:ext cx="1714797" cy="461665"/>
          </a:xfrm>
          <a:prstGeom prst="rect">
            <a:avLst/>
          </a:prstGeom>
          <a:noFill/>
          <a:ln>
            <a:noFill/>
          </a:ln>
        </p:spPr>
        <p:txBody>
          <a:bodyPr wrap="square">
            <a:spAutoFit/>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eaLnBrk="1" hangingPunct="1">
              <a:spcBef>
                <a:spcPct val="50000"/>
              </a:spcBef>
            </a:pPr>
            <a:r>
              <a:rPr lang="hi-IN" b="1" dirty="0">
                <a:solidFill>
                  <a:srgbClr val="000066"/>
                </a:solidFill>
                <a:latin typeface="Verdana" panose="020B0604030504040204" pitchFamily="34" charset="0"/>
              </a:rPr>
              <a:t>प्रवेश</a:t>
            </a:r>
            <a:endParaRPr lang="en-US" b="1" dirty="0">
              <a:solidFill>
                <a:srgbClr val="000066"/>
              </a:solidFill>
              <a:latin typeface="Verdana" panose="020B0604030504040204" pitchFamily="34" charset="0"/>
            </a:endParaRPr>
          </a:p>
        </p:txBody>
      </p:sp>
      <p:sp>
        <p:nvSpPr>
          <p:cNvPr id="9225" name="Line 9"/>
          <p:cNvSpPr>
            <a:spLocks noChangeShapeType="1"/>
          </p:cNvSpPr>
          <p:nvPr/>
        </p:nvSpPr>
        <p:spPr bwMode="auto">
          <a:xfrm>
            <a:off x="6142025" y="5699945"/>
            <a:ext cx="800239"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GB"/>
          </a:p>
        </p:txBody>
      </p:sp>
      <p:sp>
        <p:nvSpPr>
          <p:cNvPr id="9226" name="Text Box 10"/>
          <p:cNvSpPr txBox="1">
            <a:spLocks noChangeArrowheads="1"/>
          </p:cNvSpPr>
          <p:nvPr/>
        </p:nvSpPr>
        <p:spPr bwMode="auto">
          <a:xfrm>
            <a:off x="3475886" y="5238280"/>
            <a:ext cx="2193814" cy="461665"/>
          </a:xfrm>
          <a:prstGeom prst="rect">
            <a:avLst/>
          </a:prstGeom>
          <a:noFill/>
          <a:ln>
            <a:noFill/>
          </a:ln>
        </p:spPr>
        <p:txBody>
          <a:bodyPr wrap="square">
            <a:spAutoFit/>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spcBef>
                <a:spcPct val="50000"/>
              </a:spcBef>
            </a:pPr>
            <a:r>
              <a:rPr lang="hi-IN" b="1" dirty="0">
                <a:solidFill>
                  <a:srgbClr val="000066"/>
                </a:solidFill>
                <a:latin typeface="Verdana" panose="020B0604030504040204" pitchFamily="34" charset="0"/>
              </a:rPr>
              <a:t>निकास बिंदु</a:t>
            </a:r>
            <a:endParaRPr lang="en-US" b="1" dirty="0">
              <a:solidFill>
                <a:srgbClr val="000066"/>
              </a:solidFill>
              <a:latin typeface="Verdana" panose="020B0604030504040204" pitchFamily="34" charset="0"/>
            </a:endParaRPr>
          </a:p>
        </p:txBody>
      </p:sp>
      <p:sp>
        <p:nvSpPr>
          <p:cNvPr id="9227" name="Text Box 11"/>
          <p:cNvSpPr txBox="1">
            <a:spLocks noChangeArrowheads="1"/>
          </p:cNvSpPr>
          <p:nvPr/>
        </p:nvSpPr>
        <p:spPr bwMode="auto">
          <a:xfrm>
            <a:off x="143808" y="587673"/>
            <a:ext cx="3010235"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just" eaLnBrk="1" hangingPunct="1">
              <a:spcBef>
                <a:spcPct val="50000"/>
              </a:spcBef>
            </a:pPr>
            <a:r>
              <a:rPr lang="hi-IN" sz="3200" dirty="0">
                <a:latin typeface="+mn-lt"/>
              </a:rPr>
              <a:t>विद्युत प्रवाह प्रवेश के बिंदु पर ऊतक को गंभीर रूप से नुकसान पहुंचाता है, फिर नसों और रक्त वाहिकाओं के साथ आगे बढ़ता है और ऊतक मृत्यु के एक कोर को पीछे छोड़ देता है।</a:t>
            </a:r>
            <a:endParaRPr lang="en-US" sz="3200" dirty="0">
              <a:latin typeface="+mn-lt"/>
            </a:endParaRPr>
          </a:p>
        </p:txBody>
      </p:sp>
      <p:sp>
        <p:nvSpPr>
          <p:cNvPr id="9228" name="Line 12"/>
          <p:cNvSpPr>
            <a:spLocks noChangeShapeType="1"/>
          </p:cNvSpPr>
          <p:nvPr/>
        </p:nvSpPr>
        <p:spPr bwMode="auto">
          <a:xfrm>
            <a:off x="5818519" y="1568508"/>
            <a:ext cx="743079" cy="533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GB"/>
          </a:p>
        </p:txBody>
      </p:sp>
      <p:sp>
        <p:nvSpPr>
          <p:cNvPr id="9229" name="Text Box 13"/>
          <p:cNvSpPr txBox="1">
            <a:spLocks noChangeArrowheads="1"/>
          </p:cNvSpPr>
          <p:nvPr/>
        </p:nvSpPr>
        <p:spPr bwMode="auto">
          <a:xfrm>
            <a:off x="3325188" y="865788"/>
            <a:ext cx="2097043" cy="400110"/>
          </a:xfrm>
          <a:prstGeom prst="rect">
            <a:avLst/>
          </a:prstGeom>
          <a:noFill/>
          <a:ln w="9525">
            <a:noFill/>
            <a:miter lim="800000"/>
            <a:headEnd/>
            <a:tailEnd/>
          </a:ln>
        </p:spPr>
        <p:txBody>
          <a:bodyPr wrap="square">
            <a:spAutoFit/>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spcBef>
                <a:spcPct val="50000"/>
              </a:spcBef>
            </a:pPr>
            <a:r>
              <a:rPr lang="hi-IN" sz="2000" b="1" dirty="0">
                <a:solidFill>
                  <a:srgbClr val="0F086E"/>
                </a:solidFill>
                <a:latin typeface="Verdana" panose="020B0604030504040204" pitchFamily="34" charset="0"/>
              </a:rPr>
              <a:t>श्वसन गिरफ्तारी</a:t>
            </a:r>
            <a:endParaRPr lang="en-US" sz="2000" b="1" dirty="0">
              <a:solidFill>
                <a:srgbClr val="0F086E"/>
              </a:solidFill>
              <a:latin typeface="Verdana" panose="020B0604030504040204" pitchFamily="34" charset="0"/>
            </a:endParaRPr>
          </a:p>
        </p:txBody>
      </p:sp>
      <p:sp>
        <p:nvSpPr>
          <p:cNvPr id="9230" name="Line 14"/>
          <p:cNvSpPr>
            <a:spLocks noChangeShapeType="1"/>
          </p:cNvSpPr>
          <p:nvPr/>
        </p:nvSpPr>
        <p:spPr bwMode="auto">
          <a:xfrm flipH="1">
            <a:off x="6357957" y="1535049"/>
            <a:ext cx="285800" cy="3810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lstStyle/>
          <a:p>
            <a:endParaRPr lang="en-GB"/>
          </a:p>
        </p:txBody>
      </p:sp>
      <p:sp>
        <p:nvSpPr>
          <p:cNvPr id="9231" name="Text Box 15"/>
          <p:cNvSpPr txBox="1">
            <a:spLocks noChangeArrowheads="1"/>
          </p:cNvSpPr>
          <p:nvPr/>
        </p:nvSpPr>
        <p:spPr bwMode="auto">
          <a:xfrm>
            <a:off x="6027778" y="897158"/>
            <a:ext cx="1190468" cy="646331"/>
          </a:xfrm>
          <a:prstGeom prst="rect">
            <a:avLst/>
          </a:prstGeom>
          <a:noFill/>
          <a:ln w="9525">
            <a:noFill/>
            <a:miter lim="800000"/>
            <a:headEnd/>
            <a:tailEnd/>
          </a:ln>
        </p:spPr>
        <p:txBody>
          <a:bodyPr wrap="square">
            <a:spAutoFit/>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spcBef>
                <a:spcPct val="50000"/>
              </a:spcBef>
            </a:pPr>
            <a:r>
              <a:rPr lang="hi-IN" sz="1800" b="1" dirty="0">
                <a:solidFill>
                  <a:srgbClr val="0F086E"/>
                </a:solidFill>
                <a:latin typeface="Tahoma" panose="020B0604030504040204" pitchFamily="34" charset="0"/>
              </a:rPr>
              <a:t>कार्डियक अरेस्ट</a:t>
            </a:r>
            <a:endParaRPr lang="en-US" sz="1800" b="1" dirty="0">
              <a:solidFill>
                <a:srgbClr val="0F086E"/>
              </a:solidFill>
              <a:latin typeface="Tahoma" panose="020B0604030504040204" pitchFamily="34" charset="0"/>
            </a:endParaRPr>
          </a:p>
        </p:txBody>
      </p:sp>
      <p:sp>
        <p:nvSpPr>
          <p:cNvPr id="2" name="TextBox 1"/>
          <p:cNvSpPr txBox="1"/>
          <p:nvPr/>
        </p:nvSpPr>
        <p:spPr>
          <a:xfrm>
            <a:off x="1309319" y="96225"/>
            <a:ext cx="6526949" cy="646331"/>
          </a:xfrm>
          <a:prstGeom prst="rect">
            <a:avLst/>
          </a:prstGeom>
          <a:noFill/>
        </p:spPr>
        <p:txBody>
          <a:bodyPr wrap="square" rtlCol="0">
            <a:spAutoFit/>
          </a:bodyPr>
          <a:lstStyle/>
          <a:p>
            <a:pPr algn="ctr"/>
            <a:r>
              <a:rPr lang="hi-IN" sz="3600" b="1" u="sng" dirty="0">
                <a:solidFill>
                  <a:srgbClr val="FF0000"/>
                </a:solidFill>
              </a:rPr>
              <a:t>बिजली जलती है</a:t>
            </a:r>
            <a:endParaRPr lang="en-US" sz="3600" b="1" u="sng" dirty="0">
              <a:solidFill>
                <a:srgbClr val="FF0000"/>
              </a:solidFill>
            </a:endParaRPr>
          </a:p>
        </p:txBody>
      </p:sp>
    </p:spTree>
    <p:extLst>
      <p:ext uri="{BB962C8B-B14F-4D97-AF65-F5344CB8AC3E}">
        <p14:creationId xmlns:p14="http://schemas.microsoft.com/office/powerpoint/2010/main" val="3440696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4347" y="1174474"/>
            <a:ext cx="6302188" cy="4338822"/>
          </a:xfrm>
        </p:spPr>
        <p:txBody>
          <a:bodyPr>
            <a:normAutofit/>
          </a:bodyPr>
          <a:lstStyle/>
          <a:p>
            <a:pPr marL="0" indent="0" algn="ctr">
              <a:buNone/>
            </a:pPr>
            <a:r>
              <a:rPr lang="hi-IN" b="1" dirty="0">
                <a:solidFill>
                  <a:srgbClr val="C00000"/>
                </a:solidFill>
              </a:rPr>
              <a:t>बिजली की चोट पीड़ितों पर लंबे समय तक सीपीआर किया जाना चाहिए क्योंकि वे अन्य प्रकार की चोटों की तुलना में लंबे समय तक व्यवहार्य रह सकते हैं।</a:t>
            </a:r>
            <a:endParaRPr lang="en-GB" sz="4400" b="1" dirty="0"/>
          </a:p>
        </p:txBody>
      </p:sp>
    </p:spTree>
    <p:extLst>
      <p:ext uri="{BB962C8B-B14F-4D97-AF65-F5344CB8AC3E}">
        <p14:creationId xmlns:p14="http://schemas.microsoft.com/office/powerpoint/2010/main" val="22282394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82" y="274638"/>
            <a:ext cx="7079592" cy="1143000"/>
          </a:xfrm>
        </p:spPr>
        <p:txBody>
          <a:bodyPr>
            <a:noAutofit/>
          </a:bodyPr>
          <a:lstStyle/>
          <a:p>
            <a:r>
              <a:rPr lang="hi-IN" sz="3600" b="1" u="sng" dirty="0">
                <a:solidFill>
                  <a:srgbClr val="FF0000"/>
                </a:solidFill>
                <a:latin typeface="+mn-lt"/>
              </a:rPr>
              <a:t>बिजली के जलने के लिए अस्पताल से पहले का इलाज</a:t>
            </a:r>
            <a:endParaRPr lang="en-GB" sz="3600" b="1" u="sng" dirty="0">
              <a:solidFill>
                <a:srgbClr val="FF0000"/>
              </a:solidFill>
              <a:latin typeface="+mn-lt"/>
            </a:endParaRPr>
          </a:p>
        </p:txBody>
      </p:sp>
      <p:sp>
        <p:nvSpPr>
          <p:cNvPr id="3" name="Content Placeholder 2"/>
          <p:cNvSpPr>
            <a:spLocks noGrp="1"/>
          </p:cNvSpPr>
          <p:nvPr>
            <p:ph idx="1"/>
          </p:nvPr>
        </p:nvSpPr>
        <p:spPr/>
        <p:txBody>
          <a:bodyPr>
            <a:normAutofit/>
          </a:bodyPr>
          <a:lstStyle/>
          <a:p>
            <a:pPr algn="just">
              <a:defRPr/>
            </a:pPr>
            <a:r>
              <a:rPr lang="hi-IN" dirty="0"/>
              <a:t>प्रारंभिक मूल्यांकन करें। 
जलने का मूल्यांकन करें और कम से कम दो जले हुए क्षेत्रों की तलाश करें:   
जलने पर सूखी, बाँझ ड्रेसिंग लगाएं।
सदमे के लिए इलाज करें।</a:t>
            </a:r>
            <a:endParaRPr lang="en-GB" sz="3200" dirty="0"/>
          </a:p>
        </p:txBody>
      </p:sp>
    </p:spTree>
    <p:extLst>
      <p:ext uri="{BB962C8B-B14F-4D97-AF65-F5344CB8AC3E}">
        <p14:creationId xmlns:p14="http://schemas.microsoft.com/office/powerpoint/2010/main" val="10498298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59" y="107944"/>
            <a:ext cx="6908114" cy="1325563"/>
          </a:xfrm>
        </p:spPr>
        <p:txBody>
          <a:bodyPr>
            <a:normAutofit fontScale="90000"/>
          </a:bodyPr>
          <a:lstStyle/>
          <a:p>
            <a:r>
              <a:rPr lang="hi-IN" b="1" u="sng" dirty="0">
                <a:solidFill>
                  <a:srgbClr val="FF0000"/>
                </a:solidFill>
                <a:latin typeface="+mn-lt"/>
              </a:rPr>
              <a:t>साँस लेने की चोट के संकेत और लक्षण</a:t>
            </a:r>
            <a:endParaRPr lang="en-GB" u="sng" dirty="0">
              <a:solidFill>
                <a:srgbClr val="FF0000"/>
              </a:solidFill>
              <a:latin typeface="+mn-lt"/>
            </a:endParaRPr>
          </a:p>
        </p:txBody>
      </p:sp>
      <p:sp>
        <p:nvSpPr>
          <p:cNvPr id="3" name="Content Placeholder 2"/>
          <p:cNvSpPr>
            <a:spLocks noGrp="1"/>
          </p:cNvSpPr>
          <p:nvPr>
            <p:ph idx="1"/>
          </p:nvPr>
        </p:nvSpPr>
        <p:spPr>
          <a:xfrm>
            <a:off x="628759" y="1433507"/>
            <a:ext cx="5158683" cy="5157786"/>
          </a:xfrm>
        </p:spPr>
        <p:txBody>
          <a:bodyPr>
            <a:noAutofit/>
          </a:bodyPr>
          <a:lstStyle/>
          <a:p>
            <a:pPr marL="514350" indent="-514350">
              <a:spcBef>
                <a:spcPct val="50000"/>
              </a:spcBef>
              <a:buFont typeface="+mj-lt"/>
              <a:buAutoNum type="arabicParenR"/>
            </a:pPr>
            <a:r>
              <a:rPr lang="hi-IN" sz="2800" dirty="0"/>
              <a:t>नाक के बाल गाए।
चेहरे और अन्य जलन।
सांस की तकलीफ, खांसी, स्वर बैठना, कालिख थूक।
सांस पर कालिख या धुएँ के रंग की गंध।
श्वसन संकट, शोर श्वास, प्रतिबंधित छाती आंदोलन.
सायनोसिस।</a:t>
            </a:r>
            <a:endParaRPr lang="en-GB" sz="3200" dirty="0"/>
          </a:p>
        </p:txBody>
      </p:sp>
      <p:pic>
        <p:nvPicPr>
          <p:cNvPr id="4" name="Picture 2" descr="C:\Documents and Settings\Administrator\Desktop\101MSDCF\DSC0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7442" y="1433507"/>
            <a:ext cx="3268834" cy="515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3"/>
          <p:cNvSpPr>
            <a:spLocks noChangeArrowheads="1"/>
          </p:cNvSpPr>
          <p:nvPr/>
        </p:nvSpPr>
        <p:spPr bwMode="auto">
          <a:xfrm>
            <a:off x="8284612" y="2021792"/>
            <a:ext cx="342960" cy="254706"/>
          </a:xfrm>
          <a:prstGeom prst="ellipse">
            <a:avLst/>
          </a:prstGeom>
          <a:solidFill>
            <a:srgbClr val="CCFFCC"/>
          </a:solidFill>
          <a:ln w="9525">
            <a:solidFill>
              <a:schemeClr val="tx1"/>
            </a:solidFill>
            <a:round/>
            <a:headEnd/>
            <a:tailEnd/>
          </a:ln>
        </p:spPr>
        <p:txBody>
          <a:bodyPr wrap="none" anchor="ct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r>
              <a:rPr lang="en-US" sz="2800" b="1" dirty="0">
                <a:solidFill>
                  <a:srgbClr val="FF0000"/>
                </a:solidFill>
                <a:latin typeface="Times New Roman" panose="02020603050405020304" pitchFamily="18" charset="0"/>
              </a:rPr>
              <a:t>1</a:t>
            </a:r>
          </a:p>
        </p:txBody>
      </p:sp>
      <p:sp>
        <p:nvSpPr>
          <p:cNvPr id="6" name="Oval 4"/>
          <p:cNvSpPr>
            <a:spLocks noChangeArrowheads="1"/>
          </p:cNvSpPr>
          <p:nvPr/>
        </p:nvSpPr>
        <p:spPr bwMode="auto">
          <a:xfrm>
            <a:off x="8123852" y="2376612"/>
            <a:ext cx="342960" cy="254706"/>
          </a:xfrm>
          <a:prstGeom prst="ellipse">
            <a:avLst/>
          </a:prstGeom>
          <a:solidFill>
            <a:srgbClr val="CCFFCC"/>
          </a:solidFill>
          <a:ln w="9525">
            <a:solidFill>
              <a:schemeClr val="tx1"/>
            </a:solidFill>
            <a:round/>
            <a:headEnd/>
            <a:tailEnd/>
          </a:ln>
        </p:spPr>
        <p:txBody>
          <a:bodyPr wrap="none" anchor="ct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r>
              <a:rPr lang="en-US" sz="2800" b="1" dirty="0">
                <a:solidFill>
                  <a:srgbClr val="FF0000"/>
                </a:solidFill>
                <a:latin typeface="Times New Roman" panose="02020603050405020304" pitchFamily="18" charset="0"/>
              </a:rPr>
              <a:t>4</a:t>
            </a:r>
          </a:p>
        </p:txBody>
      </p:sp>
      <p:sp>
        <p:nvSpPr>
          <p:cNvPr id="7" name="Oval 6"/>
          <p:cNvSpPr>
            <a:spLocks noChangeArrowheads="1"/>
          </p:cNvSpPr>
          <p:nvPr/>
        </p:nvSpPr>
        <p:spPr bwMode="auto">
          <a:xfrm>
            <a:off x="8048825" y="2821920"/>
            <a:ext cx="342960" cy="254706"/>
          </a:xfrm>
          <a:prstGeom prst="ellipse">
            <a:avLst/>
          </a:prstGeom>
          <a:solidFill>
            <a:srgbClr val="CCFFCC"/>
          </a:solidFill>
          <a:ln w="9525">
            <a:solidFill>
              <a:schemeClr val="tx1"/>
            </a:solidFill>
            <a:round/>
            <a:headEnd/>
            <a:tailEnd/>
          </a:ln>
        </p:spPr>
        <p:txBody>
          <a:bodyPr wrap="none" anchor="ct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r>
              <a:rPr lang="en-US" sz="2800" b="1" dirty="0">
                <a:solidFill>
                  <a:srgbClr val="FF0000"/>
                </a:solidFill>
                <a:latin typeface="Times New Roman" panose="02020603050405020304" pitchFamily="18" charset="0"/>
              </a:rPr>
              <a:t>6</a:t>
            </a:r>
          </a:p>
        </p:txBody>
      </p:sp>
      <p:sp>
        <p:nvSpPr>
          <p:cNvPr id="8" name="Oval 7"/>
          <p:cNvSpPr>
            <a:spLocks noChangeArrowheads="1"/>
          </p:cNvSpPr>
          <p:nvPr/>
        </p:nvSpPr>
        <p:spPr bwMode="auto">
          <a:xfrm>
            <a:off x="8173869" y="3375533"/>
            <a:ext cx="342960" cy="254706"/>
          </a:xfrm>
          <a:prstGeom prst="ellipse">
            <a:avLst/>
          </a:prstGeom>
          <a:solidFill>
            <a:srgbClr val="CCFFCC"/>
          </a:solidFill>
          <a:ln w="9525">
            <a:solidFill>
              <a:schemeClr val="tx1"/>
            </a:solidFill>
            <a:round/>
            <a:headEnd/>
            <a:tailEnd/>
          </a:ln>
        </p:spPr>
        <p:txBody>
          <a:bodyPr wrap="none" anchor="ct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r>
              <a:rPr lang="en-US" sz="2800" b="1" dirty="0">
                <a:solidFill>
                  <a:srgbClr val="FF0000"/>
                </a:solidFill>
                <a:latin typeface="Times New Roman" panose="02020603050405020304" pitchFamily="18" charset="0"/>
              </a:rPr>
              <a:t>2</a:t>
            </a:r>
          </a:p>
        </p:txBody>
      </p:sp>
      <p:sp>
        <p:nvSpPr>
          <p:cNvPr id="9" name="Oval 8"/>
          <p:cNvSpPr>
            <a:spLocks noChangeArrowheads="1"/>
          </p:cNvSpPr>
          <p:nvPr/>
        </p:nvSpPr>
        <p:spPr bwMode="auto">
          <a:xfrm>
            <a:off x="6183989" y="3324376"/>
            <a:ext cx="357250" cy="254706"/>
          </a:xfrm>
          <a:prstGeom prst="ellipse">
            <a:avLst/>
          </a:prstGeom>
          <a:solidFill>
            <a:srgbClr val="CCFFCC"/>
          </a:solidFill>
          <a:ln w="9525">
            <a:solidFill>
              <a:schemeClr val="tx1"/>
            </a:solidFill>
            <a:round/>
            <a:headEnd/>
            <a:tailEnd/>
          </a:ln>
        </p:spPr>
        <p:txBody>
          <a:bodyPr wrap="none" anchor="ct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r>
              <a:rPr lang="en-US" sz="2800" dirty="0">
                <a:solidFill>
                  <a:srgbClr val="FF0000"/>
                </a:solidFill>
                <a:latin typeface="Times New Roman" panose="02020603050405020304" pitchFamily="18" charset="0"/>
              </a:rPr>
              <a:t>3</a:t>
            </a:r>
          </a:p>
        </p:txBody>
      </p:sp>
      <p:sp>
        <p:nvSpPr>
          <p:cNvPr id="10" name="Oval 9"/>
          <p:cNvSpPr>
            <a:spLocks noChangeArrowheads="1"/>
          </p:cNvSpPr>
          <p:nvPr/>
        </p:nvSpPr>
        <p:spPr bwMode="auto">
          <a:xfrm>
            <a:off x="6198279" y="6336587"/>
            <a:ext cx="342960" cy="254706"/>
          </a:xfrm>
          <a:prstGeom prst="ellipse">
            <a:avLst/>
          </a:prstGeom>
          <a:solidFill>
            <a:srgbClr val="CCFFCC"/>
          </a:solidFill>
          <a:ln w="9525">
            <a:solidFill>
              <a:schemeClr val="tx1"/>
            </a:solidFill>
            <a:round/>
            <a:headEnd/>
            <a:tailEnd/>
          </a:ln>
        </p:spPr>
        <p:txBody>
          <a:bodyPr wrap="none" anchor="ct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r>
              <a:rPr lang="en-US" sz="2800" b="1">
                <a:solidFill>
                  <a:srgbClr val="FF0000"/>
                </a:solidFill>
                <a:latin typeface="Times New Roman" panose="02020603050405020304" pitchFamily="18" charset="0"/>
              </a:rPr>
              <a:t>5</a:t>
            </a:r>
          </a:p>
        </p:txBody>
      </p:sp>
    </p:spTree>
    <p:extLst>
      <p:ext uri="{BB962C8B-B14F-4D97-AF65-F5344CB8AC3E}">
        <p14:creationId xmlns:p14="http://schemas.microsoft.com/office/powerpoint/2010/main" val="4141069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58" y="563395"/>
            <a:ext cx="8199931" cy="5317452"/>
          </a:xfrm>
        </p:spPr>
        <p:txBody>
          <a:bodyPr>
            <a:noAutofit/>
          </a:bodyPr>
          <a:lstStyle/>
          <a:p>
            <a:pPr algn="just">
              <a:defRPr/>
            </a:pPr>
            <a:r>
              <a:rPr lang="hi-IN" sz="2800" dirty="0"/>
              <a:t>बिजली के जलने के पूर्व-अस्पताल उपचार के लिए तीन चरणों की सूची बनाएं।
हीट क्रैम्प, हीट थकावट और हीट स्ट्रोक के तीन संकेतों और लक्षणों की सूची बनाएं और प्रत्येक के लिए सभी पूर्व-अस्पताल उपचार चरणों की सूची बनाएं।
हल्के और गंभीर हाइपोथर्मिया दोनों के तीन संकेतों और लक्षणों की सूची बनाएं और पूर्व-अस्पताल उपचार के लिए छह चरणों की सूची बनाएं।
शीतदंश के तीन संकेतों और लक्षणों की सूची बनाएं और अस्पताल से पहले के उपचार के लिए तीन चरण बताएं।</a:t>
            </a:r>
            <a:endParaRPr lang="en-US" sz="2800" dirty="0"/>
          </a:p>
          <a:p>
            <a:endParaRPr lang="en-GB" sz="2000" dirty="0"/>
          </a:p>
        </p:txBody>
      </p:sp>
    </p:spTree>
    <p:extLst>
      <p:ext uri="{BB962C8B-B14F-4D97-AF65-F5344CB8AC3E}">
        <p14:creationId xmlns:p14="http://schemas.microsoft.com/office/powerpoint/2010/main" val="9250093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81" y="274638"/>
            <a:ext cx="7061119" cy="1143000"/>
          </a:xfrm>
        </p:spPr>
        <p:txBody>
          <a:bodyPr>
            <a:normAutofit fontScale="90000"/>
          </a:bodyPr>
          <a:lstStyle/>
          <a:p>
            <a:r>
              <a:rPr lang="hi-IN" b="1" u="sng" dirty="0">
                <a:solidFill>
                  <a:srgbClr val="FF0000"/>
                </a:solidFill>
                <a:latin typeface="+mn-lt"/>
              </a:rPr>
              <a:t>साँस लेना की चोट के लिए अस्पताल से पहले का उपचार</a:t>
            </a:r>
            <a:endParaRPr lang="en-GB" u="sng" dirty="0">
              <a:solidFill>
                <a:srgbClr val="FF0000"/>
              </a:solidFill>
              <a:latin typeface="+mn-lt"/>
            </a:endParaRPr>
          </a:p>
        </p:txBody>
      </p:sp>
      <p:sp>
        <p:nvSpPr>
          <p:cNvPr id="3" name="Content Placeholder 2"/>
          <p:cNvSpPr>
            <a:spLocks noGrp="1"/>
          </p:cNvSpPr>
          <p:nvPr>
            <p:ph idx="1"/>
          </p:nvPr>
        </p:nvSpPr>
        <p:spPr>
          <a:xfrm>
            <a:off x="628759" y="2068516"/>
            <a:ext cx="7888070" cy="4351338"/>
          </a:xfrm>
        </p:spPr>
        <p:txBody>
          <a:bodyPr>
            <a:normAutofit/>
          </a:bodyPr>
          <a:lstStyle/>
          <a:p>
            <a:pPr algn="just">
              <a:defRPr/>
            </a:pPr>
            <a:r>
              <a:rPr lang="hi-IN" dirty="0"/>
              <a:t>यदि आवश्यक हो तो ऑक्सीजन दें।
रोगी के वायुमार्ग और श्वास की निगरानी करें।
हवादार करने के लिए तैयार रहें।</a:t>
            </a:r>
            <a:endParaRPr lang="en-GB" sz="3200" dirty="0"/>
          </a:p>
        </p:txBody>
      </p:sp>
    </p:spTree>
    <p:extLst>
      <p:ext uri="{BB962C8B-B14F-4D97-AF65-F5344CB8AC3E}">
        <p14:creationId xmlns:p14="http://schemas.microsoft.com/office/powerpoint/2010/main" val="20700178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Font typeface="Monotype Sorts" pitchFamily="2" charset="2"/>
              <a:buNone/>
            </a:pPr>
            <a:endParaRPr lang="en-US" dirty="0"/>
          </a:p>
          <a:p>
            <a:pPr algn="ctr">
              <a:buFont typeface="Monotype Sorts" pitchFamily="2" charset="2"/>
              <a:buNone/>
            </a:pPr>
            <a:r>
              <a:rPr lang="hi-IN" sz="8800" b="1" dirty="0">
                <a:solidFill>
                  <a:srgbClr val="FF0000"/>
                </a:solidFill>
              </a:rPr>
              <a:t>कोई भी प्रश्न</a:t>
            </a:r>
            <a:r>
              <a:rPr lang="en-IN" sz="8800" b="1" dirty="0">
                <a:solidFill>
                  <a:srgbClr val="FF0000"/>
                </a:solidFill>
              </a:rPr>
              <a:t>?</a:t>
            </a:r>
          </a:p>
        </p:txBody>
      </p:sp>
    </p:spTree>
    <p:extLst>
      <p:ext uri="{BB962C8B-B14F-4D97-AF65-F5344CB8AC3E}">
        <p14:creationId xmlns:p14="http://schemas.microsoft.com/office/powerpoint/2010/main" val="34019607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6158" y="2438400"/>
            <a:ext cx="6173272" cy="1828800"/>
          </a:xfrm>
        </p:spPr>
        <p:txBody>
          <a:bodyPr/>
          <a:lstStyle/>
          <a:p>
            <a:pPr marL="0" indent="0" algn="ctr">
              <a:buNone/>
            </a:pPr>
            <a:r>
              <a:rPr lang="hi-IN" sz="8800" b="1" kern="10" dirty="0">
                <a:ln w="12700">
                  <a:solidFill>
                    <a:srgbClr val="EAEAEA"/>
                  </a:solidFill>
                  <a:round/>
                  <a:headEnd/>
                  <a:tailEnd/>
                </a:ln>
                <a:solidFill>
                  <a:srgbClr val="002060"/>
                </a:solidFill>
                <a:effectLst>
                  <a:outerShdw dist="35921" dir="2700000" sy="50000" kx="2115830" algn="bl" rotWithShape="0">
                    <a:srgbClr val="C0C0C0">
                      <a:alpha val="80000"/>
                    </a:srgbClr>
                  </a:outerShdw>
                </a:effectLst>
                <a:latin typeface="Arial Black"/>
              </a:rPr>
              <a:t>धन्यवाद</a:t>
            </a:r>
            <a:endParaRPr lang="en-IN" dirty="0"/>
          </a:p>
        </p:txBody>
      </p:sp>
    </p:spTree>
    <p:extLst>
      <p:ext uri="{BB962C8B-B14F-4D97-AF65-F5344CB8AC3E}">
        <p14:creationId xmlns:p14="http://schemas.microsoft.com/office/powerpoint/2010/main" val="24581241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dministrator\Desktop\L-13\DSC00004.JPG"/>
          <p:cNvPicPr>
            <a:picLocks noChangeAspect="1" noChangeArrowheads="1"/>
          </p:cNvPicPr>
          <p:nvPr/>
        </p:nvPicPr>
        <p:blipFill>
          <a:blip r:embed="rId2">
            <a:lum bright="20000" contrast="44000"/>
            <a:extLst>
              <a:ext uri="{28A0092B-C50C-407E-A947-70E740481C1C}">
                <a14:useLocalDpi xmlns:a14="http://schemas.microsoft.com/office/drawing/2010/main" val="0"/>
              </a:ext>
            </a:extLst>
          </a:blip>
          <a:srcRect/>
          <a:stretch>
            <a:fillRect/>
          </a:stretch>
        </p:blipFill>
        <p:spPr bwMode="auto">
          <a:xfrm>
            <a:off x="0" y="0"/>
            <a:ext cx="7583055" cy="6784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ight Arrow 2">
            <a:hlinkClick r:id="rId3" action="ppaction://hlinksldjump"/>
          </p:cNvPr>
          <p:cNvSpPr/>
          <p:nvPr/>
        </p:nvSpPr>
        <p:spPr>
          <a:xfrm rot="10800000">
            <a:off x="8616859" y="6415088"/>
            <a:ext cx="528729" cy="4429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520440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a:hlinkClick r:id="rId2" action="ppaction://hlinksldjump"/>
          </p:cNvPr>
          <p:cNvSpPr/>
          <p:nvPr/>
        </p:nvSpPr>
        <p:spPr>
          <a:xfrm rot="10800000">
            <a:off x="8616859" y="6415088"/>
            <a:ext cx="528729" cy="4429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3" descr="C:\Documents and Settings\Administrator\Desktop\L-13\DSC00005.JPG"/>
          <p:cNvPicPr>
            <a:picLocks noChangeAspect="1" noChangeArrowheads="1"/>
          </p:cNvPicPr>
          <p:nvPr/>
        </p:nvPicPr>
        <p:blipFill>
          <a:blip r:embed="rId3">
            <a:lum bright="20000" contrast="44000"/>
            <a:extLst>
              <a:ext uri="{28A0092B-C50C-407E-A947-70E740481C1C}">
                <a14:useLocalDpi xmlns:a14="http://schemas.microsoft.com/office/drawing/2010/main" val="0"/>
              </a:ext>
            </a:extLst>
          </a:blip>
          <a:srcRect/>
          <a:stretch>
            <a:fillRect/>
          </a:stretch>
        </p:blipFill>
        <p:spPr bwMode="auto">
          <a:xfrm>
            <a:off x="1" y="0"/>
            <a:ext cx="760152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84430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a:hlinkClick r:id="rId2" action="ppaction://hlinksldjump"/>
          </p:cNvPr>
          <p:cNvSpPr/>
          <p:nvPr/>
        </p:nvSpPr>
        <p:spPr>
          <a:xfrm rot="10800000">
            <a:off x="8616859" y="6415088"/>
            <a:ext cx="528729" cy="4429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C:\Documents and Settings\Administrator\Desktop\L-13\DSC00006.JPG"/>
          <p:cNvPicPr>
            <a:picLocks noChangeAspect="1" noChangeArrowheads="1"/>
          </p:cNvPicPr>
          <p:nvPr/>
        </p:nvPicPr>
        <p:blipFill>
          <a:blip r:embed="rId3">
            <a:lum bright="20000" contrast="50000"/>
            <a:extLst>
              <a:ext uri="{28A0092B-C50C-407E-A947-70E740481C1C}">
                <a14:useLocalDpi xmlns:a14="http://schemas.microsoft.com/office/drawing/2010/main" val="0"/>
              </a:ext>
            </a:extLst>
          </a:blip>
          <a:srcRect/>
          <a:stretch>
            <a:fillRect/>
          </a:stretch>
        </p:blipFill>
        <p:spPr bwMode="auto">
          <a:xfrm>
            <a:off x="0" y="0"/>
            <a:ext cx="754610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4344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59" y="93659"/>
            <a:ext cx="7888070" cy="713166"/>
          </a:xfrm>
        </p:spPr>
        <p:txBody>
          <a:bodyPr>
            <a:normAutofit fontScale="90000"/>
          </a:bodyPr>
          <a:lstStyle/>
          <a:p>
            <a:r>
              <a:rPr lang="hi-IN" b="1" u="sng" dirty="0">
                <a:solidFill>
                  <a:srgbClr val="FF0000"/>
                </a:solidFill>
                <a:latin typeface="+mn-lt"/>
              </a:rPr>
              <a:t>जलने के कारण</a:t>
            </a:r>
            <a:endParaRPr lang="en-GB" b="1" u="sng" dirty="0">
              <a:solidFill>
                <a:srgbClr val="FF0000"/>
              </a:solidFill>
              <a:latin typeface="+mn-lt"/>
            </a:endParaRPr>
          </a:p>
        </p:txBody>
      </p:sp>
      <p:sp>
        <p:nvSpPr>
          <p:cNvPr id="3" name="Content Placeholder 2"/>
          <p:cNvSpPr>
            <a:spLocks noGrp="1"/>
          </p:cNvSpPr>
          <p:nvPr>
            <p:ph idx="1"/>
          </p:nvPr>
        </p:nvSpPr>
        <p:spPr>
          <a:xfrm>
            <a:off x="628758" y="887509"/>
            <a:ext cx="8031147" cy="5091953"/>
          </a:xfrm>
        </p:spPr>
        <p:txBody>
          <a:bodyPr>
            <a:normAutofit fontScale="92500"/>
          </a:bodyPr>
          <a:lstStyle/>
          <a:p>
            <a:pPr>
              <a:lnSpc>
                <a:spcPct val="110000"/>
              </a:lnSpc>
              <a:defRPr/>
            </a:pPr>
            <a:r>
              <a:rPr lang="hi-IN" dirty="0"/>
              <a:t>तापीय, रासायनिक, विद्युत या विकिरण से अत्यधिक गर्मी के संपर्क में आने से होने वाली चोटें।
थर्मल: गर्मी (आग, वाष्प और गर्म वस्तुएं), और ठंडी (ठंडी और जमी हुई वस्तुएं)।
रासायनिक: इसमें कई कास्टिक जैसे एसिड और क्षार शामिल हैं।
विद्युत: बिजली, यानी, घर की धारा, बिजली।
विकिरण: पराबैंगनी किरणें (सूर्य के प्रकाश सहित) और रेडियोधर्मी एजेंट।</a:t>
            </a:r>
            <a:endParaRPr lang="en-US" sz="3200" dirty="0"/>
          </a:p>
          <a:p>
            <a:endParaRPr lang="en-GB" dirty="0"/>
          </a:p>
        </p:txBody>
      </p:sp>
    </p:spTree>
    <p:extLst>
      <p:ext uri="{BB962C8B-B14F-4D97-AF65-F5344CB8AC3E}">
        <p14:creationId xmlns:p14="http://schemas.microsoft.com/office/powerpoint/2010/main" val="2905299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2082" y="134470"/>
            <a:ext cx="6348815" cy="726142"/>
          </a:xfrm>
        </p:spPr>
        <p:txBody>
          <a:bodyPr>
            <a:normAutofit/>
          </a:bodyPr>
          <a:lstStyle/>
          <a:p>
            <a:r>
              <a:rPr lang="hi-IN" sz="3600" b="1" u="sng" dirty="0">
                <a:solidFill>
                  <a:srgbClr val="FF0000"/>
                </a:solidFill>
                <a:latin typeface="+mn-lt"/>
              </a:rPr>
              <a:t>जलने का वर्गीकरण</a:t>
            </a:r>
            <a:endParaRPr lang="en-GB" sz="3600" b="1" u="sng" dirty="0">
              <a:solidFill>
                <a:srgbClr val="FF0000"/>
              </a:solidFill>
              <a:latin typeface="+mn-lt"/>
            </a:endParaRPr>
          </a:p>
        </p:txBody>
      </p:sp>
      <p:sp>
        <p:nvSpPr>
          <p:cNvPr id="3" name="Content Placeholder 2"/>
          <p:cNvSpPr>
            <a:spLocks noGrp="1"/>
          </p:cNvSpPr>
          <p:nvPr>
            <p:ph idx="1"/>
          </p:nvPr>
        </p:nvSpPr>
        <p:spPr>
          <a:xfrm>
            <a:off x="744177" y="770965"/>
            <a:ext cx="7888070" cy="2131004"/>
          </a:xfrm>
        </p:spPr>
        <p:txBody>
          <a:bodyPr>
            <a:normAutofit lnSpcReduction="10000"/>
          </a:bodyPr>
          <a:lstStyle/>
          <a:p>
            <a:pPr>
              <a:lnSpc>
                <a:spcPct val="200000"/>
              </a:lnSpc>
            </a:pPr>
            <a:r>
              <a:rPr lang="hi-IN" b="1" dirty="0"/>
              <a:t>गहराई के आधार पर वर्गीकरण।</a:t>
            </a:r>
            <a:endParaRPr lang="en-IN" b="1" dirty="0"/>
          </a:p>
          <a:p>
            <a:pPr>
              <a:lnSpc>
                <a:spcPct val="200000"/>
              </a:lnSpc>
            </a:pPr>
            <a:r>
              <a:rPr lang="hi-IN" b="1" dirty="0"/>
              <a:t>शरीर की सतह के जलने की सीमा।</a:t>
            </a:r>
            <a:endParaRPr lang="en-GB" dirty="0"/>
          </a:p>
        </p:txBody>
      </p:sp>
      <p:sp>
        <p:nvSpPr>
          <p:cNvPr id="4" name="Title 1">
            <a:extLst>
              <a:ext uri="{FF2B5EF4-FFF2-40B4-BE49-F238E27FC236}">
                <a16:creationId xmlns:a16="http://schemas.microsoft.com/office/drawing/2014/main" xmlns="" id="{A09092D5-6028-A2CD-512A-C576327D1421}"/>
              </a:ext>
            </a:extLst>
          </p:cNvPr>
          <p:cNvSpPr txBox="1">
            <a:spLocks/>
          </p:cNvSpPr>
          <p:nvPr/>
        </p:nvSpPr>
        <p:spPr>
          <a:xfrm>
            <a:off x="628759" y="2796988"/>
            <a:ext cx="7888070" cy="126402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hi-IN" b="1" u="sng" dirty="0">
                <a:solidFill>
                  <a:srgbClr val="FF0000"/>
                </a:solidFill>
                <a:latin typeface="+mn-lt"/>
              </a:rPr>
              <a:t>बर्न वर्गीकरण</a:t>
            </a:r>
            <a:br>
              <a:rPr lang="hi-IN" b="1" u="sng" dirty="0">
                <a:solidFill>
                  <a:srgbClr val="FF0000"/>
                </a:solidFill>
                <a:latin typeface="+mn-lt"/>
              </a:rPr>
            </a:br>
            <a:r>
              <a:rPr lang="hi-IN" b="1" u="sng" dirty="0">
                <a:solidFill>
                  <a:srgbClr val="FF0000"/>
                </a:solidFill>
                <a:latin typeface="+mn-lt"/>
              </a:rPr>
              <a:t>(गहराई से</a:t>
            </a:r>
            <a:r>
              <a:rPr lang="en-US" b="1" u="sng" dirty="0">
                <a:solidFill>
                  <a:srgbClr val="FF0000"/>
                </a:solidFill>
                <a:latin typeface="+mn-lt"/>
              </a:rPr>
              <a:t>)</a:t>
            </a:r>
            <a:br>
              <a:rPr lang="en-US" b="1" u="sng" dirty="0">
                <a:solidFill>
                  <a:srgbClr val="FF0000"/>
                </a:solidFill>
                <a:latin typeface="+mn-lt"/>
              </a:rPr>
            </a:br>
            <a:endParaRPr lang="en-GB" b="1" u="sng" dirty="0">
              <a:solidFill>
                <a:srgbClr val="FF0000"/>
              </a:solidFill>
              <a:latin typeface="+mn-lt"/>
            </a:endParaRPr>
          </a:p>
        </p:txBody>
      </p:sp>
      <p:sp>
        <p:nvSpPr>
          <p:cNvPr id="5" name="Content Placeholder 2">
            <a:extLst>
              <a:ext uri="{FF2B5EF4-FFF2-40B4-BE49-F238E27FC236}">
                <a16:creationId xmlns:a16="http://schemas.microsoft.com/office/drawing/2014/main" xmlns="" id="{7B457F3C-A2D7-C952-AFA8-A3F8D8DC9B77}"/>
              </a:ext>
            </a:extLst>
          </p:cNvPr>
          <p:cNvSpPr txBox="1">
            <a:spLocks/>
          </p:cNvSpPr>
          <p:nvPr/>
        </p:nvSpPr>
        <p:spPr>
          <a:xfrm>
            <a:off x="1784083" y="4061012"/>
            <a:ext cx="4258129" cy="262025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514350" indent="-514350">
              <a:lnSpc>
                <a:spcPct val="150000"/>
              </a:lnSpc>
              <a:buFont typeface="+mj-lt"/>
              <a:buAutoNum type="arabicParenR"/>
            </a:pPr>
            <a:r>
              <a:rPr lang="hi-IN" sz="3200" b="1" dirty="0"/>
              <a:t>पल्‍लवग्राही
आंशिक मोटाई
पूर्ण मोटाई</a:t>
            </a:r>
            <a:endParaRPr lang="en-GB" dirty="0"/>
          </a:p>
        </p:txBody>
      </p:sp>
    </p:spTree>
    <p:extLst>
      <p:ext uri="{BB962C8B-B14F-4D97-AF65-F5344CB8AC3E}">
        <p14:creationId xmlns:p14="http://schemas.microsoft.com/office/powerpoint/2010/main" val="2792344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59" y="842963"/>
            <a:ext cx="7888070" cy="5334000"/>
          </a:xfrm>
        </p:spPr>
        <p:txBody>
          <a:bodyPr>
            <a:normAutofit/>
          </a:bodyPr>
          <a:lstStyle/>
          <a:p>
            <a:pPr marL="514350" indent="-514350">
              <a:buAutoNum type="arabicParenR"/>
            </a:pPr>
            <a:r>
              <a:rPr lang="hi-IN" b="1" u="sng" dirty="0"/>
              <a:t>सतही (प्रथम-डिग्री) जलता है</a:t>
            </a:r>
            <a:r>
              <a:rPr lang="en-US" sz="3200" b="1" u="sng" dirty="0"/>
              <a:t>:</a:t>
            </a:r>
          </a:p>
          <a:p>
            <a:pPr marL="0" indent="0">
              <a:buNone/>
            </a:pPr>
            <a:r>
              <a:rPr lang="en-US" sz="3200" dirty="0"/>
              <a:t>	</a:t>
            </a:r>
          </a:p>
          <a:p>
            <a:pPr marL="0" indent="0">
              <a:lnSpc>
                <a:spcPct val="150000"/>
              </a:lnSpc>
              <a:buNone/>
            </a:pPr>
            <a:r>
              <a:rPr lang="hi-IN" b="1" dirty="0"/>
              <a:t>इनमें केवल त्वचा की ऊपरी परत (एपिडर्मिस) शामिल होती है। त्वचा का लाल होना और क्षेत्र में कुछ दर्द और सूजन है।</a:t>
            </a:r>
            <a:endParaRPr lang="en-GB" sz="3200" b="1" u="sng" dirty="0"/>
          </a:p>
        </p:txBody>
      </p:sp>
    </p:spTree>
    <p:extLst>
      <p:ext uri="{BB962C8B-B14F-4D97-AF65-F5344CB8AC3E}">
        <p14:creationId xmlns:p14="http://schemas.microsoft.com/office/powerpoint/2010/main" val="667147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0"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198" y="1529254"/>
            <a:ext cx="3143796" cy="5328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2" descr="E:\PEER Course Materials\MFR native\Lessons\Lesson 13\Graphics 13\1STDBURN.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6828" y="1466192"/>
            <a:ext cx="3608220" cy="5391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6"/>
          <p:cNvSpPr>
            <a:spLocks noChangeArrowheads="1"/>
          </p:cNvSpPr>
          <p:nvPr/>
        </p:nvSpPr>
        <p:spPr bwMode="auto">
          <a:xfrm rot="10800000" flipV="1">
            <a:off x="1198172" y="261375"/>
            <a:ext cx="5707123" cy="263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lnSpc>
                <a:spcPct val="30000"/>
              </a:lnSpc>
              <a:spcBef>
                <a:spcPct val="50000"/>
              </a:spcBef>
            </a:pPr>
            <a:r>
              <a:rPr lang="hi-IN" b="1" dirty="0">
                <a:solidFill>
                  <a:srgbClr val="FF0000"/>
                </a:solidFill>
                <a:latin typeface="Tahoma" panose="020B0604030504040204" pitchFamily="34" charset="0"/>
              </a:rPr>
              <a:t>गहराई के आधार पर वर्गीकरण</a:t>
            </a:r>
            <a:endParaRPr lang="en-US" b="1" dirty="0">
              <a:solidFill>
                <a:srgbClr val="FF0000"/>
              </a:solidFill>
              <a:latin typeface="Tahoma" panose="020B0604030504040204" pitchFamily="34" charset="0"/>
            </a:endParaRPr>
          </a:p>
        </p:txBody>
      </p:sp>
      <p:sp>
        <p:nvSpPr>
          <p:cNvPr id="12293" name="Rectangle 21"/>
          <p:cNvSpPr>
            <a:spLocks noChangeArrowheads="1"/>
          </p:cNvSpPr>
          <p:nvPr/>
        </p:nvSpPr>
        <p:spPr bwMode="auto">
          <a:xfrm>
            <a:off x="847400" y="1281870"/>
            <a:ext cx="2707340" cy="472965"/>
          </a:xfrm>
          <a:prstGeom prst="rect">
            <a:avLst/>
          </a:prstGeom>
          <a:noFill/>
          <a:ln w="9525">
            <a:noFill/>
            <a:miter lim="800000"/>
            <a:headEnd/>
            <a:tailEnd/>
          </a:ln>
        </p:spPr>
        <p:txBody>
          <a:bodyPr wrap="none" anchor="ct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r>
              <a:rPr lang="hi-IN" b="1" dirty="0">
                <a:solidFill>
                  <a:srgbClr val="0F086E"/>
                </a:solidFill>
                <a:latin typeface="Times New Roman" panose="02020603050405020304" pitchFamily="18" charset="0"/>
              </a:rPr>
              <a:t>साइट पर लाल त्वचा का दर्द</a:t>
            </a:r>
            <a:endParaRPr lang="en-US" b="1" dirty="0">
              <a:solidFill>
                <a:srgbClr val="0F086E"/>
              </a:solidFill>
              <a:latin typeface="Times New Roman" panose="02020603050405020304" pitchFamily="18" charset="0"/>
            </a:endParaRPr>
          </a:p>
        </p:txBody>
      </p:sp>
      <p:sp>
        <p:nvSpPr>
          <p:cNvPr id="12294" name="Text Box 18"/>
          <p:cNvSpPr txBox="1">
            <a:spLocks noChangeArrowheads="1"/>
          </p:cNvSpPr>
          <p:nvPr/>
        </p:nvSpPr>
        <p:spPr bwMode="auto">
          <a:xfrm>
            <a:off x="2936589" y="725548"/>
            <a:ext cx="3058056" cy="36933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spcBef>
                <a:spcPct val="50000"/>
              </a:spcBef>
            </a:pPr>
            <a:r>
              <a:rPr lang="hi-IN" sz="1800" b="1" dirty="0">
                <a:solidFill>
                  <a:srgbClr val="FF0000"/>
                </a:solidFill>
                <a:latin typeface="Times New Roman" panose="02020603050405020304" pitchFamily="18" charset="0"/>
              </a:rPr>
              <a:t>सतही (प्रथम डिग्री)</a:t>
            </a:r>
            <a:endParaRPr lang="en-US" sz="1800" b="1" dirty="0">
              <a:solidFill>
                <a:srgbClr val="FF0000"/>
              </a:solidFill>
              <a:latin typeface="Times New Roman" panose="02020603050405020304" pitchFamily="18" charset="0"/>
            </a:endParaRPr>
          </a:p>
        </p:txBody>
      </p:sp>
      <p:sp>
        <p:nvSpPr>
          <p:cNvPr id="12295" name="Text Box 24"/>
          <p:cNvSpPr txBox="1">
            <a:spLocks noChangeArrowheads="1"/>
          </p:cNvSpPr>
          <p:nvPr/>
        </p:nvSpPr>
        <p:spPr bwMode="auto">
          <a:xfrm>
            <a:off x="5144394" y="1526632"/>
            <a:ext cx="2327823" cy="456407"/>
          </a:xfrm>
          <a:prstGeom prst="rect">
            <a:avLst/>
          </a:prstGeom>
          <a:noFill/>
          <a:ln>
            <a:noFill/>
          </a:ln>
        </p:spPr>
        <p:txBody>
          <a:bodyPr wrap="square">
            <a:spAutoFit/>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eaLnBrk="1" hangingPunct="1">
              <a:lnSpc>
                <a:spcPct val="80000"/>
              </a:lnSpc>
              <a:spcBef>
                <a:spcPct val="50000"/>
              </a:spcBef>
            </a:pPr>
            <a:r>
              <a:rPr lang="hi-IN" sz="2800" b="1" dirty="0">
                <a:solidFill>
                  <a:srgbClr val="002060"/>
                </a:solidFill>
                <a:latin typeface="Times New Roman" panose="02020603050405020304" pitchFamily="18" charset="0"/>
              </a:rPr>
              <a:t>बाहरी त्‍वचा</a:t>
            </a:r>
            <a:endParaRPr lang="en-US" sz="2800" b="1" dirty="0">
              <a:solidFill>
                <a:srgbClr val="002060"/>
              </a:solidFill>
              <a:latin typeface="Times New Roman" panose="02020603050405020304" pitchFamily="18" charset="0"/>
            </a:endParaRPr>
          </a:p>
        </p:txBody>
      </p:sp>
    </p:spTree>
    <p:extLst>
      <p:ext uri="{BB962C8B-B14F-4D97-AF65-F5344CB8AC3E}">
        <p14:creationId xmlns:p14="http://schemas.microsoft.com/office/powerpoint/2010/main" val="2217330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59" y="312094"/>
            <a:ext cx="7995288" cy="5262563"/>
          </a:xfrm>
        </p:spPr>
        <p:txBody>
          <a:bodyPr>
            <a:normAutofit/>
          </a:bodyPr>
          <a:lstStyle/>
          <a:p>
            <a:pPr marL="0" indent="0">
              <a:buNone/>
            </a:pPr>
            <a:r>
              <a:rPr lang="en-US" sz="3200" b="1" dirty="0"/>
              <a:t>2) </a:t>
            </a:r>
            <a:r>
              <a:rPr lang="hi-IN" b="1" u="sng" dirty="0"/>
              <a:t>आंशिक मोटाई (दूसरी डिग्री) जलती है</a:t>
            </a:r>
            <a:r>
              <a:rPr lang="en-US" sz="3200" b="1" u="sng" dirty="0"/>
              <a:t>:</a:t>
            </a:r>
          </a:p>
          <a:p>
            <a:pPr marL="0" indent="0">
              <a:buNone/>
            </a:pPr>
            <a:r>
              <a:rPr lang="en-US" sz="3200" dirty="0"/>
              <a:t>	</a:t>
            </a:r>
          </a:p>
          <a:p>
            <a:pPr marL="442913" indent="-85725" algn="just">
              <a:lnSpc>
                <a:spcPct val="150000"/>
              </a:lnSpc>
              <a:buNone/>
            </a:pPr>
            <a:r>
              <a:rPr lang="en-US" sz="3200" dirty="0"/>
              <a:t> </a:t>
            </a:r>
            <a:r>
              <a:rPr lang="hi-IN" b="1" dirty="0"/>
              <a:t>त्वचा की सतही परत जल जाती है और दूसरी परत क्षतिग्रस्त हो जाती है। इस प्रकार की जलन दर्दनाक होती है। सूजन और छाले होंगे, त्वचा सफेद या लाल दिखाई दे सकती है, नम और धब्बेदार हो सकती है।</a:t>
            </a:r>
            <a:endParaRPr lang="en-GB" sz="3200" b="1" u="sng" dirty="0"/>
          </a:p>
        </p:txBody>
      </p:sp>
    </p:spTree>
    <p:extLst>
      <p:ext uri="{BB962C8B-B14F-4D97-AF65-F5344CB8AC3E}">
        <p14:creationId xmlns:p14="http://schemas.microsoft.com/office/powerpoint/2010/main" val="1370777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5" descr="DSC00002"/>
          <p:cNvPicPr>
            <a:picLocks noChangeAspect="1" noChangeArrowheads="1"/>
          </p:cNvPicPr>
          <p:nvPr/>
        </p:nvPicPr>
        <p:blipFill>
          <a:blip r:embed="rId3">
            <a:lum bright="26000" contrast="68000"/>
            <a:extLst>
              <a:ext uri="{28A0092B-C50C-407E-A947-70E740481C1C}">
                <a14:useLocalDpi xmlns:a14="http://schemas.microsoft.com/office/drawing/2010/main" val="0"/>
              </a:ext>
            </a:extLst>
          </a:blip>
          <a:srcRect/>
          <a:stretch>
            <a:fillRect/>
          </a:stretch>
        </p:blipFill>
        <p:spPr bwMode="auto">
          <a:xfrm>
            <a:off x="914559" y="609601"/>
            <a:ext cx="3143796" cy="618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2" descr="E:\PEER Course Materials\MFR native\Lessons\Lesson 13\Graphics 13\2NDDBURN.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994" y="609601"/>
            <a:ext cx="3249879"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1"/>
          <p:cNvSpPr>
            <a:spLocks noChangeArrowheads="1"/>
          </p:cNvSpPr>
          <p:nvPr/>
        </p:nvSpPr>
        <p:spPr bwMode="auto">
          <a:xfrm>
            <a:off x="3038631" y="228600"/>
            <a:ext cx="4019049" cy="263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lnSpc>
                <a:spcPct val="30000"/>
              </a:lnSpc>
              <a:spcBef>
                <a:spcPct val="50000"/>
              </a:spcBef>
            </a:pPr>
            <a:r>
              <a:rPr lang="hi-IN" b="1">
                <a:solidFill>
                  <a:srgbClr val="FF0000"/>
                </a:solidFill>
                <a:latin typeface="Tahoma" panose="020B0604030504040204" pitchFamily="34" charset="0"/>
              </a:rPr>
              <a:t>गहराई के आधार पर वर्गीकरण</a:t>
            </a:r>
            <a:endParaRPr lang="en-US" b="1" dirty="0">
              <a:solidFill>
                <a:srgbClr val="FF0000"/>
              </a:solidFill>
              <a:latin typeface="Tahoma" panose="020B0604030504040204" pitchFamily="34" charset="0"/>
            </a:endParaRPr>
          </a:p>
        </p:txBody>
      </p:sp>
      <p:sp>
        <p:nvSpPr>
          <p:cNvPr id="14341" name="Text Box 19"/>
          <p:cNvSpPr txBox="1">
            <a:spLocks noChangeArrowheads="1"/>
          </p:cNvSpPr>
          <p:nvPr/>
        </p:nvSpPr>
        <p:spPr bwMode="auto">
          <a:xfrm>
            <a:off x="2972316" y="609601"/>
            <a:ext cx="2972316" cy="64611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algn="ctr" eaLnBrk="1" hangingPunct="1"/>
            <a:r>
              <a:rPr lang="hi-IN" sz="1800" b="1">
                <a:solidFill>
                  <a:srgbClr val="FF0000"/>
                </a:solidFill>
                <a:latin typeface="Times New Roman" panose="02020603050405020304" pitchFamily="18" charset="0"/>
              </a:rPr>
              <a:t>आंशिक मोटाई
(दूसरी डिग्री)</a:t>
            </a:r>
            <a:endParaRPr lang="en-US" sz="1800" b="1" dirty="0">
              <a:solidFill>
                <a:srgbClr val="FF0000"/>
              </a:solidFill>
              <a:latin typeface="Times New Roman" panose="02020603050405020304" pitchFamily="18" charset="0"/>
            </a:endParaRPr>
          </a:p>
        </p:txBody>
      </p:sp>
      <p:sp>
        <p:nvSpPr>
          <p:cNvPr id="14342" name="Rectangle 22"/>
          <p:cNvSpPr>
            <a:spLocks noChangeArrowheads="1"/>
          </p:cNvSpPr>
          <p:nvPr/>
        </p:nvSpPr>
        <p:spPr bwMode="auto">
          <a:xfrm>
            <a:off x="2634950" y="1321455"/>
            <a:ext cx="5146415" cy="1538286"/>
          </a:xfrm>
          <a:prstGeom prst="rect">
            <a:avLst/>
          </a:prstGeom>
          <a:noFill/>
          <a:ln w="9525">
            <a:noFill/>
            <a:miter lim="800000"/>
            <a:headEnd/>
            <a:tailEnd/>
          </a:ln>
        </p:spPr>
        <p:txBody>
          <a:bodyPr wrap="none" anchor="ct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marL="457200" indent="-457200" eaLnBrk="1" hangingPunct="1">
              <a:lnSpc>
                <a:spcPct val="70000"/>
              </a:lnSpc>
              <a:buFont typeface="Arial" panose="020B0604020202020204" pitchFamily="34" charset="0"/>
              <a:buChar char="•"/>
            </a:pPr>
            <a:r>
              <a:rPr lang="hi-IN" sz="3200" b="1" dirty="0">
                <a:solidFill>
                  <a:srgbClr val="0F086E"/>
                </a:solidFill>
                <a:latin typeface="+mn-lt"/>
              </a:rPr>
              <a:t>छाले
तीव्र दर्द
सफेद से लाल त्वचा
नम और धब्बेदार त्वचा</a:t>
            </a:r>
            <a:endParaRPr lang="en-US" sz="3200" b="1" dirty="0">
              <a:solidFill>
                <a:srgbClr val="0F086E"/>
              </a:solidFill>
              <a:latin typeface="+mn-lt"/>
            </a:endParaRPr>
          </a:p>
        </p:txBody>
      </p:sp>
      <p:sp>
        <p:nvSpPr>
          <p:cNvPr id="14343" name="Rectangle 25"/>
          <p:cNvSpPr>
            <a:spLocks noChangeArrowheads="1"/>
          </p:cNvSpPr>
          <p:nvPr/>
        </p:nvSpPr>
        <p:spPr bwMode="auto">
          <a:xfrm>
            <a:off x="452917" y="5401235"/>
            <a:ext cx="1829117" cy="1214718"/>
          </a:xfrm>
          <a:prstGeom prst="rect">
            <a:avLst/>
          </a:prstGeom>
          <a:noFill/>
          <a:ln w="9525">
            <a:solidFill>
              <a:schemeClr val="tx1"/>
            </a:solidFill>
            <a:miter lim="800000"/>
            <a:headEnd/>
            <a:tailEnd/>
          </a:ln>
        </p:spPr>
        <p:txBody>
          <a:bodyPr wrap="none" anchor="ctr"/>
          <a:lstStyle>
            <a:lvl1pPr eaLnBrk="0" hangingPunct="0">
              <a:defRPr sz="2400">
                <a:solidFill>
                  <a:schemeClr val="tx1"/>
                </a:solidFill>
                <a:latin typeface="Algerian" panose="04020705040A02060702" pitchFamily="82" charset="0"/>
              </a:defRPr>
            </a:lvl1pPr>
            <a:lvl2pPr marL="742950" indent="-285750" eaLnBrk="0" hangingPunct="0">
              <a:defRPr sz="2400">
                <a:solidFill>
                  <a:schemeClr val="tx1"/>
                </a:solidFill>
                <a:latin typeface="Algerian" panose="04020705040A02060702" pitchFamily="82" charset="0"/>
              </a:defRPr>
            </a:lvl2pPr>
            <a:lvl3pPr marL="1143000" indent="-228600" eaLnBrk="0" hangingPunct="0">
              <a:defRPr sz="2400">
                <a:solidFill>
                  <a:schemeClr val="tx1"/>
                </a:solidFill>
                <a:latin typeface="Algerian" panose="04020705040A02060702" pitchFamily="82" charset="0"/>
              </a:defRPr>
            </a:lvl3pPr>
            <a:lvl4pPr marL="1600200" indent="-228600" eaLnBrk="0" hangingPunct="0">
              <a:defRPr sz="2400">
                <a:solidFill>
                  <a:schemeClr val="tx1"/>
                </a:solidFill>
                <a:latin typeface="Algerian" panose="04020705040A02060702" pitchFamily="82" charset="0"/>
              </a:defRPr>
            </a:lvl4pPr>
            <a:lvl5pPr marL="2057400" indent="-228600" eaLnBrk="0" hangingPunct="0">
              <a:defRPr sz="2400">
                <a:solidFill>
                  <a:schemeClr val="tx1"/>
                </a:solidFill>
                <a:latin typeface="Algerian" panose="04020705040A02060702" pitchFamily="82" charset="0"/>
              </a:defRPr>
            </a:lvl5pPr>
            <a:lvl6pPr marL="2514600" indent="-228600" eaLnBrk="0" fontAlgn="base" hangingPunct="0">
              <a:spcBef>
                <a:spcPct val="0"/>
              </a:spcBef>
              <a:spcAft>
                <a:spcPct val="0"/>
              </a:spcAft>
              <a:defRPr sz="2400">
                <a:solidFill>
                  <a:schemeClr val="tx1"/>
                </a:solidFill>
                <a:latin typeface="Algerian" panose="04020705040A02060702" pitchFamily="82" charset="0"/>
              </a:defRPr>
            </a:lvl6pPr>
            <a:lvl7pPr marL="2971800" indent="-228600" eaLnBrk="0" fontAlgn="base" hangingPunct="0">
              <a:spcBef>
                <a:spcPct val="0"/>
              </a:spcBef>
              <a:spcAft>
                <a:spcPct val="0"/>
              </a:spcAft>
              <a:defRPr sz="2400">
                <a:solidFill>
                  <a:schemeClr val="tx1"/>
                </a:solidFill>
                <a:latin typeface="Algerian" panose="04020705040A02060702" pitchFamily="82" charset="0"/>
              </a:defRPr>
            </a:lvl7pPr>
            <a:lvl8pPr marL="3429000" indent="-228600" eaLnBrk="0" fontAlgn="base" hangingPunct="0">
              <a:spcBef>
                <a:spcPct val="0"/>
              </a:spcBef>
              <a:spcAft>
                <a:spcPct val="0"/>
              </a:spcAft>
              <a:defRPr sz="2400">
                <a:solidFill>
                  <a:schemeClr val="tx1"/>
                </a:solidFill>
                <a:latin typeface="Algerian" panose="04020705040A02060702" pitchFamily="82" charset="0"/>
              </a:defRPr>
            </a:lvl8pPr>
            <a:lvl9pPr marL="3886200" indent="-228600" eaLnBrk="0" fontAlgn="base" hangingPunct="0">
              <a:spcBef>
                <a:spcPct val="0"/>
              </a:spcBef>
              <a:spcAft>
                <a:spcPct val="0"/>
              </a:spcAft>
              <a:defRPr sz="2400">
                <a:solidFill>
                  <a:schemeClr val="tx1"/>
                </a:solidFill>
                <a:latin typeface="Algerian" panose="04020705040A02060702" pitchFamily="82" charset="0"/>
              </a:defRPr>
            </a:lvl9pPr>
          </a:lstStyle>
          <a:p>
            <a:pPr eaLnBrk="1" hangingPunct="1">
              <a:buFont typeface="Arial" panose="020B0604020202020204" pitchFamily="34" charset="0"/>
              <a:buChar char="•"/>
            </a:pPr>
            <a:r>
              <a:rPr lang="en-US" b="1" dirty="0">
                <a:solidFill>
                  <a:srgbClr val="FF0000"/>
                </a:solidFill>
                <a:latin typeface="+mn-lt"/>
              </a:rPr>
              <a:t> </a:t>
            </a:r>
            <a:r>
              <a:rPr lang="hi-IN" b="1" dirty="0">
                <a:solidFill>
                  <a:srgbClr val="FF0000"/>
                </a:solidFill>
                <a:latin typeface="+mn-lt"/>
              </a:rPr>
              <a:t>बाहरी त्‍वचा
डर्मिस</a:t>
            </a:r>
            <a:endParaRPr lang="en-US" b="1" dirty="0">
              <a:solidFill>
                <a:srgbClr val="FF0000"/>
              </a:solidFill>
              <a:latin typeface="+mn-lt"/>
            </a:endParaRPr>
          </a:p>
        </p:txBody>
      </p:sp>
    </p:spTree>
    <p:extLst>
      <p:ext uri="{BB962C8B-B14F-4D97-AF65-F5344CB8AC3E}">
        <p14:creationId xmlns:p14="http://schemas.microsoft.com/office/powerpoint/2010/main" val="1257600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405</TotalTime>
  <Words>804</Words>
  <Application>Microsoft Office PowerPoint</Application>
  <PresentationFormat>Custom</PresentationFormat>
  <Paragraphs>130</Paragraphs>
  <Slides>35</Slides>
  <Notes>9</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जलने का उपचार और प्रबंधन</vt:lpstr>
      <vt:lpstr>उद्देश्यों</vt:lpstr>
      <vt:lpstr>PowerPoint Presentation</vt:lpstr>
      <vt:lpstr>जलने के कारण</vt:lpstr>
      <vt:lpstr>जलने का वर्गीकरण</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नाइन का नियम (% शरीर की सतह का क्षेत्रफल)</vt:lpstr>
      <vt:lpstr>PowerPoint Presentation</vt:lpstr>
      <vt:lpstr>जलने की गंभीरता</vt:lpstr>
      <vt:lpstr>PowerPoint Presentation</vt:lpstr>
      <vt:lpstr>अतिरिक्त मुद्दो पर विचार करना</vt:lpstr>
      <vt:lpstr>शरीर के क्षेत्र जल गए</vt:lpstr>
      <vt:lpstr>जलने की चोटों का प्रबंधन</vt:lpstr>
      <vt:lpstr>PowerPoint Presentation</vt:lpstr>
      <vt:lpstr>PowerPoint Presentation</vt:lpstr>
      <vt:lpstr>रासायनिक जलने के लिए अस्पताल से पहले का उपचार</vt:lpstr>
      <vt:lpstr>PowerPoint Presentation</vt:lpstr>
      <vt:lpstr>PowerPoint Presentation</vt:lpstr>
      <vt:lpstr>PowerPoint Presentation</vt:lpstr>
      <vt:lpstr>PowerPoint Presentation</vt:lpstr>
      <vt:lpstr>PowerPoint Presentation</vt:lpstr>
      <vt:lpstr>बिजली के जलने के लिए अस्पताल से पहले का इलाज</vt:lpstr>
      <vt:lpstr>साँस लेने की चोट के संकेत और लक्षण</vt:lpstr>
      <vt:lpstr>साँस लेना की चोट के लिए अस्पताल से पहले का उपचार</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BURNS AND ENVIRONMENTAL  EMERGENCIES</dc:title>
  <dc:creator>dell</dc:creator>
  <cp:lastModifiedBy>NDRF MEDICAL</cp:lastModifiedBy>
  <cp:revision>69</cp:revision>
  <dcterms:created xsi:type="dcterms:W3CDTF">2019-01-05T09:59:52Z</dcterms:created>
  <dcterms:modified xsi:type="dcterms:W3CDTF">2025-12-19T11:50:04Z</dcterms:modified>
</cp:coreProperties>
</file>