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63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B03621-241A-7591-AF03-6E01158FB8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B2BD9EBA-9E45-04D5-E66C-FD69CE6E3E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4CC57989-30EB-22ED-3B66-9E69F232FD46}"/>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5" name="Footer Placeholder 4">
            <a:extLst>
              <a:ext uri="{FF2B5EF4-FFF2-40B4-BE49-F238E27FC236}">
                <a16:creationId xmlns:a16="http://schemas.microsoft.com/office/drawing/2014/main" xmlns="" id="{5453E937-9761-B190-81F3-DA5CDAEF86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CDCA4B77-C386-185C-D51A-13E67D0CC66A}"/>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336945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B97E98-075E-D0A9-2481-76B2B378E2B9}"/>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1EE4797-83D6-405F-A9E7-1FDCD2FF13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7EF50A2-3EF4-DF6C-145E-50C8469C37BA}"/>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5" name="Footer Placeholder 4">
            <a:extLst>
              <a:ext uri="{FF2B5EF4-FFF2-40B4-BE49-F238E27FC236}">
                <a16:creationId xmlns:a16="http://schemas.microsoft.com/office/drawing/2014/main" xmlns="" id="{D19C92D2-7823-F896-5A66-14B35460EB5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4ADAC73D-7809-1BFD-B97F-042F508D0C1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792569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159B4F0-3C25-A271-3735-ACA79278A26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D8A70207-5B78-0B3C-9E35-619EEBB7F7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C2D5487-8CAF-66E2-4BEC-C9823622ACC2}"/>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5" name="Footer Placeholder 4">
            <a:extLst>
              <a:ext uri="{FF2B5EF4-FFF2-40B4-BE49-F238E27FC236}">
                <a16:creationId xmlns:a16="http://schemas.microsoft.com/office/drawing/2014/main" xmlns="" id="{AD062E70-9702-41BA-5BB2-557C3EAA849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7DC3EA3-0E25-E2AA-B9AB-02B6AAF84A6D}"/>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2330963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777E6D-FD5A-81B8-7922-7058AA9863B1}"/>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18347041-B488-03BD-92D4-C21523019E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65F93D9-0ACF-FD01-4E64-3A9B16EC0DFD}"/>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5" name="Footer Placeholder 4">
            <a:extLst>
              <a:ext uri="{FF2B5EF4-FFF2-40B4-BE49-F238E27FC236}">
                <a16:creationId xmlns:a16="http://schemas.microsoft.com/office/drawing/2014/main" xmlns="" id="{2AD48BA9-89D1-6896-CF3B-9062E3B532A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7BFED38-B77D-DBC7-C2D2-2870A175CBE4}"/>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87715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4E6CCED-6874-D85D-354F-D4BA52CD09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E38BA5EE-814E-BCA6-3880-5E6B14A573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B77FDA3-F81D-52FB-F76D-D71A5E4F1960}"/>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5" name="Footer Placeholder 4">
            <a:extLst>
              <a:ext uri="{FF2B5EF4-FFF2-40B4-BE49-F238E27FC236}">
                <a16:creationId xmlns:a16="http://schemas.microsoft.com/office/drawing/2014/main" xmlns="" id="{004FBCC5-C6C5-3D3C-8048-DDE20CA022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94ED7FC-209F-1B69-F4FB-D4B7601583D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91335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0E8C05-FFAE-6A21-6147-054B3605D96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524133BC-24E0-F2C2-207E-C9128DF2AB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644B90B-FA42-C714-3CED-1676EB4D7C5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A46E2EBB-EE20-F743-3D7A-6A4969971A36}"/>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6" name="Footer Placeholder 5">
            <a:extLst>
              <a:ext uri="{FF2B5EF4-FFF2-40B4-BE49-F238E27FC236}">
                <a16:creationId xmlns:a16="http://schemas.microsoft.com/office/drawing/2014/main" xmlns="" id="{8C7982BF-1C93-2AB9-4004-15387E5DB26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B520C8F-60E8-16DB-B8E3-6AC9A5D9855A}"/>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599343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3CF0182-8D3F-6B8F-FF61-E46430E0101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9ED50125-E9CD-EA2E-B9F1-3ABDDB718E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9F97EB0-1422-80F4-074E-629672FA87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8E75AD1-D587-2781-DCF8-2621B9776B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3A4F323E-43E6-B941-CEA3-70C3BB907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E7DF5101-615B-7BBF-BCBB-2F3C0B6AF9BB}"/>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8" name="Footer Placeholder 7">
            <a:extLst>
              <a:ext uri="{FF2B5EF4-FFF2-40B4-BE49-F238E27FC236}">
                <a16:creationId xmlns:a16="http://schemas.microsoft.com/office/drawing/2014/main" xmlns="" id="{AD158A77-B979-068C-AC98-21C04BCC6231}"/>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CF971BA7-20B9-0ACC-3949-3C757EA60610}"/>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346265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934A75-4BE9-5D62-825E-1FE75EB9AE4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9E14935F-ABEC-820F-2A5C-FACFC8491DAA}"/>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4" name="Footer Placeholder 3">
            <a:extLst>
              <a:ext uri="{FF2B5EF4-FFF2-40B4-BE49-F238E27FC236}">
                <a16:creationId xmlns:a16="http://schemas.microsoft.com/office/drawing/2014/main" xmlns="" id="{2C2F08FE-389C-8A71-6665-F44DE2865136}"/>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A34FC36E-46BE-5C80-8E20-EFAB195BFD7B}"/>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952679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FD0F57A-01A6-1C06-44E9-E8E907E3595A}"/>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3" name="Footer Placeholder 2">
            <a:extLst>
              <a:ext uri="{FF2B5EF4-FFF2-40B4-BE49-F238E27FC236}">
                <a16:creationId xmlns:a16="http://schemas.microsoft.com/office/drawing/2014/main" xmlns="" id="{B82AE653-BE4E-FC5E-01C8-9B611DC4A99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DC9AEFEA-5C22-5A07-1B86-17AED2E15BE2}"/>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77603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92A977-9D7B-D9D9-5FFF-18F50CDE3A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954E76F-AD79-C5C3-FE8F-2E26F438A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83CA2FB5-89F3-7558-E109-E7BC853F81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0786ABC-72B1-AD08-3DD6-88C936089556}"/>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6" name="Footer Placeholder 5">
            <a:extLst>
              <a:ext uri="{FF2B5EF4-FFF2-40B4-BE49-F238E27FC236}">
                <a16:creationId xmlns:a16="http://schemas.microsoft.com/office/drawing/2014/main" xmlns="" id="{9CD4536A-AE57-66EA-96A8-7F3E779201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C1385D54-2C83-55A0-7ED7-6436023513C6}"/>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270576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635354-F336-B222-514D-008CB0B03E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EDDB0176-2D2F-7381-F47C-DA0648AFE5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2EEE56D9-951D-109B-9068-1220FB915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72262FC-4099-1DFE-69A2-BDC2427F91F1}"/>
              </a:ext>
            </a:extLst>
          </p:cNvPr>
          <p:cNvSpPr>
            <a:spLocks noGrp="1"/>
          </p:cNvSpPr>
          <p:nvPr>
            <p:ph type="dt" sz="half" idx="10"/>
          </p:nvPr>
        </p:nvSpPr>
        <p:spPr/>
        <p:txBody>
          <a:bodyPr/>
          <a:lstStyle/>
          <a:p>
            <a:fld id="{4299F614-3DE9-4336-A863-EE700B20C144}" type="datetimeFigureOut">
              <a:rPr lang="en-IN" smtClean="0"/>
              <a:t>19-12-2025</a:t>
            </a:fld>
            <a:endParaRPr lang="en-IN"/>
          </a:p>
        </p:txBody>
      </p:sp>
      <p:sp>
        <p:nvSpPr>
          <p:cNvPr id="6" name="Footer Placeholder 5">
            <a:extLst>
              <a:ext uri="{FF2B5EF4-FFF2-40B4-BE49-F238E27FC236}">
                <a16:creationId xmlns:a16="http://schemas.microsoft.com/office/drawing/2014/main" xmlns="" id="{AB4D7328-E14D-49FE-AF8F-EFAC498DF4D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D540D4CA-761E-9E43-2BCF-6E586FFE87A8}"/>
              </a:ext>
            </a:extLst>
          </p:cNvPr>
          <p:cNvSpPr>
            <a:spLocks noGrp="1"/>
          </p:cNvSpPr>
          <p:nvPr>
            <p:ph type="sldNum" sz="quarter" idx="12"/>
          </p:nvPr>
        </p:nvSpPr>
        <p:spPr/>
        <p:txBody>
          <a:bodyPr/>
          <a:lstStyle/>
          <a:p>
            <a:fld id="{98D409A0-F64C-4DE8-95F2-792365B05311}" type="slidenum">
              <a:rPr lang="en-IN" smtClean="0"/>
              <a:t>‹#›</a:t>
            </a:fld>
            <a:endParaRPr lang="en-IN"/>
          </a:p>
        </p:txBody>
      </p:sp>
    </p:spTree>
    <p:extLst>
      <p:ext uri="{BB962C8B-B14F-4D97-AF65-F5344CB8AC3E}">
        <p14:creationId xmlns:p14="http://schemas.microsoft.com/office/powerpoint/2010/main" val="1582449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E8E03692-F750-0E10-1B8C-E8D8939C84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84B7E689-1EC6-9FE7-34F3-9EE3BF24AE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C593EB48-4BAC-9B73-35A3-3E81A2D87D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9F614-3DE9-4336-A863-EE700B20C144}" type="datetimeFigureOut">
              <a:rPr lang="en-IN" smtClean="0"/>
              <a:t>19-12-2025</a:t>
            </a:fld>
            <a:endParaRPr lang="en-IN"/>
          </a:p>
        </p:txBody>
      </p:sp>
      <p:sp>
        <p:nvSpPr>
          <p:cNvPr id="5" name="Footer Placeholder 4">
            <a:extLst>
              <a:ext uri="{FF2B5EF4-FFF2-40B4-BE49-F238E27FC236}">
                <a16:creationId xmlns:a16="http://schemas.microsoft.com/office/drawing/2014/main" xmlns="" id="{466DAEAD-CAB2-7790-B3ED-D8A0D718A0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242B72E9-C5E4-CD34-B6C9-6F260B9C4F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D409A0-F64C-4DE8-95F2-792365B05311}" type="slidenum">
              <a:rPr lang="en-IN" smtClean="0"/>
              <a:t>‹#›</a:t>
            </a:fld>
            <a:endParaRPr lang="en-IN"/>
          </a:p>
        </p:txBody>
      </p:sp>
      <p:pic>
        <p:nvPicPr>
          <p:cNvPr id="8" name="Picture 7">
            <a:extLst>
              <a:ext uri="{FF2B5EF4-FFF2-40B4-BE49-F238E27FC236}">
                <a16:creationId xmlns:a16="http://schemas.microsoft.com/office/drawing/2014/main" xmlns="" id="{A7C82FC6-DCDD-C4F3-2BF0-39C4234989CE}"/>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0582339" y="0"/>
            <a:ext cx="1542921" cy="1402483"/>
          </a:xfrm>
          <a:prstGeom prst="rect">
            <a:avLst/>
          </a:prstGeom>
        </p:spPr>
      </p:pic>
    </p:spTree>
    <p:extLst>
      <p:ext uri="{BB962C8B-B14F-4D97-AF65-F5344CB8AC3E}">
        <p14:creationId xmlns:p14="http://schemas.microsoft.com/office/powerpoint/2010/main" val="3668185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946148-3163-3129-FFBD-10B334EC62D8}"/>
              </a:ext>
            </a:extLst>
          </p:cNvPr>
          <p:cNvSpPr>
            <a:spLocks noGrp="1"/>
          </p:cNvSpPr>
          <p:nvPr>
            <p:ph type="ctrTitle"/>
          </p:nvPr>
        </p:nvSpPr>
        <p:spPr/>
        <p:txBody>
          <a:bodyPr>
            <a:normAutofit fontScale="90000"/>
          </a:bodyPr>
          <a:lstStyle/>
          <a:p>
            <a:r>
              <a:rPr lang="hi-IN" b="1" u="sng" dirty="0">
                <a:solidFill>
                  <a:srgbClr val="FF0000"/>
                </a:solidFill>
                <a:latin typeface="Bell Gothic Std Black" panose="020B0706020202040204" pitchFamily="34" charset="0"/>
                <a:ea typeface="Times New Roman" panose="02020603050405020304" pitchFamily="18" charset="0"/>
              </a:rPr>
              <a:t>ऊंचाई पर होने वाली बीमारियां और ठंड से लगने वाली चोटें</a:t>
            </a:r>
            <a:r>
              <a:rPr lang="en-IN" sz="6000" dirty="0">
                <a:effectLst/>
                <a:latin typeface="Bell Gothic Std Black" panose="020B0706020202040204" pitchFamily="34" charset="0"/>
                <a:ea typeface="Times New Roman" panose="02020603050405020304" pitchFamily="18" charset="0"/>
                <a:cs typeface="Mangal" panose="02040503050203030202" pitchFamily="18" charset="0"/>
              </a:rPr>
              <a:t/>
            </a:r>
            <a:br>
              <a:rPr lang="en-IN" sz="6000" dirty="0">
                <a:effectLst/>
                <a:latin typeface="Bell Gothic Std Black" panose="020B0706020202040204" pitchFamily="34" charset="0"/>
                <a:ea typeface="Times New Roman" panose="02020603050405020304" pitchFamily="18" charset="0"/>
                <a:cs typeface="Mangal" panose="02040503050203030202" pitchFamily="18" charset="0"/>
              </a:rPr>
            </a:br>
            <a:endParaRPr lang="en-IN" dirty="0">
              <a:latin typeface="Bell Gothic Std Black" panose="020B0706020202040204" pitchFamily="34" charset="0"/>
            </a:endParaRPr>
          </a:p>
        </p:txBody>
      </p:sp>
      <p:sp>
        <p:nvSpPr>
          <p:cNvPr id="3" name="Title 1"/>
          <p:cNvSpPr txBox="1">
            <a:spLocks/>
          </p:cNvSpPr>
          <p:nvPr/>
        </p:nvSpPr>
        <p:spPr>
          <a:xfrm>
            <a:off x="9681882" y="5441577"/>
            <a:ext cx="1824319"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vksedkj</a:t>
            </a:r>
            <a:r>
              <a:rPr lang="en-US" sz="4000" b="1" dirty="0" smtClean="0">
                <a:solidFill>
                  <a:srgbClr val="002060"/>
                </a:solidFill>
                <a:latin typeface="Kruti Dev 011" pitchFamily="2" charset="0"/>
                <a:cs typeface="Arial" pitchFamily="34" charset="0"/>
              </a:rPr>
              <a:t> </a:t>
            </a:r>
            <a:r>
              <a:rPr lang="en-US" sz="4000" b="1" dirty="0" smtClean="0">
                <a:solidFill>
                  <a:srgbClr val="002060"/>
                </a:solidFill>
                <a:latin typeface="Kruti Dev 011" pitchFamily="2" charset="0"/>
                <a:cs typeface="Arial" pitchFamily="34" charset="0"/>
              </a:rPr>
              <a:t>;</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283655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FF2C01-4EFD-6A2D-7BB1-17DCDBE35268}"/>
              </a:ext>
            </a:extLst>
          </p:cNvPr>
          <p:cNvSpPr txBox="1"/>
          <p:nvPr/>
        </p:nvSpPr>
        <p:spPr>
          <a:xfrm>
            <a:off x="191192" y="182880"/>
            <a:ext cx="11853949" cy="5155835"/>
          </a:xfrm>
          <a:prstGeom prst="rect">
            <a:avLst/>
          </a:prstGeom>
          <a:noFill/>
        </p:spPr>
        <p:txBody>
          <a:bodyPr wrap="square">
            <a:spAutoFit/>
          </a:bodyPr>
          <a:lstStyle/>
          <a:p>
            <a:pPr marL="228600" algn="just">
              <a:lnSpc>
                <a:spcPct val="115000"/>
              </a:lnSpc>
              <a:spcAft>
                <a:spcPts val="1000"/>
              </a:spcAft>
            </a:pPr>
            <a:r>
              <a:rPr lang="hi-IN" sz="3600" u="sng" dirty="0">
                <a:solidFill>
                  <a:srgbClr val="7030A0"/>
                </a:solidFill>
                <a:latin typeface="Calibri" panose="020F0502020204030204" pitchFamily="34" charset="0"/>
                <a:ea typeface="Times New Roman" panose="02020603050405020304" pitchFamily="18" charset="0"/>
              </a:rPr>
              <a:t>मैनेजमेंट</a:t>
            </a:r>
            <a:r>
              <a:rPr lang="en-US"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685800" algn="l"/>
              </a:tabLst>
            </a:pPr>
            <a:r>
              <a:rPr lang="hi-IN" sz="3600" dirty="0">
                <a:latin typeface="Calibri" panose="020F0502020204030204" pitchFamily="34" charset="0"/>
                <a:ea typeface="Times New Roman" panose="02020603050405020304" pitchFamily="18" charset="0"/>
              </a:rPr>
              <a:t>कम ऊंचाई पर तत्काल उतरना
बिस्तर पर आराम
उच्च प्रवाह ऑक्सीजन
</a:t>
            </a:r>
            <a:r>
              <a:rPr lang="en-US" sz="3600" dirty="0">
                <a:latin typeface="Calibri" panose="020F0502020204030204" pitchFamily="34" charset="0"/>
                <a:ea typeface="Times New Roman" panose="02020603050405020304" pitchFamily="18" charset="0"/>
                <a:cs typeface="Mangal" panose="02040503050203030202" pitchFamily="18" charset="0"/>
              </a:rPr>
              <a:t>HAPO </a:t>
            </a:r>
            <a:r>
              <a:rPr lang="hi-IN" sz="3600" dirty="0">
                <a:latin typeface="Calibri" panose="020F0502020204030204" pitchFamily="34" charset="0"/>
                <a:ea typeface="Times New Roman" panose="02020603050405020304" pitchFamily="18" charset="0"/>
              </a:rPr>
              <a:t>बैग का उपयोग यदि वंश तुरंत संभव नहीं है
कैप निफेडिपिन 5</a:t>
            </a:r>
            <a:r>
              <a:rPr lang="en-US" sz="3600" dirty="0">
                <a:latin typeface="Calibri" panose="020F0502020204030204" pitchFamily="34" charset="0"/>
                <a:ea typeface="Times New Roman" panose="02020603050405020304" pitchFamily="18" charset="0"/>
                <a:cs typeface="Mangal" panose="02040503050203030202" pitchFamily="18" charset="0"/>
              </a:rPr>
              <a:t>mg </a:t>
            </a:r>
            <a:r>
              <a:rPr lang="en-US" sz="3600" dirty="0" err="1">
                <a:latin typeface="Calibri" panose="020F0502020204030204" pitchFamily="34" charset="0"/>
                <a:ea typeface="Times New Roman" panose="02020603050405020304" pitchFamily="18" charset="0"/>
                <a:cs typeface="Mangal" panose="02040503050203030202" pitchFamily="18" charset="0"/>
              </a:rPr>
              <a:t>tds</a:t>
            </a:r>
            <a:r>
              <a:rPr lang="en-US" sz="3600" dirty="0">
                <a:latin typeface="Calibri" panose="020F0502020204030204" pitchFamily="34" charset="0"/>
                <a:ea typeface="Times New Roman" panose="02020603050405020304" pitchFamily="18" charset="0"/>
                <a:cs typeface="Mangal" panose="02040503050203030202" pitchFamily="18" charset="0"/>
              </a:rPr>
              <a:t> </a:t>
            </a:r>
            <a:r>
              <a:rPr lang="hi-IN" sz="3600" dirty="0">
                <a:latin typeface="Calibri" panose="020F0502020204030204" pitchFamily="34" charset="0"/>
                <a:ea typeface="Times New Roman" panose="02020603050405020304" pitchFamily="18" charset="0"/>
              </a:rPr>
              <a:t>सावधान बीपी निगरानी के साथ कोशिश की जा सकती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15605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D82A11D-3471-797E-A27D-08104AF9B282}"/>
              </a:ext>
            </a:extLst>
          </p:cNvPr>
          <p:cNvSpPr txBox="1"/>
          <p:nvPr/>
        </p:nvSpPr>
        <p:spPr>
          <a:xfrm>
            <a:off x="74815" y="58190"/>
            <a:ext cx="12117185" cy="6889707"/>
          </a:xfrm>
          <a:prstGeom prst="rect">
            <a:avLst/>
          </a:prstGeom>
          <a:noFill/>
        </p:spPr>
        <p:txBody>
          <a:bodyPr wrap="square">
            <a:spAutoFit/>
          </a:bodyPr>
          <a:lstStyle/>
          <a:p>
            <a:pPr marL="228600" algn="ctr">
              <a:lnSpc>
                <a:spcPct val="115000"/>
              </a:lnSpc>
              <a:spcAft>
                <a:spcPts val="1000"/>
              </a:spcAft>
              <a:tabLst>
                <a:tab pos="457200" algn="l"/>
              </a:tabLst>
            </a:pPr>
            <a:r>
              <a:rPr lang="hi-IN" sz="4000" b="1" u="sng" dirty="0">
                <a:solidFill>
                  <a:srgbClr val="FF0000"/>
                </a:solidFill>
                <a:latin typeface="Calibri" panose="020F0502020204030204" pitchFamily="34" charset="0"/>
                <a:ea typeface="Times New Roman" panose="02020603050405020304" pitchFamily="18" charset="0"/>
              </a:rPr>
              <a:t>उच्च ऊंचाई सेरेब्रल एडिमा (</a:t>
            </a:r>
            <a:r>
              <a:rPr lang="en-US" sz="40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HACO)</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p>
          <a:p>
            <a:pPr marL="2286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यह एक और संभावित घातक उच्च ऊंचाई वाली बीमारी है </a:t>
            </a:r>
            <a:endParaRPr lang="en-IN" sz="3200" dirty="0">
              <a:latin typeface="Calibri" panose="020F0502020204030204" pitchFamily="34" charset="0"/>
              <a:ea typeface="Times New Roman" panose="02020603050405020304" pitchFamily="18" charset="0"/>
            </a:endParaRPr>
          </a:p>
          <a:p>
            <a:pPr marL="2286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और तीव्र पर्वतीय बीमारी के एक गंभीर रूप का प्रतिनिधित्व करती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यह आमतौर पर 3500 मीटर से ऊपर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लक्षण</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685800" algn="just">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तेजी से प्रगतिशील मस्तिष्क लक्षण जैसे</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914400" algn="l"/>
              </a:tabLst>
            </a:pPr>
            <a:r>
              <a:rPr lang="hi-IN" sz="3200" dirty="0">
                <a:latin typeface="Calibri" panose="020F0502020204030204" pitchFamily="34" charset="0"/>
                <a:ea typeface="Times New Roman" panose="02020603050405020304" pitchFamily="18" charset="0"/>
              </a:rPr>
              <a:t>मतिभ्रम/व्यवहार परिवर्तन
भ्रम/गतिभंग
दृश्य हानि, पेपिलोएडेमा, रेटिना रक्तस्राव
चेतना का नुकसान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9234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7E14421-1D9B-C7DA-CA75-CB38FF569558}"/>
              </a:ext>
            </a:extLst>
          </p:cNvPr>
          <p:cNvSpPr txBox="1"/>
          <p:nvPr/>
        </p:nvSpPr>
        <p:spPr>
          <a:xfrm>
            <a:off x="185651" y="199505"/>
            <a:ext cx="11820698" cy="3993401"/>
          </a:xfrm>
          <a:prstGeom prst="rect">
            <a:avLst/>
          </a:prstGeom>
          <a:noFill/>
        </p:spPr>
        <p:txBody>
          <a:bodyPr wrap="square">
            <a:spAutoFit/>
          </a:bodyPr>
          <a:lstStyle/>
          <a:p>
            <a:pPr marL="228600" algn="just">
              <a:lnSpc>
                <a:spcPct val="115000"/>
              </a:lnSpc>
              <a:spcAft>
                <a:spcPts val="1000"/>
              </a:spcAft>
              <a:tabLst>
                <a:tab pos="457200" algn="l"/>
              </a:tabLst>
            </a:pPr>
            <a:r>
              <a:rPr lang="hi-IN" sz="4000" u="sng" dirty="0">
                <a:latin typeface="Calibri" panose="020F0502020204030204" pitchFamily="34" charset="0"/>
                <a:ea typeface="Times New Roman" panose="02020603050405020304" pitchFamily="18" charset="0"/>
              </a:rPr>
              <a:t>मैनेजमेंट</a:t>
            </a:r>
            <a:r>
              <a:rPr lang="en-US" sz="4000" dirty="0">
                <a:effectLst/>
                <a:latin typeface="Calibri" panose="020F0502020204030204" pitchFamily="34" charset="0"/>
                <a:ea typeface="Times New Roman" panose="02020603050405020304" pitchFamily="18" charset="0"/>
                <a:cs typeface="Mangal" panose="02040503050203030202" pitchFamily="18" charset="0"/>
              </a:rPr>
              <a:t>:	</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457200" algn="l"/>
                <a:tab pos="914400" algn="l"/>
              </a:tabLst>
            </a:pPr>
            <a:r>
              <a:rPr lang="hi-IN" sz="4000" dirty="0">
                <a:latin typeface="Calibri" panose="020F0502020204030204" pitchFamily="34" charset="0"/>
                <a:ea typeface="Times New Roman" panose="02020603050405020304" pitchFamily="18" charset="0"/>
              </a:rPr>
              <a:t>तत्काल वंश
उच्च प्रवाह ऑक्सीजन का प्रशासन
टी. एसिटाज़ोलामाइड 250 मिलीग्राम 8 घंटे चढ़ाई से 24 -48 घंटे पहले रोगनिरोधी हो सकता है</a:t>
            </a:r>
            <a:r>
              <a:rPr lang="en-US" sz="4000" dirty="0">
                <a:effectLst/>
                <a:latin typeface="Calibri" panose="020F0502020204030204" pitchFamily="34" charset="0"/>
                <a:ea typeface="Times New Roman" panose="02020603050405020304" pitchFamily="18" charset="0"/>
                <a:cs typeface="Mangal" panose="02040503050203030202" pitchFamily="18" charset="0"/>
              </a:rPr>
              <a:t> </a:t>
            </a:r>
            <a:endParaRPr lang="en-IN" sz="40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004705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E0E5DFE-5C3C-5B6E-096F-145A36A15FC1}"/>
              </a:ext>
            </a:extLst>
          </p:cNvPr>
          <p:cNvSpPr txBox="1"/>
          <p:nvPr/>
        </p:nvSpPr>
        <p:spPr>
          <a:xfrm>
            <a:off x="74814" y="149629"/>
            <a:ext cx="12036829" cy="5044201"/>
          </a:xfrm>
          <a:prstGeom prst="rect">
            <a:avLst/>
          </a:prstGeom>
          <a:noFill/>
        </p:spPr>
        <p:txBody>
          <a:bodyPr wrap="square">
            <a:spAutoFit/>
          </a:bodyPr>
          <a:lstStyle/>
          <a:p>
            <a:pPr marL="22860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क्रोनिक माउंटेन सिकनेस (मोंगे की डिसेज़</a:t>
            </a:r>
            <a:r>
              <a:rPr lang="en-US" sz="36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यह एक पुरानी बीमारी है जो उच्च ऊंचाई पर लगातार </a:t>
            </a:r>
            <a:endParaRPr lang="en-IN" sz="36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रहने के बाद मध्यम आयु वर्ग के लोगों में प्रकट होती है।</a:t>
            </a:r>
            <a:endParaRPr lang="en-IN" sz="36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लक्षणों में सिरदर्द शामिल हैं; चक्कर आना; चिड़चिड़ापन; उनींदापन (सबसे हड़ताली)</a:t>
            </a:r>
            <a:endParaRPr lang="en-IN" sz="3600" dirty="0">
              <a:latin typeface="Calibri" panose="020F0502020204030204" pitchFamily="34" charset="0"/>
              <a:ea typeface="Times New Roman" panose="02020603050405020304" pitchFamily="18" charset="0"/>
            </a:endParaRPr>
          </a:p>
          <a:p>
            <a:pPr marL="228600" algn="just">
              <a:lnSpc>
                <a:spcPct val="115000"/>
              </a:lnSpc>
              <a:spcAft>
                <a:spcPts val="1000"/>
              </a:spcAft>
              <a:tabLst>
                <a:tab pos="457200" algn="l"/>
              </a:tabLst>
            </a:pPr>
            <a:r>
              <a:rPr lang="hi-IN" sz="3600" dirty="0">
                <a:latin typeface="Calibri" panose="020F0502020204030204" pitchFamily="34" charset="0"/>
                <a:ea typeface="Times New Roman" panose="02020603050405020304" pitchFamily="18" charset="0"/>
              </a:rPr>
              <a:t>मैनेजमेंट</a:t>
            </a:r>
            <a:r>
              <a:rPr lang="en-US" sz="3600" dirty="0">
                <a:effectLst/>
                <a:latin typeface="Calibri" panose="020F0502020204030204" pitchFamily="34" charset="0"/>
                <a:ea typeface="Times New Roman" panose="02020603050405020304" pitchFamily="18" charset="0"/>
                <a:cs typeface="Mangal" panose="02040503050203030202" pitchFamily="18" charset="0"/>
              </a:rPr>
              <a:t>: </a:t>
            </a:r>
            <a:r>
              <a:rPr lang="hi-IN" sz="3600" dirty="0">
                <a:latin typeface="Calibri" panose="020F0502020204030204" pitchFamily="34" charset="0"/>
                <a:ea typeface="Times New Roman" panose="02020603050405020304" pitchFamily="18" charset="0"/>
              </a:rPr>
              <a:t>समुद्र तल पर उतरना और फिर से उच्च ऊंचाई पर चढ़ने से बचना</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36916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B2F910-9A00-1C14-5440-4F6ACFD74113}"/>
              </a:ext>
            </a:extLst>
          </p:cNvPr>
          <p:cNvSpPr txBox="1"/>
          <p:nvPr/>
        </p:nvSpPr>
        <p:spPr>
          <a:xfrm>
            <a:off x="0" y="91440"/>
            <a:ext cx="12192000" cy="6889707"/>
          </a:xfrm>
          <a:prstGeom prst="rect">
            <a:avLst/>
          </a:prstGeom>
          <a:noFill/>
        </p:spPr>
        <p:txBody>
          <a:bodyPr wrap="square">
            <a:spAutoFit/>
          </a:bodyPr>
          <a:lstStyle/>
          <a:p>
            <a:pPr marL="114300" indent="114300" algn="ctr">
              <a:lnSpc>
                <a:spcPct val="115000"/>
              </a:lnSpc>
              <a:spcAft>
                <a:spcPts val="1000"/>
              </a:spcAft>
              <a:tabLst>
                <a:tab pos="457200" algn="l"/>
              </a:tabLst>
            </a:pPr>
            <a:r>
              <a:rPr lang="hi-IN" sz="4000" b="1" u="sng" dirty="0">
                <a:solidFill>
                  <a:srgbClr val="FF0000"/>
                </a:solidFill>
                <a:latin typeface="Calibri" panose="020F0502020204030204" pitchFamily="34" charset="0"/>
                <a:ea typeface="Times New Roman" panose="02020603050405020304" pitchFamily="18" charset="0"/>
              </a:rPr>
              <a:t>ठंड की चोटें</a:t>
            </a:r>
            <a:r>
              <a:rPr lang="en-US" sz="1100" dirty="0">
                <a:effectLst/>
                <a:latin typeface="Calibri" panose="020F0502020204030204" pitchFamily="34" charset="0"/>
                <a:ea typeface="Times New Roman" panose="02020603050405020304" pitchFamily="18" charset="0"/>
                <a:cs typeface="Mangal" panose="02040503050203030202" pitchFamily="18" charset="0"/>
              </a:rPr>
              <a:t>	</a:t>
            </a:r>
          </a:p>
          <a:p>
            <a:pPr marL="114300" indent="1143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ठंड के संपर्क में आने की अवधि और हवा का वेग </a:t>
            </a:r>
            <a:endParaRPr lang="en-IN" sz="3200" dirty="0">
              <a:latin typeface="Calibri" panose="020F0502020204030204" pitchFamily="34" charset="0"/>
              <a:ea typeface="Times New Roman" panose="02020603050405020304" pitchFamily="18" charset="0"/>
            </a:endParaRPr>
          </a:p>
          <a:p>
            <a:pPr marL="114300" indent="1143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(विंड चिल फैक्टर) ठंड की चोटों की सीमा निर्धारित करता है।</a:t>
            </a:r>
            <a:endParaRPr lang="en-IN" sz="3200" dirty="0">
              <a:latin typeface="Calibri" panose="020F0502020204030204" pitchFamily="34" charset="0"/>
              <a:ea typeface="Times New Roman" panose="02020603050405020304" pitchFamily="18" charset="0"/>
            </a:endParaRPr>
          </a:p>
          <a:p>
            <a:pPr marL="114300" indent="114300">
              <a:lnSpc>
                <a:spcPct val="115000"/>
              </a:lnSpc>
              <a:spcAft>
                <a:spcPts val="1000"/>
              </a:spcAft>
              <a:tabLst>
                <a:tab pos="457200" algn="l"/>
              </a:tabLst>
            </a:pPr>
            <a:r>
              <a:rPr lang="hi-IN" sz="3200" dirty="0">
                <a:latin typeface="Calibri" panose="020F0502020204030204" pitchFamily="34" charset="0"/>
                <a:ea typeface="Times New Roman" panose="02020603050405020304" pitchFamily="18" charset="0"/>
              </a:rPr>
              <a:t>अत्यधिक ठंड के संपर्क में आने से दो प्रकार की आपात स्थिति हो सकती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 </a:t>
            </a:r>
            <a:r>
              <a:rPr lang="hi-IN" sz="3200" dirty="0">
                <a:latin typeface="Calibri" panose="020F0502020204030204" pitchFamily="34" charset="0"/>
                <a:ea typeface="Times New Roman" panose="02020603050405020304" pitchFamily="18" charset="0"/>
              </a:rPr>
              <a:t>अपताप
		• स्थानीय ठंड की चोटें - शीतदंश, खाई के पैर, चिलब्लेन्स
		• हिम अंधापन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17004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50CE24B-745C-C96D-D411-1488E30E27B1}"/>
              </a:ext>
            </a:extLst>
          </p:cNvPr>
          <p:cNvSpPr txBox="1"/>
          <p:nvPr/>
        </p:nvSpPr>
        <p:spPr>
          <a:xfrm>
            <a:off x="91440" y="83127"/>
            <a:ext cx="12011891" cy="4518738"/>
          </a:xfrm>
          <a:prstGeom prst="rect">
            <a:avLst/>
          </a:prstGeom>
          <a:noFill/>
        </p:spPr>
        <p:txBody>
          <a:bodyPr wrap="square">
            <a:spAutoFit/>
          </a:bodyPr>
          <a:lstStyle/>
          <a:p>
            <a:pPr marL="228600" algn="just">
              <a:lnSpc>
                <a:spcPct val="115000"/>
              </a:lnSpc>
              <a:spcAft>
                <a:spcPts val="1000"/>
              </a:spcAft>
              <a:tabLst>
                <a:tab pos="457200" algn="l"/>
              </a:tabLst>
            </a:pPr>
            <a:r>
              <a:rPr lang="hi-IN" sz="3600" u="sng" dirty="0">
                <a:latin typeface="Calibri" panose="020F0502020204030204" pitchFamily="34" charset="0"/>
                <a:ea typeface="Times New Roman" panose="02020603050405020304" pitchFamily="18" charset="0"/>
              </a:rPr>
              <a:t>योगदान/पूर्वनिर्धारक कारक</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3600" dirty="0">
                <a:effectLst/>
                <a:latin typeface="Calibri" panose="020F0502020204030204" pitchFamily="34" charset="0"/>
                <a:ea typeface="Times New Roman" panose="02020603050405020304" pitchFamily="18" charset="0"/>
                <a:cs typeface="Mangal" panose="02040503050203030202" pitchFamily="18" charset="0"/>
              </a:rPr>
              <a:t>	I. </a:t>
            </a:r>
            <a:r>
              <a:rPr lang="hi-IN" sz="3600" u="sng" dirty="0">
                <a:latin typeface="Calibri" panose="020F0502020204030204" pitchFamily="34" charset="0"/>
                <a:ea typeface="Times New Roman" panose="02020603050405020304" pitchFamily="18" charset="0"/>
              </a:rPr>
              <a:t>पर्यावरण कारक</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1143000" lvl="2" indent="-228600" algn="just">
              <a:lnSpc>
                <a:spcPct val="115000"/>
              </a:lnSpc>
              <a:spcAft>
                <a:spcPts val="1000"/>
              </a:spcAft>
              <a:buFont typeface="Wingdings" panose="05000000000000000000" pitchFamily="2" charset="2"/>
              <a:buChar char=""/>
              <a:tabLst>
                <a:tab pos="457200" algn="l"/>
                <a:tab pos="1028700" algn="l"/>
              </a:tabLst>
            </a:pPr>
            <a:r>
              <a:rPr lang="hi-IN" sz="3600" dirty="0">
                <a:latin typeface="Calibri" panose="020F0502020204030204" pitchFamily="34" charset="0"/>
                <a:ea typeface="Times New Roman" panose="02020603050405020304" pitchFamily="18" charset="0"/>
              </a:rPr>
              <a:t>वायुमंडलीय ठंड की गंभीरता और अचानक घटना
एक्सपोजर की अवधि
आर्द्रता
हाइपोक्सिया</a:t>
            </a:r>
            <a:endParaRPr lang="en-IN" sz="3600" dirty="0"/>
          </a:p>
        </p:txBody>
      </p:sp>
    </p:spTree>
    <p:extLst>
      <p:ext uri="{BB962C8B-B14F-4D97-AF65-F5344CB8AC3E}">
        <p14:creationId xmlns:p14="http://schemas.microsoft.com/office/powerpoint/2010/main" val="279582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8903E47-B269-BB30-D2B2-749991A9FD23}"/>
              </a:ext>
            </a:extLst>
          </p:cNvPr>
          <p:cNvSpPr txBox="1"/>
          <p:nvPr/>
        </p:nvSpPr>
        <p:spPr>
          <a:xfrm>
            <a:off x="83127" y="83127"/>
            <a:ext cx="11945390" cy="6748129"/>
          </a:xfrm>
          <a:prstGeom prst="rect">
            <a:avLst/>
          </a:prstGeom>
          <a:noFill/>
        </p:spPr>
        <p:txBody>
          <a:bodyPr wrap="square">
            <a:spAutoFit/>
          </a:bodyPr>
          <a:lstStyle/>
          <a:p>
            <a:pPr marL="228600" algn="just">
              <a:lnSpc>
                <a:spcPct val="115000"/>
              </a:lnSpc>
              <a:spcAft>
                <a:spcPts val="1000"/>
              </a:spcAft>
              <a:tabLst>
                <a:tab pos="457200" algn="l"/>
              </a:tabLs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hi-IN" sz="3200" u="sng" dirty="0">
                <a:latin typeface="Calibri" panose="020F0502020204030204" pitchFamily="34" charset="0"/>
                <a:ea typeface="Times New Roman" panose="02020603050405020304" pitchFamily="18" charset="0"/>
              </a:rPr>
              <a:t>मेजबान कारक</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 pos="1028700" algn="l"/>
              </a:tabLst>
            </a:pPr>
            <a:r>
              <a:rPr lang="hi-IN" sz="3200" dirty="0">
                <a:latin typeface="Calibri" panose="020F0502020204030204" pitchFamily="34" charset="0"/>
                <a:ea typeface="Times New Roman" panose="02020603050405020304" pitchFamily="18" charset="0"/>
              </a:rPr>
              <a:t>संचार ठहराव
शारीरिक निष्क्रियता
खराब पोषण
शारीरिक स्वास्थ्य जैसे पुरानी बीमारी, तीव्र बीमारी या अंडरकरंट बीमारी से स्वास्थ्य लाभ
मानसिक स्वास्थ्य जैसे चिंता, भय और उदासीनता
स्थानीय स्थिति जैसे त्वचा संक्रमण, पिछली ठंड की चोटें
शराब
ठंड अनुकूलन का अभाव</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073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6A7195D-69A4-2F8C-D77B-0D764AEEA0C1}"/>
              </a:ext>
            </a:extLst>
          </p:cNvPr>
          <p:cNvSpPr txBox="1"/>
          <p:nvPr/>
        </p:nvSpPr>
        <p:spPr>
          <a:xfrm>
            <a:off x="74814" y="66502"/>
            <a:ext cx="12036829" cy="6762877"/>
          </a:xfrm>
          <a:prstGeom prst="rect">
            <a:avLst/>
          </a:prstGeom>
          <a:noFill/>
        </p:spPr>
        <p:txBody>
          <a:bodyPr wrap="square">
            <a:spAutoFit/>
          </a:bodyPr>
          <a:lstStyle/>
          <a:p>
            <a:pPr marL="228600" algn="just">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चिलब्लेन</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 pos="685800" algn="l"/>
              </a:tabLst>
            </a:pPr>
            <a:r>
              <a:rPr lang="hi-IN" sz="3200" dirty="0">
                <a:latin typeface="Calibri" panose="020F0502020204030204" pitchFamily="34" charset="0"/>
                <a:ea typeface="Times New Roman" panose="02020603050405020304" pitchFamily="18" charset="0"/>
              </a:rPr>
              <a:t>अतिसंवेदनशील व्यक्तियों में ठंड से एलर्जी की प्रतिक्रिया
प्रभावित हिस्सा लाल हो जाता है और तीव्र जलन होती है
बाद में, फफोले का बनना, दर्द और नीला रंग</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lvl="0" algn="just">
              <a:lnSpc>
                <a:spcPct val="115000"/>
              </a:lnSpc>
              <a:spcAft>
                <a:spcPts val="1000"/>
              </a:spcAft>
              <a:tabLst>
                <a:tab pos="457200" algn="l"/>
                <a:tab pos="685800" algn="l"/>
              </a:tabLst>
            </a:pPr>
            <a:r>
              <a:rPr lang="hi-IN" sz="3200" u="sng" dirty="0">
                <a:latin typeface="Calibri" panose="020F0502020204030204" pitchFamily="34" charset="0"/>
                <a:ea typeface="Times New Roman" panose="02020603050405020304" pitchFamily="18" charset="0"/>
              </a:rPr>
              <a:t>ट्रेंच फुट</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नमी के साथ हल्की ठंड के लंबे समय तक संपर्क में रहना
पैर सफेद, ठंडे और सुन्न हो जाते हैं
बाद में, लाल गर्म और दर्दनाक हो जाता है
गंभीर मामलों में, गैंग्रीन और सेप्सिस के कारण पैर की उंगलियां/पैर काट दिए जाते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752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1850B1-2521-878D-53AA-1151EE73F2CF}"/>
              </a:ext>
            </a:extLst>
          </p:cNvPr>
          <p:cNvSpPr txBox="1"/>
          <p:nvPr/>
        </p:nvSpPr>
        <p:spPr>
          <a:xfrm>
            <a:off x="121921" y="560117"/>
            <a:ext cx="11762508" cy="3504806"/>
          </a:xfrm>
          <a:prstGeom prst="rect">
            <a:avLst/>
          </a:prstGeom>
          <a:noFill/>
        </p:spPr>
        <p:txBody>
          <a:bodyPr wrap="square">
            <a:spAutoFit/>
          </a:bodyPr>
          <a:lstStyle/>
          <a:p>
            <a:pPr marL="228600" algn="just">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फ्रॉस्ट बाइट</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आमतौर पर त्वचा में ठंड और बर्फ के क्रिस्टल के गठन और नाक, कान, उंगलियों और पैर की उंगलियों जैसे खुले हिस्सों के गहरे ऊतकों के कारण होता है 
प्रारंभ में भाग सुन्न, सफेद और आटा हो जाता है
बाद में छाले बनना, कठोर और गैंग्रीनस जिससे भाग का नुकसान होता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0DFAB108-FED3-68C2-E262-3BE47AC7C852}"/>
              </a:ext>
            </a:extLst>
          </p:cNvPr>
          <p:cNvSpPr txBox="1"/>
          <p:nvPr/>
        </p:nvSpPr>
        <p:spPr>
          <a:xfrm>
            <a:off x="532014" y="4064923"/>
            <a:ext cx="11538065" cy="2580835"/>
          </a:xfrm>
          <a:prstGeom prst="rect">
            <a:avLst/>
          </a:prstGeom>
          <a:noFill/>
        </p:spPr>
        <p:txBody>
          <a:bodyPr wrap="square">
            <a:spAutoFit/>
          </a:bodyPr>
          <a:lstStyle/>
          <a:p>
            <a:pPr marL="228600" algn="just">
              <a:lnSpc>
                <a:spcPct val="115000"/>
              </a:lnSpc>
              <a:spcAft>
                <a:spcPts val="1000"/>
              </a:spcAft>
              <a:tabLst>
                <a:tab pos="457200" algn="l"/>
              </a:tabLst>
            </a:pPr>
            <a:r>
              <a:rPr lang="hi-IN" sz="3200" u="sng" dirty="0">
                <a:latin typeface="Calibri" panose="020F0502020204030204" pitchFamily="34" charset="0"/>
                <a:ea typeface="Times New Roman" panose="02020603050405020304" pitchFamily="18" charset="0"/>
              </a:rPr>
              <a:t>ठंड की चोटों का प्रबंधन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रोगी को आश्रय स्थान पर ले जाएं और आगे के परिश्रम से बचें
इसका उद्देश्य शरीर के तापमान को अधिक गर्म किए बिना तेजी से संरक्षित और बढ़ाना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57282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BD4624E-891B-C052-35FC-9BA4115B7CE7}"/>
              </a:ext>
            </a:extLst>
          </p:cNvPr>
          <p:cNvSpPr txBox="1"/>
          <p:nvPr/>
        </p:nvSpPr>
        <p:spPr>
          <a:xfrm>
            <a:off x="74815" y="141316"/>
            <a:ext cx="11903825" cy="6296339"/>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2800" dirty="0">
                <a:latin typeface="Calibri" panose="020F0502020204030204" pitchFamily="34" charset="0"/>
                <a:ea typeface="Times New Roman" panose="02020603050405020304" pitchFamily="18" charset="0"/>
              </a:rPr>
              <a:t>धीरे-धीरे जमे हुए हिस्से को गुनगुने गर्म पानी में गर्म करें और सुनिश्चित करें कि इसे लगातार गर्म रखा जाए और ठंड के संपर्क में न आए
जमे हुए हिस्से को आग के संपर्क में न लाएं 
जूते, दस्ताने और मोजे जैसे कपड़ों की सभी संकुचित वस्तुओं को हटा दें और शरीर की सामान्य गर्मी बनाए रखें
फिर से गर्म होने पर गंभीर दर्द के लिए एस्पिरिन जैसे सरल एनाल्जेसिक का सेवन करें
पुटिका या छाले को महाप्राण न करें; ढीली सूखी ड्रेसिंग के साथ कवर करें और आगे की चोट से बचाएं
गर्म तरल पदार्थ और अच्छा पौष्टिक आहार दें
रोगी को धूम्रपान या शराब न पीने दें क्योंकि यह उपचार में बाधा डालता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96694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xmlns="" id="{5D0CE335-DF84-3D0B-6D51-15A20F442653}"/>
              </a:ext>
            </a:extLst>
          </p:cNvPr>
          <p:cNvSpPr txBox="1"/>
          <p:nvPr/>
        </p:nvSpPr>
        <p:spPr>
          <a:xfrm>
            <a:off x="0" y="1"/>
            <a:ext cx="12191999" cy="6818918"/>
          </a:xfrm>
          <a:prstGeom prst="rect">
            <a:avLst/>
          </a:prstGeom>
          <a:noFill/>
        </p:spPr>
        <p:txBody>
          <a:bodyPr wrap="square">
            <a:spAutoFit/>
          </a:bodyPr>
          <a:lstStyle/>
          <a:p>
            <a:pPr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उद्देश्यों</a:t>
            </a:r>
            <a:endParaRPr lang="en-IN" sz="3600" b="1" u="sng" dirty="0">
              <a:solidFill>
                <a:srgbClr val="FF000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latin typeface="Calibri" panose="020F0502020204030204" pitchFamily="34" charset="0"/>
                <a:ea typeface="Times New Roman" panose="02020603050405020304" pitchFamily="18" charset="0"/>
              </a:rPr>
              <a:t>इस पाठ के पूरा होने पर आप निम्न में सक्षम होंगे</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mj-lt"/>
              <a:buAutoNum type="arabicPeriod"/>
              <a:tabLst>
                <a:tab pos="467360" algn="l"/>
              </a:tabLst>
            </a:pPr>
            <a:r>
              <a:rPr lang="hi-IN" sz="3200" dirty="0">
                <a:latin typeface="Calibri" panose="020F0502020204030204" pitchFamily="34" charset="0"/>
                <a:ea typeface="Times New Roman" panose="02020603050405020304" pitchFamily="18" charset="0"/>
              </a:rPr>
              <a:t>एसी माउंटेन सिकनेस के संकेतों, लक्षणों और प्रबंधन की सूची बनाएं
एचएपीओ के पूर्वगामी कारकों, संकेतों/लक्षणों और प्रबंधन को बताएं
</a:t>
            </a:r>
            <a:r>
              <a:rPr lang="en-US" sz="3200" dirty="0">
                <a:latin typeface="Calibri" panose="020F0502020204030204" pitchFamily="34" charset="0"/>
                <a:ea typeface="Times New Roman" panose="02020603050405020304" pitchFamily="18" charset="0"/>
                <a:cs typeface="Mangal" panose="02040503050203030202" pitchFamily="18" charset="0"/>
              </a:rPr>
              <a:t>HACO, </a:t>
            </a:r>
            <a:r>
              <a:rPr lang="hi-IN" sz="3200" dirty="0">
                <a:latin typeface="Calibri" panose="020F0502020204030204" pitchFamily="34" charset="0"/>
                <a:ea typeface="Times New Roman" panose="02020603050405020304" pitchFamily="18" charset="0"/>
              </a:rPr>
              <a:t>इसके संकेतों/लक्षणों और प्रबंधन का वर्णन करें
मोंगे रोग के बारे में संक्षेप में बताएं
ठंड से होने वाली विभिन्न चोटों और उनकी रोकथाम और प्रबंधन के बारे में बताएं
हाइपोथर्मिया, इसके संकेत/लक्षण और प्रबंधन को परिभाषित करें
अनुकूलन अनुसूची की व्याख्या करें</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275885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C649C6-53FA-0C30-0D06-D9F5C0E0ABA4}"/>
              </a:ext>
            </a:extLst>
          </p:cNvPr>
          <p:cNvSpPr txBox="1"/>
          <p:nvPr/>
        </p:nvSpPr>
        <p:spPr>
          <a:xfrm>
            <a:off x="257695" y="349136"/>
            <a:ext cx="11554690" cy="3456074"/>
          </a:xfrm>
          <a:prstGeom prst="rect">
            <a:avLst/>
          </a:prstGeom>
          <a:noFill/>
        </p:spPr>
        <p:txBody>
          <a:bodyPr wrap="square">
            <a:spAutoFit/>
          </a:bodyPr>
          <a:lstStyle/>
          <a:p>
            <a:pPr marL="228600" algn="just">
              <a:lnSpc>
                <a:spcPct val="115000"/>
              </a:lnSpc>
              <a:spcAft>
                <a:spcPts val="1000"/>
              </a:spcAft>
              <a:tabLst>
                <a:tab pos="457200" algn="l"/>
              </a:tabLst>
            </a:pPr>
            <a:r>
              <a:rPr lang="en-US"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4000" u="sng" dirty="0">
                <a:solidFill>
                  <a:srgbClr val="FF0000"/>
                </a:solidFill>
                <a:latin typeface="Calibri" panose="020F0502020204030204" pitchFamily="34" charset="0"/>
                <a:ea typeface="Times New Roman" panose="02020603050405020304" pitchFamily="18" charset="0"/>
              </a:rPr>
              <a:t>सावधानी</a:t>
            </a:r>
            <a:r>
              <a:rPr lang="en-US" sz="40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40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600" dirty="0">
                <a:latin typeface="Calibri" panose="020F0502020204030204" pitchFamily="34" charset="0"/>
                <a:ea typeface="Times New Roman" panose="02020603050405020304" pitchFamily="18" charset="0"/>
              </a:rPr>
              <a:t>स्थानीय ठंड की चोट के प्रभावित क्षेत्र को कभी भी रगड़ें या मालिश न करें। त्वचा के नीचे बर्फ के क्रिस्टल नाजुक केशिकाओं और ऊतकों को नुकसान पहुंचा सकते हैं, जिससे चोट और भी बदतर हो सकती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36820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365E88-2906-CEC9-376C-47824657AB2D}"/>
              </a:ext>
            </a:extLst>
          </p:cNvPr>
          <p:cNvSpPr txBox="1"/>
          <p:nvPr/>
        </p:nvSpPr>
        <p:spPr>
          <a:xfrm>
            <a:off x="116378" y="99753"/>
            <a:ext cx="11978640" cy="6448945"/>
          </a:xfrm>
          <a:prstGeom prst="rect">
            <a:avLst/>
          </a:prstGeom>
          <a:noFill/>
        </p:spPr>
        <p:txBody>
          <a:bodyPr wrap="square">
            <a:spAutoFit/>
          </a:bodyPr>
          <a:lstStyle/>
          <a:p>
            <a:pPr marL="228600" algn="just">
              <a:lnSpc>
                <a:spcPct val="115000"/>
              </a:lnSpc>
              <a:spcAft>
                <a:spcPts val="1000"/>
              </a:spcAft>
              <a:tabLst>
                <a:tab pos="457200" algn="l"/>
              </a:tabLst>
            </a:pPr>
            <a:r>
              <a:rPr lang="hi-IN" sz="3600" u="sng" dirty="0">
                <a:latin typeface="Calibri" panose="020F0502020204030204" pitchFamily="34" charset="0"/>
                <a:ea typeface="Times New Roman" panose="02020603050405020304" pitchFamily="18" charset="0"/>
              </a:rPr>
              <a:t>ठंड की चोट के खिलाफ सुरक्षात्मक उपाय</a:t>
            </a:r>
            <a:r>
              <a:rPr lang="en-US" sz="3600"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सुरक्षात्मक कपड़े: ढीले और परतों में; बाहरी परत हवा और पानी के सबूत होनी चाहिए; चेहरे, गर्दन और सिर को अच्छी तरह से संरक्षित किया जाना चाहिए
मोज़े: हर एक के पास कम से कम तीन से चार जोड़ी अच्छे मोज़े होने चाहिए; गीला हो जाने पर तुरंत बदल दें
जूते: हमेशा एक अतिरिक्त जोड़ी रखें और अगर पैर गीले हो जाएं तो तुरंत बदल दें
धातु की वस्तुओं के सीधे संपर्क से बचें
टिंटेड चश्मा पहनकर आंखों को स्नो ब्लाइंडनेस से बचाएं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58374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D1BF22F-7781-6A8D-5514-77F7B8BDF669}"/>
              </a:ext>
            </a:extLst>
          </p:cNvPr>
          <p:cNvSpPr txBox="1"/>
          <p:nvPr/>
        </p:nvSpPr>
        <p:spPr>
          <a:xfrm>
            <a:off x="124691" y="166255"/>
            <a:ext cx="11870574" cy="3489160"/>
          </a:xfrm>
          <a:prstGeom prst="rect">
            <a:avLst/>
          </a:prstGeom>
          <a:noFill/>
        </p:spPr>
        <p:txBody>
          <a:bodyPr wrap="square">
            <a:spAutoFit/>
          </a:bodyPr>
          <a:lstStyle/>
          <a:p>
            <a:pPr marL="228600" algn="just">
              <a:lnSpc>
                <a:spcPct val="115000"/>
              </a:lnSpc>
              <a:spcAft>
                <a:spcPts val="1000"/>
              </a:spcAft>
              <a:tabLst>
                <a:tab pos="457200" algn="l"/>
              </a:tabLst>
            </a:pPr>
            <a:r>
              <a:rPr lang="hi-IN" sz="3600" u="sng" dirty="0">
                <a:solidFill>
                  <a:srgbClr val="00B0F0"/>
                </a:solidFill>
                <a:latin typeface="Calibri" panose="020F0502020204030204" pitchFamily="34" charset="0"/>
                <a:ea typeface="Times New Roman" panose="02020603050405020304" pitchFamily="18" charset="0"/>
              </a:rPr>
              <a:t>ठंड की चोट की रोकथाम के सुनहरे सिद्धांत</a:t>
            </a: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tabLst>
                <a:tab pos="457200" algn="l"/>
              </a:tabLs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C – </a:t>
            </a:r>
            <a:r>
              <a:rPr lang="hi-IN" sz="3200" dirty="0">
                <a:latin typeface="Calibri" panose="020F0502020204030204" pitchFamily="34" charset="0"/>
                <a:ea typeface="Times New Roman" panose="02020603050405020304" pitchFamily="18" charset="0"/>
              </a:rPr>
              <a:t>कपड़ों को 'साफ' रखें</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O – </a:t>
            </a:r>
            <a:r>
              <a:rPr lang="hi-IN" sz="3200" dirty="0">
                <a:latin typeface="Calibri" panose="020F0502020204030204" pitchFamily="34" charset="0"/>
                <a:ea typeface="Times New Roman" panose="02020603050405020304" pitchFamily="18" charset="0"/>
              </a:rPr>
              <a:t>'ओवरहीटिंग' से बचें</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L -  </a:t>
            </a:r>
            <a:r>
              <a:rPr lang="hi-IN" sz="3200" dirty="0">
                <a:latin typeface="Calibri" panose="020F0502020204030204" pitchFamily="34" charset="0"/>
                <a:ea typeface="Times New Roman" panose="02020603050405020304" pitchFamily="18" charset="0"/>
              </a:rPr>
              <a:t>हमेशा कपड़े/मोजे 'ढीले' और 'परतों' में पहनें</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tabLst>
                <a:tab pos="457200" algn="l"/>
              </a:tabLst>
            </a:pPr>
            <a:r>
              <a:rPr lang="en-US" sz="3200" dirty="0">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D – </a:t>
            </a:r>
            <a:r>
              <a:rPr lang="hi-IN" sz="3200" dirty="0">
                <a:latin typeface="Calibri" panose="020F0502020204030204" pitchFamily="34" charset="0"/>
                <a:ea typeface="Times New Roman" panose="02020603050405020304" pitchFamily="18" charset="0"/>
              </a:rPr>
              <a:t>शरीर/कपड़े/मोजे आदि को 'सूखा' रखें</a:t>
            </a:r>
            <a:r>
              <a:rPr lang="en-US" sz="3200" u="none" strike="noStrike"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82334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C73F50-81C3-FE4B-E539-B1B740402065}"/>
              </a:ext>
            </a:extLst>
          </p:cNvPr>
          <p:cNvSpPr txBox="1"/>
          <p:nvPr/>
        </p:nvSpPr>
        <p:spPr>
          <a:xfrm>
            <a:off x="58188" y="0"/>
            <a:ext cx="11986953" cy="7075014"/>
          </a:xfrm>
          <a:prstGeom prst="rect">
            <a:avLst/>
          </a:prstGeom>
          <a:noFill/>
        </p:spPr>
        <p:txBody>
          <a:bodyPr wrap="square">
            <a:spAutoFit/>
          </a:bodyPr>
          <a:lstStyle/>
          <a:p>
            <a:pPr marL="228600" algn="ctr">
              <a:lnSpc>
                <a:spcPct val="115000"/>
              </a:lnSpc>
              <a:spcAft>
                <a:spcPts val="1000"/>
              </a:spcAft>
              <a:tabLst>
                <a:tab pos="457200" algn="l"/>
              </a:tabLst>
            </a:pPr>
            <a:r>
              <a:rPr lang="hi-IN" sz="3600" u="sng" dirty="0">
                <a:solidFill>
                  <a:srgbClr val="FF0000"/>
                </a:solidFill>
                <a:latin typeface="Calibri" panose="020F0502020204030204" pitchFamily="34" charset="0"/>
                <a:ea typeface="Times New Roman" panose="02020603050405020304" pitchFamily="18" charset="0"/>
              </a:rPr>
              <a:t>स्नो ब्लाइंडनेस रोग</a:t>
            </a:r>
            <a:endParaRPr lang="en-IN" sz="3600" u="sng" dirty="0">
              <a:solidFill>
                <a:srgbClr val="FF0000"/>
              </a:solidFill>
              <a:latin typeface="Calibri" panose="020F0502020204030204" pitchFamily="34" charset="0"/>
              <a:ea typeface="Times New Roman" panose="02020603050405020304" pitchFamily="18" charset="0"/>
            </a:endParaRPr>
          </a:p>
          <a:p>
            <a:pPr marL="228600" algn="ctr">
              <a:lnSpc>
                <a:spcPct val="115000"/>
              </a:lnSpc>
              <a:spcAft>
                <a:spcPts val="1000"/>
              </a:spcAft>
              <a:tabLst>
                <a:tab pos="457200" algn="l"/>
              </a:tabLst>
            </a:pPr>
            <a:endParaRPr lang="en-IN" sz="3600" u="sng" dirty="0">
              <a:solidFill>
                <a:srgbClr val="FF0000"/>
              </a:solidFill>
              <a:latin typeface="Calibri" panose="020F0502020204030204" pitchFamily="34" charset="0"/>
              <a:ea typeface="Times New Roman" panose="02020603050405020304" pitchFamily="18" charset="0"/>
            </a:endParaRPr>
          </a:p>
          <a:p>
            <a:pPr marL="685800" indent="-457200">
              <a:lnSpc>
                <a:spcPct val="115000"/>
              </a:lnSpc>
              <a:spcAft>
                <a:spcPts val="1000"/>
              </a:spcAft>
              <a:buFont typeface="Arial" panose="020B0604020202020204" pitchFamily="34" charset="0"/>
              <a:buChar char="•"/>
              <a:tabLst>
                <a:tab pos="457200" algn="l"/>
              </a:tabLst>
            </a:pPr>
            <a:r>
              <a:rPr lang="hi-IN" sz="2800" dirty="0">
                <a:latin typeface="Calibri" panose="020F0502020204030204" pitchFamily="34" charset="0"/>
                <a:ea typeface="Times New Roman" panose="02020603050405020304" pitchFamily="18" charset="0"/>
              </a:rPr>
              <a:t>स्नो-ब्लाइंडनेस के अनुबंध का सबसे बड़ा खतरा तब होता है जब सूरज पतले बादलों के माध्यम से चमक रहा होता है, बर्फ से यूवी किरण प्रतिबिंब के कारण।
यह तेजी से दर्दनाक और अस्थायी अंधापन का कारण बनता है
आंखें भीड़भाड़ वाली हो जाती हैं, प्रकाश के लिए फोटोफोबिक और पानी से चिड़चिड़ी हो जाती हैं</a:t>
            </a:r>
            <a:endParaRPr lang="en-IN" sz="2800" dirty="0">
              <a:latin typeface="Calibri" panose="020F0502020204030204" pitchFamily="34" charset="0"/>
              <a:ea typeface="Times New Roman" panose="02020603050405020304" pitchFamily="18" charset="0"/>
            </a:endParaRPr>
          </a:p>
          <a:p>
            <a:pPr marL="228600">
              <a:lnSpc>
                <a:spcPct val="115000"/>
              </a:lnSpc>
              <a:spcAft>
                <a:spcPts val="1000"/>
              </a:spcAft>
              <a:tabLst>
                <a:tab pos="457200" algn="l"/>
              </a:tabLst>
            </a:pPr>
            <a:r>
              <a:rPr lang="hi-IN" sz="2800" u="sng" dirty="0">
                <a:latin typeface="Calibri" panose="020F0502020204030204" pitchFamily="34" charset="0"/>
                <a:ea typeface="Times New Roman" panose="02020603050405020304" pitchFamily="18" charset="0"/>
              </a:rPr>
              <a:t>मैनेजमेंट</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रोगी को एक अंधेरे कमरे में रखें</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एनाल्जेसिक बूंदें डालें</a:t>
            </a:r>
            <a:r>
              <a:rPr lang="en-IN" sz="2800" dirty="0">
                <a:latin typeface="Calibri" panose="020F0502020204030204" pitchFamily="34" charset="0"/>
                <a:ea typeface="Times New Roman" panose="02020603050405020304" pitchFamily="18" charset="0"/>
              </a:rPr>
              <a:t> </a:t>
            </a:r>
            <a:r>
              <a:rPr lang="hi-IN" sz="2800" dirty="0">
                <a:latin typeface="Calibri" panose="020F0502020204030204" pitchFamily="34" charset="0"/>
                <a:ea typeface="Times New Roman" panose="02020603050405020304" pitchFamily="18" charset="0"/>
              </a:rPr>
              <a:t>जैसे फ्लुरिब्रुफेन 6 घंटे और एंटीबायोटिक बूंदें जैसे सिप्रोफ्लोक्सासिन 6 घंटे की दर से; रोगी को आंखों को रगड़ने की अनुमति न दें; आई-पैड</a:t>
            </a:r>
            <a:endParaRPr lang="en-IN" sz="2800" dirty="0">
              <a:latin typeface="Calibri" panose="020F0502020204030204" pitchFamily="34" charset="0"/>
              <a:ea typeface="Times New Roman" panose="02020603050405020304" pitchFamily="18" charset="0"/>
            </a:endParaRPr>
          </a:p>
          <a:p>
            <a:pPr marL="228600">
              <a:lnSpc>
                <a:spcPct val="115000"/>
              </a:lnSpc>
              <a:spcAft>
                <a:spcPts val="1000"/>
              </a:spcAft>
              <a:tabLst>
                <a:tab pos="457200" algn="l"/>
              </a:tabLst>
            </a:pPr>
            <a:r>
              <a:rPr lang="hi-IN" sz="2800" u="sng" dirty="0">
                <a:latin typeface="Calibri" panose="020F0502020204030204" pitchFamily="34" charset="0"/>
                <a:ea typeface="Times New Roman" panose="02020603050405020304" pitchFamily="18" charset="0"/>
              </a:rPr>
              <a:t>रोकथाम</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800" dirty="0">
                <a:latin typeface="Calibri" panose="020F0502020204030204" pitchFamily="34" charset="0"/>
                <a:ea typeface="Times New Roman" panose="02020603050405020304" pitchFamily="18" charset="0"/>
              </a:rPr>
              <a:t>रंगा हुआ, अच्छी गुणवत्ता वाले यूवी निस्पंदन चश्मे पहनकर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887859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27ED162-5BEA-47EF-BA48-E31B2C1C8A64}"/>
              </a:ext>
            </a:extLst>
          </p:cNvPr>
          <p:cNvSpPr txBox="1"/>
          <p:nvPr/>
        </p:nvSpPr>
        <p:spPr>
          <a:xfrm>
            <a:off x="133004" y="99753"/>
            <a:ext cx="11829011" cy="3089692"/>
          </a:xfrm>
          <a:prstGeom prst="rect">
            <a:avLst/>
          </a:prstGeom>
          <a:noFill/>
        </p:spPr>
        <p:txBody>
          <a:bodyPr wrap="square">
            <a:spAutoFit/>
          </a:bodyPr>
          <a:lstStyle/>
          <a:p>
            <a:pPr algn="ctr">
              <a:lnSpc>
                <a:spcPct val="115000"/>
              </a:lnSpc>
              <a:spcAft>
                <a:spcPts val="1000"/>
              </a:spcAft>
            </a:pPr>
            <a:r>
              <a:rPr lang="hi-IN" sz="3600" u="sng" dirty="0">
                <a:solidFill>
                  <a:srgbClr val="FF0000"/>
                </a:solidFill>
                <a:latin typeface="Calibri" panose="020F0502020204030204" pitchFamily="34" charset="0"/>
                <a:ea typeface="Times New Roman" panose="02020603050405020304" pitchFamily="18" charset="0"/>
              </a:rPr>
              <a:t>अपताप</a:t>
            </a:r>
            <a:endParaRPr lang="en-IN" sz="3600" u="sng" dirty="0">
              <a:solidFill>
                <a:srgbClr val="FF000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latin typeface="Calibri" panose="020F0502020204030204" pitchFamily="34" charset="0"/>
                <a:ea typeface="Times New Roman" panose="02020603050405020304" pitchFamily="18" charset="0"/>
              </a:rPr>
              <a:t>जब शीतलन पूरे शरीर को प्रभावित करता है, तो यह हाइपोथर्मिया, या सामान्यीकृत शीतलन नामक स्थिति का कारण बनता है। शरीर का मुख्य तापमान 350 </a:t>
            </a:r>
            <a:r>
              <a:rPr lang="en-US" sz="3200" dirty="0">
                <a:latin typeface="Calibri" panose="020F0502020204030204" pitchFamily="34" charset="0"/>
                <a:ea typeface="Times New Roman" panose="02020603050405020304" pitchFamily="18" charset="0"/>
                <a:cs typeface="Mangal" panose="02040503050203030202" pitchFamily="18" charset="0"/>
              </a:rPr>
              <a:t>C </a:t>
            </a:r>
            <a:r>
              <a:rPr lang="hi-IN" sz="3200" dirty="0">
                <a:latin typeface="Calibri" panose="020F0502020204030204" pitchFamily="34" charset="0"/>
                <a:ea typeface="Times New Roman" panose="02020603050405020304" pitchFamily="18" charset="0"/>
              </a:rPr>
              <a:t>से नीचे चला जाता है। हाइपोथर्मिया हिमांक से ऊपर के तापमान में विकसित हो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7223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896E4E-05D1-D749-20C8-9DAAE70EEA91}"/>
              </a:ext>
            </a:extLst>
          </p:cNvPr>
          <p:cNvSpPr txBox="1"/>
          <p:nvPr/>
        </p:nvSpPr>
        <p:spPr>
          <a:xfrm>
            <a:off x="166254" y="74815"/>
            <a:ext cx="11928763" cy="4792722"/>
          </a:xfrm>
          <a:prstGeom prst="rect">
            <a:avLst/>
          </a:prstGeom>
          <a:noFill/>
        </p:spPr>
        <p:txBody>
          <a:bodyPr wrap="square">
            <a:spAutoFit/>
          </a:bodyPr>
          <a:lstStyle/>
          <a:p>
            <a:pPr indent="2286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हल्के हाइपोथर्मिया के संकेत और लक्षण</a:t>
            </a:r>
            <a:r>
              <a:rPr lang="en-US" sz="3200"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ठंड लग रही
		•उनींदापन
		• तेजी से सांस लेना, धीमी नाड़ी
		• दृष्टि की हानि
		• सुस्त पुतलियाँ
		• बेकाबू कंपकंपी</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03809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AA9F1F7-3F6A-4B1A-6C67-23FC9709974F}"/>
              </a:ext>
            </a:extLst>
          </p:cNvPr>
          <p:cNvSpPr txBox="1"/>
          <p:nvPr/>
        </p:nvSpPr>
        <p:spPr>
          <a:xfrm>
            <a:off x="224444" y="99753"/>
            <a:ext cx="11903825" cy="5300682"/>
          </a:xfrm>
          <a:prstGeom prst="rect">
            <a:avLst/>
          </a:prstGeom>
          <a:noFill/>
        </p:spPr>
        <p:txBody>
          <a:bodyPr wrap="square">
            <a:spAutoFit/>
          </a:bodyPr>
          <a:lstStyle/>
          <a:p>
            <a:pPr indent="228600" algn="just">
              <a:lnSpc>
                <a:spcPct val="115000"/>
              </a:lnSpc>
              <a:spcAft>
                <a:spcPts val="1000"/>
              </a:spcAft>
            </a:pPr>
            <a:r>
              <a:rPr lang="hi-IN" sz="3600" u="sng" dirty="0">
                <a:latin typeface="Calibri" panose="020F0502020204030204" pitchFamily="34" charset="0"/>
                <a:ea typeface="Times New Roman" panose="02020603050405020304" pitchFamily="18" charset="0"/>
              </a:rPr>
              <a:t>गंभीर हाइपोथर्मिया के संकेत और लक्षण</a:t>
            </a:r>
            <a:r>
              <a:rPr lang="en-US" sz="36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en-US" sz="3600" dirty="0">
                <a:effectLst/>
                <a:latin typeface="Calibri" panose="020F0502020204030204" pitchFamily="34" charset="0"/>
                <a:ea typeface="Times New Roman" panose="02020603050405020304" pitchFamily="18" charset="0"/>
                <a:cs typeface="Mangal" panose="02040503050203030202" pitchFamily="18" charset="0"/>
              </a:rPr>
              <a:t>• </a:t>
            </a:r>
            <a:r>
              <a:rPr lang="hi-IN" sz="3600" dirty="0">
                <a:latin typeface="Calibri" panose="020F0502020204030204" pitchFamily="34" charset="0"/>
                <a:ea typeface="Times New Roman" panose="02020603050405020304" pitchFamily="18" charset="0"/>
              </a:rPr>
              <a:t>सांस लेने की बेहद धीमी गति
		• बेहद धीमी नाड़ी दर
		•अप्रतिक्रियाशीलता
		• स्थिर और फैली हुई पुतलियाँ
		• कठोर छोर
		• कंपकंपी का अभाव</a:t>
            </a:r>
            <a:r>
              <a:rPr lang="en-US" sz="7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9042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C8CD5B-5ED3-9924-1AA4-1E6C3DE4A28A}"/>
              </a:ext>
            </a:extLst>
          </p:cNvPr>
          <p:cNvSpPr txBox="1"/>
          <p:nvPr/>
        </p:nvSpPr>
        <p:spPr>
          <a:xfrm>
            <a:off x="0" y="1"/>
            <a:ext cx="12192000" cy="6762877"/>
          </a:xfrm>
          <a:prstGeom prst="rect">
            <a:avLst/>
          </a:prstGeom>
          <a:noFill/>
        </p:spPr>
        <p:txBody>
          <a:bodyPr wrap="square">
            <a:spAutoFit/>
          </a:bodyPr>
          <a:lstStyle/>
          <a:p>
            <a:pPr indent="228600" algn="just">
              <a:lnSpc>
                <a:spcPct val="115000"/>
              </a:lnSpc>
              <a:spcAft>
                <a:spcPts val="1000"/>
              </a:spcAft>
            </a:pPr>
            <a:endParaRPr lang="en-IN" sz="3200" u="sng" dirty="0">
              <a:latin typeface="Calibri" panose="020F0502020204030204" pitchFamily="34" charset="0"/>
              <a:ea typeface="Times New Roman" panose="02020603050405020304" pitchFamily="18" charset="0"/>
            </a:endParaRPr>
          </a:p>
          <a:p>
            <a:pPr indent="228600" algn="just">
              <a:lnSpc>
                <a:spcPct val="115000"/>
              </a:lnSpc>
              <a:spcAft>
                <a:spcPts val="1000"/>
              </a:spcAft>
            </a:pPr>
            <a:r>
              <a:rPr lang="hi-IN" sz="3200" u="sng" dirty="0">
                <a:latin typeface="Calibri" panose="020F0502020204030204" pitchFamily="34" charset="0"/>
                <a:ea typeface="Times New Roman" panose="02020603050405020304" pitchFamily="18" charset="0"/>
              </a:rPr>
              <a:t>हाइपोथर्मिया का प्रबंधन</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latin typeface="Calibri" panose="020F0502020204030204" pitchFamily="34" charset="0"/>
              <a:ea typeface="Times New Roman" panose="02020603050405020304" pitchFamily="18" charset="0"/>
            </a:endParaRPr>
          </a:p>
          <a:p>
            <a:pPr algn="just">
              <a:lnSpc>
                <a:spcPct val="115000"/>
              </a:lnSpc>
              <a:spcAft>
                <a:spcPts val="1000"/>
              </a:spcAft>
            </a:pPr>
            <a:r>
              <a:rPr lang="hi-IN" sz="3200" dirty="0">
                <a:latin typeface="Calibri" panose="020F0502020204030204" pitchFamily="34" charset="0"/>
                <a:ea typeface="Times New Roman" panose="02020603050405020304" pitchFamily="18" charset="0"/>
              </a:rPr>
              <a:t>रोगी को बहुत धीरे से संभालें और आराम और आश्वासन प्रदान करें</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latin typeface="Calibri" panose="020F0502020204030204" pitchFamily="34" charset="0"/>
                <a:ea typeface="Times New Roman" panose="02020603050405020304" pitchFamily="18" charset="0"/>
              </a:rPr>
              <a:t>प्रारंभिक मूल्यांकन और शारीरिक परीक्षा आयोजित करें।
2) रोगी को ठंडे वातावरण से हटा दें।
3) खुले वायुमार्ग को बनाए रखें और ऑक्सीजन दें 
4) किसी भी गीले कपड़े को हटा दें और रोगी को कंबल से ढक दें। रोगी को सूखा रखें।
5) यदि रोगी सतर्क है, तो धीरे-धीरे गर्म तरल पदार्थ (गैर-उत्तेजक) दें।
6) महत्वपूर्ण संकेतों का लगातार आकलन करें।</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58041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179393D-F0E3-2B71-BE60-22702EFDC042}"/>
              </a:ext>
            </a:extLst>
          </p:cNvPr>
          <p:cNvSpPr txBox="1"/>
          <p:nvPr/>
        </p:nvSpPr>
        <p:spPr>
          <a:xfrm>
            <a:off x="99752" y="58190"/>
            <a:ext cx="11829011" cy="2452594"/>
          </a:xfrm>
          <a:prstGeom prst="rect">
            <a:avLst/>
          </a:prstGeom>
          <a:noFill/>
        </p:spPr>
        <p:txBody>
          <a:bodyPr wrap="square">
            <a:spAutoFit/>
          </a:bodyPr>
          <a:lstStyle/>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7) </a:t>
            </a:r>
            <a:r>
              <a:rPr lang="hi-IN" sz="3200" dirty="0">
                <a:latin typeface="Calibri" panose="020F0502020204030204" pitchFamily="34" charset="0"/>
                <a:ea typeface="Times New Roman" panose="02020603050405020304" pitchFamily="18" charset="0"/>
              </a:rPr>
              <a:t>यदि रोगी होश में है, तो धीरे-धीरे रोगी को सूखे कपड़े, गर्म तरल पदार्थ और हल्के पौष्टिक आहार के साथ फिर से गर्म करें।
8) यदि बेहोश है, तो उपरोक्त प्राथमिक चिकित्सा उपायों के साथ रोगी को जल्द से जल्द अस्पताल ले जाएं।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56BE0687-193F-7B3D-AE30-E284BF01C4A6}"/>
              </a:ext>
            </a:extLst>
          </p:cNvPr>
          <p:cNvSpPr txBox="1"/>
          <p:nvPr/>
        </p:nvSpPr>
        <p:spPr>
          <a:xfrm>
            <a:off x="182879" y="2510784"/>
            <a:ext cx="12009121" cy="3290131"/>
          </a:xfrm>
          <a:prstGeom prst="rect">
            <a:avLst/>
          </a:prstGeom>
          <a:noFill/>
        </p:spPr>
        <p:txBody>
          <a:bodyPr wrap="square">
            <a:spAutoFit/>
          </a:bodyPr>
          <a:lstStyle/>
          <a:p>
            <a:pPr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अनुकूलन अनुसूची</a:t>
            </a:r>
            <a:endParaRPr lang="en-IN" sz="3200" b="1" u="sng" dirty="0">
              <a:solidFill>
                <a:srgbClr val="FF0000"/>
              </a:solidFill>
              <a:latin typeface="Calibri" panose="020F0502020204030204" pitchFamily="34" charset="0"/>
              <a:ea typeface="Times New Roman" panose="02020603050405020304" pitchFamily="18" charset="0"/>
            </a:endParaRPr>
          </a:p>
          <a:p>
            <a:pPr algn="ctr">
              <a:lnSpc>
                <a:spcPct val="115000"/>
              </a:lnSpc>
              <a:spcAft>
                <a:spcPts val="1000"/>
              </a:spcAft>
            </a:pPr>
            <a:r>
              <a:rPr lang="hi-IN" sz="3200" dirty="0">
                <a:latin typeface="Calibri" panose="020F0502020204030204" pitchFamily="34" charset="0"/>
                <a:ea typeface="Times New Roman" panose="02020603050405020304" pitchFamily="18" charset="0"/>
              </a:rPr>
              <a:t>अनुकूलन तीन चरणों में होता है, 9000 फीट या 2500 मीटर से ऊपर</a:t>
            </a:r>
            <a:endParaRPr lang="en-IN" sz="3200" dirty="0">
              <a:latin typeface="Calibri" panose="020F0502020204030204" pitchFamily="34" charset="0"/>
              <a:ea typeface="Times New Roman" panose="02020603050405020304" pitchFamily="18" charset="0"/>
            </a:endParaRPr>
          </a:p>
          <a:p>
            <a:pPr algn="ctr">
              <a:lnSpc>
                <a:spcPct val="115000"/>
              </a:lnSpc>
              <a:spcAft>
                <a:spcPts val="1000"/>
              </a:spcAft>
            </a:pPr>
            <a:r>
              <a:rPr lang="hi-IN" sz="3200" b="1" u="sng" dirty="0">
                <a:latin typeface="Calibri" panose="020F0502020204030204" pitchFamily="34" charset="0"/>
                <a:ea typeface="Times New Roman" panose="02020603050405020304" pitchFamily="18" charset="0"/>
              </a:rPr>
              <a:t>चरण </a:t>
            </a:r>
            <a:r>
              <a:rPr lang="en-US" sz="3200" b="1" u="sng" dirty="0">
                <a:latin typeface="Calibri" panose="020F0502020204030204" pitchFamily="34" charset="0"/>
                <a:ea typeface="Times New Roman" panose="02020603050405020304" pitchFamily="18" charset="0"/>
                <a:cs typeface="Mangal" panose="02040503050203030202" pitchFamily="18" charset="0"/>
              </a:rPr>
              <a:t>I</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9000 फीट से 12,000 फीट के बीच की ऊंचाई के लिए और 06 दिनों की अवधि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79177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2C23B9-255F-A7C2-C5EF-11AC3D94CF7A}"/>
              </a:ext>
            </a:extLst>
          </p:cNvPr>
          <p:cNvSpPr txBox="1"/>
          <p:nvPr/>
        </p:nvSpPr>
        <p:spPr>
          <a:xfrm>
            <a:off x="124691" y="91440"/>
            <a:ext cx="11862262" cy="5487271"/>
          </a:xfrm>
          <a:prstGeom prst="rect">
            <a:avLst/>
          </a:prstGeom>
          <a:noFill/>
        </p:spPr>
        <p:txBody>
          <a:bodyPr wrap="square">
            <a:spAutoFit/>
          </a:bodyPr>
          <a:lstStyle/>
          <a:p>
            <a:pPr marL="228600" indent="-228600" algn="just">
              <a:lnSpc>
                <a:spcPct val="115000"/>
              </a:lnSpc>
              <a:spcAft>
                <a:spcPts val="1000"/>
              </a:spcAft>
            </a:pPr>
            <a:r>
              <a:rPr lang="hi-IN" sz="3200" u="sng" dirty="0">
                <a:latin typeface="Calibri" panose="020F0502020204030204" pitchFamily="34" charset="0"/>
                <a:ea typeface="Times New Roman" panose="02020603050405020304" pitchFamily="18" charset="0"/>
              </a:rPr>
              <a:t>1 और 2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विश्राम
		</a:t>
            </a:r>
            <a:r>
              <a:rPr lang="en-US" sz="3200" dirty="0">
                <a:latin typeface="Calibri" panose="020F0502020204030204" pitchFamily="34" charset="0"/>
                <a:ea typeface="Times New Roman" panose="02020603050405020304" pitchFamily="18" charset="0"/>
                <a:cs typeface="Mangal" panose="02040503050203030202" pitchFamily="18" charset="0"/>
              </a:rPr>
              <a:t>ii) </a:t>
            </a:r>
            <a:r>
              <a:rPr lang="hi-IN" sz="3200" dirty="0">
                <a:latin typeface="Calibri" panose="020F0502020204030204" pitchFamily="34" charset="0"/>
                <a:ea typeface="Times New Roman" panose="02020603050405020304" pitchFamily="18" charset="0"/>
              </a:rPr>
              <a:t>केवल लाइनों में छोटी सैर
		</a:t>
            </a:r>
            <a:r>
              <a:rPr lang="en-US" sz="3200" dirty="0">
                <a:latin typeface="Calibri" panose="020F0502020204030204" pitchFamily="34" charset="0"/>
                <a:ea typeface="Times New Roman" panose="02020603050405020304" pitchFamily="18" charset="0"/>
                <a:cs typeface="Mangal" panose="02040503050203030202" pitchFamily="18" charset="0"/>
              </a:rPr>
              <a:t>iii) </a:t>
            </a:r>
            <a:r>
              <a:rPr lang="hi-IN" sz="3200" dirty="0">
                <a:latin typeface="Calibri" panose="020F0502020204030204" pitchFamily="34" charset="0"/>
                <a:ea typeface="Times New Roman" panose="02020603050405020304" pitchFamily="18" charset="0"/>
              </a:rPr>
              <a:t>कोई चढ़ाई नहीं</a:t>
            </a:r>
            <a:endParaRPr lang="en-IN" sz="3200" dirty="0">
              <a:latin typeface="Calibri" panose="020F0502020204030204" pitchFamily="34" charset="0"/>
              <a:ea typeface="Times New Roman" panose="02020603050405020304" pitchFamily="18" charset="0"/>
            </a:endParaRPr>
          </a:p>
          <a:p>
            <a:pPr marL="228600" indent="-228600" algn="just">
              <a:lnSpc>
                <a:spcPct val="115000"/>
              </a:lnSpc>
              <a:spcAft>
                <a:spcPts val="1000"/>
              </a:spcAft>
            </a:pPr>
            <a:r>
              <a:rPr lang="hi-IN" sz="3200" u="sng" dirty="0">
                <a:latin typeface="Calibri" panose="020F0502020204030204" pitchFamily="34" charset="0"/>
                <a:ea typeface="Times New Roman" panose="02020603050405020304" pitchFamily="18" charset="0"/>
              </a:rPr>
              <a:t>तीसरा और चौथा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1 किमी के लिए धीमी गति से चलें; चढ़ाई से बचें</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3200" u="sng" dirty="0">
                <a:latin typeface="Calibri" panose="020F0502020204030204" pitchFamily="34" charset="0"/>
                <a:ea typeface="Times New Roman" panose="02020603050405020304" pitchFamily="18" charset="0"/>
              </a:rPr>
              <a:t>5 वें और 6 वें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5 किमी तक चलें और धीमी गति से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7986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DDCF44-591C-00B9-EF85-E5C178D46E94}"/>
              </a:ext>
            </a:extLst>
          </p:cNvPr>
          <p:cNvSpPr txBox="1"/>
          <p:nvPr/>
        </p:nvSpPr>
        <p:spPr>
          <a:xfrm>
            <a:off x="207818" y="0"/>
            <a:ext cx="11984182" cy="5424818"/>
          </a:xfrm>
          <a:prstGeom prst="rect">
            <a:avLst/>
          </a:prstGeom>
          <a:noFill/>
        </p:spPr>
        <p:txBody>
          <a:bodyPr wrap="square">
            <a:spAutoFit/>
          </a:bodyPr>
          <a:lstStyle/>
          <a:p>
            <a:pPr algn="just">
              <a:lnSpc>
                <a:spcPct val="115000"/>
              </a:lnSpc>
              <a:spcAft>
                <a:spcPts val="1000"/>
              </a:spcAft>
            </a:pP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II. </a:t>
            </a:r>
            <a:r>
              <a:rPr lang="hi-IN" sz="3600" u="sng" dirty="0">
                <a:solidFill>
                  <a:srgbClr val="00B0F0"/>
                </a:solidFill>
                <a:latin typeface="Calibri" panose="020F0502020204030204" pitchFamily="34" charset="0"/>
                <a:ea typeface="Times New Roman" panose="02020603050405020304" pitchFamily="18" charset="0"/>
              </a:rPr>
              <a:t>विकास</a:t>
            </a:r>
            <a:r>
              <a:rPr lang="en-US"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457200" indent="-228600" algn="just">
              <a:lnSpc>
                <a:spcPct val="115000"/>
              </a:lnSpc>
              <a:spcAft>
                <a:spcPts val="1000"/>
              </a:spcAft>
            </a:pPr>
            <a:r>
              <a:rPr lang="en-US" sz="3600" dirty="0">
                <a:effectLst/>
                <a:latin typeface="Calibri" panose="020F0502020204030204" pitchFamily="34" charset="0"/>
                <a:ea typeface="Times New Roman" panose="02020603050405020304" pitchFamily="18" charset="0"/>
                <a:cs typeface="Mangal" panose="02040503050203030202" pitchFamily="18" charset="0"/>
              </a:rPr>
              <a:t>	</a:t>
            </a:r>
          </a:p>
          <a:p>
            <a:pPr marL="457200" indent="-228600" algn="just">
              <a:lnSpc>
                <a:spcPct val="115000"/>
              </a:lnSpc>
              <a:spcAft>
                <a:spcPts val="1000"/>
              </a:spcAft>
            </a:pPr>
            <a:r>
              <a:rPr lang="hi-IN" sz="3600" dirty="0">
                <a:latin typeface="Calibri" panose="020F0502020204030204" pitchFamily="34" charset="0"/>
                <a:ea typeface="Times New Roman" panose="02020603050405020304" pitchFamily="18" charset="0"/>
              </a:rPr>
              <a:t>9000 फीट या 2500 मीटर से अधिक की ऊंचाई को उच्च ऊंचाई कहा जाता है। इतनी ऊंचाई पर, वायुमंडलीय दबाव कम होता है और ऑक्सीजन का आंशिक दबाव भी कम होता है। इसके अलावा, ब्रह्मांडीय (सौर किरणों) की तीव्रता काफी अधिक होती है और वायुमंडलीय तापमान और आर्द्रता भी उत्तरोत्तर कम होती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942314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1DA626A-DB07-D71A-ED17-2EA0EC341FD9}"/>
              </a:ext>
            </a:extLst>
          </p:cNvPr>
          <p:cNvSpPr txBox="1"/>
          <p:nvPr/>
        </p:nvSpPr>
        <p:spPr>
          <a:xfrm>
            <a:off x="91440" y="182880"/>
            <a:ext cx="11928764" cy="6267357"/>
          </a:xfrm>
          <a:prstGeom prst="rect">
            <a:avLst/>
          </a:prstGeom>
          <a:noFill/>
        </p:spPr>
        <p:txBody>
          <a:bodyPr wrap="square">
            <a:spAutoFit/>
          </a:bodyPr>
          <a:lstStyle/>
          <a:p>
            <a:pPr algn="just">
              <a:lnSpc>
                <a:spcPct val="115000"/>
              </a:lnSpc>
              <a:spcAft>
                <a:spcPts val="1000"/>
              </a:spcAft>
            </a:pPr>
            <a:r>
              <a:rPr lang="hi-IN" sz="3600" b="1" u="sng" dirty="0">
                <a:solidFill>
                  <a:srgbClr val="0070C0"/>
                </a:solidFill>
                <a:latin typeface="Calibri" panose="020F0502020204030204" pitchFamily="34" charset="0"/>
                <a:ea typeface="Times New Roman" panose="02020603050405020304" pitchFamily="18" charset="0"/>
              </a:rPr>
              <a:t>चरण </a:t>
            </a:r>
            <a:r>
              <a:rPr lang="en-US" sz="3600" b="1" u="sng" dirty="0">
                <a:solidFill>
                  <a:srgbClr val="0070C0"/>
                </a:solidFill>
                <a:latin typeface="Calibri" panose="020F0502020204030204" pitchFamily="34" charset="0"/>
                <a:ea typeface="Times New Roman" panose="02020603050405020304" pitchFamily="18" charset="0"/>
                <a:cs typeface="Mangal" panose="02040503050203030202" pitchFamily="18" charset="0"/>
              </a:rPr>
              <a:t>II</a:t>
            </a:r>
            <a:r>
              <a:rPr lang="en-US" sz="3600" b="1"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12,000 फीट और 15,000 फीट के बीच की ऊंचाई के लिए </a:t>
            </a:r>
            <a:endParaRPr lang="en-IN" sz="3200" dirty="0">
              <a:latin typeface="Calibri" panose="020F0502020204030204" pitchFamily="34" charset="0"/>
              <a:ea typeface="Times New Roman" panose="02020603050405020304"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और 04 दिनों के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US" sz="3200" dirty="0">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1 और 2 दिन</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धीमी गति से 1 किमी तक चलें; खड़ी चढ़ाई से बचना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C00000"/>
                </a:solidFill>
                <a:latin typeface="Calibri" panose="020F0502020204030204" pitchFamily="34" charset="0"/>
                <a:ea typeface="Times New Roman" panose="02020603050405020304" pitchFamily="18" charset="0"/>
              </a:rPr>
              <a:t>3 दिन:</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धीमी गति से चलें और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B0F0"/>
                </a:solidFill>
                <a:latin typeface="Calibri" panose="020F0502020204030204" pitchFamily="34" charset="0"/>
                <a:ea typeface="Times New Roman" panose="02020603050405020304" pitchFamily="18" charset="0"/>
              </a:rPr>
              <a:t>4 वां दिन</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बिना कोई वजन उठाए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793968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1667E2-2419-04B8-2177-A48DB01DD78D}"/>
              </a:ext>
            </a:extLst>
          </p:cNvPr>
          <p:cNvSpPr txBox="1"/>
          <p:nvPr/>
        </p:nvSpPr>
        <p:spPr>
          <a:xfrm>
            <a:off x="149628" y="166255"/>
            <a:ext cx="11920451" cy="4168962"/>
          </a:xfrm>
          <a:prstGeom prst="rect">
            <a:avLst/>
          </a:prstGeom>
          <a:noFill/>
        </p:spPr>
        <p:txBody>
          <a:bodyPr wrap="square">
            <a:spAutoFit/>
          </a:bodyPr>
          <a:lstStyle/>
          <a:p>
            <a:pPr marL="228600" indent="-228600" algn="just">
              <a:lnSpc>
                <a:spcPct val="115000"/>
              </a:lnSpc>
              <a:spcAft>
                <a:spcPts val="1000"/>
              </a:spcAft>
            </a:pPr>
            <a:r>
              <a:rPr lang="hi-IN" sz="3600" b="1" u="sng" dirty="0">
                <a:solidFill>
                  <a:srgbClr val="00B050"/>
                </a:solidFill>
                <a:latin typeface="Calibri" panose="020F0502020204030204" pitchFamily="34" charset="0"/>
                <a:ea typeface="Times New Roman" panose="02020603050405020304" pitchFamily="18" charset="0"/>
              </a:rPr>
              <a:t>चरण </a:t>
            </a:r>
            <a:r>
              <a:rPr lang="en-US" sz="3600" b="1" u="sng" dirty="0">
                <a:solidFill>
                  <a:srgbClr val="00B050"/>
                </a:solidFill>
                <a:latin typeface="Calibri" panose="020F0502020204030204" pitchFamily="34" charset="0"/>
                <a:ea typeface="Times New Roman" panose="02020603050405020304" pitchFamily="18" charset="0"/>
                <a:cs typeface="Mangal" panose="02040503050203030202" pitchFamily="18" charset="0"/>
              </a:rPr>
              <a:t>III</a:t>
            </a:r>
            <a:r>
              <a:rPr lang="en-US" sz="36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15,000 फीट से ऊपर की ऊंचाई के लिए और 4 दिनों के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B0F0"/>
                </a:solidFill>
                <a:latin typeface="Calibri" panose="020F0502020204030204" pitchFamily="34" charset="0"/>
                <a:ea typeface="Times New Roman" panose="02020603050405020304" pitchFamily="18" charset="0"/>
              </a:rPr>
              <a:t>1 और 2 दिन</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1028700" indent="-571500" algn="just">
              <a:lnSpc>
                <a:spcPct val="115000"/>
              </a:lnSpc>
              <a:spcAft>
                <a:spcPts val="1000"/>
              </a:spcAft>
              <a:buAutoNum type="romanLcParenR"/>
            </a:pPr>
            <a:r>
              <a:rPr lang="hi-IN" sz="3200" dirty="0">
                <a:latin typeface="Calibri" panose="020F0502020204030204" pitchFamily="34" charset="0"/>
                <a:ea typeface="Times New Roman" panose="02020603050405020304" pitchFamily="18" charset="0"/>
              </a:rPr>
              <a:t>धीमी गति से चलें और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70C0"/>
                </a:solidFill>
                <a:latin typeface="Calibri" panose="020F0502020204030204" pitchFamily="34" charset="0"/>
                <a:ea typeface="Times New Roman" panose="02020603050405020304" pitchFamily="18" charset="0"/>
              </a:rPr>
              <a:t>तीसरा और चौथा दिन</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685800" indent="-228600" algn="just">
              <a:lnSpc>
                <a:spcPct val="115000"/>
              </a:lnSpc>
              <a:spcAft>
                <a:spcPts val="1000"/>
              </a:spcAf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पीठ पर वजन के बिना हर दिन 1000 फीट तक चढ़ें</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09603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8420CF6-2DDA-CBBE-4B0D-27AD6E5A3C5A}"/>
              </a:ext>
            </a:extLst>
          </p:cNvPr>
          <p:cNvSpPr txBox="1"/>
          <p:nvPr/>
        </p:nvSpPr>
        <p:spPr>
          <a:xfrm>
            <a:off x="571154" y="922538"/>
            <a:ext cx="11049692" cy="2100062"/>
          </a:xfrm>
          <a:prstGeom prst="rect">
            <a:avLst/>
          </a:prstGeom>
          <a:noFill/>
        </p:spPr>
        <p:txBody>
          <a:bodyPr wrap="square">
            <a:spAutoFit/>
          </a:bodyPr>
          <a:lstStyle/>
          <a:p>
            <a:pPr marL="228600" indent="-228600" algn="just">
              <a:lnSpc>
                <a:spcPct val="115000"/>
              </a:lnSpc>
              <a:spcAft>
                <a:spcPts val="1000"/>
              </a:spcAft>
            </a:pPr>
            <a:r>
              <a:rPr lang="hi-IN" sz="3600" b="1" u="sng" dirty="0">
                <a:solidFill>
                  <a:srgbClr val="7030A0"/>
                </a:solidFill>
                <a:latin typeface="Calibri" panose="020F0502020204030204" pitchFamily="34" charset="0"/>
                <a:ea typeface="Times New Roman" panose="02020603050405020304" pitchFamily="18" charset="0"/>
              </a:rPr>
              <a:t>पुनःप्रवेश</a:t>
            </a:r>
            <a:r>
              <a:rPr lang="en-US"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10 दिनों के भीतर: पुन: अनुकूलन की कोई आवश्यकता नहीं है
10 दिनों के बाद: पहले प्रेरण के दौरान समान कार्यक्रम</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76821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9A690B-5E07-86F7-C295-A4C681B710A7}"/>
              </a:ext>
            </a:extLst>
          </p:cNvPr>
          <p:cNvSpPr txBox="1"/>
          <p:nvPr/>
        </p:nvSpPr>
        <p:spPr>
          <a:xfrm>
            <a:off x="58189" y="99753"/>
            <a:ext cx="11970328" cy="6430030"/>
          </a:xfrm>
          <a:prstGeom prst="rect">
            <a:avLst/>
          </a:prstGeom>
          <a:noFill/>
        </p:spPr>
        <p:txBody>
          <a:bodyPr wrap="square">
            <a:spAutoFit/>
          </a:bodyPr>
          <a:lstStyle/>
          <a:p>
            <a:pPr marL="342900" lvl="0" indent="-342900">
              <a:lnSpc>
                <a:spcPct val="115000"/>
              </a:lnSpc>
              <a:spcAft>
                <a:spcPts val="1000"/>
              </a:spcAft>
              <a:buFont typeface="Wingdings" panose="05000000000000000000" pitchFamily="2" charset="2"/>
              <a:buChar char=""/>
              <a:tabLst>
                <a:tab pos="228600" algn="l"/>
              </a:tabLst>
            </a:pPr>
            <a:r>
              <a:rPr lang="hi-IN" sz="3600" dirty="0">
                <a:latin typeface="Calibri" panose="020F0502020204030204" pitchFamily="34" charset="0"/>
                <a:ea typeface="Times New Roman" panose="02020603050405020304" pitchFamily="18" charset="0"/>
              </a:rPr>
              <a:t>धूम्रपान और शराब के सेवन से बचें क्योंकि यह क्रमशः फेफड़ों और हाइपोथर्मिया की कार्यात्मक क्षमता को कम करेगा; खूब सारे तरल पदार्थ लें
18000 फीट से ऊपर की ऊंचाई पर तेजी से चढ़ाई से बचना चाहिए; इसे कम से कम 15 दिनों में पूरा किया जाना चाहिए
एचए प्रभाव दिखाने पर तुरंत कम ऊंचाई पर निकासी
ऊंचाई पर काम करें और कम ऊंचाई पर सोएं
शरीर के खुले हिस्सों को अत्यधिक ठंड से बचाएं</a:t>
            </a:r>
            <a:r>
              <a:rPr lang="en-US" sz="3600"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a:p>
            <a:pPr algn="ctr">
              <a:lnSpc>
                <a:spcPct val="115000"/>
              </a:lnSpc>
              <a:spcAft>
                <a:spcPts val="1000"/>
              </a:spcAft>
            </a:pPr>
            <a:r>
              <a:rPr lang="en-US" sz="3600" b="1"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645426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03DCEB-F68D-9A6E-815A-245E90CC04C8}"/>
              </a:ext>
            </a:extLst>
          </p:cNvPr>
          <p:cNvSpPr>
            <a:spLocks noGrp="1"/>
          </p:cNvSpPr>
          <p:nvPr>
            <p:ph type="ctrTitle"/>
          </p:nvPr>
        </p:nvSpPr>
        <p:spPr/>
        <p:txBody>
          <a:bodyPr>
            <a:normAutofit/>
          </a:bodyPr>
          <a:lstStyle/>
          <a:p>
            <a:r>
              <a:rPr lang="hi-IN" sz="7200" dirty="0"/>
              <a:t>कोई भी प्रश्न</a:t>
            </a:r>
            <a:endParaRPr lang="en-IN" sz="7200" dirty="0"/>
          </a:p>
        </p:txBody>
      </p:sp>
      <p:sp>
        <p:nvSpPr>
          <p:cNvPr id="3" name="Subtitle 2">
            <a:extLst>
              <a:ext uri="{FF2B5EF4-FFF2-40B4-BE49-F238E27FC236}">
                <a16:creationId xmlns:a16="http://schemas.microsoft.com/office/drawing/2014/main" xmlns="" id="{1DE766F5-8E45-CBE6-D648-57C06FA7459B}"/>
              </a:ext>
            </a:extLst>
          </p:cNvPr>
          <p:cNvSpPr>
            <a:spLocks noGrp="1"/>
          </p:cNvSpPr>
          <p:nvPr>
            <p:ph type="subTitle" idx="1"/>
          </p:nvPr>
        </p:nvSpPr>
        <p:spPr/>
        <p:txBody>
          <a:bodyPr>
            <a:normAutofit fontScale="92500" lnSpcReduction="20000"/>
          </a:bodyPr>
          <a:lstStyle/>
          <a:p>
            <a:endParaRPr lang="en-US" sz="6600" dirty="0"/>
          </a:p>
          <a:p>
            <a:r>
              <a:rPr lang="en-US" sz="6600" dirty="0"/>
              <a:t>                                   </a:t>
            </a:r>
            <a:r>
              <a:rPr lang="hi-IN" sz="6600" dirty="0"/>
              <a:t>धन्यवाद</a:t>
            </a:r>
            <a:endParaRPr lang="en-IN" sz="6600" dirty="0"/>
          </a:p>
        </p:txBody>
      </p:sp>
    </p:spTree>
    <p:extLst>
      <p:ext uri="{BB962C8B-B14F-4D97-AF65-F5344CB8AC3E}">
        <p14:creationId xmlns:p14="http://schemas.microsoft.com/office/powerpoint/2010/main" val="1586386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0C38BB1-67FC-C126-1513-603F65363D49}"/>
              </a:ext>
            </a:extLst>
          </p:cNvPr>
          <p:cNvSpPr txBox="1"/>
          <p:nvPr/>
        </p:nvSpPr>
        <p:spPr>
          <a:xfrm>
            <a:off x="58189" y="0"/>
            <a:ext cx="12133811" cy="6121676"/>
          </a:xfrm>
          <a:prstGeom prst="rect">
            <a:avLst/>
          </a:prstGeom>
          <a:noFill/>
        </p:spPr>
        <p:txBody>
          <a:bodyPr wrap="square">
            <a:spAutoFit/>
          </a:bodyPr>
          <a:lstStyle/>
          <a:p>
            <a:pPr marL="4572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जब भी कोई व्यक्ति उच्च ऊंचाई पर चढ़ता है, तो</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ऑक्सीजन </a:t>
            </a:r>
            <a:endParaRPr lang="en-IN" sz="3200" dirty="0">
              <a:latin typeface="Calibri" panose="020F0502020204030204" pitchFamily="34" charset="0"/>
              <a:ea typeface="Times New Roman" panose="02020603050405020304" pitchFamily="18" charset="0"/>
            </a:endParaRPr>
          </a:p>
          <a:p>
            <a:pPr marL="4572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के कम आंशिक दबाव के कारण, वायुकोशीय ऑक्सीजन </a:t>
            </a:r>
            <a:endParaRPr lang="en-IN" sz="3200" dirty="0">
              <a:latin typeface="Calibri" panose="020F0502020204030204" pitchFamily="34" charset="0"/>
              <a:ea typeface="Times New Roman" panose="02020603050405020304" pitchFamily="18" charset="0"/>
            </a:endParaRPr>
          </a:p>
          <a:p>
            <a:pPr marL="457200" indent="-228600" algn="just">
              <a:lnSpc>
                <a:spcPct val="115000"/>
              </a:lnSpc>
              <a:spcAft>
                <a:spcPts val="1000"/>
              </a:spcAft>
            </a:pPr>
            <a:r>
              <a:rPr lang="hi-IN" sz="3200" dirty="0">
                <a:latin typeface="Calibri" panose="020F0502020204030204" pitchFamily="34" charset="0"/>
                <a:ea typeface="Times New Roman" panose="02020603050405020304" pitchFamily="18" charset="0"/>
              </a:rPr>
              <a:t>और ऊतक हाइपोक्सिया कम हो जाता है। इसकी भरपाई के लिए</a:t>
            </a:r>
            <a:r>
              <a:rPr lang="en-IN" sz="3200" dirty="0">
                <a:latin typeface="Calibri" panose="020F0502020204030204" pitchFamily="34" charset="0"/>
                <a:ea typeface="Times New Roman" panose="02020603050405020304" pitchFamily="18" charset="0"/>
              </a:rPr>
              <a:t> </a:t>
            </a:r>
            <a:r>
              <a:rPr lang="hi-IN" sz="3200" dirty="0">
                <a:latin typeface="Calibri" panose="020F0502020204030204" pitchFamily="34" charset="0"/>
                <a:ea typeface="Times New Roman" panose="02020603050405020304" pitchFamily="18" charset="0"/>
              </a:rPr>
              <a:t>शुरुआती चरण में श्वसन दर के साथ-साथ हृदय गति भी बढ़ जाती है। धीरे-धीरे रक्त और श्वसन में अन्य शारीरिक परिवर्तन होते हैं ताकि इतने कम ऑक्सीजन दबाव पर पर्याप्त कार्डियक आउटपुट और ऊतक छिड़काव बनाए रखा जा सके। ये शारीरिक परिवर्तन अनुकूलन का गठन करते हैं
इस शारीरिक अनुकूलन के लिए उत्तेजना 9000 फीट की ऊंचाई पर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70365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4F8DC8F-836D-E04E-5942-E0535EEC5DDB}"/>
              </a:ext>
            </a:extLst>
          </p:cNvPr>
          <p:cNvSpPr txBox="1"/>
          <p:nvPr/>
        </p:nvSpPr>
        <p:spPr>
          <a:xfrm>
            <a:off x="99752" y="83127"/>
            <a:ext cx="12092247" cy="6891117"/>
          </a:xfrm>
          <a:prstGeom prst="rect">
            <a:avLst/>
          </a:prstGeom>
          <a:noFill/>
        </p:spPr>
        <p:txBody>
          <a:bodyPr wrap="square">
            <a:spAutoFit/>
          </a:bodyPr>
          <a:lstStyle/>
          <a:p>
            <a:pPr indent="22860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तीव्र पर्वत बीमारी</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indent="228600">
              <a:lnSpc>
                <a:spcPct val="115000"/>
              </a:lnSpc>
              <a:spcAft>
                <a:spcPts val="1000"/>
              </a:spcAft>
            </a:pPr>
            <a:r>
              <a:rPr lang="hi-IN" sz="3200" dirty="0">
                <a:latin typeface="Calibri" panose="020F0502020204030204" pitchFamily="34" charset="0"/>
                <a:ea typeface="Times New Roman" panose="02020603050405020304" pitchFamily="18" charset="0"/>
              </a:rPr>
              <a:t>यह एक बीमारी है जो पर्याप्त अनुकूलन और शारीरिक </a:t>
            </a:r>
            <a:endParaRPr lang="en-IN" sz="3200" dirty="0">
              <a:latin typeface="Calibri" panose="020F0502020204030204" pitchFamily="34" charset="0"/>
              <a:ea typeface="Times New Roman" panose="02020603050405020304" pitchFamily="18" charset="0"/>
            </a:endParaRPr>
          </a:p>
          <a:p>
            <a:pPr indent="228600">
              <a:lnSpc>
                <a:spcPct val="115000"/>
              </a:lnSpc>
              <a:spcAft>
                <a:spcPts val="1000"/>
              </a:spcAft>
            </a:pPr>
            <a:r>
              <a:rPr lang="hi-IN" sz="3200" dirty="0">
                <a:latin typeface="Calibri" panose="020F0502020204030204" pitchFamily="34" charset="0"/>
                <a:ea typeface="Times New Roman" panose="02020603050405020304" pitchFamily="18" charset="0"/>
              </a:rPr>
              <a:t>अनुकूलन के बिना उच्च ऊंचाई में तेजी से चढ़ाई के कारण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p>
          <a:p>
            <a:pPr indent="228600">
              <a:lnSpc>
                <a:spcPct val="115000"/>
              </a:lnSpc>
              <a:spcAft>
                <a:spcPts val="1000"/>
              </a:spcAft>
            </a:pPr>
            <a:r>
              <a:rPr lang="hi-IN" sz="3200" dirty="0">
                <a:latin typeface="Calibri" panose="020F0502020204030204" pitchFamily="34" charset="0"/>
                <a:ea typeface="Times New Roman" panose="02020603050405020304" pitchFamily="18" charset="0"/>
              </a:rPr>
              <a:t>सामान्य संकेत और लक्षण</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हल्के से मध्यम सिरदर्द (प्रमुख लक्षण)
थकान और एनोरेक्सिया
मतली और उल्टी
गतिभंग और परिधीय एडिमा
कभी-कभी धड़कन 
अनिद्रा और नींद में खलल</a:t>
            </a:r>
            <a:r>
              <a:rPr lang="en-US" sz="1800" dirty="0">
                <a:effectLst/>
                <a:latin typeface="Calibri" panose="020F0502020204030204" pitchFamily="34" charset="0"/>
                <a:ea typeface="Times New Roman" panose="02020603050405020304" pitchFamily="18" charset="0"/>
                <a:cs typeface="Mangal" panose="02040503050203030202" pitchFamily="18" charset="0"/>
              </a:rPr>
              <a:t> </a:t>
            </a:r>
            <a:endParaRPr lang="en-IN" sz="1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51248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F8C871A-BB6A-C1FC-BB41-1C17A3EAB18A}"/>
              </a:ext>
            </a:extLst>
          </p:cNvPr>
          <p:cNvSpPr txBox="1"/>
          <p:nvPr/>
        </p:nvSpPr>
        <p:spPr>
          <a:xfrm>
            <a:off x="0" y="1"/>
            <a:ext cx="12191999" cy="6762877"/>
          </a:xfrm>
          <a:prstGeom prst="rect">
            <a:avLst/>
          </a:prstGeom>
          <a:noFill/>
        </p:spPr>
        <p:txBody>
          <a:bodyPr wrap="square">
            <a:spAutoFit/>
          </a:bodyPr>
          <a:lstStyle/>
          <a:p>
            <a:pPr marL="228600" algn="just">
              <a:lnSpc>
                <a:spcPct val="115000"/>
              </a:lnSpc>
              <a:spcAft>
                <a:spcPts val="1000"/>
              </a:spcAft>
            </a:pPr>
            <a:r>
              <a:rPr lang="hi-IN" sz="3200" dirty="0">
                <a:latin typeface="Calibri" panose="020F0502020204030204" pitchFamily="34" charset="0"/>
                <a:ea typeface="Times New Roman" panose="02020603050405020304" pitchFamily="18" charset="0"/>
              </a:rPr>
              <a:t>आमतौर पर 3000</a:t>
            </a:r>
            <a:r>
              <a:rPr lang="en-US" sz="3200" dirty="0">
                <a:latin typeface="Calibri" panose="020F0502020204030204" pitchFamily="34" charset="0"/>
                <a:ea typeface="Times New Roman" panose="02020603050405020304" pitchFamily="18" charset="0"/>
                <a:cs typeface="Mangal" panose="02040503050203030202" pitchFamily="18" charset="0"/>
              </a:rPr>
              <a:t>M </a:t>
            </a:r>
            <a:r>
              <a:rPr lang="hi-IN" sz="3200" dirty="0">
                <a:latin typeface="Calibri" panose="020F0502020204030204" pitchFamily="34" charset="0"/>
                <a:ea typeface="Times New Roman" panose="02020603050405020304" pitchFamily="18" charset="0"/>
              </a:rPr>
              <a:t>से ऊपर तेजी से चढ़ाई के साथ होता है </a:t>
            </a:r>
            <a:endParaRPr lang="en-IN" sz="3200" dirty="0">
              <a:latin typeface="Calibri" panose="020F0502020204030204" pitchFamily="34" charset="0"/>
              <a:ea typeface="Times New Roman" panose="02020603050405020304" pitchFamily="18" charset="0"/>
            </a:endParaRPr>
          </a:p>
          <a:p>
            <a:pPr marL="228600" algn="just">
              <a:lnSpc>
                <a:spcPct val="115000"/>
              </a:lnSpc>
              <a:spcAft>
                <a:spcPts val="1000"/>
              </a:spcAft>
            </a:pPr>
            <a:r>
              <a:rPr lang="hi-IN" sz="3200" dirty="0">
                <a:latin typeface="Calibri" panose="020F0502020204030204" pitchFamily="34" charset="0"/>
                <a:ea typeface="Times New Roman" panose="02020603050405020304" pitchFamily="18" charset="0"/>
              </a:rPr>
              <a:t>और 6 -24 घंटों के भीतर विकसित होता है। धीरे-धीरे </a:t>
            </a:r>
            <a:endParaRPr lang="en-IN" sz="3200" dirty="0">
              <a:latin typeface="Calibri" panose="020F0502020204030204" pitchFamily="34" charset="0"/>
              <a:ea typeface="Times New Roman" panose="02020603050405020304" pitchFamily="18" charset="0"/>
            </a:endParaRPr>
          </a:p>
          <a:p>
            <a:pPr marL="228600" algn="just">
              <a:lnSpc>
                <a:spcPct val="115000"/>
              </a:lnSpc>
              <a:spcAft>
                <a:spcPts val="1000"/>
              </a:spcAft>
            </a:pPr>
            <a:r>
              <a:rPr lang="hi-IN" sz="3200" dirty="0">
                <a:latin typeface="Calibri" panose="020F0502020204030204" pitchFamily="34" charset="0"/>
                <a:ea typeface="Times New Roman" panose="02020603050405020304" pitchFamily="18" charset="0"/>
              </a:rPr>
              <a:t>बिगड़ने और गंभीरता के साथ, निम्नलिखित विशेषताएं विकसित होती हैं</a:t>
            </a:r>
            <a:endParaRPr lang="en-IN" sz="3200" dirty="0">
              <a:latin typeface="Calibri" panose="020F0502020204030204" pitchFamily="34" charset="0"/>
              <a:ea typeface="Times New Roman" panose="02020603050405020304" pitchFamily="18" charset="0"/>
            </a:endParaRPr>
          </a:p>
          <a:p>
            <a:pPr marL="685800" indent="-457200" algn="just">
              <a:lnSpc>
                <a:spcPct val="115000"/>
              </a:lnSpc>
              <a:spcAft>
                <a:spcPts val="1000"/>
              </a:spcAft>
              <a:buFont typeface="Arial" panose="020B0604020202020204" pitchFamily="34" charset="0"/>
              <a:buChar char="•"/>
            </a:pPr>
            <a:r>
              <a:rPr lang="hi-IN" sz="3200" dirty="0">
                <a:latin typeface="Calibri" panose="020F0502020204030204" pitchFamily="34" charset="0"/>
                <a:ea typeface="Times New Roman" panose="02020603050405020304" pitchFamily="18" charset="0"/>
              </a:rPr>
              <a:t>गंभीर सिरदर्द
लगातार अनिद्रा
चक्कर
एकाग्रता की कमी और काम करने के प्रति अनिच्छा
भूख न लगना
मांसपेशियों में कमजोरी</a:t>
            </a:r>
            <a:r>
              <a:rPr lang="en-US" sz="3200" dirty="0">
                <a:effectLst/>
                <a:latin typeface="Calibri" panose="020F0502020204030204" pitchFamily="34" charset="0"/>
                <a:ea typeface="Times New Roman" panose="02020603050405020304" pitchFamily="18" charset="0"/>
                <a:cs typeface="Mangal" panose="02040503050203030202" pitchFamily="18" charset="0"/>
              </a:rPr>
              <a:t>Severe breathlessness</a:t>
            </a:r>
          </a:p>
        </p:txBody>
      </p:sp>
    </p:spTree>
    <p:extLst>
      <p:ext uri="{BB962C8B-B14F-4D97-AF65-F5344CB8AC3E}">
        <p14:creationId xmlns:p14="http://schemas.microsoft.com/office/powerpoint/2010/main" val="1134069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E3A29B-F5B7-BC6C-7A05-05F70F99726D}"/>
              </a:ext>
            </a:extLst>
          </p:cNvPr>
          <p:cNvSpPr txBox="1"/>
          <p:nvPr/>
        </p:nvSpPr>
        <p:spPr>
          <a:xfrm>
            <a:off x="182880" y="2327565"/>
            <a:ext cx="11878887" cy="4112921"/>
          </a:xfrm>
          <a:prstGeom prst="rect">
            <a:avLst/>
          </a:prstGeom>
          <a:noFill/>
        </p:spPr>
        <p:txBody>
          <a:bodyPr wrap="square">
            <a:spAutoFit/>
          </a:bodyPr>
          <a:lstStyle/>
          <a:p>
            <a:pPr marL="228600" algn="just">
              <a:lnSpc>
                <a:spcPct val="115000"/>
              </a:lnSpc>
              <a:spcAft>
                <a:spcPts val="1000"/>
              </a:spcAft>
            </a:pPr>
            <a:r>
              <a:rPr lang="hi-IN" sz="3200" dirty="0">
                <a:solidFill>
                  <a:srgbClr val="0070C0"/>
                </a:solidFill>
                <a:latin typeface="Calibri" panose="020F0502020204030204" pitchFamily="34" charset="0"/>
                <a:ea typeface="Times New Roman" panose="02020603050405020304" pitchFamily="18" charset="0"/>
              </a:rPr>
              <a:t>मैनेजमेंट</a:t>
            </a:r>
            <a:r>
              <a:rPr lang="en-US"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घटना को रोकने के लिए पूरी तरह से अनुकूलन
- आराम और सरल एनाल्जेसिक
- बार-बार अंतराल पर अधिक तरल पदार्थ का सेवन
- कम ऊंचाई पर उतरना
- टैब एसिटाज़ोलामाइड (डायमॉक्स) 250</a:t>
            </a:r>
            <a:r>
              <a:rPr lang="en-US" sz="3200" dirty="0">
                <a:latin typeface="Calibri" panose="020F0502020204030204" pitchFamily="34" charset="0"/>
                <a:ea typeface="Times New Roman" panose="02020603050405020304" pitchFamily="18" charset="0"/>
                <a:cs typeface="Mangal" panose="02040503050203030202" pitchFamily="18" charset="0"/>
              </a:rPr>
              <a:t>mg 8 </a:t>
            </a:r>
            <a:r>
              <a:rPr lang="en-US" sz="3200" dirty="0" err="1">
                <a:latin typeface="Calibri" panose="020F0502020204030204" pitchFamily="34" charset="0"/>
                <a:ea typeface="Times New Roman" panose="02020603050405020304" pitchFamily="18" charset="0"/>
                <a:cs typeface="Mangal" panose="02040503050203030202" pitchFamily="18" charset="0"/>
              </a:rPr>
              <a:t>hrly</a:t>
            </a:r>
            <a:r>
              <a:rPr lang="en-US" sz="3200" dirty="0">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गंभीर मामलों में</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3E10BD69-25DC-D505-275F-290B00358347}"/>
              </a:ext>
            </a:extLst>
          </p:cNvPr>
          <p:cNvSpPr txBox="1"/>
          <p:nvPr/>
        </p:nvSpPr>
        <p:spPr>
          <a:xfrm>
            <a:off x="681643" y="889462"/>
            <a:ext cx="8464433" cy="133472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निर्मूलभ्रम 
मानसिक चिड़चिड़ापन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9" name="TextBox 8">
            <a:extLst>
              <a:ext uri="{FF2B5EF4-FFF2-40B4-BE49-F238E27FC236}">
                <a16:creationId xmlns:a16="http://schemas.microsoft.com/office/drawing/2014/main" xmlns="" id="{393960B7-EFBB-A850-C1DE-6F8C497B4312}"/>
              </a:ext>
            </a:extLst>
          </p:cNvPr>
          <p:cNvSpPr txBox="1"/>
          <p:nvPr/>
        </p:nvSpPr>
        <p:spPr>
          <a:xfrm>
            <a:off x="681643" y="349137"/>
            <a:ext cx="8464434" cy="640175"/>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धड़कन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72202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62C6D1E-297C-3454-E340-181896E0B909}"/>
              </a:ext>
            </a:extLst>
          </p:cNvPr>
          <p:cNvSpPr txBox="1"/>
          <p:nvPr/>
        </p:nvSpPr>
        <p:spPr>
          <a:xfrm>
            <a:off x="124690" y="99754"/>
            <a:ext cx="11986953" cy="5572808"/>
          </a:xfrm>
          <a:prstGeom prst="rect">
            <a:avLst/>
          </a:prstGeom>
          <a:noFill/>
        </p:spPr>
        <p:txBody>
          <a:bodyPr wrap="square">
            <a:spAutoFit/>
          </a:bodyPr>
          <a:lstStyle/>
          <a:p>
            <a:pPr marL="228600" algn="ctr">
              <a:lnSpc>
                <a:spcPct val="115000"/>
              </a:lnSpc>
              <a:spcAft>
                <a:spcPts val="1000"/>
              </a:spcAft>
            </a:pPr>
            <a:r>
              <a:rPr lang="hi-IN" sz="3600" b="1" u="sng" dirty="0">
                <a:solidFill>
                  <a:srgbClr val="FF0000"/>
                </a:solidFill>
                <a:latin typeface="Calibri" panose="020F0502020204030204" pitchFamily="34" charset="0"/>
                <a:ea typeface="Times New Roman" panose="02020603050405020304" pitchFamily="18" charset="0"/>
              </a:rPr>
              <a:t>उच्च ऊंचाई पल्मोनरी एडिमा (</a:t>
            </a:r>
            <a:r>
              <a:rPr lang="en-US" sz="36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HAPO)</a:t>
            </a:r>
          </a:p>
          <a:p>
            <a:pPr marL="228600">
              <a:lnSpc>
                <a:spcPct val="115000"/>
              </a:lnSpc>
              <a:spcAft>
                <a:spcPts val="1000"/>
              </a:spcAft>
            </a:pPr>
            <a:r>
              <a:rPr lang="hi-IN" sz="3200" dirty="0">
                <a:latin typeface="Calibri" panose="020F0502020204030204" pitchFamily="34" charset="0"/>
                <a:ea typeface="Times New Roman" panose="02020603050405020304" pitchFamily="18" charset="0"/>
              </a:rPr>
              <a:t>यह उच्च ऊंचाई प्रभाव के कारण एक गंभीर और संभावित </a:t>
            </a:r>
            <a:endParaRPr lang="en-IN" sz="3200" dirty="0">
              <a:latin typeface="Calibri" panose="020F0502020204030204" pitchFamily="34" charset="0"/>
              <a:ea typeface="Times New Roman" panose="02020603050405020304" pitchFamily="18" charset="0"/>
            </a:endParaRPr>
          </a:p>
          <a:p>
            <a:pPr marL="228600">
              <a:lnSpc>
                <a:spcPct val="115000"/>
              </a:lnSpc>
              <a:spcAft>
                <a:spcPts val="1000"/>
              </a:spcAft>
            </a:pPr>
            <a:r>
              <a:rPr lang="hi-IN" sz="3200" dirty="0">
                <a:latin typeface="Calibri" panose="020F0502020204030204" pitchFamily="34" charset="0"/>
                <a:ea typeface="Times New Roman" panose="02020603050405020304" pitchFamily="18" charset="0"/>
              </a:rPr>
              <a:t>घातक स्थिति है। पूर्वगामी कारक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latin typeface="Calibri" panose="020F0502020204030204" pitchFamily="34" charset="0"/>
                <a:ea typeface="Times New Roman" panose="02020603050405020304" pitchFamily="18" charset="0"/>
              </a:rPr>
              <a:t>अनुचित अनुकूलन के साथ तेजी से चढ़ाई
माउंटेन सिकनेस की उपस्थिति
किशोर वर्ग 
भारी परिश्रम
संबद्ध श्वसन पथ के संक्रमण, इस्केमिक एपिसोड, उच्च रक्तचाप</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77180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BDB22E1-6C4B-862E-BA4B-DA80E478FE0D}"/>
              </a:ext>
            </a:extLst>
          </p:cNvPr>
          <p:cNvSpPr txBox="1"/>
          <p:nvPr/>
        </p:nvSpPr>
        <p:spPr>
          <a:xfrm>
            <a:off x="177338" y="356108"/>
            <a:ext cx="11837323" cy="5284075"/>
          </a:xfrm>
          <a:prstGeom prst="rect">
            <a:avLst/>
          </a:prstGeom>
          <a:noFill/>
        </p:spPr>
        <p:txBody>
          <a:bodyPr wrap="square">
            <a:spAutoFit/>
          </a:bodyPr>
          <a:lstStyle/>
          <a:p>
            <a:pPr marL="228600" algn="just">
              <a:lnSpc>
                <a:spcPct val="115000"/>
              </a:lnSpc>
              <a:spcAft>
                <a:spcPts val="1000"/>
              </a:spcAft>
            </a:pPr>
            <a:r>
              <a:rPr lang="hi-IN" sz="3600" u="sng" dirty="0">
                <a:solidFill>
                  <a:srgbClr val="FF0000"/>
                </a:solidFill>
                <a:latin typeface="Calibri" panose="020F0502020204030204" pitchFamily="34" charset="0"/>
                <a:ea typeface="Times New Roman" panose="02020603050405020304" pitchFamily="18" charset="0"/>
              </a:rPr>
              <a:t>संकेत और लक्षण</a:t>
            </a:r>
            <a:r>
              <a:rPr lang="en-US"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6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600" dirty="0">
                <a:latin typeface="Calibri" panose="020F0502020204030204" pitchFamily="34" charset="0"/>
                <a:ea typeface="Times New Roman" panose="02020603050405020304" pitchFamily="18" charset="0"/>
              </a:rPr>
              <a:t>सांस फूलना / सांस फूलना
सूखी खांसी या खून से सना थूक
सीने में परेशानी
मतली और उल्टी
दोनों फेफड़ों में क्रेपिटेशन
गहरा हाइपोक्सिमिया</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3181730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63</TotalTime>
  <Words>763</Words>
  <Application>Microsoft Office PowerPoint</Application>
  <PresentationFormat>Custom</PresentationFormat>
  <Paragraphs>124</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ऊंचाई पर होने वाली बीमारियां और ठंड से लगने वाली चोटें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कोई भी प्रश्न</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 ALTITUDE DISEASES &amp; COLD INJURIES </dc:title>
  <dc:creator>MTI MTI</dc:creator>
  <cp:lastModifiedBy>NDRF MEDICAL</cp:lastModifiedBy>
  <cp:revision>14</cp:revision>
  <dcterms:created xsi:type="dcterms:W3CDTF">2022-10-25T06:04:52Z</dcterms:created>
  <dcterms:modified xsi:type="dcterms:W3CDTF">2025-12-19T11:47:59Z</dcterms:modified>
</cp:coreProperties>
</file>