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48" r:id="rId3"/>
    <p:sldId id="375" r:id="rId4"/>
    <p:sldId id="377" r:id="rId5"/>
    <p:sldId id="376" r:id="rId6"/>
    <p:sldId id="379" r:id="rId7"/>
    <p:sldId id="378" r:id="rId8"/>
    <p:sldId id="259" r:id="rId9"/>
    <p:sldId id="260" r:id="rId10"/>
    <p:sldId id="315" r:id="rId11"/>
    <p:sldId id="316" r:id="rId12"/>
    <p:sldId id="317" r:id="rId13"/>
    <p:sldId id="318" r:id="rId14"/>
    <p:sldId id="299" r:id="rId15"/>
    <p:sldId id="300" r:id="rId16"/>
    <p:sldId id="301" r:id="rId17"/>
    <p:sldId id="261" r:id="rId18"/>
    <p:sldId id="263" r:id="rId19"/>
    <p:sldId id="264" r:id="rId20"/>
    <p:sldId id="265" r:id="rId21"/>
    <p:sldId id="303" r:id="rId22"/>
    <p:sldId id="266" r:id="rId23"/>
    <p:sldId id="267" r:id="rId24"/>
    <p:sldId id="268" r:id="rId25"/>
    <p:sldId id="367" r:id="rId26"/>
    <p:sldId id="270" r:id="rId27"/>
    <p:sldId id="366" r:id="rId28"/>
    <p:sldId id="272" r:id="rId29"/>
    <p:sldId id="314" r:id="rId30"/>
    <p:sldId id="273" r:id="rId31"/>
    <p:sldId id="274" r:id="rId32"/>
    <p:sldId id="276" r:id="rId33"/>
    <p:sldId id="298" r:id="rId34"/>
    <p:sldId id="313" r:id="rId35"/>
    <p:sldId id="275" r:id="rId36"/>
    <p:sldId id="336" r:id="rId37"/>
    <p:sldId id="308" r:id="rId38"/>
    <p:sldId id="304" r:id="rId39"/>
    <p:sldId id="337" r:id="rId40"/>
    <p:sldId id="312" r:id="rId41"/>
    <p:sldId id="368" r:id="rId42"/>
    <p:sldId id="309" r:id="rId43"/>
    <p:sldId id="338" r:id="rId44"/>
    <p:sldId id="339" r:id="rId45"/>
    <p:sldId id="364" r:id="rId46"/>
    <p:sldId id="340" r:id="rId47"/>
    <p:sldId id="344" r:id="rId48"/>
    <p:sldId id="310" r:id="rId49"/>
    <p:sldId id="311" r:id="rId50"/>
    <p:sldId id="342" r:id="rId51"/>
    <p:sldId id="343" r:id="rId52"/>
    <p:sldId id="278" r:id="rId53"/>
    <p:sldId id="365" r:id="rId54"/>
    <p:sldId id="345" r:id="rId55"/>
    <p:sldId id="279" r:id="rId56"/>
    <p:sldId id="297" r:id="rId57"/>
    <p:sldId id="280" r:id="rId58"/>
    <p:sldId id="282" r:id="rId59"/>
    <p:sldId id="305" r:id="rId60"/>
    <p:sldId id="283" r:id="rId61"/>
    <p:sldId id="284" r:id="rId62"/>
    <p:sldId id="285" r:id="rId63"/>
    <p:sldId id="286" r:id="rId64"/>
    <p:sldId id="287" r:id="rId65"/>
    <p:sldId id="302" r:id="rId66"/>
    <p:sldId id="288" r:id="rId67"/>
    <p:sldId id="307" r:id="rId68"/>
    <p:sldId id="290" r:id="rId69"/>
    <p:sldId id="346" r:id="rId70"/>
    <p:sldId id="291" r:id="rId71"/>
    <p:sldId id="289" r:id="rId72"/>
    <p:sldId id="292" r:id="rId73"/>
    <p:sldId id="374" r:id="rId74"/>
    <p:sldId id="293" r:id="rId75"/>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kern="1200">
        <a:solidFill>
          <a:srgbClr val="FF0000"/>
        </a:solidFill>
        <a:latin typeface="Times New Roman" panose="02020603050405020304" pitchFamily="18" charset="0"/>
        <a:ea typeface="+mn-ea"/>
        <a:cs typeface="+mn-cs"/>
      </a:defRPr>
    </a:lvl5pPr>
    <a:lvl6pPr marL="2286000" algn="l" defTabSz="914400" rtl="0" eaLnBrk="1" latinLnBrk="0" hangingPunct="1">
      <a:defRPr sz="2800" b="1" kern="1200">
        <a:solidFill>
          <a:srgbClr val="FF0000"/>
        </a:solidFill>
        <a:latin typeface="Times New Roman" panose="02020603050405020304" pitchFamily="18" charset="0"/>
        <a:ea typeface="+mn-ea"/>
        <a:cs typeface="+mn-cs"/>
      </a:defRPr>
    </a:lvl6pPr>
    <a:lvl7pPr marL="2743200" algn="l" defTabSz="914400" rtl="0" eaLnBrk="1" latinLnBrk="0" hangingPunct="1">
      <a:defRPr sz="2800" b="1" kern="1200">
        <a:solidFill>
          <a:srgbClr val="FF0000"/>
        </a:solidFill>
        <a:latin typeface="Times New Roman" panose="02020603050405020304" pitchFamily="18" charset="0"/>
        <a:ea typeface="+mn-ea"/>
        <a:cs typeface="+mn-cs"/>
      </a:defRPr>
    </a:lvl7pPr>
    <a:lvl8pPr marL="3200400" algn="l" defTabSz="914400" rtl="0" eaLnBrk="1" latinLnBrk="0" hangingPunct="1">
      <a:defRPr sz="2800" b="1" kern="1200">
        <a:solidFill>
          <a:srgbClr val="FF0000"/>
        </a:solidFill>
        <a:latin typeface="Times New Roman" panose="02020603050405020304" pitchFamily="18" charset="0"/>
        <a:ea typeface="+mn-ea"/>
        <a:cs typeface="+mn-cs"/>
      </a:defRPr>
    </a:lvl8pPr>
    <a:lvl9pPr marL="3657600" algn="l" defTabSz="914400" rtl="0" eaLnBrk="1" latinLnBrk="0" hangingPunct="1">
      <a:defRPr sz="2800" b="1" kern="1200">
        <a:solidFill>
          <a:srgbClr val="FF00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CC3300"/>
    <a:srgbClr val="3333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2" d="100"/>
          <a:sy n="62" d="100"/>
        </p:scale>
        <p:origin x="492"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224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A723576-DF27-0737-251C-85A93382C9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defRPr>
            </a:lvl1pPr>
          </a:lstStyle>
          <a:p>
            <a:pPr>
              <a:defRPr/>
            </a:pPr>
            <a:endParaRPr lang="en-US"/>
          </a:p>
        </p:txBody>
      </p:sp>
      <p:sp>
        <p:nvSpPr>
          <p:cNvPr id="63491" name="Rectangle 3">
            <a:extLst>
              <a:ext uri="{FF2B5EF4-FFF2-40B4-BE49-F238E27FC236}">
                <a16:creationId xmlns:a16="http://schemas.microsoft.com/office/drawing/2014/main" id="{CA3E1EAF-D450-AB62-B365-79173DF05AB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defRPr>
            </a:lvl1pPr>
          </a:lstStyle>
          <a:p>
            <a:pPr>
              <a:defRPr/>
            </a:pPr>
            <a:endParaRPr lang="en-US"/>
          </a:p>
        </p:txBody>
      </p:sp>
      <p:sp>
        <p:nvSpPr>
          <p:cNvPr id="77828" name="Rectangle 4">
            <a:extLst>
              <a:ext uri="{FF2B5EF4-FFF2-40B4-BE49-F238E27FC236}">
                <a16:creationId xmlns:a16="http://schemas.microsoft.com/office/drawing/2014/main" id="{B78D5C74-0A21-E890-CAC3-2C3C722A153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9CAE7666-5848-292C-CB4C-4EF9B6B641F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a:extLst>
              <a:ext uri="{FF2B5EF4-FFF2-40B4-BE49-F238E27FC236}">
                <a16:creationId xmlns:a16="http://schemas.microsoft.com/office/drawing/2014/main" id="{DF171EE2-9948-871E-F58A-430029065B7A}"/>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defRPr>
            </a:lvl1pPr>
          </a:lstStyle>
          <a:p>
            <a:pPr>
              <a:defRPr/>
            </a:pPr>
            <a:endParaRPr lang="en-US"/>
          </a:p>
        </p:txBody>
      </p:sp>
      <p:sp>
        <p:nvSpPr>
          <p:cNvPr id="63495" name="Rectangle 7">
            <a:extLst>
              <a:ext uri="{FF2B5EF4-FFF2-40B4-BE49-F238E27FC236}">
                <a16:creationId xmlns:a16="http://schemas.microsoft.com/office/drawing/2014/main" id="{660F6455-2D1A-6DCB-ADA1-D2FDB1964DA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fld id="{930351E7-1E51-401F-9821-F6DD1EC4EA3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FC6FDAA-060D-6C12-B0E7-4874F1045B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12AD45CE-EC48-4CEF-A6A2-27800F74106C}" type="slidenum">
              <a:rPr lang="en-US" altLang="en-US" sz="1200" b="0">
                <a:solidFill>
                  <a:schemeClr val="tx1"/>
                </a:solidFill>
              </a:rPr>
              <a:pPr/>
              <a:t>10</a:t>
            </a:fld>
            <a:endParaRPr lang="en-US" altLang="en-US" sz="1200" b="0">
              <a:solidFill>
                <a:schemeClr val="tx1"/>
              </a:solidFill>
            </a:endParaRPr>
          </a:p>
        </p:txBody>
      </p:sp>
      <p:sp>
        <p:nvSpPr>
          <p:cNvPr id="78851" name="Rectangle 2">
            <a:extLst>
              <a:ext uri="{FF2B5EF4-FFF2-40B4-BE49-F238E27FC236}">
                <a16:creationId xmlns:a16="http://schemas.microsoft.com/office/drawing/2014/main" id="{E42887C0-9B32-13B8-C9E2-7D927A7AB1CC}"/>
              </a:ext>
            </a:extLst>
          </p:cNvPr>
          <p:cNvSpPr>
            <a:spLocks noChangeArrowheads="1" noTextEdit="1"/>
          </p:cNvSpPr>
          <p:nvPr>
            <p:ph type="sldImg"/>
          </p:nvPr>
        </p:nvSpPr>
        <p:spPr>
          <a:xfrm>
            <a:off x="1160463" y="698500"/>
            <a:ext cx="4537075" cy="3403600"/>
          </a:xfrm>
          <a:ln w="12700" cap="flat">
            <a:solidFill>
              <a:schemeClr val="tx1"/>
            </a:solidFill>
          </a:ln>
        </p:spPr>
      </p:sp>
      <p:sp>
        <p:nvSpPr>
          <p:cNvPr id="78852" name="Rectangle 3">
            <a:extLst>
              <a:ext uri="{FF2B5EF4-FFF2-40B4-BE49-F238E27FC236}">
                <a16:creationId xmlns:a16="http://schemas.microsoft.com/office/drawing/2014/main" id="{BBA78514-65E5-2E09-6B56-245D2144B4A5}"/>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NORMAL NERVE FUNCTION</a:t>
            </a:r>
            <a:endParaRPr lang="en-US" altLang="en-US"/>
          </a:p>
          <a:p>
            <a:pPr defTabSz="933450" eaLnBrk="1" hangingPunct="1">
              <a:spcBef>
                <a:spcPct val="0"/>
              </a:spcBef>
            </a:pPr>
            <a:endParaRPr lang="en-US" altLang="en-US"/>
          </a:p>
          <a:p>
            <a:pPr defTabSz="933450" eaLnBrk="1" hangingPunct="1">
              <a:spcBef>
                <a:spcPct val="0"/>
              </a:spcBef>
            </a:pPr>
            <a:r>
              <a:rPr lang="en-US" altLang="en-US"/>
              <a:t>Nerves communicate with muscles, organs, and other nerves by releasing chemicals or neurotransmitters at their connection site (synapse).  One of the most common neurotransmitters is acetylcholine (ACh), which is released and collects at the receptor site stimulating the end organ to respond and produce a variety of effects:  muscle contractions, gland secretion, and nerve-to-nerve conduction.</a:t>
            </a:r>
          </a:p>
          <a:p>
            <a:pPr defTabSz="933450" eaLnBrk="1" hangingPunct="1">
              <a:spcBef>
                <a:spcPct val="0"/>
              </a:spcBef>
            </a:pPr>
            <a:endParaRPr lang="en-US" altLang="en-US" i="1"/>
          </a:p>
          <a:p>
            <a:pPr defTabSz="933450" eaLnBrk="1" hangingPunct="1"/>
            <a:endParaRPr lang="en-US" altLang="en-US"/>
          </a:p>
          <a:p>
            <a:pPr defTabSz="933450" eaLnBrk="1" hangingPunct="1"/>
            <a:endParaRPr lang="en-US" altLang="en-US"/>
          </a:p>
          <a:p>
            <a:pPr defTabSz="933450" eaLnBrk="1" hangingPunct="1">
              <a:spcBef>
                <a:spcPct val="0"/>
              </a:spcBef>
            </a:pPr>
            <a:endParaRPr lang="en-US" altLang="en-US"/>
          </a:p>
        </p:txBody>
      </p:sp>
      <p:sp>
        <p:nvSpPr>
          <p:cNvPr id="78853" name="Rectangle 4">
            <a:extLst>
              <a:ext uri="{FF2B5EF4-FFF2-40B4-BE49-F238E27FC236}">
                <a16:creationId xmlns:a16="http://schemas.microsoft.com/office/drawing/2014/main" id="{7BDB3D61-E394-7DD2-ACEF-2DE417EB4F6A}"/>
              </a:ext>
            </a:extLst>
          </p:cNvPr>
          <p:cNvSpPr>
            <a:spLocks noChangeArrowheads="1"/>
          </p:cNvSpPr>
          <p:nvPr/>
        </p:nvSpPr>
        <p:spPr bwMode="auto">
          <a:xfrm>
            <a:off x="461963" y="5994400"/>
            <a:ext cx="5956300" cy="463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r>
              <a:rPr lang="en-US" altLang="en-US" sz="1200">
                <a:solidFill>
                  <a:schemeClr val="tx1"/>
                </a:solidFill>
                <a:latin typeface="Arial" panose="020B0604020202020204" pitchFamily="34" charset="0"/>
              </a:rPr>
              <a:t>NOTE:  In this graphic, the receptor target to the right of the synapse could be the continuing nerve, a gland, or a muscle.</a:t>
            </a:r>
          </a:p>
        </p:txBody>
      </p:sp>
      <p:sp>
        <p:nvSpPr>
          <p:cNvPr id="78854" name="Rectangle 5">
            <a:extLst>
              <a:ext uri="{FF2B5EF4-FFF2-40B4-BE49-F238E27FC236}">
                <a16:creationId xmlns:a16="http://schemas.microsoft.com/office/drawing/2014/main" id="{B76C91F5-2AD0-AFF5-BFE9-16E0030FD91F}"/>
              </a:ext>
            </a:extLst>
          </p:cNvPr>
          <p:cNvSpPr>
            <a:spLocks noChangeArrowheads="1"/>
          </p:cNvSpPr>
          <p:nvPr/>
        </p:nvSpPr>
        <p:spPr bwMode="auto">
          <a:xfrm>
            <a:off x="461963" y="6643688"/>
            <a:ext cx="5934075" cy="463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At instructor’s discretion, an optional video describing nerve agent physiological effects may be used.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40CA40D-DB1B-B0DD-A214-F7D1075D8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647865E6-8454-4338-9006-C5A5E9D94935}" type="slidenum">
              <a:rPr lang="en-US" altLang="en-US" sz="1200" b="0">
                <a:solidFill>
                  <a:schemeClr val="tx1"/>
                </a:solidFill>
              </a:rPr>
              <a:pPr/>
              <a:t>47</a:t>
            </a:fld>
            <a:endParaRPr lang="en-US" altLang="en-US" sz="1200" b="0">
              <a:solidFill>
                <a:schemeClr val="tx1"/>
              </a:solidFill>
            </a:endParaRPr>
          </a:p>
        </p:txBody>
      </p:sp>
      <p:sp>
        <p:nvSpPr>
          <p:cNvPr id="88067" name="Rectangle 2">
            <a:extLst>
              <a:ext uri="{FF2B5EF4-FFF2-40B4-BE49-F238E27FC236}">
                <a16:creationId xmlns:a16="http://schemas.microsoft.com/office/drawing/2014/main" id="{063CA6E6-3170-A86F-92DC-CA38ED2EE7B5}"/>
              </a:ext>
            </a:extLst>
          </p:cNvPr>
          <p:cNvSpPr>
            <a:spLocks noChangeArrowheads="1" noTextEdit="1"/>
          </p:cNvSpPr>
          <p:nvPr>
            <p:ph type="sldImg"/>
          </p:nvPr>
        </p:nvSpPr>
        <p:spPr>
          <a:xfrm>
            <a:off x="1160463" y="698500"/>
            <a:ext cx="4537075" cy="3403600"/>
          </a:xfrm>
          <a:ln w="12700" cap="flat">
            <a:solidFill>
              <a:schemeClr val="tx1"/>
            </a:solidFill>
          </a:ln>
        </p:spPr>
      </p:sp>
      <p:sp>
        <p:nvSpPr>
          <p:cNvPr id="88068" name="Rectangle 3">
            <a:extLst>
              <a:ext uri="{FF2B5EF4-FFF2-40B4-BE49-F238E27FC236}">
                <a16:creationId xmlns:a16="http://schemas.microsoft.com/office/drawing/2014/main" id="{066D2F36-6DC8-B09B-E7A6-26018A3E822A}"/>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LEWISITE EFFECTS</a:t>
            </a:r>
            <a:endParaRPr lang="en-US" altLang="en-US"/>
          </a:p>
          <a:p>
            <a:pPr defTabSz="933450" eaLnBrk="1" hangingPunct="1">
              <a:lnSpc>
                <a:spcPct val="40000"/>
              </a:lnSpc>
            </a:pPr>
            <a:endParaRPr lang="en-US" altLang="en-US"/>
          </a:p>
          <a:p>
            <a:pPr defTabSz="933450" eaLnBrk="1" hangingPunct="1"/>
            <a:r>
              <a:rPr lang="en-US" altLang="en-US"/>
              <a:t>Lewisite is a vesicant that has been stockpiled militarily, but there have been few human exposures to the chemical.  Lewisite is rapidly absorbed by the eyes, skin, and lungs and produces blisters similar to sulfur mustard.  In contrast to sulfur mustard, however, </a:t>
            </a:r>
            <a:r>
              <a:rPr lang="en-US" altLang="en-US" b="1"/>
              <a:t>Lewisite is highly irritating on initial exposure.</a:t>
            </a:r>
            <a:r>
              <a:rPr lang="en-US" altLang="en-US"/>
              <a:t>  It also produces visible lesions more quickly.  </a:t>
            </a:r>
          </a:p>
          <a:p>
            <a:pPr defTabSz="933450" eaLnBrk="1" hangingPunct="1"/>
            <a:r>
              <a:rPr lang="en-US" altLang="en-US"/>
              <a:t>Lewisite causes greater skin damage than sulfur mustard.  A gray area of dead skin can progress to blisters and severe tissue necrosis and sloughing.  Since it causes immediate irritation to the nose and sinuses, any effort by the victim to evacuate the area of contamination may prevent more severe lung damage.  Pseudomembrane formation is common.  Lewisite also causes increased capillary permeability, leading to volume depletion and hepatic and renal injury.  Unlike mustard, it does not damage the bone marrow.</a:t>
            </a:r>
          </a:p>
          <a:p>
            <a:pPr defTabSz="933450" eaLnBrk="1" hangingPunct="1">
              <a:spcBef>
                <a:spcPct val="0"/>
              </a:spcBef>
            </a:pPr>
            <a:endParaRPr lang="en-US" altLang="en-US"/>
          </a:p>
        </p:txBody>
      </p:sp>
      <p:sp>
        <p:nvSpPr>
          <p:cNvPr id="88069" name="Rectangle 4">
            <a:extLst>
              <a:ext uri="{FF2B5EF4-FFF2-40B4-BE49-F238E27FC236}">
                <a16:creationId xmlns:a16="http://schemas.microsoft.com/office/drawing/2014/main" id="{89967109-7772-CE12-AC97-1F447EE03FA9}"/>
              </a:ext>
            </a:extLst>
          </p:cNvPr>
          <p:cNvSpPr>
            <a:spLocks noChangeArrowheads="1"/>
          </p:cNvSpPr>
          <p:nvPr/>
        </p:nvSpPr>
        <p:spPr bwMode="auto">
          <a:xfrm>
            <a:off x="461963" y="7221538"/>
            <a:ext cx="5934075" cy="13700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Lewisite, named for its inventor, Captain W. Lee Lewis of the U.S. Army Chemical Warfare Service, was produced in 1918 for use in World War I, but didn’t make it to the front before armistice was declared.  A stockpile of it destined for Europe was enroute by ship when the war ended.  The Japanese mixed Lewisite with mustard for use in bombs and artillery shells which were probably used to attack China starting in about 1935, and the Soviets also stockpiled this agent.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CF000700-7997-BDBB-06BF-6D0E8D739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A4628190-2F1C-4099-B14D-1F4B543F5EDF}" type="slidenum">
              <a:rPr lang="en-US" altLang="en-US" sz="1200" b="0">
                <a:solidFill>
                  <a:schemeClr val="tx1"/>
                </a:solidFill>
              </a:rPr>
              <a:pPr/>
              <a:t>50</a:t>
            </a:fld>
            <a:endParaRPr lang="en-US" altLang="en-US" sz="1200" b="0">
              <a:solidFill>
                <a:schemeClr val="tx1"/>
              </a:solidFill>
            </a:endParaRPr>
          </a:p>
        </p:txBody>
      </p:sp>
      <p:sp>
        <p:nvSpPr>
          <p:cNvPr id="89091" name="Rectangle 2">
            <a:extLst>
              <a:ext uri="{FF2B5EF4-FFF2-40B4-BE49-F238E27FC236}">
                <a16:creationId xmlns:a16="http://schemas.microsoft.com/office/drawing/2014/main" id="{BFF62B81-B08B-D099-5056-6B2A02FE6FDF}"/>
              </a:ext>
            </a:extLst>
          </p:cNvPr>
          <p:cNvSpPr>
            <a:spLocks noChangeArrowheads="1" noTextEdit="1"/>
          </p:cNvSpPr>
          <p:nvPr>
            <p:ph type="sldImg"/>
          </p:nvPr>
        </p:nvSpPr>
        <p:spPr>
          <a:xfrm>
            <a:off x="1160463" y="698500"/>
            <a:ext cx="4537075" cy="3403600"/>
          </a:xfrm>
          <a:ln w="12700" cap="flat">
            <a:solidFill>
              <a:schemeClr val="tx1"/>
            </a:solidFill>
          </a:ln>
        </p:spPr>
      </p:sp>
      <p:sp>
        <p:nvSpPr>
          <p:cNvPr id="89092" name="Rectangle 3">
            <a:extLst>
              <a:ext uri="{FF2B5EF4-FFF2-40B4-BE49-F238E27FC236}">
                <a16:creationId xmlns:a16="http://schemas.microsoft.com/office/drawing/2014/main" id="{85261DD7-7AEE-DAA0-9502-ABA6A2D3775B}"/>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EYE TREATMENT</a:t>
            </a:r>
            <a:endParaRPr lang="en-US" altLang="en-US"/>
          </a:p>
          <a:p>
            <a:pPr defTabSz="933450" eaLnBrk="1" hangingPunct="1">
              <a:spcBef>
                <a:spcPct val="0"/>
              </a:spcBef>
            </a:pPr>
            <a:endParaRPr lang="en-US" altLang="en-US"/>
          </a:p>
          <a:p>
            <a:pPr defTabSz="933450" eaLnBrk="1" hangingPunct="1">
              <a:spcBef>
                <a:spcPct val="0"/>
              </a:spcBef>
            </a:pPr>
            <a:r>
              <a:rPr lang="en-US" altLang="en-US"/>
              <a:t>A discussion of the therapy for ocular exposures is best begun by repeating the observation that mustard fixes to tissues within the first several minutes after exposure.  Gentle irrigation with saline or water during this time period will be helpful.  Aggressive attempts to pry apart severely painful, blepharospastic eyelids to accomplish an irrigation 30 minutes or more after exposure is of dubious value, since the damage has been done and the agent has evaporated or has been absorbed.  With severe eye injuries, homatropine or other mydriatics should be applied topically to prevent synechiae formation.  Topical analgesics may be used for initial examination.  However, oral pain medication is preferred to topical analgesics, which may allow damage to the cornea and delay healing.  Topical antibiotics should be applied several times a day and petroleum jelly should be applied to lid edges to prevent them from adhering. Early involvement of an ophthalmologist is advised, and a visual acuity should be obtained before treatment measures are instituted.</a:t>
            </a:r>
          </a:p>
          <a:p>
            <a:pPr defTabSz="933450"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59910BB-31B4-CBAF-414C-BF415873AE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327DFB12-5B7E-4FBB-BA91-F3EBB72A9355}" type="slidenum">
              <a:rPr lang="en-US" altLang="en-US" sz="1200" b="0">
                <a:solidFill>
                  <a:schemeClr val="tx1"/>
                </a:solidFill>
              </a:rPr>
              <a:pPr/>
              <a:t>51</a:t>
            </a:fld>
            <a:endParaRPr lang="en-US" altLang="en-US" sz="1200" b="0">
              <a:solidFill>
                <a:schemeClr val="tx1"/>
              </a:solidFill>
            </a:endParaRPr>
          </a:p>
        </p:txBody>
      </p:sp>
      <p:sp>
        <p:nvSpPr>
          <p:cNvPr id="90115" name="Rectangle 2">
            <a:extLst>
              <a:ext uri="{FF2B5EF4-FFF2-40B4-BE49-F238E27FC236}">
                <a16:creationId xmlns:a16="http://schemas.microsoft.com/office/drawing/2014/main" id="{42723FB9-41EB-C4AC-E43A-7389AC9F8632}"/>
              </a:ext>
            </a:extLst>
          </p:cNvPr>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90116" name="Rectangle 3">
            <a:extLst>
              <a:ext uri="{FF2B5EF4-FFF2-40B4-BE49-F238E27FC236}">
                <a16:creationId xmlns:a16="http://schemas.microsoft.com/office/drawing/2014/main" id="{B8EF9829-6EB6-D623-97D5-7A1CEF00E6AB}"/>
              </a:ext>
            </a:extLst>
          </p:cNvPr>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90117" name="Rectangle 4">
            <a:extLst>
              <a:ext uri="{FF2B5EF4-FFF2-40B4-BE49-F238E27FC236}">
                <a16:creationId xmlns:a16="http://schemas.microsoft.com/office/drawing/2014/main" id="{DD9ABA00-04AD-F860-8511-B83DAC65BC31}"/>
              </a:ext>
            </a:extLst>
          </p:cNvPr>
          <p:cNvSpPr>
            <a:spLocks noChangeArrowheads="1" noTextEdit="1"/>
          </p:cNvSpPr>
          <p:nvPr>
            <p:ph type="sldImg"/>
          </p:nvPr>
        </p:nvSpPr>
        <p:spPr>
          <a:xfrm>
            <a:off x="1160463" y="698500"/>
            <a:ext cx="4537075" cy="3403600"/>
          </a:xfrm>
          <a:ln w="12700" cap="flat">
            <a:solidFill>
              <a:schemeClr val="tx1"/>
            </a:solidFill>
          </a:ln>
        </p:spPr>
      </p:sp>
      <p:sp>
        <p:nvSpPr>
          <p:cNvPr id="90118" name="Rectangle 5">
            <a:extLst>
              <a:ext uri="{FF2B5EF4-FFF2-40B4-BE49-F238E27FC236}">
                <a16:creationId xmlns:a16="http://schemas.microsoft.com/office/drawing/2014/main" id="{6FCA3401-BAD6-3142-C0C3-3B9CC5C4140A}"/>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769938" eaLnBrk="1" hangingPunct="1"/>
            <a:r>
              <a:rPr lang="en-US" altLang="en-US" b="1"/>
              <a:t>AIRWAY TREATMENT</a:t>
            </a:r>
            <a:endParaRPr lang="en-US" altLang="en-US"/>
          </a:p>
          <a:p>
            <a:pPr defTabSz="769938" eaLnBrk="1" hangingPunct="1">
              <a:lnSpc>
                <a:spcPct val="50000"/>
              </a:lnSpc>
            </a:pPr>
            <a:endParaRPr lang="en-US" altLang="en-US"/>
          </a:p>
          <a:p>
            <a:pPr defTabSz="769938" eaLnBrk="1" hangingPunct="1"/>
            <a:r>
              <a:rPr lang="en-US" altLang="en-US"/>
              <a:t>Upper or minor airway symptoms (sore throat, non-productive cough, hoarseness) may be relieved by cool mist inhalation and cough suppressants.  The initial chemical pneumonitis should be treated in the usual manner; however, antibiotics should not be used until an organism is demonstrated, which usually occurs between the third and fifth day post-exposure.  A patient with severe airway effects will benefit from oxygen and assisted ventilation, particularly positive end expiratory pressure (PEEP) or continuous positive airway pressure (CPAP).  Intubation should be performed if there are signs of impending laryngeal involvement, and it should be done early before laryngeal spasm or edema makes it difficult.  Bronchodilators may be needed; if they fail to relieve bronchospasm, steroids may be tried.  Steroids, however, are of questionable benefit otherwise.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419C6D29-034C-CFE7-754C-B7814DD7BE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0D0637AF-28C2-4157-9D9F-F7F00E53DABB}" type="slidenum">
              <a:rPr lang="en-US" altLang="en-US" sz="1200" b="0">
                <a:solidFill>
                  <a:schemeClr val="tx1"/>
                </a:solidFill>
              </a:rPr>
              <a:pPr/>
              <a:t>54</a:t>
            </a:fld>
            <a:endParaRPr lang="en-US" altLang="en-US" sz="1200" b="0">
              <a:solidFill>
                <a:schemeClr val="tx1"/>
              </a:solidFill>
            </a:endParaRPr>
          </a:p>
        </p:txBody>
      </p:sp>
      <p:sp>
        <p:nvSpPr>
          <p:cNvPr id="91139" name="Rectangle 2">
            <a:extLst>
              <a:ext uri="{FF2B5EF4-FFF2-40B4-BE49-F238E27FC236}">
                <a16:creationId xmlns:a16="http://schemas.microsoft.com/office/drawing/2014/main" id="{58133476-D2C4-527C-7729-22DBCDAFD29D}"/>
              </a:ext>
            </a:extLst>
          </p:cNvPr>
          <p:cNvSpPr>
            <a:spLocks noChangeArrowheads="1" noTextEdit="1"/>
          </p:cNvSpPr>
          <p:nvPr>
            <p:ph type="sldImg"/>
          </p:nvPr>
        </p:nvSpPr>
        <p:spPr>
          <a:xfrm>
            <a:off x="1160463" y="698500"/>
            <a:ext cx="4537075" cy="3403600"/>
          </a:xfrm>
          <a:ln w="12700" cap="flat">
            <a:solidFill>
              <a:schemeClr val="tx1"/>
            </a:solidFill>
          </a:ln>
        </p:spPr>
      </p:sp>
      <p:sp>
        <p:nvSpPr>
          <p:cNvPr id="91140" name="Rectangle 3">
            <a:extLst>
              <a:ext uri="{FF2B5EF4-FFF2-40B4-BE49-F238E27FC236}">
                <a16:creationId xmlns:a16="http://schemas.microsoft.com/office/drawing/2014/main" id="{19301C29-A9BF-B232-F980-E85A8FC22556}"/>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VESICANT AGENT SUMMARY</a:t>
            </a:r>
            <a:endParaRPr lang="en-US" altLang="en-US"/>
          </a:p>
          <a:p>
            <a:pPr defTabSz="933450" eaLnBrk="1" hangingPunct="1">
              <a:spcBef>
                <a:spcPct val="0"/>
              </a:spcBef>
            </a:pPr>
            <a:endParaRPr lang="en-US" altLang="en-US"/>
          </a:p>
          <a:p>
            <a:pPr defTabSz="933450" eaLnBrk="1" hangingPunct="1">
              <a:spcBef>
                <a:spcPct val="0"/>
              </a:spcBef>
            </a:pPr>
            <a:r>
              <a:rPr lang="en-US" altLang="en-US"/>
              <a:t>Mustard and Lewisite both cause damage within a short period of contacting a victim, though mustard’s symptoms may be delayed many hours while Lewisite causes immediate skin irritation.  Both agents can cause injury in their vapor or liquid state by contacting human tissue; the eyes, skin, and respiratory systems are susceptible to damage from their effects.  In addition, mustard can cause systemic damage in the form of neurological, gastrointestinal, bone marrow, and blood-forming system effects.  The system effects of Lewisite exposure include injury to circulatory system capillaries, allowing fluid imbalances which can lead to liver and kidney damage.</a:t>
            </a:r>
          </a:p>
          <a:p>
            <a:pPr defTabSz="933450" eaLnBrk="1" hangingPunct="1">
              <a:spcBef>
                <a:spcPct val="0"/>
              </a:spcBef>
            </a:pPr>
            <a:endParaRPr lang="en-US" altLang="en-US"/>
          </a:p>
          <a:p>
            <a:pPr defTabSz="933450" eaLnBrk="1" hangingPunct="1">
              <a:spcBef>
                <a:spcPct val="0"/>
              </a:spcBef>
            </a:pPr>
            <a:r>
              <a:rPr lang="en-US" altLang="en-US"/>
              <a:t>Dimercaprol (BAL) can be used to treat Lewisite exposure; treatment for mustard is supportive and generally includes no specific antidote medication.  The best initial treatment for persons exposed to either agent is prompt and thorough decontamination.  This will also protect healthcare providers from secondary contamination.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D2CBC57-042A-D48C-8CB0-2032499A25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0EACC5C3-9139-4F7F-84F3-C42A669DD071}" type="slidenum">
              <a:rPr lang="en-US" altLang="en-US" sz="1200" b="0">
                <a:solidFill>
                  <a:schemeClr val="tx1"/>
                </a:solidFill>
              </a:rPr>
              <a:pPr/>
              <a:t>69</a:t>
            </a:fld>
            <a:endParaRPr lang="en-US" altLang="en-US" sz="1200" b="0">
              <a:solidFill>
                <a:schemeClr val="tx1"/>
              </a:solidFill>
            </a:endParaRPr>
          </a:p>
        </p:txBody>
      </p:sp>
      <p:sp>
        <p:nvSpPr>
          <p:cNvPr id="92163" name="Rectangle 2">
            <a:extLst>
              <a:ext uri="{FF2B5EF4-FFF2-40B4-BE49-F238E27FC236}">
                <a16:creationId xmlns:a16="http://schemas.microsoft.com/office/drawing/2014/main" id="{5242D7B5-90E4-8291-0E33-DB31BBEE1A46}"/>
              </a:ext>
            </a:extLst>
          </p:cNvPr>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92164" name="Rectangle 3">
            <a:extLst>
              <a:ext uri="{FF2B5EF4-FFF2-40B4-BE49-F238E27FC236}">
                <a16:creationId xmlns:a16="http://schemas.microsoft.com/office/drawing/2014/main" id="{5BFE26BC-F387-E3D9-2600-E696B22048EB}"/>
              </a:ext>
            </a:extLst>
          </p:cNvPr>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92165" name="Rectangle 4">
            <a:extLst>
              <a:ext uri="{FF2B5EF4-FFF2-40B4-BE49-F238E27FC236}">
                <a16:creationId xmlns:a16="http://schemas.microsoft.com/office/drawing/2014/main" id="{221F9F86-BD37-F479-EE1B-03E8C8355184}"/>
              </a:ext>
            </a:extLst>
          </p:cNvPr>
          <p:cNvSpPr>
            <a:spLocks noChangeArrowheads="1" noTextEdit="1"/>
          </p:cNvSpPr>
          <p:nvPr>
            <p:ph type="sldImg"/>
          </p:nvPr>
        </p:nvSpPr>
        <p:spPr>
          <a:xfrm>
            <a:off x="1160463" y="474663"/>
            <a:ext cx="4537075" cy="3403600"/>
          </a:xfrm>
          <a:ln w="12700" cap="flat">
            <a:solidFill>
              <a:schemeClr val="tx1"/>
            </a:solidFill>
          </a:ln>
        </p:spPr>
      </p:sp>
      <p:sp>
        <p:nvSpPr>
          <p:cNvPr id="92166" name="Rectangle 5">
            <a:extLst>
              <a:ext uri="{FF2B5EF4-FFF2-40B4-BE49-F238E27FC236}">
                <a16:creationId xmlns:a16="http://schemas.microsoft.com/office/drawing/2014/main" id="{DC0A4597-0C61-470C-4228-102F3155F734}"/>
              </a:ext>
            </a:extLst>
          </p:cNvPr>
          <p:cNvSpPr>
            <a:spLocks noChangeArrowheads="1"/>
          </p:cNvSpPr>
          <p:nvPr>
            <p:ph type="body" idx="1"/>
          </p:nvPr>
        </p:nvSpPr>
        <p:spPr>
          <a:xfrm>
            <a:off x="457200" y="3925888"/>
            <a:ext cx="59436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769938" eaLnBrk="1" hangingPunct="1"/>
            <a:r>
              <a:rPr lang="en-US" altLang="en-US" b="1"/>
              <a:t>RIOT CONTROL AGENTS</a:t>
            </a:r>
            <a:endParaRPr lang="en-US" altLang="en-US"/>
          </a:p>
          <a:p>
            <a:pPr defTabSz="769938" eaLnBrk="1" hangingPunct="1"/>
            <a:r>
              <a:rPr lang="en-US" altLang="en-US"/>
              <a:t>Most people are familiar with riot control agents or “tear gas.”  These agents are used by the military for training, and by law enforcement agencies to subdue crowds or individuals.  Mace is sold for individual protection in small spray devices.  Pepper spray, derived from the </a:t>
            </a:r>
            <a:r>
              <a:rPr lang="en-US" altLang="en-US" i="1"/>
              <a:t>capsicum</a:t>
            </a:r>
            <a:r>
              <a:rPr lang="en-US" altLang="en-US"/>
              <a:t> family of peppers, is relatively new, and is used by the military, law enforcement, and for personal protection.  </a:t>
            </a:r>
          </a:p>
          <a:p>
            <a:pPr defTabSz="769938" eaLnBrk="1" hangingPunct="1"/>
            <a:r>
              <a:rPr lang="en-US" altLang="en-US"/>
              <a:t>These agents produce eye, nose, mouth, skin, and respiratory tract irritation.  This class of chemical agents causes involuntary eye closing due to irritation.  For police, this is an effective weapon as it can disable an assailant. The deleterious effect is usually transient (about 30 minutes after exposure).  Medical treatment for those exposed to riot control agents will have to deal with their effects on the eyes, respiratory tract, and skin.  </a:t>
            </a:r>
          </a:p>
          <a:p>
            <a:pPr defTabSz="769938" eaLnBrk="1" hangingPunct="1"/>
            <a:r>
              <a:rPr lang="en-US" altLang="en-US"/>
              <a:t>Eyes should be irrigated copiously with water or saline.  Remove contact lenses.  Utilize slit lamp exam to make certain that all solid particle foreign bodies are removed.  Follow-up with an ophthalmologist is recommended.  Treat wheezing with bronchodilators or steroids if standard bronchodilators fail.  Provide oxygen therapy if indicated.  Most symptoms should be maximal within 1 to 2 hours.  Most skin exposures require little more than reassurance.  With prolonged pain, decontaminate with soap and water or a solution containing a carbonate and/or a bicarbonate.  Do NOT use bleach.  Delayed onset dermatitis should be managed with frequent irrigation and soothing ointments or creams.</a:t>
            </a:r>
          </a:p>
        </p:txBody>
      </p:sp>
      <p:sp>
        <p:nvSpPr>
          <p:cNvPr id="92167" name="Rectangle 6">
            <a:extLst>
              <a:ext uri="{FF2B5EF4-FFF2-40B4-BE49-F238E27FC236}">
                <a16:creationId xmlns:a16="http://schemas.microsoft.com/office/drawing/2014/main" id="{F7DE14ED-2488-C474-D56D-12C4E5DB7834}"/>
              </a:ext>
            </a:extLst>
          </p:cNvPr>
          <p:cNvSpPr>
            <a:spLocks noChangeArrowheads="1"/>
          </p:cNvSpPr>
          <p:nvPr/>
        </p:nvSpPr>
        <p:spPr bwMode="auto">
          <a:xfrm>
            <a:off x="461963" y="8131175"/>
            <a:ext cx="5934075" cy="757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lnSpc>
                <a:spcPct val="90000"/>
              </a:lnSpc>
              <a:spcBef>
                <a:spcPct val="50000"/>
              </a:spcBef>
            </a:pPr>
            <a:r>
              <a:rPr lang="en-US" altLang="en-US" sz="1200">
                <a:solidFill>
                  <a:schemeClr val="tx1"/>
                </a:solidFill>
                <a:latin typeface="Arial" panose="020B0604020202020204" pitchFamily="34" charset="0"/>
              </a:rPr>
              <a:t>NOTE:  Though the signs and symptoms related to riot control agents are generally temporary, exposure to high levels of the chemicals can result in more serious illness.  This is especially true in the elderly, children, and individuals with underlying pulmonary disease such as asthma and COPD.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B2066AF-CD85-957A-55AE-85CB700AAA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57415253-13B4-43CB-BE74-763AD3CCD1B4}" type="slidenum">
              <a:rPr lang="en-US" altLang="en-US" sz="1200" b="0">
                <a:solidFill>
                  <a:schemeClr val="tx1"/>
                </a:solidFill>
              </a:rPr>
              <a:pPr/>
              <a:t>11</a:t>
            </a:fld>
            <a:endParaRPr lang="en-US" altLang="en-US" sz="1200" b="0">
              <a:solidFill>
                <a:schemeClr val="tx1"/>
              </a:solidFill>
            </a:endParaRPr>
          </a:p>
        </p:txBody>
      </p:sp>
      <p:sp>
        <p:nvSpPr>
          <p:cNvPr id="79875" name="Rectangle 2">
            <a:extLst>
              <a:ext uri="{FF2B5EF4-FFF2-40B4-BE49-F238E27FC236}">
                <a16:creationId xmlns:a16="http://schemas.microsoft.com/office/drawing/2014/main" id="{36E0F57D-4B50-A723-B347-7C5C95AF7C34}"/>
              </a:ext>
            </a:extLst>
          </p:cNvPr>
          <p:cNvSpPr>
            <a:spLocks noChangeArrowheads="1" noTextEdit="1"/>
          </p:cNvSpPr>
          <p:nvPr>
            <p:ph type="sldImg"/>
          </p:nvPr>
        </p:nvSpPr>
        <p:spPr>
          <a:xfrm>
            <a:off x="1160463" y="698500"/>
            <a:ext cx="4537075" cy="3403600"/>
          </a:xfrm>
          <a:ln w="12700" cap="flat">
            <a:solidFill>
              <a:schemeClr val="tx1"/>
            </a:solidFill>
          </a:ln>
        </p:spPr>
      </p:sp>
      <p:sp>
        <p:nvSpPr>
          <p:cNvPr id="79876" name="Rectangle 3">
            <a:extLst>
              <a:ext uri="{FF2B5EF4-FFF2-40B4-BE49-F238E27FC236}">
                <a16:creationId xmlns:a16="http://schemas.microsoft.com/office/drawing/2014/main" id="{8604DD2D-A581-C631-226B-B553C8034842}"/>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When a nerve impulse reaches the synapse, ACh is released from the nerve ending and diffuses across the synaptic cleft to combine with receptor sites on the next nerve, and the electrical message continues.</a:t>
            </a:r>
          </a:p>
          <a:p>
            <a:pPr defTabSz="933450" eaLnBrk="1" hangingPunct="1"/>
            <a:endParaRPr lang="en-US" altLang="en-US"/>
          </a:p>
          <a:p>
            <a:pPr defTabSz="933450" eaLnBrk="1" hangingPunct="1">
              <a:spcBef>
                <a:spcPct val="0"/>
              </a:spcBef>
            </a:pPr>
            <a:endParaRPr lang="en-US" altLang="en-US"/>
          </a:p>
        </p:txBody>
      </p:sp>
      <p:sp>
        <p:nvSpPr>
          <p:cNvPr id="79877" name="Rectangle 4">
            <a:extLst>
              <a:ext uri="{FF2B5EF4-FFF2-40B4-BE49-F238E27FC236}">
                <a16:creationId xmlns:a16="http://schemas.microsoft.com/office/drawing/2014/main" id="{593074DB-406E-1AA6-BB41-DBF72D05DD63}"/>
              </a:ext>
            </a:extLst>
          </p:cNvPr>
          <p:cNvSpPr>
            <a:spLocks noChangeArrowheads="1"/>
          </p:cNvSpPr>
          <p:nvPr/>
        </p:nvSpPr>
        <p:spPr bwMode="auto">
          <a:xfrm>
            <a:off x="461963" y="5287963"/>
            <a:ext cx="59340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Emphasize that the effect of unwanted electrical message propagation depends on the receiving end organ.  A gland will continue to secrete, a muscle will continue to contract, a nerve will continue to generate additional electrical impulses.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C3E10D2-6063-E3A8-75E5-28364AE6D3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48EB62BB-90FF-4B32-AA56-A9F883CAFDB9}" type="slidenum">
              <a:rPr lang="en-US" altLang="en-US" sz="1200" b="0">
                <a:solidFill>
                  <a:schemeClr val="tx1"/>
                </a:solidFill>
              </a:rPr>
              <a:pPr/>
              <a:t>12</a:t>
            </a:fld>
            <a:endParaRPr lang="en-US" altLang="en-US" sz="1200" b="0">
              <a:solidFill>
                <a:schemeClr val="tx1"/>
              </a:solidFill>
            </a:endParaRPr>
          </a:p>
        </p:txBody>
      </p:sp>
      <p:sp>
        <p:nvSpPr>
          <p:cNvPr id="80899" name="Rectangle 2">
            <a:extLst>
              <a:ext uri="{FF2B5EF4-FFF2-40B4-BE49-F238E27FC236}">
                <a16:creationId xmlns:a16="http://schemas.microsoft.com/office/drawing/2014/main" id="{508A75B3-8418-BC4E-86E1-901760B24D74}"/>
              </a:ext>
            </a:extLst>
          </p:cNvPr>
          <p:cNvSpPr>
            <a:spLocks noChangeArrowheads="1" noTextEdit="1"/>
          </p:cNvSpPr>
          <p:nvPr>
            <p:ph type="sldImg"/>
          </p:nvPr>
        </p:nvSpPr>
        <p:spPr>
          <a:xfrm>
            <a:off x="1160463" y="698500"/>
            <a:ext cx="4537075" cy="3403600"/>
          </a:xfrm>
          <a:ln w="12700" cap="flat">
            <a:solidFill>
              <a:schemeClr val="tx1"/>
            </a:solidFill>
          </a:ln>
        </p:spPr>
      </p:sp>
      <p:sp>
        <p:nvSpPr>
          <p:cNvPr id="80900" name="Rectangle 3">
            <a:extLst>
              <a:ext uri="{FF2B5EF4-FFF2-40B4-BE49-F238E27FC236}">
                <a16:creationId xmlns:a16="http://schemas.microsoft.com/office/drawing/2014/main" id="{1ED9F149-66D1-1EE2-2DE6-5688BF6FEA9E}"/>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To stop further stimulation of the nerve, ACh is rapidly broken down by acetylcholinesterase (AChE), producing choline, acetic acid, and the regenerated enzyme.  Thus, a “check and balance” system prevents the accumulation of ACh and the resultant over-stimulation of nerves, muscles, and glands.</a:t>
            </a:r>
          </a:p>
          <a:p>
            <a:pPr defTabSz="933450" eaLnBrk="1" hangingPunct="1"/>
            <a:endParaRPr lang="en-US" altLang="en-US"/>
          </a:p>
          <a:p>
            <a:pPr defTabSz="933450" eaLnBrk="1" hangingPunct="1"/>
            <a:endParaRPr lang="en-US" altLang="en-US"/>
          </a:p>
          <a:p>
            <a:pPr defTabSz="933450" eaLnBrk="1" hangingPunct="1">
              <a:spcBef>
                <a:spcPct val="0"/>
              </a:spcBef>
            </a:pPr>
            <a:endParaRPr lang="en-US" altLang="en-US"/>
          </a:p>
        </p:txBody>
      </p:sp>
      <p:sp>
        <p:nvSpPr>
          <p:cNvPr id="80901" name="Rectangle 4">
            <a:extLst>
              <a:ext uri="{FF2B5EF4-FFF2-40B4-BE49-F238E27FC236}">
                <a16:creationId xmlns:a16="http://schemas.microsoft.com/office/drawing/2014/main" id="{EBFEA4A9-E1EE-C25C-B01D-5755B5D5808D}"/>
              </a:ext>
            </a:extLst>
          </p:cNvPr>
          <p:cNvSpPr>
            <a:spLocks noChangeArrowheads="1"/>
          </p:cNvSpPr>
          <p:nvPr/>
        </p:nvSpPr>
        <p:spPr bwMode="auto">
          <a:xfrm>
            <a:off x="461963" y="5487988"/>
            <a:ext cx="5934075" cy="1731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This slide is an artist’s depiction of AChE metabolism of the neurotransmitter.  The actual location of AChE is on the post-synaptic membrane, not in the synaptic cleft.  Consider re-emphasizing that inhibition of the AChE allows accumulated ACh to continue stimulating muscle contraction, gland secretion, and nerve propagation of unwanted impulses.  This mechanism relates directly to the signs and symptoms resulting from nerve agent exposure, and relating this process of effects to patients with apparently bizarre and varied symptoms could be extremely important in making a correct diagnosis in the aftermath of a terrorist attack.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CCFA836-F48D-65BE-760A-EEDCF39241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D6C0F1F6-EBB6-4B3C-926E-477B18518893}" type="slidenum">
              <a:rPr lang="en-US" altLang="en-US" sz="1200" b="0">
                <a:solidFill>
                  <a:schemeClr val="tx1"/>
                </a:solidFill>
              </a:rPr>
              <a:pPr/>
              <a:t>13</a:t>
            </a:fld>
            <a:endParaRPr lang="en-US" altLang="en-US" sz="1200" b="0">
              <a:solidFill>
                <a:schemeClr val="tx1"/>
              </a:solidFill>
            </a:endParaRPr>
          </a:p>
        </p:txBody>
      </p:sp>
      <p:sp>
        <p:nvSpPr>
          <p:cNvPr id="81923" name="Rectangle 2">
            <a:extLst>
              <a:ext uri="{FF2B5EF4-FFF2-40B4-BE49-F238E27FC236}">
                <a16:creationId xmlns:a16="http://schemas.microsoft.com/office/drawing/2014/main" id="{086E690A-9147-F8F6-EE96-AFC95C4C9169}"/>
              </a:ext>
            </a:extLst>
          </p:cNvPr>
          <p:cNvSpPr>
            <a:spLocks noChangeArrowheads="1" noTextEdit="1"/>
          </p:cNvSpPr>
          <p:nvPr>
            <p:ph type="sldImg"/>
          </p:nvPr>
        </p:nvSpPr>
        <p:spPr>
          <a:xfrm>
            <a:off x="1160463" y="698500"/>
            <a:ext cx="4537075" cy="3403600"/>
          </a:xfrm>
          <a:ln w="12700" cap="flat">
            <a:solidFill>
              <a:schemeClr val="tx1"/>
            </a:solidFill>
          </a:ln>
        </p:spPr>
      </p:sp>
      <p:sp>
        <p:nvSpPr>
          <p:cNvPr id="81924" name="Rectangle 3">
            <a:extLst>
              <a:ext uri="{FF2B5EF4-FFF2-40B4-BE49-F238E27FC236}">
                <a16:creationId xmlns:a16="http://schemas.microsoft.com/office/drawing/2014/main" id="{F2942635-CAAB-A645-136B-6E9D7B048B4D}"/>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HOW NERVE AGENTS WORK</a:t>
            </a:r>
            <a:endParaRPr lang="en-US" altLang="en-US"/>
          </a:p>
          <a:p>
            <a:pPr defTabSz="933450" eaLnBrk="1" hangingPunct="1">
              <a:spcBef>
                <a:spcPct val="0"/>
              </a:spcBef>
            </a:pPr>
            <a:endParaRPr lang="en-US" altLang="en-US"/>
          </a:p>
          <a:p>
            <a:pPr defTabSz="933450" eaLnBrk="1" hangingPunct="1">
              <a:spcBef>
                <a:spcPct val="0"/>
              </a:spcBef>
            </a:pPr>
            <a:r>
              <a:rPr lang="en-US" altLang="en-US"/>
              <a:t>The term “nerve agents” refers to chemicals that produce biological effects by inhibiting the enzyme AChE, thus allowing the neurotransmitter ACh to accumulate.  Included among the “nerve agents” are some drugs (such as physostigmine and pyridostigmine) and some insecticides (Sevin®, malathion, and related insecticides).  These compounds cause the same biological effects as the nerve agents developed for military use, but the latter are more than a hundred-fold more potent.  As a result of inhibition of AChE, the neurotransmitter ACh accumulates to over-stimulate the organs it normally stimulates in the portion of the nervous system.  This causes hyperactivity in these organs.  These are all innervated by the cholinergic portion of the nervous system.</a:t>
            </a:r>
          </a:p>
          <a:p>
            <a:pPr defTabSz="933450"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5A238C00-C198-AA71-0042-0E1619D1A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5A4A643A-204A-4D82-81AA-B87CE3D3BFB9}" type="slidenum">
              <a:rPr lang="en-US" altLang="en-US" sz="1200" b="0">
                <a:solidFill>
                  <a:schemeClr val="tx1"/>
                </a:solidFill>
              </a:rPr>
              <a:pPr/>
              <a:t>36</a:t>
            </a:fld>
            <a:endParaRPr lang="en-US" altLang="en-US" sz="1200" b="0">
              <a:solidFill>
                <a:schemeClr val="tx1"/>
              </a:solidFill>
            </a:endParaRPr>
          </a:p>
        </p:txBody>
      </p:sp>
      <p:sp>
        <p:nvSpPr>
          <p:cNvPr id="82947" name="Rectangle 2">
            <a:extLst>
              <a:ext uri="{FF2B5EF4-FFF2-40B4-BE49-F238E27FC236}">
                <a16:creationId xmlns:a16="http://schemas.microsoft.com/office/drawing/2014/main" id="{2B4DBE91-A79D-0669-8A52-52C4655803DD}"/>
              </a:ext>
            </a:extLst>
          </p:cNvPr>
          <p:cNvSpPr>
            <a:spLocks noChangeArrowheads="1" noTextEdit="1"/>
          </p:cNvSpPr>
          <p:nvPr>
            <p:ph type="sldImg"/>
          </p:nvPr>
        </p:nvSpPr>
        <p:spPr>
          <a:xfrm>
            <a:off x="1160463" y="698500"/>
            <a:ext cx="4537075" cy="3403600"/>
          </a:xfrm>
          <a:ln w="12700" cap="flat">
            <a:solidFill>
              <a:schemeClr val="tx1"/>
            </a:solidFill>
          </a:ln>
        </p:spPr>
      </p:sp>
      <p:sp>
        <p:nvSpPr>
          <p:cNvPr id="82948" name="Rectangle 3">
            <a:extLst>
              <a:ext uri="{FF2B5EF4-FFF2-40B4-BE49-F238E27FC236}">
                <a16:creationId xmlns:a16="http://schemas.microsoft.com/office/drawing/2014/main" id="{41A66180-888A-3153-0ECC-5223233FA1BA}"/>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a:t>There is a spectrum of eye involvement.  The eye lesion, after a small exposure to mustard, may consist only of mild conjunctivitis.  A larger exposure will produce a more severe conjunctivitis, lid inflammation and edema, blepharospasm, and corneal roughening.  These casualties will be unable to open their eyes and will be temporarily without sight.  A larger exposure, particularly if by liquid, may produce corneal opacification, corneal ulceration, or corneal perforation.  Even with the potential for serious eye damage, the documentation for World War I mustard victims indicates that over 95 percent of those suffering eye injuries from the agent developed only mild to moderate conjunctivitis, and that less than one percent experienced permanent corneal injury.  </a:t>
            </a:r>
          </a:p>
          <a:p>
            <a:pPr defTabSz="933450" eaLnBrk="1" hangingPunct="1"/>
            <a:r>
              <a:rPr lang="en-US" altLang="en-US"/>
              <a:t>Miosis is sometimes observed after mustard exposure and is thought to be due to cholinergic effects.</a:t>
            </a:r>
          </a:p>
          <a:p>
            <a:pPr defTabSz="933450" eaLnBrk="1" hangingPunct="1"/>
            <a:endParaRPr lang="en-US" altLang="en-US"/>
          </a:p>
          <a:p>
            <a:pPr defTabSz="933450" eaLnBrk="1" hangingPunct="1"/>
            <a:r>
              <a:rPr lang="en-US" altLang="en-US"/>
              <a:t>This Iranian casualty has severe keratoconjunctivitis with corneal edema, lid edema, and pus at the corner of the eyes.</a:t>
            </a:r>
          </a:p>
          <a:p>
            <a:pPr defTabSz="933450" eaLnBrk="1" hangingPunct="1">
              <a:spcBef>
                <a:spcPct val="0"/>
              </a:spcBef>
            </a:pPr>
            <a:endParaRPr lang="en-US" altLang="en-US"/>
          </a:p>
        </p:txBody>
      </p:sp>
      <p:sp>
        <p:nvSpPr>
          <p:cNvPr id="82949" name="Rectangle 4">
            <a:extLst>
              <a:ext uri="{FF2B5EF4-FFF2-40B4-BE49-F238E27FC236}">
                <a16:creationId xmlns:a16="http://schemas.microsoft.com/office/drawing/2014/main" id="{2270BE87-2AFF-4116-4375-603BBF2A520A}"/>
              </a:ext>
            </a:extLst>
          </p:cNvPr>
          <p:cNvSpPr>
            <a:spLocks noChangeArrowheads="1"/>
          </p:cNvSpPr>
          <p:nvPr/>
        </p:nvSpPr>
        <p:spPr bwMode="auto">
          <a:xfrm>
            <a:off x="461963" y="5056188"/>
            <a:ext cx="5934075" cy="11890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This is the eye of a victim from the Iran/Iraq war, 7 days after exposure to mustard.  Using a pointer, emphasize the lid edema, the finger holding the eye open (suggesting blepharospasm which could render a victim functionally blind), conjunctival injection, subconjunctival hemorrhage, and corneal roughening.  The yellowish exudate could be pus, but is more likely the residue of medication previously introduced into the eye.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1229784-6201-71DB-1F6F-6B2B92666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F30BE281-1F95-4F56-AA47-E582F2BC7932}" type="slidenum">
              <a:rPr lang="en-US" altLang="en-US" sz="1200" b="0">
                <a:solidFill>
                  <a:schemeClr val="tx1"/>
                </a:solidFill>
              </a:rPr>
              <a:pPr/>
              <a:t>39</a:t>
            </a:fld>
            <a:endParaRPr lang="en-US" altLang="en-US" sz="1200" b="0">
              <a:solidFill>
                <a:schemeClr val="tx1"/>
              </a:solidFill>
            </a:endParaRPr>
          </a:p>
        </p:txBody>
      </p:sp>
      <p:sp>
        <p:nvSpPr>
          <p:cNvPr id="83971" name="Rectangle 2">
            <a:extLst>
              <a:ext uri="{FF2B5EF4-FFF2-40B4-BE49-F238E27FC236}">
                <a16:creationId xmlns:a16="http://schemas.microsoft.com/office/drawing/2014/main" id="{5507D7A4-CFC7-2B6E-4D67-B3709DADA923}"/>
              </a:ext>
            </a:extLst>
          </p:cNvPr>
          <p:cNvSpPr>
            <a:spLocks noChangeArrowheads="1" noTextEdit="1"/>
          </p:cNvSpPr>
          <p:nvPr>
            <p:ph type="sldImg"/>
          </p:nvPr>
        </p:nvSpPr>
        <p:spPr>
          <a:xfrm>
            <a:off x="1160463" y="698500"/>
            <a:ext cx="4537075" cy="3403600"/>
          </a:xfrm>
          <a:ln w="12700" cap="flat">
            <a:solidFill>
              <a:schemeClr val="tx1"/>
            </a:solidFill>
          </a:ln>
        </p:spPr>
      </p:sp>
      <p:sp>
        <p:nvSpPr>
          <p:cNvPr id="83972" name="Rectangle 3">
            <a:extLst>
              <a:ext uri="{FF2B5EF4-FFF2-40B4-BE49-F238E27FC236}">
                <a16:creationId xmlns:a16="http://schemas.microsoft.com/office/drawing/2014/main" id="{BE3EFED3-C7B5-1001-8954-42B613754953}"/>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MUSTARD EFFECTS - SKIN INJURY</a:t>
            </a:r>
            <a:endParaRPr lang="en-US" altLang="en-US"/>
          </a:p>
          <a:p>
            <a:pPr defTabSz="933450" eaLnBrk="1" hangingPunct="1">
              <a:lnSpc>
                <a:spcPct val="30000"/>
              </a:lnSpc>
            </a:pPr>
            <a:endParaRPr lang="en-US" altLang="en-US"/>
          </a:p>
          <a:p>
            <a:pPr defTabSz="933450" eaLnBrk="1" hangingPunct="1"/>
            <a:r>
              <a:rPr lang="en-US" altLang="en-US"/>
              <a:t>These begin hours after exposure with erythema as shown in this Iranian casualty (accompanied by burning and itching), followed later by the development of small vesicles; later, these small vesicles coalesce to form blisters.  The size and depth of the lesion depends on the amount of exposure and whether exposure was by vapor or liquid.  Coagulation necrosis extending into the dermis may develop under blisters caused by liquid, such as those blisters shown on this photograph of a worker’s hand several days after he was accidentally exposed to liquid mustard.</a:t>
            </a:r>
          </a:p>
          <a:p>
            <a:pPr defTabSz="933450" eaLnBrk="1" hangingPunct="1">
              <a:spcBef>
                <a:spcPct val="0"/>
              </a:spcBef>
            </a:pPr>
            <a:endParaRPr lang="en-US" altLang="en-US"/>
          </a:p>
        </p:txBody>
      </p:sp>
      <p:sp>
        <p:nvSpPr>
          <p:cNvPr id="83973" name="Rectangle 4">
            <a:extLst>
              <a:ext uri="{FF2B5EF4-FFF2-40B4-BE49-F238E27FC236}">
                <a16:creationId xmlns:a16="http://schemas.microsoft.com/office/drawing/2014/main" id="{1123004F-52B1-E64F-77B0-1DA2B14EE81A}"/>
              </a:ext>
            </a:extLst>
          </p:cNvPr>
          <p:cNvSpPr>
            <a:spLocks noChangeArrowheads="1"/>
          </p:cNvSpPr>
          <p:nvPr/>
        </p:nvSpPr>
        <p:spPr bwMode="auto">
          <a:xfrm>
            <a:off x="461963" y="6456363"/>
            <a:ext cx="59340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r>
              <a:rPr lang="en-US" altLang="en-US" sz="1200">
                <a:solidFill>
                  <a:schemeClr val="tx1"/>
                </a:solidFill>
                <a:latin typeface="Arial" panose="020B0604020202020204" pitchFamily="34" charset="0"/>
              </a:rPr>
              <a:t>NOTE:  The erythema evident on the Iranian mustard victim shown above probably developed within 24 hours of the time of his exposure; the photo was taken 5 days after exposure.  In addition to skin damage, this patient also suffered pulmonary injury (note the oxygen cannula.)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E45D197-6601-35EA-7799-18972EB73D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2CFFC840-A4DE-476A-9625-17A2961B4FF4}" type="slidenum">
              <a:rPr lang="en-US" altLang="en-US" sz="1200" b="0">
                <a:solidFill>
                  <a:schemeClr val="tx1"/>
                </a:solidFill>
              </a:rPr>
              <a:pPr/>
              <a:t>43</a:t>
            </a:fld>
            <a:endParaRPr lang="en-US" altLang="en-US" sz="1200" b="0">
              <a:solidFill>
                <a:schemeClr val="tx1"/>
              </a:solidFill>
            </a:endParaRPr>
          </a:p>
        </p:txBody>
      </p:sp>
      <p:sp>
        <p:nvSpPr>
          <p:cNvPr id="84995" name="Rectangle 2">
            <a:extLst>
              <a:ext uri="{FF2B5EF4-FFF2-40B4-BE49-F238E27FC236}">
                <a16:creationId xmlns:a16="http://schemas.microsoft.com/office/drawing/2014/main" id="{883A66F9-2DCE-49FF-A70E-66AE4089F098}"/>
              </a:ext>
            </a:extLst>
          </p:cNvPr>
          <p:cNvSpPr>
            <a:spLocks noChangeArrowheads="1" noTextEdit="1"/>
          </p:cNvSpPr>
          <p:nvPr>
            <p:ph type="sldImg"/>
          </p:nvPr>
        </p:nvSpPr>
        <p:spPr>
          <a:xfrm>
            <a:off x="1160463" y="698500"/>
            <a:ext cx="4537075" cy="3403600"/>
          </a:xfrm>
          <a:ln w="12700" cap="flat">
            <a:solidFill>
              <a:schemeClr val="tx1"/>
            </a:solidFill>
          </a:ln>
        </p:spPr>
      </p:sp>
      <p:sp>
        <p:nvSpPr>
          <p:cNvPr id="84996" name="Rectangle 3">
            <a:extLst>
              <a:ext uri="{FF2B5EF4-FFF2-40B4-BE49-F238E27FC236}">
                <a16:creationId xmlns:a16="http://schemas.microsoft.com/office/drawing/2014/main" id="{2FDA62F3-1974-B1A2-2B1D-56550F9D96B8}"/>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r>
              <a:rPr lang="en-US" altLang="en-US" b="1"/>
              <a:t>MUSTARD EFFECTS - AIRWAY INJURY</a:t>
            </a:r>
            <a:endParaRPr lang="en-US" altLang="en-US"/>
          </a:p>
          <a:p>
            <a:pPr defTabSz="933450" eaLnBrk="1" hangingPunct="1">
              <a:lnSpc>
                <a:spcPct val="40000"/>
              </a:lnSpc>
            </a:pPr>
            <a:endParaRPr lang="en-US" altLang="en-US"/>
          </a:p>
          <a:p>
            <a:pPr defTabSz="933450" eaLnBrk="1" hangingPunct="1"/>
            <a:r>
              <a:rPr lang="en-US" altLang="en-US"/>
              <a:t>Mustard damages the mucosa or lining of the airways.  This damage begins in the upper airways and descends in a dose-dependent manner to the smallest bronchiole.  After a small exposure or initially after a large exposure, there may be epistaxis, sinus discomfort, and a mild to moderate pharyngitis with a hacking cough.  After a moderate exposure, or later after a large exposure, there may be laryngitis with voice loss and a productive cough.  If the exposure is large, the agent reaches the smallest airways to cause dyspnea and productive cough, as the mustard will damage not only the mucosa, but the underlying musculature as well.  At this stage, there may be hemorrhagic pulmonary edema around the bronchioles, as depicted above, but otherwise, pulmonary edema is rare.</a:t>
            </a:r>
          </a:p>
          <a:p>
            <a:pPr defTabSz="933450" eaLnBrk="1" hangingPunct="1"/>
            <a:r>
              <a:rPr lang="en-US" altLang="en-US"/>
              <a:t>This slide is a World War I drawing of a mustard-exposed dog lung showing extreme inflammation and a mid-tracheal “peeling” lesion (also called a “pseudomembrane”) that may fall into a more distal airway and obstruct.</a:t>
            </a:r>
          </a:p>
        </p:txBody>
      </p:sp>
      <p:sp>
        <p:nvSpPr>
          <p:cNvPr id="84997" name="Rectangle 4">
            <a:extLst>
              <a:ext uri="{FF2B5EF4-FFF2-40B4-BE49-F238E27FC236}">
                <a16:creationId xmlns:a16="http://schemas.microsoft.com/office/drawing/2014/main" id="{C8B34DCB-7909-C3EE-201B-F7A33ED966BD}"/>
              </a:ext>
            </a:extLst>
          </p:cNvPr>
          <p:cNvSpPr>
            <a:spLocks noChangeArrowheads="1"/>
          </p:cNvSpPr>
          <p:nvPr/>
        </p:nvSpPr>
        <p:spPr bwMode="auto">
          <a:xfrm>
            <a:off x="461963" y="6861175"/>
            <a:ext cx="5883275" cy="82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74" tIns="44063" rIns="91274" bIns="44063">
            <a:spAutoFit/>
          </a:bodyPr>
          <a:lstStyle>
            <a:lvl1pPr defTabSz="925513">
              <a:defRPr sz="2800" b="1">
                <a:solidFill>
                  <a:srgbClr val="FF0000"/>
                </a:solidFill>
                <a:latin typeface="Times New Roman" panose="02020603050405020304" pitchFamily="18" charset="0"/>
              </a:defRPr>
            </a:lvl1pPr>
            <a:lvl2pPr marL="742950" indent="-285750" defTabSz="925513">
              <a:defRPr sz="2800" b="1">
                <a:solidFill>
                  <a:srgbClr val="FF0000"/>
                </a:solidFill>
                <a:latin typeface="Times New Roman" panose="02020603050405020304" pitchFamily="18" charset="0"/>
              </a:defRPr>
            </a:lvl2pPr>
            <a:lvl3pPr marL="1143000" indent="-228600" defTabSz="925513">
              <a:defRPr sz="2800" b="1">
                <a:solidFill>
                  <a:srgbClr val="FF0000"/>
                </a:solidFill>
                <a:latin typeface="Times New Roman" panose="02020603050405020304" pitchFamily="18" charset="0"/>
              </a:defRPr>
            </a:lvl3pPr>
            <a:lvl4pPr marL="1600200" indent="-228600" defTabSz="925513">
              <a:defRPr sz="2800" b="1">
                <a:solidFill>
                  <a:srgbClr val="FF0000"/>
                </a:solidFill>
                <a:latin typeface="Times New Roman" panose="02020603050405020304" pitchFamily="18" charset="0"/>
              </a:defRPr>
            </a:lvl4pPr>
            <a:lvl5pPr marL="2057400" indent="-228600" defTabSz="925513">
              <a:defRPr sz="2800" b="1">
                <a:solidFill>
                  <a:srgbClr val="FF0000"/>
                </a:solidFill>
                <a:latin typeface="Times New Roman" panose="02020603050405020304" pitchFamily="18" charset="0"/>
              </a:defRPr>
            </a:lvl5pPr>
            <a:lvl6pPr marL="2514600" indent="-228600" defTabSz="925513"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defTabSz="925513"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defTabSz="925513"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defTabSz="925513"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r>
              <a:rPr lang="en-US" altLang="en-US" sz="1200">
                <a:solidFill>
                  <a:schemeClr val="tx1"/>
                </a:solidFill>
                <a:latin typeface="Arial" panose="020B0604020202020204" pitchFamily="34" charset="0"/>
              </a:rPr>
              <a:t>NOTE:  The above photo depicts a cross-section from the lung of a mustard vapor victim.  Using a pointer, emphasize the absence of mucosa, the absence of a muscular layer, the necrotic, inflammatory debris in the lumen, the slight hemorrhage around the bronchiole, and the relatively clear alveoli.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3D11C8-A9E0-D1CC-6A62-AB59BD2FB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1E898879-FCA8-4BFB-97F8-39511478E75F}" type="slidenum">
              <a:rPr lang="en-US" altLang="en-US" sz="1200" b="0">
                <a:solidFill>
                  <a:schemeClr val="tx1"/>
                </a:solidFill>
              </a:rPr>
              <a:pPr/>
              <a:t>44</a:t>
            </a:fld>
            <a:endParaRPr lang="en-US" altLang="en-US" sz="1200" b="0">
              <a:solidFill>
                <a:schemeClr val="tx1"/>
              </a:solidFill>
            </a:endParaRPr>
          </a:p>
        </p:txBody>
      </p:sp>
      <p:sp>
        <p:nvSpPr>
          <p:cNvPr id="86019" name="Rectangle 2">
            <a:extLst>
              <a:ext uri="{FF2B5EF4-FFF2-40B4-BE49-F238E27FC236}">
                <a16:creationId xmlns:a16="http://schemas.microsoft.com/office/drawing/2014/main" id="{B5F8173D-5345-9E6D-CCF2-C9ABFF1E07DA}"/>
              </a:ext>
            </a:extLst>
          </p:cNvPr>
          <p:cNvSpPr>
            <a:spLocks noChangeArrowheads="1" noTextEdit="1"/>
          </p:cNvSpPr>
          <p:nvPr>
            <p:ph type="sldImg"/>
          </p:nvPr>
        </p:nvSpPr>
        <p:spPr>
          <a:xfrm>
            <a:off x="1160463" y="698500"/>
            <a:ext cx="4537075" cy="3403600"/>
          </a:xfrm>
          <a:ln w="12700" cap="flat">
            <a:solidFill>
              <a:schemeClr val="tx1"/>
            </a:solidFill>
          </a:ln>
        </p:spPr>
      </p:sp>
      <p:sp>
        <p:nvSpPr>
          <p:cNvPr id="86020" name="Rectangle 3">
            <a:extLst>
              <a:ext uri="{FF2B5EF4-FFF2-40B4-BE49-F238E27FC236}">
                <a16:creationId xmlns:a16="http://schemas.microsoft.com/office/drawing/2014/main" id="{87F8CE36-12A1-2A6E-0DFF-E5D6EAE5F2F5}"/>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MUSTARD EFFECTS - GASTROINTESTINAL INJURY</a:t>
            </a:r>
            <a:endParaRPr lang="en-US" altLang="en-US"/>
          </a:p>
          <a:p>
            <a:pPr defTabSz="933450" eaLnBrk="1" hangingPunct="1">
              <a:spcBef>
                <a:spcPct val="0"/>
              </a:spcBef>
            </a:pPr>
            <a:endParaRPr lang="en-US" altLang="en-US"/>
          </a:p>
          <a:p>
            <a:pPr defTabSz="933450" eaLnBrk="1" hangingPunct="1">
              <a:spcBef>
                <a:spcPct val="0"/>
              </a:spcBef>
            </a:pPr>
            <a:r>
              <a:rPr lang="en-US" altLang="en-US"/>
              <a:t>Gastrointestinal effects within the first 24 hours following exposure include nausea and vomiting.  These effects are thought to be in part due to cholinergic stimulation.  There may be some added effects of mustard on the GI tract from the swallowed tracheal secretions.  The initial GI effects effects are are transient, and clear within 24 hours.</a:t>
            </a:r>
          </a:p>
          <a:p>
            <a:pPr defTabSz="933450" eaLnBrk="1" hangingPunct="1"/>
            <a:r>
              <a:rPr lang="en-US" altLang="en-US"/>
              <a:t>Gastrointestinal effects seen after 3 to 5 days are thought to be due to tissue destruction in the abdomen, and fluid and electrolyte loss.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28CB5C8-F0C0-BF98-498F-10B6796DA3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fld id="{D191235D-D2E7-487B-A040-4A21AAD73099}" type="slidenum">
              <a:rPr lang="en-US" altLang="en-US" sz="1200" b="0">
                <a:solidFill>
                  <a:schemeClr val="tx1"/>
                </a:solidFill>
              </a:rPr>
              <a:pPr/>
              <a:t>46</a:t>
            </a:fld>
            <a:endParaRPr lang="en-US" altLang="en-US" sz="1200" b="0">
              <a:solidFill>
                <a:schemeClr val="tx1"/>
              </a:solidFill>
            </a:endParaRPr>
          </a:p>
        </p:txBody>
      </p:sp>
      <p:sp>
        <p:nvSpPr>
          <p:cNvPr id="87043" name="Rectangle 2">
            <a:extLst>
              <a:ext uri="{FF2B5EF4-FFF2-40B4-BE49-F238E27FC236}">
                <a16:creationId xmlns:a16="http://schemas.microsoft.com/office/drawing/2014/main" id="{A1FC8382-43EC-AC6D-380D-90C20FE93B17}"/>
              </a:ext>
            </a:extLst>
          </p:cNvPr>
          <p:cNvSpPr>
            <a:spLocks noChangeArrowheads="1" noTextEdit="1"/>
          </p:cNvSpPr>
          <p:nvPr>
            <p:ph type="sldImg"/>
          </p:nvPr>
        </p:nvSpPr>
        <p:spPr>
          <a:xfrm>
            <a:off x="1160463" y="698500"/>
            <a:ext cx="4537075" cy="3403600"/>
          </a:xfrm>
          <a:ln w="12700" cap="flat">
            <a:solidFill>
              <a:schemeClr val="tx1"/>
            </a:solidFill>
          </a:ln>
        </p:spPr>
      </p:sp>
      <p:sp>
        <p:nvSpPr>
          <p:cNvPr id="87044" name="Rectangle 3">
            <a:extLst>
              <a:ext uri="{FF2B5EF4-FFF2-40B4-BE49-F238E27FC236}">
                <a16:creationId xmlns:a16="http://schemas.microsoft.com/office/drawing/2014/main" id="{F6FFE61A-FE35-BD4E-3670-EF082676A5F3}"/>
              </a:ext>
            </a:extLst>
          </p:cNvPr>
          <p:cNvSpPr>
            <a:spLocks noChangeArrowheads="1"/>
          </p:cNvSpPr>
          <p:nvPr>
            <p:ph type="body" idx="1"/>
          </p:nvPr>
        </p:nvSpPr>
        <p:spPr>
          <a:xfrm>
            <a:off x="457200" y="4343400"/>
            <a:ext cx="59436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4063" rIns="91274" bIns="44063"/>
          <a:lstStyle/>
          <a:p>
            <a:pPr defTabSz="933450" eaLnBrk="1" hangingPunct="1">
              <a:spcBef>
                <a:spcPct val="0"/>
              </a:spcBef>
            </a:pPr>
            <a:r>
              <a:rPr lang="en-US" altLang="en-US" b="1"/>
              <a:t>MUSTARD EFFECTS - BONE MARROW DAMAGE</a:t>
            </a:r>
            <a:endParaRPr lang="en-US" altLang="en-US"/>
          </a:p>
          <a:p>
            <a:pPr defTabSz="933450" eaLnBrk="1" hangingPunct="1">
              <a:spcBef>
                <a:spcPct val="0"/>
              </a:spcBef>
            </a:pPr>
            <a:endParaRPr lang="en-US" altLang="en-US"/>
          </a:p>
          <a:p>
            <a:pPr defTabSz="933450" eaLnBrk="1" hangingPunct="1">
              <a:spcBef>
                <a:spcPct val="0"/>
              </a:spcBef>
            </a:pPr>
            <a:r>
              <a:rPr lang="en-US" altLang="en-US"/>
              <a:t>Absorption of significant amounts of mustard produces damage to and death of the stem or precursor cells of the bone marrow.  If this occurs, the white blood cell count, after an initial increase because of the toxic exposure, starts decreasing on about the third or fourth day after exposure and continues downward until recovery begins.  If the amount of mustard absorbed is sufficient to cause leukopenia with a white cell count below 200 cells/mm</a:t>
            </a:r>
            <a:r>
              <a:rPr lang="en-US" altLang="en-US" baseline="30000"/>
              <a:t>3</a:t>
            </a:r>
            <a:r>
              <a:rPr lang="en-US" altLang="en-US"/>
              <a:t>, the prognosis is poor; the white blood count may in fact reach zero. Following the white blood cell decrease, the red blood cells and platelets also decline.  The relative deficiency of these cells increases susceptibility to infection and contributes to death.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C223C33-04FE-1A59-69BE-5F8C49804E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2A1C01-A0E6-60C9-0F41-D0A66BA079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84CC0C-BD82-9595-DB61-2FB1D0FFF37F}"/>
              </a:ext>
            </a:extLst>
          </p:cNvPr>
          <p:cNvSpPr>
            <a:spLocks noGrp="1" noChangeArrowheads="1"/>
          </p:cNvSpPr>
          <p:nvPr>
            <p:ph type="sldNum" sz="quarter" idx="12"/>
          </p:nvPr>
        </p:nvSpPr>
        <p:spPr>
          <a:ln/>
        </p:spPr>
        <p:txBody>
          <a:bodyPr/>
          <a:lstStyle>
            <a:lvl1pPr>
              <a:defRPr/>
            </a:lvl1pPr>
          </a:lstStyle>
          <a:p>
            <a:fld id="{5E81F107-2026-4285-9498-BE6F4828FEEA}" type="slidenum">
              <a:rPr lang="en-US" altLang="en-US"/>
              <a:pPr/>
              <a:t>‹#›</a:t>
            </a:fld>
            <a:endParaRPr lang="en-US" altLang="en-US"/>
          </a:p>
        </p:txBody>
      </p:sp>
    </p:spTree>
    <p:extLst>
      <p:ext uri="{BB962C8B-B14F-4D97-AF65-F5344CB8AC3E}">
        <p14:creationId xmlns:p14="http://schemas.microsoft.com/office/powerpoint/2010/main" val="345788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E13403-80EB-D26D-49D4-8294919CB3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B04BC3-9116-71AF-EB8D-5337936E2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783B8F-3D9D-2BA0-99D0-EA1B2C959A13}"/>
              </a:ext>
            </a:extLst>
          </p:cNvPr>
          <p:cNvSpPr>
            <a:spLocks noGrp="1" noChangeArrowheads="1"/>
          </p:cNvSpPr>
          <p:nvPr>
            <p:ph type="sldNum" sz="quarter" idx="12"/>
          </p:nvPr>
        </p:nvSpPr>
        <p:spPr>
          <a:ln/>
        </p:spPr>
        <p:txBody>
          <a:bodyPr/>
          <a:lstStyle>
            <a:lvl1pPr>
              <a:defRPr/>
            </a:lvl1pPr>
          </a:lstStyle>
          <a:p>
            <a:fld id="{60F01A7B-DAB8-4B18-8D30-29D846A7C5C3}" type="slidenum">
              <a:rPr lang="en-US" altLang="en-US"/>
              <a:pPr/>
              <a:t>‹#›</a:t>
            </a:fld>
            <a:endParaRPr lang="en-US" altLang="en-US"/>
          </a:p>
        </p:txBody>
      </p:sp>
    </p:spTree>
    <p:extLst>
      <p:ext uri="{BB962C8B-B14F-4D97-AF65-F5344CB8AC3E}">
        <p14:creationId xmlns:p14="http://schemas.microsoft.com/office/powerpoint/2010/main" val="198723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5D03F1-2AAC-9EB4-A5E9-80F684C744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967CF9-97DB-9B09-DBC8-7944F88696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16C53F-9172-98A1-0673-FA598CC754CE}"/>
              </a:ext>
            </a:extLst>
          </p:cNvPr>
          <p:cNvSpPr>
            <a:spLocks noGrp="1" noChangeArrowheads="1"/>
          </p:cNvSpPr>
          <p:nvPr>
            <p:ph type="sldNum" sz="quarter" idx="12"/>
          </p:nvPr>
        </p:nvSpPr>
        <p:spPr>
          <a:ln/>
        </p:spPr>
        <p:txBody>
          <a:bodyPr/>
          <a:lstStyle>
            <a:lvl1pPr>
              <a:defRPr/>
            </a:lvl1pPr>
          </a:lstStyle>
          <a:p>
            <a:fld id="{EDFFE7B8-525C-4574-B1E5-CF7F8AC18A00}" type="slidenum">
              <a:rPr lang="en-US" altLang="en-US"/>
              <a:pPr/>
              <a:t>‹#›</a:t>
            </a:fld>
            <a:endParaRPr lang="en-US" altLang="en-US"/>
          </a:p>
        </p:txBody>
      </p:sp>
    </p:spTree>
    <p:extLst>
      <p:ext uri="{BB962C8B-B14F-4D97-AF65-F5344CB8AC3E}">
        <p14:creationId xmlns:p14="http://schemas.microsoft.com/office/powerpoint/2010/main" val="385654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0665A631-2C5F-D826-6050-5157298F1C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B0F60C-138F-03E1-BB3D-9A59402F6E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A6B959-8182-A6C1-BA36-4880E45AAA88}"/>
              </a:ext>
            </a:extLst>
          </p:cNvPr>
          <p:cNvSpPr>
            <a:spLocks noGrp="1" noChangeArrowheads="1"/>
          </p:cNvSpPr>
          <p:nvPr>
            <p:ph type="sldNum" sz="quarter" idx="12"/>
          </p:nvPr>
        </p:nvSpPr>
        <p:spPr>
          <a:ln/>
        </p:spPr>
        <p:txBody>
          <a:bodyPr/>
          <a:lstStyle>
            <a:lvl1pPr>
              <a:defRPr/>
            </a:lvl1pPr>
          </a:lstStyle>
          <a:p>
            <a:fld id="{088D8E46-6CC8-4947-87E8-41918EBC6AE8}" type="slidenum">
              <a:rPr lang="en-US" altLang="en-US"/>
              <a:pPr/>
              <a:t>‹#›</a:t>
            </a:fld>
            <a:endParaRPr lang="en-US" altLang="en-US"/>
          </a:p>
        </p:txBody>
      </p:sp>
    </p:spTree>
    <p:extLst>
      <p:ext uri="{BB962C8B-B14F-4D97-AF65-F5344CB8AC3E}">
        <p14:creationId xmlns:p14="http://schemas.microsoft.com/office/powerpoint/2010/main" val="394159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3EB063-AB98-B716-7931-272CB57D7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85AAF7-C956-5983-5F2B-E3BE73F99C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1CBB76-12FD-317D-99B0-4CA576F45E82}"/>
              </a:ext>
            </a:extLst>
          </p:cNvPr>
          <p:cNvSpPr>
            <a:spLocks noGrp="1" noChangeArrowheads="1"/>
          </p:cNvSpPr>
          <p:nvPr>
            <p:ph type="sldNum" sz="quarter" idx="12"/>
          </p:nvPr>
        </p:nvSpPr>
        <p:spPr>
          <a:ln/>
        </p:spPr>
        <p:txBody>
          <a:bodyPr/>
          <a:lstStyle>
            <a:lvl1pPr>
              <a:defRPr/>
            </a:lvl1pPr>
          </a:lstStyle>
          <a:p>
            <a:fld id="{C2771F1D-8285-4B37-85F8-8CEAEB99B17F}" type="slidenum">
              <a:rPr lang="en-US" altLang="en-US"/>
              <a:pPr/>
              <a:t>‹#›</a:t>
            </a:fld>
            <a:endParaRPr lang="en-US" altLang="en-US"/>
          </a:p>
        </p:txBody>
      </p:sp>
    </p:spTree>
    <p:extLst>
      <p:ext uri="{BB962C8B-B14F-4D97-AF65-F5344CB8AC3E}">
        <p14:creationId xmlns:p14="http://schemas.microsoft.com/office/powerpoint/2010/main" val="42080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B49C07A-99DE-4DC4-CAB8-BC84C37C8F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D13F5D-498D-C5ED-6C55-10404D020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DDE6DD-3481-0D01-D2A1-23F6B759E153}"/>
              </a:ext>
            </a:extLst>
          </p:cNvPr>
          <p:cNvSpPr>
            <a:spLocks noGrp="1" noChangeArrowheads="1"/>
          </p:cNvSpPr>
          <p:nvPr>
            <p:ph type="sldNum" sz="quarter" idx="12"/>
          </p:nvPr>
        </p:nvSpPr>
        <p:spPr>
          <a:ln/>
        </p:spPr>
        <p:txBody>
          <a:bodyPr/>
          <a:lstStyle>
            <a:lvl1pPr>
              <a:defRPr/>
            </a:lvl1pPr>
          </a:lstStyle>
          <a:p>
            <a:fld id="{DFED8FB0-5DC5-40E9-9BF4-C73FDD9AE2E5}" type="slidenum">
              <a:rPr lang="en-US" altLang="en-US"/>
              <a:pPr/>
              <a:t>‹#›</a:t>
            </a:fld>
            <a:endParaRPr lang="en-US" altLang="en-US"/>
          </a:p>
        </p:txBody>
      </p:sp>
    </p:spTree>
    <p:extLst>
      <p:ext uri="{BB962C8B-B14F-4D97-AF65-F5344CB8AC3E}">
        <p14:creationId xmlns:p14="http://schemas.microsoft.com/office/powerpoint/2010/main" val="153306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D95B9A-44CB-1AF7-9D50-20CD0A910A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E021F9-C3C1-341E-119C-15B1AB5513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AD187D-335B-61F9-A61B-C36EA349C644}"/>
              </a:ext>
            </a:extLst>
          </p:cNvPr>
          <p:cNvSpPr>
            <a:spLocks noGrp="1" noChangeArrowheads="1"/>
          </p:cNvSpPr>
          <p:nvPr>
            <p:ph type="sldNum" sz="quarter" idx="12"/>
          </p:nvPr>
        </p:nvSpPr>
        <p:spPr>
          <a:ln/>
        </p:spPr>
        <p:txBody>
          <a:bodyPr/>
          <a:lstStyle>
            <a:lvl1pPr>
              <a:defRPr/>
            </a:lvl1pPr>
          </a:lstStyle>
          <a:p>
            <a:fld id="{C77FC512-F62D-48A0-BFDB-419236A0D6A9}" type="slidenum">
              <a:rPr lang="en-US" altLang="en-US"/>
              <a:pPr/>
              <a:t>‹#›</a:t>
            </a:fld>
            <a:endParaRPr lang="en-US" altLang="en-US"/>
          </a:p>
        </p:txBody>
      </p:sp>
    </p:spTree>
    <p:extLst>
      <p:ext uri="{BB962C8B-B14F-4D97-AF65-F5344CB8AC3E}">
        <p14:creationId xmlns:p14="http://schemas.microsoft.com/office/powerpoint/2010/main" val="103059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78E1E0-D2FB-C34F-D5DA-C1E33B9261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A08846C-C1C9-6064-8A8D-FBAFE8DDE4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6BFE3EC-D5AF-482A-1CD2-FCA4C46DC018}"/>
              </a:ext>
            </a:extLst>
          </p:cNvPr>
          <p:cNvSpPr>
            <a:spLocks noGrp="1" noChangeArrowheads="1"/>
          </p:cNvSpPr>
          <p:nvPr>
            <p:ph type="sldNum" sz="quarter" idx="12"/>
          </p:nvPr>
        </p:nvSpPr>
        <p:spPr>
          <a:ln/>
        </p:spPr>
        <p:txBody>
          <a:bodyPr/>
          <a:lstStyle>
            <a:lvl1pPr>
              <a:defRPr/>
            </a:lvl1pPr>
          </a:lstStyle>
          <a:p>
            <a:fld id="{51AB58CF-F41F-4A3E-A7BA-3EF8A4E93BF0}" type="slidenum">
              <a:rPr lang="en-US" altLang="en-US"/>
              <a:pPr/>
              <a:t>‹#›</a:t>
            </a:fld>
            <a:endParaRPr lang="en-US" altLang="en-US"/>
          </a:p>
        </p:txBody>
      </p:sp>
    </p:spTree>
    <p:extLst>
      <p:ext uri="{BB962C8B-B14F-4D97-AF65-F5344CB8AC3E}">
        <p14:creationId xmlns:p14="http://schemas.microsoft.com/office/powerpoint/2010/main" val="7098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F915F7-4B82-6840-4442-9D75F19C54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F355083-36C7-BE2E-DA3D-E8584118BD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7DC05A1-14F0-88B5-41CA-289FE52A5EB9}"/>
              </a:ext>
            </a:extLst>
          </p:cNvPr>
          <p:cNvSpPr>
            <a:spLocks noGrp="1" noChangeArrowheads="1"/>
          </p:cNvSpPr>
          <p:nvPr>
            <p:ph type="sldNum" sz="quarter" idx="12"/>
          </p:nvPr>
        </p:nvSpPr>
        <p:spPr>
          <a:ln/>
        </p:spPr>
        <p:txBody>
          <a:bodyPr/>
          <a:lstStyle>
            <a:lvl1pPr>
              <a:defRPr/>
            </a:lvl1pPr>
          </a:lstStyle>
          <a:p>
            <a:fld id="{721F9D64-46C4-4530-9FA8-9801394828F4}" type="slidenum">
              <a:rPr lang="en-US" altLang="en-US"/>
              <a:pPr/>
              <a:t>‹#›</a:t>
            </a:fld>
            <a:endParaRPr lang="en-US" altLang="en-US"/>
          </a:p>
        </p:txBody>
      </p:sp>
    </p:spTree>
    <p:extLst>
      <p:ext uri="{BB962C8B-B14F-4D97-AF65-F5344CB8AC3E}">
        <p14:creationId xmlns:p14="http://schemas.microsoft.com/office/powerpoint/2010/main" val="408290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5575D0-C101-4949-BA36-FD29CE842E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A10BE5A-E81A-0301-2E57-0E3C2A2B7F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BEA71B4-AB79-DB03-25BE-0F3C0383DCF9}"/>
              </a:ext>
            </a:extLst>
          </p:cNvPr>
          <p:cNvSpPr>
            <a:spLocks noGrp="1" noChangeArrowheads="1"/>
          </p:cNvSpPr>
          <p:nvPr>
            <p:ph type="sldNum" sz="quarter" idx="12"/>
          </p:nvPr>
        </p:nvSpPr>
        <p:spPr>
          <a:ln/>
        </p:spPr>
        <p:txBody>
          <a:bodyPr/>
          <a:lstStyle>
            <a:lvl1pPr>
              <a:defRPr/>
            </a:lvl1pPr>
          </a:lstStyle>
          <a:p>
            <a:fld id="{29F47471-5054-4C29-A884-5707FCB42749}" type="slidenum">
              <a:rPr lang="en-US" altLang="en-US"/>
              <a:pPr/>
              <a:t>‹#›</a:t>
            </a:fld>
            <a:endParaRPr lang="en-US" altLang="en-US"/>
          </a:p>
        </p:txBody>
      </p:sp>
    </p:spTree>
    <p:extLst>
      <p:ext uri="{BB962C8B-B14F-4D97-AF65-F5344CB8AC3E}">
        <p14:creationId xmlns:p14="http://schemas.microsoft.com/office/powerpoint/2010/main" val="250727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7F9494-0DBC-EF25-6F58-6F6FBB1D5B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64FA04-8ECB-1F19-26E4-9711B3CC4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DBAD80-1519-80C8-13E6-1A7F6487C985}"/>
              </a:ext>
            </a:extLst>
          </p:cNvPr>
          <p:cNvSpPr>
            <a:spLocks noGrp="1" noChangeArrowheads="1"/>
          </p:cNvSpPr>
          <p:nvPr>
            <p:ph type="sldNum" sz="quarter" idx="12"/>
          </p:nvPr>
        </p:nvSpPr>
        <p:spPr>
          <a:ln/>
        </p:spPr>
        <p:txBody>
          <a:bodyPr/>
          <a:lstStyle>
            <a:lvl1pPr>
              <a:defRPr/>
            </a:lvl1pPr>
          </a:lstStyle>
          <a:p>
            <a:fld id="{839C4D7D-3423-4283-8546-DD14C2EF55B9}" type="slidenum">
              <a:rPr lang="en-US" altLang="en-US"/>
              <a:pPr/>
              <a:t>‹#›</a:t>
            </a:fld>
            <a:endParaRPr lang="en-US" altLang="en-US"/>
          </a:p>
        </p:txBody>
      </p:sp>
    </p:spTree>
    <p:extLst>
      <p:ext uri="{BB962C8B-B14F-4D97-AF65-F5344CB8AC3E}">
        <p14:creationId xmlns:p14="http://schemas.microsoft.com/office/powerpoint/2010/main" val="400827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3F8F3B-5754-6F00-F1C8-702E557188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AC901E-5D04-9501-4580-B73868AAAC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482F4D-1EDC-4AB4-9EAB-8F2AD7D67970}"/>
              </a:ext>
            </a:extLst>
          </p:cNvPr>
          <p:cNvSpPr>
            <a:spLocks noGrp="1" noChangeArrowheads="1"/>
          </p:cNvSpPr>
          <p:nvPr>
            <p:ph type="sldNum" sz="quarter" idx="12"/>
          </p:nvPr>
        </p:nvSpPr>
        <p:spPr>
          <a:ln/>
        </p:spPr>
        <p:txBody>
          <a:bodyPr/>
          <a:lstStyle>
            <a:lvl1pPr>
              <a:defRPr/>
            </a:lvl1pPr>
          </a:lstStyle>
          <a:p>
            <a:fld id="{A81945B0-4B75-4A93-B19A-0A291E152663}" type="slidenum">
              <a:rPr lang="en-US" altLang="en-US"/>
              <a:pPr/>
              <a:t>‹#›</a:t>
            </a:fld>
            <a:endParaRPr lang="en-US" altLang="en-US"/>
          </a:p>
        </p:txBody>
      </p:sp>
    </p:spTree>
    <p:extLst>
      <p:ext uri="{BB962C8B-B14F-4D97-AF65-F5344CB8AC3E}">
        <p14:creationId xmlns:p14="http://schemas.microsoft.com/office/powerpoint/2010/main" val="253942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F6F9FB-D2E2-C2FF-F4A1-47025D02043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75393E6-CE80-BF4A-8C00-870FBC48C36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5904812-D7E9-CB79-ED94-A1B3DBB5787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a:defRPr/>
            </a:pPr>
            <a:endParaRPr lang="en-US"/>
          </a:p>
        </p:txBody>
      </p:sp>
      <p:sp>
        <p:nvSpPr>
          <p:cNvPr id="1029" name="Rectangle 5">
            <a:extLst>
              <a:ext uri="{FF2B5EF4-FFF2-40B4-BE49-F238E27FC236}">
                <a16:creationId xmlns:a16="http://schemas.microsoft.com/office/drawing/2014/main" id="{BDB41589-80AB-BFFF-4BFE-61324E9E472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defRPr>
            </a:lvl1pPr>
          </a:lstStyle>
          <a:p>
            <a:pPr>
              <a:defRPr/>
            </a:pPr>
            <a:endParaRPr lang="en-US"/>
          </a:p>
        </p:txBody>
      </p:sp>
      <p:sp>
        <p:nvSpPr>
          <p:cNvPr id="1030" name="Rectangle 6">
            <a:extLst>
              <a:ext uri="{FF2B5EF4-FFF2-40B4-BE49-F238E27FC236}">
                <a16:creationId xmlns:a16="http://schemas.microsoft.com/office/drawing/2014/main" id="{22C711AB-A9F8-8EC4-65A7-5AF7996B2FA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fld id="{E552273D-D200-45B9-BCF8-EA913CCFE5CD}" type="slidenum">
              <a:rPr lang="en-US" altLang="en-US"/>
              <a:pPr/>
              <a:t>‹#›</a:t>
            </a:fld>
            <a:endParaRPr lang="en-US" altLang="en-US"/>
          </a:p>
        </p:txBody>
      </p:sp>
      <p:pic>
        <p:nvPicPr>
          <p:cNvPr id="1031" name="Picture 2">
            <a:extLst>
              <a:ext uri="{FF2B5EF4-FFF2-40B4-BE49-F238E27FC236}">
                <a16:creationId xmlns:a16="http://schemas.microsoft.com/office/drawing/2014/main" id="{3924EFE9-2F69-52C4-9A10-1EA6281ABF5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72375" y="23813"/>
            <a:ext cx="1571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3.wmf"/></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1D439130-0F4A-F7DC-BFC7-067E7A8CB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4" t="3226" r="12088" b="3226"/>
          <a:stretch>
            <a:fillRect/>
          </a:stretch>
        </p:blipFill>
        <p:spPr bwMode="auto">
          <a:xfrm>
            <a:off x="0" y="-90488"/>
            <a:ext cx="9144000" cy="694848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1" name="Rectangle 2">
            <a:extLst>
              <a:ext uri="{FF2B5EF4-FFF2-40B4-BE49-F238E27FC236}">
                <a16:creationId xmlns:a16="http://schemas.microsoft.com/office/drawing/2014/main" id="{19DFD7A4-77D2-AB2C-D4C5-BAF8E462023B}"/>
              </a:ext>
            </a:extLst>
          </p:cNvPr>
          <p:cNvSpPr>
            <a:spLocks noGrp="1" noChangeArrowheads="1"/>
          </p:cNvSpPr>
          <p:nvPr>
            <p:ph type="title"/>
          </p:nvPr>
        </p:nvSpPr>
        <p:spPr>
          <a:xfrm>
            <a:off x="609600" y="685800"/>
            <a:ext cx="7391400" cy="4724400"/>
          </a:xfrm>
        </p:spPr>
        <p:txBody>
          <a:bodyPr/>
          <a:lstStyle/>
          <a:p>
            <a:pPr eaLnBrk="1" hangingPunct="1"/>
            <a:r>
              <a:rPr lang="hi-IN" altLang="en-US" sz="4800" b="1">
                <a:solidFill>
                  <a:schemeClr val="bg1"/>
                </a:solidFill>
                <a:latin typeface="Arial" panose="020B0604020202020204" pitchFamily="34" charset="0"/>
              </a:rPr>
              <a:t>रासायनिक युद्ध से चिकित्सा सुरक्षा</a:t>
            </a:r>
            <a:endParaRPr lang="en-US" altLang="en-US" sz="4800" b="1">
              <a:solidFill>
                <a:schemeClr val="bg1"/>
              </a:solidFill>
              <a:latin typeface="Arial" panose="020B0604020202020204" pitchFamily="34" charset="0"/>
            </a:endParaRPr>
          </a:p>
        </p:txBody>
      </p:sp>
      <p:sp>
        <p:nvSpPr>
          <p:cNvPr id="2" name="TextBox 2">
            <a:extLst>
              <a:ext uri="{FF2B5EF4-FFF2-40B4-BE49-F238E27FC236}">
                <a16:creationId xmlns:a16="http://schemas.microsoft.com/office/drawing/2014/main" id="{4140939A-D3A0-3308-B4E3-36F9D32EEF28}"/>
              </a:ext>
            </a:extLst>
          </p:cNvPr>
          <p:cNvSpPr txBox="1"/>
          <p:nvPr/>
        </p:nvSpPr>
        <p:spPr>
          <a:xfrm>
            <a:off x="3522663" y="914400"/>
            <a:ext cx="1565275" cy="746125"/>
          </a:xfrm>
          <a:prstGeom prst="rect">
            <a:avLst/>
          </a:prstGeom>
          <a:noFill/>
        </p:spPr>
        <p:txBody>
          <a:bodyPr/>
          <a:lstStyle/>
          <a:p>
            <a:pPr algn="ctr">
              <a:lnSpc>
                <a:spcPct val="107000"/>
              </a:lnSpc>
              <a:spcAft>
                <a:spcPts val="800"/>
              </a:spcAft>
              <a:defRPr/>
            </a:pPr>
            <a:r>
              <a:rPr lang="hi-IN" sz="3600" dirty="0">
                <a:latin typeface="Calibri" panose="020F0502020204030204" pitchFamily="34" charset="0"/>
                <a:ea typeface="Calibri" panose="020F0502020204030204" pitchFamily="34" charset="0"/>
                <a:cs typeface="Mangal" panose="02040503050203030202" pitchFamily="18" charset="0"/>
              </a:rPr>
              <a:t>पाठ-</a:t>
            </a:r>
            <a:r>
              <a:rPr lang="en-IN" sz="3600" dirty="0">
                <a:latin typeface="Calibri" panose="020F0502020204030204" pitchFamily="34" charset="0"/>
                <a:ea typeface="Calibri" panose="020F0502020204030204" pitchFamily="34" charset="0"/>
                <a:cs typeface="Mangal" panose="02040503050203030202" pitchFamily="18" charset="0"/>
              </a:rPr>
              <a:t>30</a:t>
            </a:r>
            <a:endParaRPr lang="en-IN" sz="11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2">
            <a:extLst>
              <a:ext uri="{FF2B5EF4-FFF2-40B4-BE49-F238E27FC236}">
                <a16:creationId xmlns:a16="http://schemas.microsoft.com/office/drawing/2014/main" id="{883090A9-F81C-0E4F-10E8-7EE81B5EB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238" y="-74613"/>
            <a:ext cx="1247775"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E2F75D9-865A-62B9-80FF-F972A960C895}"/>
              </a:ext>
            </a:extLst>
          </p:cNvPr>
          <p:cNvSpPr txBox="1">
            <a:spLocks/>
          </p:cNvSpPr>
          <p:nvPr/>
        </p:nvSpPr>
        <p:spPr>
          <a:xfrm>
            <a:off x="7542213" y="6096000"/>
            <a:ext cx="1574800" cy="762000"/>
          </a:xfrm>
          <a:prstGeom prst="rect">
            <a:avLst/>
          </a:prstGeom>
        </p:spPr>
        <p:txBody>
          <a:bodyPr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4000" dirty="0">
                <a:solidFill>
                  <a:srgbClr val="FF0000"/>
                </a:solidFill>
                <a:latin typeface="Kruti Dev 011" pitchFamily="2" charset="0"/>
                <a:cs typeface="Arial" pitchFamily="34" charset="0"/>
              </a:rPr>
              <a:t>)</a:t>
            </a:r>
            <a:r>
              <a:rPr lang="en-IN" sz="4000" dirty="0" err="1">
                <a:solidFill>
                  <a:srgbClr val="FF0000"/>
                </a:solidFill>
                <a:latin typeface="Kruti Dev 011" pitchFamily="2" charset="0"/>
                <a:cs typeface="Arial" pitchFamily="34" charset="0"/>
              </a:rPr>
              <a:t>kjk</a:t>
            </a:r>
            <a:endParaRPr lang="en-IN" sz="4000" dirty="0">
              <a:solidFill>
                <a:srgbClr val="FF0000"/>
              </a:solidFill>
              <a:latin typeface="Kruti Dev 011" pitchFamily="2" charset="0"/>
              <a:cs typeface="Arial" pitchFamily="34" charset="0"/>
            </a:endParaRPr>
          </a:p>
          <a:p>
            <a:pPr>
              <a:defRPr/>
            </a:pPr>
            <a:r>
              <a:rPr lang="en-IN" sz="4000" dirty="0">
                <a:solidFill>
                  <a:srgbClr val="FF0000"/>
                </a:solidFill>
                <a:latin typeface="Kruti Dev 011" pitchFamily="2" charset="0"/>
                <a:cs typeface="Arial" pitchFamily="34" charset="0"/>
              </a:rPr>
              <a:t>fu0@QkekZ0</a:t>
            </a:r>
          </a:p>
          <a:p>
            <a:pPr>
              <a:defRPr/>
            </a:pPr>
            <a:r>
              <a:rPr lang="en-US" sz="4000" dirty="0" err="1">
                <a:solidFill>
                  <a:srgbClr val="FF0000"/>
                </a:solidFill>
                <a:latin typeface="Kruti Dev 011" pitchFamily="2" charset="0"/>
                <a:cs typeface="Arial" pitchFamily="34" charset="0"/>
              </a:rPr>
              <a:t>ftrsanz</a:t>
            </a:r>
            <a:r>
              <a:rPr lang="en-US" sz="4000" dirty="0">
                <a:solidFill>
                  <a:srgbClr val="FF0000"/>
                </a:solidFill>
                <a:latin typeface="Kruti Dev 011" pitchFamily="2" charset="0"/>
                <a:cs typeface="Arial" pitchFamily="34" charset="0"/>
              </a:rPr>
              <a:t> flag ;</a:t>
            </a:r>
            <a:r>
              <a:rPr lang="en-US" sz="4000" dirty="0" err="1">
                <a:solidFill>
                  <a:srgbClr val="FF0000"/>
                </a:solidFill>
                <a:latin typeface="Kruti Dev 011" pitchFamily="2" charset="0"/>
                <a:cs typeface="Arial" pitchFamily="34" charset="0"/>
              </a:rPr>
              <a:t>kno</a:t>
            </a:r>
            <a:endParaRPr lang="en-US" sz="4000" dirty="0">
              <a:solidFill>
                <a:srgbClr val="FF000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0A2B1F0-8102-75A5-7A91-05664DA12C77}"/>
              </a:ext>
            </a:extLst>
          </p:cNvPr>
          <p:cNvSpPr>
            <a:spLocks noGrp="1" noChangeArrowheads="1"/>
          </p:cNvSpPr>
          <p:nvPr>
            <p:ph type="title"/>
          </p:nvPr>
        </p:nvSpPr>
        <p:spPr>
          <a:noFill/>
        </p:spPr>
        <p:txBody>
          <a:bodyPr lIns="92075" tIns="46038" rIns="92075" bIns="46038"/>
          <a:lstStyle/>
          <a:p>
            <a:pPr eaLnBrk="1" hangingPunct="1"/>
            <a:r>
              <a:rPr lang="hi-IN" altLang="en-US" sz="3600" b="1">
                <a:latin typeface="Calibri" panose="020F0502020204030204" pitchFamily="34" charset="0"/>
                <a:cs typeface="Calibri" panose="020F0502020204030204" pitchFamily="34" charset="0"/>
              </a:rPr>
              <a:t>सामान्य तंत्रिका कार्य</a:t>
            </a:r>
            <a:endParaRPr lang="en-US" altLang="en-US" sz="3600" b="1">
              <a:latin typeface="Calibri" panose="020F0502020204030204" pitchFamily="34" charset="0"/>
              <a:cs typeface="Calibri" panose="020F0502020204030204" pitchFamily="34" charset="0"/>
            </a:endParaRPr>
          </a:p>
        </p:txBody>
      </p:sp>
      <p:sp>
        <p:nvSpPr>
          <p:cNvPr id="11267" name="Rectangle 3">
            <a:extLst>
              <a:ext uri="{FF2B5EF4-FFF2-40B4-BE49-F238E27FC236}">
                <a16:creationId xmlns:a16="http://schemas.microsoft.com/office/drawing/2014/main" id="{F5BCDE33-C976-6AA6-AA26-8BECDA0279CA}"/>
              </a:ext>
            </a:extLst>
          </p:cNvPr>
          <p:cNvSpPr>
            <a:spLocks noChangeArrowheads="1"/>
          </p:cNvSpPr>
          <p:nvPr/>
        </p:nvSpPr>
        <p:spPr bwMode="auto">
          <a:xfrm>
            <a:off x="592138" y="2073275"/>
            <a:ext cx="7942262" cy="3621088"/>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68" name="Rectangle 4">
            <a:extLst>
              <a:ext uri="{FF2B5EF4-FFF2-40B4-BE49-F238E27FC236}">
                <a16:creationId xmlns:a16="http://schemas.microsoft.com/office/drawing/2014/main" id="{D326812E-369E-82C5-355D-43242DF2FFF1}"/>
              </a:ext>
            </a:extLst>
          </p:cNvPr>
          <p:cNvSpPr>
            <a:spLocks noChangeArrowheads="1"/>
          </p:cNvSpPr>
          <p:nvPr/>
        </p:nvSpPr>
        <p:spPr bwMode="auto">
          <a:xfrm>
            <a:off x="5359400" y="3314700"/>
            <a:ext cx="1974850" cy="113982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69" name="Line 5">
            <a:extLst>
              <a:ext uri="{FF2B5EF4-FFF2-40B4-BE49-F238E27FC236}">
                <a16:creationId xmlns:a16="http://schemas.microsoft.com/office/drawing/2014/main" id="{2316C4D9-4F6E-56BD-56AA-922D577A80BC}"/>
              </a:ext>
            </a:extLst>
          </p:cNvPr>
          <p:cNvSpPr>
            <a:spLocks noChangeShapeType="1"/>
          </p:cNvSpPr>
          <p:nvPr/>
        </p:nvSpPr>
        <p:spPr bwMode="auto">
          <a:xfrm flipH="1">
            <a:off x="5989638" y="3162300"/>
            <a:ext cx="253047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0" name="Line 6">
            <a:extLst>
              <a:ext uri="{FF2B5EF4-FFF2-40B4-BE49-F238E27FC236}">
                <a16:creationId xmlns:a16="http://schemas.microsoft.com/office/drawing/2014/main" id="{16E8A241-5B5E-9DB8-281D-9AD48E9B4CAD}"/>
              </a:ext>
            </a:extLst>
          </p:cNvPr>
          <p:cNvSpPr>
            <a:spLocks noChangeShapeType="1"/>
          </p:cNvSpPr>
          <p:nvPr/>
        </p:nvSpPr>
        <p:spPr bwMode="auto">
          <a:xfrm flipH="1">
            <a:off x="5988050" y="4603750"/>
            <a:ext cx="252571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1" name="Oval 7">
            <a:extLst>
              <a:ext uri="{FF2B5EF4-FFF2-40B4-BE49-F238E27FC236}">
                <a16:creationId xmlns:a16="http://schemas.microsoft.com/office/drawing/2014/main" id="{8E7F06C0-199A-B80A-8A67-6DA7FB9A34AF}"/>
              </a:ext>
            </a:extLst>
          </p:cNvPr>
          <p:cNvSpPr>
            <a:spLocks noChangeArrowheads="1"/>
          </p:cNvSpPr>
          <p:nvPr/>
        </p:nvSpPr>
        <p:spPr bwMode="auto">
          <a:xfrm>
            <a:off x="5416550" y="2232025"/>
            <a:ext cx="615950" cy="33051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2" name="Line 8">
            <a:extLst>
              <a:ext uri="{FF2B5EF4-FFF2-40B4-BE49-F238E27FC236}">
                <a16:creationId xmlns:a16="http://schemas.microsoft.com/office/drawing/2014/main" id="{E884CF09-4C27-11CE-6482-5087F996E2F9}"/>
              </a:ext>
            </a:extLst>
          </p:cNvPr>
          <p:cNvSpPr>
            <a:spLocks noChangeShapeType="1"/>
          </p:cNvSpPr>
          <p:nvPr/>
        </p:nvSpPr>
        <p:spPr bwMode="auto">
          <a:xfrm flipV="1">
            <a:off x="609600" y="3162300"/>
            <a:ext cx="2359025" cy="15875"/>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3" name="Line 9">
            <a:extLst>
              <a:ext uri="{FF2B5EF4-FFF2-40B4-BE49-F238E27FC236}">
                <a16:creationId xmlns:a16="http://schemas.microsoft.com/office/drawing/2014/main" id="{2601CE99-78BE-4B03-00C9-BD4CDA7929B4}"/>
              </a:ext>
            </a:extLst>
          </p:cNvPr>
          <p:cNvSpPr>
            <a:spLocks noChangeShapeType="1"/>
          </p:cNvSpPr>
          <p:nvPr/>
        </p:nvSpPr>
        <p:spPr bwMode="auto">
          <a:xfrm>
            <a:off x="623888" y="4603750"/>
            <a:ext cx="234632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4" name="Oval 10">
            <a:extLst>
              <a:ext uri="{FF2B5EF4-FFF2-40B4-BE49-F238E27FC236}">
                <a16:creationId xmlns:a16="http://schemas.microsoft.com/office/drawing/2014/main" id="{EA42E5D2-E501-49BC-3210-D076AB094D3A}"/>
              </a:ext>
            </a:extLst>
          </p:cNvPr>
          <p:cNvSpPr>
            <a:spLocks noChangeArrowheads="1"/>
          </p:cNvSpPr>
          <p:nvPr/>
        </p:nvSpPr>
        <p:spPr bwMode="auto">
          <a:xfrm>
            <a:off x="2976563" y="2232025"/>
            <a:ext cx="614362" cy="33051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5" name="Rectangle 11">
            <a:extLst>
              <a:ext uri="{FF2B5EF4-FFF2-40B4-BE49-F238E27FC236}">
                <a16:creationId xmlns:a16="http://schemas.microsoft.com/office/drawing/2014/main" id="{28A637B8-4EBE-AA8E-D9A2-DA01B74E0BEB}"/>
              </a:ext>
            </a:extLst>
          </p:cNvPr>
          <p:cNvSpPr>
            <a:spLocks noChangeArrowheads="1"/>
          </p:cNvSpPr>
          <p:nvPr/>
        </p:nvSpPr>
        <p:spPr bwMode="auto">
          <a:xfrm>
            <a:off x="5845175" y="3211513"/>
            <a:ext cx="447675" cy="136366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6" name="Rectangle 12">
            <a:extLst>
              <a:ext uri="{FF2B5EF4-FFF2-40B4-BE49-F238E27FC236}">
                <a16:creationId xmlns:a16="http://schemas.microsoft.com/office/drawing/2014/main" id="{1B61F8BA-93C2-D5F3-ADF1-1046EA44A0AA}"/>
              </a:ext>
            </a:extLst>
          </p:cNvPr>
          <p:cNvSpPr>
            <a:spLocks noChangeArrowheads="1"/>
          </p:cNvSpPr>
          <p:nvPr/>
        </p:nvSpPr>
        <p:spPr bwMode="auto">
          <a:xfrm>
            <a:off x="2709863" y="3221038"/>
            <a:ext cx="473075" cy="1354137"/>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7" name="Oval 13">
            <a:extLst>
              <a:ext uri="{FF2B5EF4-FFF2-40B4-BE49-F238E27FC236}">
                <a16:creationId xmlns:a16="http://schemas.microsoft.com/office/drawing/2014/main" id="{B1E6063F-E527-1731-436C-3834553D8394}"/>
              </a:ext>
            </a:extLst>
          </p:cNvPr>
          <p:cNvSpPr>
            <a:spLocks noChangeArrowheads="1"/>
          </p:cNvSpPr>
          <p:nvPr/>
        </p:nvSpPr>
        <p:spPr bwMode="auto">
          <a:xfrm>
            <a:off x="4003675" y="3392488"/>
            <a:ext cx="185738"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8" name="Oval 14">
            <a:extLst>
              <a:ext uri="{FF2B5EF4-FFF2-40B4-BE49-F238E27FC236}">
                <a16:creationId xmlns:a16="http://schemas.microsoft.com/office/drawing/2014/main" id="{77F9665C-979E-B639-775D-3DEE559EC7FE}"/>
              </a:ext>
            </a:extLst>
          </p:cNvPr>
          <p:cNvSpPr>
            <a:spLocks noChangeArrowheads="1"/>
          </p:cNvSpPr>
          <p:nvPr/>
        </p:nvSpPr>
        <p:spPr bwMode="auto">
          <a:xfrm>
            <a:off x="3959225" y="3709988"/>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79" name="Oval 15">
            <a:extLst>
              <a:ext uri="{FF2B5EF4-FFF2-40B4-BE49-F238E27FC236}">
                <a16:creationId xmlns:a16="http://schemas.microsoft.com/office/drawing/2014/main" id="{C006BAA7-C1FA-BEC6-8699-05CA4F04C1FE}"/>
              </a:ext>
            </a:extLst>
          </p:cNvPr>
          <p:cNvSpPr>
            <a:spLocks noChangeArrowheads="1"/>
          </p:cNvSpPr>
          <p:nvPr/>
        </p:nvSpPr>
        <p:spPr bwMode="auto">
          <a:xfrm>
            <a:off x="3892550" y="2876550"/>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0" name="Oval 16">
            <a:extLst>
              <a:ext uri="{FF2B5EF4-FFF2-40B4-BE49-F238E27FC236}">
                <a16:creationId xmlns:a16="http://schemas.microsoft.com/office/drawing/2014/main" id="{962F0016-A40F-354A-06A2-6257EC699625}"/>
              </a:ext>
            </a:extLst>
          </p:cNvPr>
          <p:cNvSpPr>
            <a:spLocks noChangeArrowheads="1"/>
          </p:cNvSpPr>
          <p:nvPr/>
        </p:nvSpPr>
        <p:spPr bwMode="auto">
          <a:xfrm>
            <a:off x="3962400" y="3136900"/>
            <a:ext cx="304800"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1" name="Oval 17">
            <a:extLst>
              <a:ext uri="{FF2B5EF4-FFF2-40B4-BE49-F238E27FC236}">
                <a16:creationId xmlns:a16="http://schemas.microsoft.com/office/drawing/2014/main" id="{80050ED5-309B-0190-6FE1-FB085F19FFF1}"/>
              </a:ext>
            </a:extLst>
          </p:cNvPr>
          <p:cNvSpPr>
            <a:spLocks noChangeArrowheads="1"/>
          </p:cNvSpPr>
          <p:nvPr/>
        </p:nvSpPr>
        <p:spPr bwMode="auto">
          <a:xfrm>
            <a:off x="3954463" y="3983038"/>
            <a:ext cx="188912" cy="21748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2" name="Oval 18">
            <a:extLst>
              <a:ext uri="{FF2B5EF4-FFF2-40B4-BE49-F238E27FC236}">
                <a16:creationId xmlns:a16="http://schemas.microsoft.com/office/drawing/2014/main" id="{95FA992A-B19D-5995-D6D2-5FA465B0E642}"/>
              </a:ext>
            </a:extLst>
          </p:cNvPr>
          <p:cNvSpPr>
            <a:spLocks noChangeArrowheads="1"/>
          </p:cNvSpPr>
          <p:nvPr/>
        </p:nvSpPr>
        <p:spPr bwMode="auto">
          <a:xfrm>
            <a:off x="3930650" y="4294188"/>
            <a:ext cx="266700" cy="2540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3" name="Oval 19">
            <a:extLst>
              <a:ext uri="{FF2B5EF4-FFF2-40B4-BE49-F238E27FC236}">
                <a16:creationId xmlns:a16="http://schemas.microsoft.com/office/drawing/2014/main" id="{9839C99D-8793-E360-AE4E-48D881154CBE}"/>
              </a:ext>
            </a:extLst>
          </p:cNvPr>
          <p:cNvSpPr>
            <a:spLocks noChangeArrowheads="1"/>
          </p:cNvSpPr>
          <p:nvPr/>
        </p:nvSpPr>
        <p:spPr bwMode="auto">
          <a:xfrm>
            <a:off x="3794125" y="4559300"/>
            <a:ext cx="188913"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4" name="Oval 20">
            <a:extLst>
              <a:ext uri="{FF2B5EF4-FFF2-40B4-BE49-F238E27FC236}">
                <a16:creationId xmlns:a16="http://schemas.microsoft.com/office/drawing/2014/main" id="{30DE69A6-EFF4-CF11-803C-37D0716F288C}"/>
              </a:ext>
            </a:extLst>
          </p:cNvPr>
          <p:cNvSpPr>
            <a:spLocks noChangeArrowheads="1"/>
          </p:cNvSpPr>
          <p:nvPr/>
        </p:nvSpPr>
        <p:spPr bwMode="auto">
          <a:xfrm>
            <a:off x="3878263" y="4845050"/>
            <a:ext cx="188912"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5" name="Oval 21">
            <a:extLst>
              <a:ext uri="{FF2B5EF4-FFF2-40B4-BE49-F238E27FC236}">
                <a16:creationId xmlns:a16="http://schemas.microsoft.com/office/drawing/2014/main" id="{8E3449C3-E85A-EB33-37EB-9C40CD8D6FE6}"/>
              </a:ext>
            </a:extLst>
          </p:cNvPr>
          <p:cNvSpPr>
            <a:spLocks noChangeArrowheads="1"/>
          </p:cNvSpPr>
          <p:nvPr/>
        </p:nvSpPr>
        <p:spPr bwMode="auto">
          <a:xfrm>
            <a:off x="3833813" y="2584450"/>
            <a:ext cx="195262" cy="2794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6" name="Oval 22">
            <a:extLst>
              <a:ext uri="{FF2B5EF4-FFF2-40B4-BE49-F238E27FC236}">
                <a16:creationId xmlns:a16="http://schemas.microsoft.com/office/drawing/2014/main" id="{CD635895-360E-DF72-117D-CB2A1AA6EEF5}"/>
              </a:ext>
            </a:extLst>
          </p:cNvPr>
          <p:cNvSpPr>
            <a:spLocks noChangeArrowheads="1"/>
          </p:cNvSpPr>
          <p:nvPr/>
        </p:nvSpPr>
        <p:spPr bwMode="auto">
          <a:xfrm>
            <a:off x="3765550" y="3073400"/>
            <a:ext cx="192088"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7" name="Oval 23">
            <a:extLst>
              <a:ext uri="{FF2B5EF4-FFF2-40B4-BE49-F238E27FC236}">
                <a16:creationId xmlns:a16="http://schemas.microsoft.com/office/drawing/2014/main" id="{36DD86D0-AF22-1A2D-DCEE-F6268EF19EF9}"/>
              </a:ext>
            </a:extLst>
          </p:cNvPr>
          <p:cNvSpPr>
            <a:spLocks noChangeArrowheads="1"/>
          </p:cNvSpPr>
          <p:nvPr/>
        </p:nvSpPr>
        <p:spPr bwMode="auto">
          <a:xfrm>
            <a:off x="3549650" y="3498850"/>
            <a:ext cx="384175"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8" name="Oval 24">
            <a:extLst>
              <a:ext uri="{FF2B5EF4-FFF2-40B4-BE49-F238E27FC236}">
                <a16:creationId xmlns:a16="http://schemas.microsoft.com/office/drawing/2014/main" id="{C720E469-5AD3-0088-3B69-FB3A92D27432}"/>
              </a:ext>
            </a:extLst>
          </p:cNvPr>
          <p:cNvSpPr>
            <a:spLocks noChangeArrowheads="1"/>
          </p:cNvSpPr>
          <p:nvPr/>
        </p:nvSpPr>
        <p:spPr bwMode="auto">
          <a:xfrm>
            <a:off x="3611563" y="4008438"/>
            <a:ext cx="255587"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89" name="Oval 25">
            <a:extLst>
              <a:ext uri="{FF2B5EF4-FFF2-40B4-BE49-F238E27FC236}">
                <a16:creationId xmlns:a16="http://schemas.microsoft.com/office/drawing/2014/main" id="{DE22A3FA-BDBF-A84B-B24A-A6942E96E047}"/>
              </a:ext>
            </a:extLst>
          </p:cNvPr>
          <p:cNvSpPr>
            <a:spLocks noChangeArrowheads="1"/>
          </p:cNvSpPr>
          <p:nvPr/>
        </p:nvSpPr>
        <p:spPr bwMode="auto">
          <a:xfrm>
            <a:off x="3638550" y="4351338"/>
            <a:ext cx="190500" cy="215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1290" name="Oval 26">
            <a:extLst>
              <a:ext uri="{FF2B5EF4-FFF2-40B4-BE49-F238E27FC236}">
                <a16:creationId xmlns:a16="http://schemas.microsoft.com/office/drawing/2014/main" id="{3660CF8F-5BE3-45CF-B011-7A1C25CDA5E4}"/>
              </a:ext>
            </a:extLst>
          </p:cNvPr>
          <p:cNvSpPr>
            <a:spLocks noChangeArrowheads="1"/>
          </p:cNvSpPr>
          <p:nvPr/>
        </p:nvSpPr>
        <p:spPr bwMode="auto">
          <a:xfrm>
            <a:off x="3763963" y="3765550"/>
            <a:ext cx="188912" cy="2143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2491" name="Rectangle 27">
            <a:extLst>
              <a:ext uri="{FF2B5EF4-FFF2-40B4-BE49-F238E27FC236}">
                <a16:creationId xmlns:a16="http://schemas.microsoft.com/office/drawing/2014/main" id="{5BA7C525-535D-7D79-8CB6-54194611640F}"/>
              </a:ext>
            </a:extLst>
          </p:cNvPr>
          <p:cNvSpPr>
            <a:spLocks noChangeArrowheads="1"/>
          </p:cNvSpPr>
          <p:nvPr/>
        </p:nvSpPr>
        <p:spPr bwMode="auto">
          <a:xfrm>
            <a:off x="3963988" y="5057775"/>
            <a:ext cx="1049337"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accent1"/>
                </a:solidFill>
                <a:effectLst>
                  <a:outerShdw blurRad="38100" dist="38100" dir="2700000" algn="tl">
                    <a:srgbClr val="000000"/>
                  </a:outerShdw>
                </a:effectLst>
                <a:latin typeface="Arial" charset="0"/>
              </a:rPr>
              <a:t>ACh</a:t>
            </a:r>
          </a:p>
        </p:txBody>
      </p:sp>
      <p:sp>
        <p:nvSpPr>
          <p:cNvPr id="11292" name="Freeform 28">
            <a:extLst>
              <a:ext uri="{FF2B5EF4-FFF2-40B4-BE49-F238E27FC236}">
                <a16:creationId xmlns:a16="http://schemas.microsoft.com/office/drawing/2014/main" id="{04E29C18-752D-25E2-0C4E-DC339958F1ED}"/>
              </a:ext>
            </a:extLst>
          </p:cNvPr>
          <p:cNvSpPr>
            <a:spLocks/>
          </p:cNvSpPr>
          <p:nvPr/>
        </p:nvSpPr>
        <p:spPr bwMode="auto">
          <a:xfrm>
            <a:off x="1246188" y="3886200"/>
            <a:ext cx="2462212" cy="1588"/>
          </a:xfrm>
          <a:custGeom>
            <a:avLst/>
            <a:gdLst>
              <a:gd name="T0" fmla="*/ 0 w 1745"/>
              <a:gd name="T1" fmla="*/ 0 h 1"/>
              <a:gd name="T2" fmla="*/ 2147483647 w 1745"/>
              <a:gd name="T3" fmla="*/ 0 h 1"/>
              <a:gd name="T4" fmla="*/ 0 60000 65536"/>
              <a:gd name="T5" fmla="*/ 0 60000 65536"/>
              <a:gd name="T6" fmla="*/ 0 w 1745"/>
              <a:gd name="T7" fmla="*/ 0 h 1"/>
              <a:gd name="T8" fmla="*/ 1745 w 1745"/>
              <a:gd name="T9" fmla="*/ 1 h 1"/>
            </a:gdLst>
            <a:ahLst/>
            <a:cxnLst>
              <a:cxn ang="T4">
                <a:pos x="T0" y="T1"/>
              </a:cxn>
              <a:cxn ang="T5">
                <a:pos x="T2" y="T3"/>
              </a:cxn>
            </a:cxnLst>
            <a:rect l="T6" t="T7" r="T8" b="T9"/>
            <a:pathLst>
              <a:path w="1745" h="1">
                <a:moveTo>
                  <a:pt x="0" y="0"/>
                </a:moveTo>
                <a:lnTo>
                  <a:pt x="1744"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3" name="Freeform 29">
            <a:extLst>
              <a:ext uri="{FF2B5EF4-FFF2-40B4-BE49-F238E27FC236}">
                <a16:creationId xmlns:a16="http://schemas.microsoft.com/office/drawing/2014/main" id="{209452C0-0823-E266-444A-D53102601A77}"/>
              </a:ext>
            </a:extLst>
          </p:cNvPr>
          <p:cNvSpPr>
            <a:spLocks/>
          </p:cNvSpPr>
          <p:nvPr/>
        </p:nvSpPr>
        <p:spPr bwMode="auto">
          <a:xfrm>
            <a:off x="1292225" y="3621088"/>
            <a:ext cx="2000250" cy="558800"/>
          </a:xfrm>
          <a:custGeom>
            <a:avLst/>
            <a:gdLst>
              <a:gd name="T0" fmla="*/ 0 w 1417"/>
              <a:gd name="T1" fmla="*/ 2147483647 h 352"/>
              <a:gd name="T2" fmla="*/ 2147483647 w 1417"/>
              <a:gd name="T3" fmla="*/ 2147483647 h 352"/>
              <a:gd name="T4" fmla="*/ 2147483647 w 1417"/>
              <a:gd name="T5" fmla="*/ 2147483647 h 352"/>
              <a:gd name="T6" fmla="*/ 2147483647 w 1417"/>
              <a:gd name="T7" fmla="*/ 2147483647 h 352"/>
              <a:gd name="T8" fmla="*/ 2147483647 w 1417"/>
              <a:gd name="T9" fmla="*/ 2147483647 h 352"/>
              <a:gd name="T10" fmla="*/ 2147483647 w 1417"/>
              <a:gd name="T11" fmla="*/ 0 h 352"/>
              <a:gd name="T12" fmla="*/ 2147483647 w 1417"/>
              <a:gd name="T13" fmla="*/ 2147483647 h 352"/>
              <a:gd name="T14" fmla="*/ 2147483647 w 1417"/>
              <a:gd name="T15" fmla="*/ 2147483647 h 352"/>
              <a:gd name="T16" fmla="*/ 2147483647 w 1417"/>
              <a:gd name="T17" fmla="*/ 2147483647 h 352"/>
              <a:gd name="T18" fmla="*/ 2147483647 w 1417"/>
              <a:gd name="T19" fmla="*/ 2147483647 h 352"/>
              <a:gd name="T20" fmla="*/ 2147483647 w 1417"/>
              <a:gd name="T21" fmla="*/ 2147483647 h 352"/>
              <a:gd name="T22" fmla="*/ 2147483647 w 1417"/>
              <a:gd name="T23" fmla="*/ 2147483647 h 352"/>
              <a:gd name="T24" fmla="*/ 2147483647 w 1417"/>
              <a:gd name="T25" fmla="*/ 2147483647 h 352"/>
              <a:gd name="T26" fmla="*/ 2147483647 w 1417"/>
              <a:gd name="T27" fmla="*/ 2147483647 h 352"/>
              <a:gd name="T28" fmla="*/ 0 w 1417"/>
              <a:gd name="T29" fmla="*/ 2147483647 h 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7"/>
              <a:gd name="T46" fmla="*/ 0 h 352"/>
              <a:gd name="T47" fmla="*/ 1417 w 1417"/>
              <a:gd name="T48" fmla="*/ 352 h 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7" h="352">
                <a:moveTo>
                  <a:pt x="0" y="254"/>
                </a:moveTo>
                <a:lnTo>
                  <a:pt x="354" y="48"/>
                </a:lnTo>
                <a:lnTo>
                  <a:pt x="286" y="206"/>
                </a:lnTo>
                <a:lnTo>
                  <a:pt x="694" y="48"/>
                </a:lnTo>
                <a:lnTo>
                  <a:pt x="558" y="242"/>
                </a:lnTo>
                <a:lnTo>
                  <a:pt x="1048" y="0"/>
                </a:lnTo>
                <a:lnTo>
                  <a:pt x="926" y="206"/>
                </a:lnTo>
                <a:lnTo>
                  <a:pt x="1416" y="37"/>
                </a:lnTo>
                <a:lnTo>
                  <a:pt x="789" y="338"/>
                </a:lnTo>
                <a:lnTo>
                  <a:pt x="845" y="182"/>
                </a:lnTo>
                <a:lnTo>
                  <a:pt x="435" y="351"/>
                </a:lnTo>
                <a:lnTo>
                  <a:pt x="490" y="206"/>
                </a:lnTo>
                <a:lnTo>
                  <a:pt x="190" y="290"/>
                </a:lnTo>
                <a:lnTo>
                  <a:pt x="245" y="193"/>
                </a:lnTo>
                <a:lnTo>
                  <a:pt x="0" y="254"/>
                </a:lnTo>
              </a:path>
            </a:pathLst>
          </a:custGeom>
          <a:solidFill>
            <a:srgbClr val="FBA04D"/>
          </a:solidFill>
          <a:ln w="12700" cap="rnd">
            <a:solidFill>
              <a:schemeClr val="tx1"/>
            </a:solidFill>
            <a:round/>
            <a:headEnd/>
            <a:tailEnd/>
          </a:ln>
        </p:spPr>
        <p:txBody>
          <a:bodyPr/>
          <a:lstStyle/>
          <a:p>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7">
            <a:extLst>
              <a:ext uri="{FF2B5EF4-FFF2-40B4-BE49-F238E27FC236}">
                <a16:creationId xmlns:a16="http://schemas.microsoft.com/office/drawing/2014/main" id="{3B039713-A343-9F3F-F467-C3F157D003C4}"/>
              </a:ext>
            </a:extLst>
          </p:cNvPr>
          <p:cNvSpPr>
            <a:spLocks noChangeArrowheads="1"/>
          </p:cNvSpPr>
          <p:nvPr/>
        </p:nvSpPr>
        <p:spPr bwMode="auto">
          <a:xfrm>
            <a:off x="701675" y="2271713"/>
            <a:ext cx="7826375" cy="311626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1" name="Rectangle 1028">
            <a:extLst>
              <a:ext uri="{FF2B5EF4-FFF2-40B4-BE49-F238E27FC236}">
                <a16:creationId xmlns:a16="http://schemas.microsoft.com/office/drawing/2014/main" id="{06686254-DAFD-2638-5830-F9B7025D1F6B}"/>
              </a:ext>
            </a:extLst>
          </p:cNvPr>
          <p:cNvSpPr>
            <a:spLocks noChangeArrowheads="1"/>
          </p:cNvSpPr>
          <p:nvPr/>
        </p:nvSpPr>
        <p:spPr bwMode="auto">
          <a:xfrm>
            <a:off x="5824538" y="3340100"/>
            <a:ext cx="1966912" cy="9810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2" name="Line 1029">
            <a:extLst>
              <a:ext uri="{FF2B5EF4-FFF2-40B4-BE49-F238E27FC236}">
                <a16:creationId xmlns:a16="http://schemas.microsoft.com/office/drawing/2014/main" id="{A3BA20E8-6EB8-FA6D-F670-3C850D4C5A3F}"/>
              </a:ext>
            </a:extLst>
          </p:cNvPr>
          <p:cNvSpPr>
            <a:spLocks noChangeShapeType="1"/>
          </p:cNvSpPr>
          <p:nvPr/>
        </p:nvSpPr>
        <p:spPr bwMode="auto">
          <a:xfrm flipH="1">
            <a:off x="6000750" y="3198813"/>
            <a:ext cx="25320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3" name="Line 1030">
            <a:extLst>
              <a:ext uri="{FF2B5EF4-FFF2-40B4-BE49-F238E27FC236}">
                <a16:creationId xmlns:a16="http://schemas.microsoft.com/office/drawing/2014/main" id="{FA4719C8-FD46-BE09-EAF0-E1122B1A67A3}"/>
              </a:ext>
            </a:extLst>
          </p:cNvPr>
          <p:cNvSpPr>
            <a:spLocks noChangeShapeType="1"/>
          </p:cNvSpPr>
          <p:nvPr/>
        </p:nvSpPr>
        <p:spPr bwMode="auto">
          <a:xfrm flipH="1">
            <a:off x="5999163" y="4457700"/>
            <a:ext cx="2527300"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4" name="Oval 1031">
            <a:extLst>
              <a:ext uri="{FF2B5EF4-FFF2-40B4-BE49-F238E27FC236}">
                <a16:creationId xmlns:a16="http://schemas.microsoft.com/office/drawing/2014/main" id="{11CD30FB-C353-4F75-C053-E48E35ACFA7A}"/>
              </a:ext>
            </a:extLst>
          </p:cNvPr>
          <p:cNvSpPr>
            <a:spLocks noChangeArrowheads="1"/>
          </p:cNvSpPr>
          <p:nvPr/>
        </p:nvSpPr>
        <p:spPr bwMode="auto">
          <a:xfrm>
            <a:off x="5424488" y="2413000"/>
            <a:ext cx="615950" cy="28352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5" name="Line 1032">
            <a:extLst>
              <a:ext uri="{FF2B5EF4-FFF2-40B4-BE49-F238E27FC236}">
                <a16:creationId xmlns:a16="http://schemas.microsoft.com/office/drawing/2014/main" id="{7D1F57B4-8B9B-8FC3-7257-ED295EF1A9E6}"/>
              </a:ext>
            </a:extLst>
          </p:cNvPr>
          <p:cNvSpPr>
            <a:spLocks noChangeShapeType="1"/>
          </p:cNvSpPr>
          <p:nvPr/>
        </p:nvSpPr>
        <p:spPr bwMode="auto">
          <a:xfrm>
            <a:off x="709613" y="3198813"/>
            <a:ext cx="2281237"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6" name="Line 1033">
            <a:extLst>
              <a:ext uri="{FF2B5EF4-FFF2-40B4-BE49-F238E27FC236}">
                <a16:creationId xmlns:a16="http://schemas.microsoft.com/office/drawing/2014/main" id="{71B0C115-F462-5B38-E08F-820211E9C5C9}"/>
              </a:ext>
            </a:extLst>
          </p:cNvPr>
          <p:cNvSpPr>
            <a:spLocks noChangeShapeType="1"/>
          </p:cNvSpPr>
          <p:nvPr/>
        </p:nvSpPr>
        <p:spPr bwMode="auto">
          <a:xfrm>
            <a:off x="717550" y="4471988"/>
            <a:ext cx="2273300"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7" name="Oval 1034">
            <a:extLst>
              <a:ext uri="{FF2B5EF4-FFF2-40B4-BE49-F238E27FC236}">
                <a16:creationId xmlns:a16="http://schemas.microsoft.com/office/drawing/2014/main" id="{6E2DE20D-755F-6536-8A90-115AF0E5395F}"/>
              </a:ext>
            </a:extLst>
          </p:cNvPr>
          <p:cNvSpPr>
            <a:spLocks noChangeArrowheads="1"/>
          </p:cNvSpPr>
          <p:nvPr/>
        </p:nvSpPr>
        <p:spPr bwMode="auto">
          <a:xfrm>
            <a:off x="2978150" y="2413000"/>
            <a:ext cx="620713" cy="2835275"/>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8" name="Rectangle 1035">
            <a:extLst>
              <a:ext uri="{FF2B5EF4-FFF2-40B4-BE49-F238E27FC236}">
                <a16:creationId xmlns:a16="http://schemas.microsoft.com/office/drawing/2014/main" id="{5088DC0D-B600-E751-F19C-2E57C4A57BDC}"/>
              </a:ext>
            </a:extLst>
          </p:cNvPr>
          <p:cNvSpPr>
            <a:spLocks noChangeArrowheads="1"/>
          </p:cNvSpPr>
          <p:nvPr/>
        </p:nvSpPr>
        <p:spPr bwMode="auto">
          <a:xfrm>
            <a:off x="5745163" y="3251200"/>
            <a:ext cx="714375" cy="1171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299" name="Rectangle 1036">
            <a:extLst>
              <a:ext uri="{FF2B5EF4-FFF2-40B4-BE49-F238E27FC236}">
                <a16:creationId xmlns:a16="http://schemas.microsoft.com/office/drawing/2014/main" id="{C07DFDD1-9F96-A094-BBD1-DF24ACE9754C}"/>
              </a:ext>
            </a:extLst>
          </p:cNvPr>
          <p:cNvSpPr>
            <a:spLocks noChangeArrowheads="1"/>
          </p:cNvSpPr>
          <p:nvPr/>
        </p:nvSpPr>
        <p:spPr bwMode="auto">
          <a:xfrm>
            <a:off x="2719388" y="3227388"/>
            <a:ext cx="457200" cy="1208087"/>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5549" name="Rectangle 1037">
            <a:extLst>
              <a:ext uri="{FF2B5EF4-FFF2-40B4-BE49-F238E27FC236}">
                <a16:creationId xmlns:a16="http://schemas.microsoft.com/office/drawing/2014/main" id="{3322EFAB-0FF6-F9EB-EC53-7E41CDE1D943}"/>
              </a:ext>
            </a:extLst>
          </p:cNvPr>
          <p:cNvSpPr>
            <a:spLocks noChangeArrowheads="1"/>
          </p:cNvSpPr>
          <p:nvPr/>
        </p:nvSpPr>
        <p:spPr bwMode="auto">
          <a:xfrm>
            <a:off x="3829050" y="3124200"/>
            <a:ext cx="1079500" cy="6842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700">
                <a:solidFill>
                  <a:schemeClr val="accent1"/>
                </a:solidFill>
                <a:effectLst>
                  <a:outerShdw blurRad="38100" dist="38100" dir="2700000" algn="tl">
                    <a:srgbClr val="000000"/>
                  </a:outerShdw>
                </a:effectLst>
                <a:latin typeface="Arial" charset="0"/>
              </a:rPr>
              <a:t>ACh</a:t>
            </a:r>
          </a:p>
        </p:txBody>
      </p:sp>
      <p:sp>
        <p:nvSpPr>
          <p:cNvPr id="12301" name="Freeform 1038">
            <a:extLst>
              <a:ext uri="{FF2B5EF4-FFF2-40B4-BE49-F238E27FC236}">
                <a16:creationId xmlns:a16="http://schemas.microsoft.com/office/drawing/2014/main" id="{AF42E1A3-C158-9D64-D4F4-01A993965227}"/>
              </a:ext>
            </a:extLst>
          </p:cNvPr>
          <p:cNvSpPr>
            <a:spLocks/>
          </p:cNvSpPr>
          <p:nvPr/>
        </p:nvSpPr>
        <p:spPr bwMode="auto">
          <a:xfrm>
            <a:off x="5997575" y="3830638"/>
            <a:ext cx="2454275" cy="1587"/>
          </a:xfrm>
          <a:custGeom>
            <a:avLst/>
            <a:gdLst>
              <a:gd name="T0" fmla="*/ 0 w 1739"/>
              <a:gd name="T1" fmla="*/ 0 h 1"/>
              <a:gd name="T2" fmla="*/ 2147483647 w 1739"/>
              <a:gd name="T3" fmla="*/ 0 h 1"/>
              <a:gd name="T4" fmla="*/ 0 60000 65536"/>
              <a:gd name="T5" fmla="*/ 0 60000 65536"/>
              <a:gd name="T6" fmla="*/ 0 w 1739"/>
              <a:gd name="T7" fmla="*/ 0 h 1"/>
              <a:gd name="T8" fmla="*/ 1739 w 1739"/>
              <a:gd name="T9" fmla="*/ 1 h 1"/>
            </a:gdLst>
            <a:ahLst/>
            <a:cxnLst>
              <a:cxn ang="T4">
                <a:pos x="T0" y="T1"/>
              </a:cxn>
              <a:cxn ang="T5">
                <a:pos x="T2" y="T3"/>
              </a:cxn>
            </a:cxnLst>
            <a:rect l="T6" t="T7" r="T8" b="T9"/>
            <a:pathLst>
              <a:path w="1739" h="1">
                <a:moveTo>
                  <a:pt x="0" y="0"/>
                </a:moveTo>
                <a:lnTo>
                  <a:pt x="1738"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2" name="Freeform 1039">
            <a:extLst>
              <a:ext uri="{FF2B5EF4-FFF2-40B4-BE49-F238E27FC236}">
                <a16:creationId xmlns:a16="http://schemas.microsoft.com/office/drawing/2014/main" id="{77A4947C-A8AE-62D0-B8CE-1706D2EAA706}"/>
              </a:ext>
            </a:extLst>
          </p:cNvPr>
          <p:cNvSpPr>
            <a:spLocks/>
          </p:cNvSpPr>
          <p:nvPr/>
        </p:nvSpPr>
        <p:spPr bwMode="auto">
          <a:xfrm>
            <a:off x="6084888" y="3638550"/>
            <a:ext cx="1995487" cy="482600"/>
          </a:xfrm>
          <a:custGeom>
            <a:avLst/>
            <a:gdLst>
              <a:gd name="T0" fmla="*/ 0 w 1414"/>
              <a:gd name="T1" fmla="*/ 2147483647 h 304"/>
              <a:gd name="T2" fmla="*/ 2147483647 w 1414"/>
              <a:gd name="T3" fmla="*/ 2147483647 h 304"/>
              <a:gd name="T4" fmla="*/ 2147483647 w 1414"/>
              <a:gd name="T5" fmla="*/ 2147483647 h 304"/>
              <a:gd name="T6" fmla="*/ 2147483647 w 1414"/>
              <a:gd name="T7" fmla="*/ 2147483647 h 304"/>
              <a:gd name="T8" fmla="*/ 2147483647 w 1414"/>
              <a:gd name="T9" fmla="*/ 2147483647 h 304"/>
              <a:gd name="T10" fmla="*/ 2147483647 w 1414"/>
              <a:gd name="T11" fmla="*/ 0 h 304"/>
              <a:gd name="T12" fmla="*/ 2147483647 w 1414"/>
              <a:gd name="T13" fmla="*/ 2147483647 h 304"/>
              <a:gd name="T14" fmla="*/ 2147483647 w 1414"/>
              <a:gd name="T15" fmla="*/ 2147483647 h 304"/>
              <a:gd name="T16" fmla="*/ 2147483647 w 1414"/>
              <a:gd name="T17" fmla="*/ 2147483647 h 304"/>
              <a:gd name="T18" fmla="*/ 2147483647 w 1414"/>
              <a:gd name="T19" fmla="*/ 2147483647 h 304"/>
              <a:gd name="T20" fmla="*/ 2147483647 w 1414"/>
              <a:gd name="T21" fmla="*/ 2147483647 h 304"/>
              <a:gd name="T22" fmla="*/ 2147483647 w 1414"/>
              <a:gd name="T23" fmla="*/ 2147483647 h 304"/>
              <a:gd name="T24" fmla="*/ 2147483647 w 1414"/>
              <a:gd name="T25" fmla="*/ 2147483647 h 304"/>
              <a:gd name="T26" fmla="*/ 2147483647 w 1414"/>
              <a:gd name="T27" fmla="*/ 2147483647 h 304"/>
              <a:gd name="T28" fmla="*/ 0 w 1414"/>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4"/>
              <a:gd name="T46" fmla="*/ 0 h 304"/>
              <a:gd name="T47" fmla="*/ 1414 w 1414"/>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4" h="304">
                <a:moveTo>
                  <a:pt x="0" y="219"/>
                </a:moveTo>
                <a:lnTo>
                  <a:pt x="353" y="41"/>
                </a:lnTo>
                <a:lnTo>
                  <a:pt x="285" y="178"/>
                </a:lnTo>
                <a:lnTo>
                  <a:pt x="693" y="41"/>
                </a:lnTo>
                <a:lnTo>
                  <a:pt x="558" y="209"/>
                </a:lnTo>
                <a:lnTo>
                  <a:pt x="1046" y="0"/>
                </a:lnTo>
                <a:lnTo>
                  <a:pt x="924" y="178"/>
                </a:lnTo>
                <a:lnTo>
                  <a:pt x="1413" y="32"/>
                </a:lnTo>
                <a:lnTo>
                  <a:pt x="788" y="292"/>
                </a:lnTo>
                <a:lnTo>
                  <a:pt x="842" y="157"/>
                </a:lnTo>
                <a:lnTo>
                  <a:pt x="434" y="303"/>
                </a:lnTo>
                <a:lnTo>
                  <a:pt x="489" y="178"/>
                </a:lnTo>
                <a:lnTo>
                  <a:pt x="189" y="251"/>
                </a:lnTo>
                <a:lnTo>
                  <a:pt x="244" y="166"/>
                </a:lnTo>
                <a:lnTo>
                  <a:pt x="0" y="219"/>
                </a:lnTo>
              </a:path>
            </a:pathLst>
          </a:custGeom>
          <a:solidFill>
            <a:srgbClr val="FBA04D"/>
          </a:solidFill>
          <a:ln w="12700" cap="rnd">
            <a:solidFill>
              <a:schemeClr val="tx1"/>
            </a:solidFill>
            <a:round/>
            <a:headEnd/>
            <a:tailEnd/>
          </a:ln>
        </p:spPr>
        <p:txBody>
          <a:bodyPr/>
          <a:lstStyle/>
          <a:p>
            <a:endParaRPr lang="en-US"/>
          </a:p>
        </p:txBody>
      </p:sp>
      <p:sp>
        <p:nvSpPr>
          <p:cNvPr id="12303" name="Freeform 1040">
            <a:extLst>
              <a:ext uri="{FF2B5EF4-FFF2-40B4-BE49-F238E27FC236}">
                <a16:creationId xmlns:a16="http://schemas.microsoft.com/office/drawing/2014/main" id="{6316BE4E-8F66-34E1-FB97-9D0D47CE6442}"/>
              </a:ext>
            </a:extLst>
          </p:cNvPr>
          <p:cNvSpPr>
            <a:spLocks/>
          </p:cNvSpPr>
          <p:nvPr/>
        </p:nvSpPr>
        <p:spPr bwMode="auto">
          <a:xfrm>
            <a:off x="2438400" y="3798888"/>
            <a:ext cx="2455863" cy="1587"/>
          </a:xfrm>
          <a:custGeom>
            <a:avLst/>
            <a:gdLst>
              <a:gd name="T0" fmla="*/ 0 w 1740"/>
              <a:gd name="T1" fmla="*/ 0 h 1"/>
              <a:gd name="T2" fmla="*/ 2147483647 w 1740"/>
              <a:gd name="T3" fmla="*/ 0 h 1"/>
              <a:gd name="T4" fmla="*/ 0 60000 65536"/>
              <a:gd name="T5" fmla="*/ 0 60000 65536"/>
              <a:gd name="T6" fmla="*/ 0 w 1740"/>
              <a:gd name="T7" fmla="*/ 0 h 1"/>
              <a:gd name="T8" fmla="*/ 1740 w 1740"/>
              <a:gd name="T9" fmla="*/ 1 h 1"/>
            </a:gdLst>
            <a:ahLst/>
            <a:cxnLst>
              <a:cxn ang="T4">
                <a:pos x="T0" y="T1"/>
              </a:cxn>
              <a:cxn ang="T5">
                <a:pos x="T2" y="T3"/>
              </a:cxn>
            </a:cxnLst>
            <a:rect l="T6" t="T7" r="T8" b="T9"/>
            <a:pathLst>
              <a:path w="1740" h="1">
                <a:moveTo>
                  <a:pt x="0" y="0"/>
                </a:moveTo>
                <a:lnTo>
                  <a:pt x="1739"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4" name="Oval 1041">
            <a:extLst>
              <a:ext uri="{FF2B5EF4-FFF2-40B4-BE49-F238E27FC236}">
                <a16:creationId xmlns:a16="http://schemas.microsoft.com/office/drawing/2014/main" id="{BFA8A4FC-C9D8-6206-111D-E935B1C53B2D}"/>
              </a:ext>
            </a:extLst>
          </p:cNvPr>
          <p:cNvSpPr>
            <a:spLocks noChangeArrowheads="1"/>
          </p:cNvSpPr>
          <p:nvPr/>
        </p:nvSpPr>
        <p:spPr bwMode="auto">
          <a:xfrm>
            <a:off x="5319713" y="3430588"/>
            <a:ext cx="149225"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5" name="Oval 1042">
            <a:extLst>
              <a:ext uri="{FF2B5EF4-FFF2-40B4-BE49-F238E27FC236}">
                <a16:creationId xmlns:a16="http://schemas.microsoft.com/office/drawing/2014/main" id="{E5EE4161-EA5C-0911-EF50-D25AF536FBEF}"/>
              </a:ext>
            </a:extLst>
          </p:cNvPr>
          <p:cNvSpPr>
            <a:spLocks noChangeArrowheads="1"/>
          </p:cNvSpPr>
          <p:nvPr/>
        </p:nvSpPr>
        <p:spPr bwMode="auto">
          <a:xfrm>
            <a:off x="5276850" y="3702050"/>
            <a:ext cx="150813"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6" name="Oval 1043">
            <a:extLst>
              <a:ext uri="{FF2B5EF4-FFF2-40B4-BE49-F238E27FC236}">
                <a16:creationId xmlns:a16="http://schemas.microsoft.com/office/drawing/2014/main" id="{7C84F29C-8124-AB83-4498-4CF15AFDD217}"/>
              </a:ext>
            </a:extLst>
          </p:cNvPr>
          <p:cNvSpPr>
            <a:spLocks noChangeArrowheads="1"/>
          </p:cNvSpPr>
          <p:nvPr/>
        </p:nvSpPr>
        <p:spPr bwMode="auto">
          <a:xfrm>
            <a:off x="5413375" y="2908300"/>
            <a:ext cx="149225"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7" name="Oval 1044">
            <a:extLst>
              <a:ext uri="{FF2B5EF4-FFF2-40B4-BE49-F238E27FC236}">
                <a16:creationId xmlns:a16="http://schemas.microsoft.com/office/drawing/2014/main" id="{82224F62-3D0C-3C7B-2D1D-BEF302C490BE}"/>
              </a:ext>
            </a:extLst>
          </p:cNvPr>
          <p:cNvSpPr>
            <a:spLocks noChangeArrowheads="1"/>
          </p:cNvSpPr>
          <p:nvPr/>
        </p:nvSpPr>
        <p:spPr bwMode="auto">
          <a:xfrm>
            <a:off x="5289550" y="3208338"/>
            <a:ext cx="254000"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8" name="Oval 1045">
            <a:extLst>
              <a:ext uri="{FF2B5EF4-FFF2-40B4-BE49-F238E27FC236}">
                <a16:creationId xmlns:a16="http://schemas.microsoft.com/office/drawing/2014/main" id="{C693B10F-0FBD-0E45-478D-1B1B4F69A771}"/>
              </a:ext>
            </a:extLst>
          </p:cNvPr>
          <p:cNvSpPr>
            <a:spLocks noChangeArrowheads="1"/>
          </p:cNvSpPr>
          <p:nvPr/>
        </p:nvSpPr>
        <p:spPr bwMode="auto">
          <a:xfrm>
            <a:off x="5272088" y="3937000"/>
            <a:ext cx="152400" cy="1476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09" name="Oval 1046">
            <a:extLst>
              <a:ext uri="{FF2B5EF4-FFF2-40B4-BE49-F238E27FC236}">
                <a16:creationId xmlns:a16="http://schemas.microsoft.com/office/drawing/2014/main" id="{1A5F4CBA-1134-6B4A-1B60-393F8AE2790F}"/>
              </a:ext>
            </a:extLst>
          </p:cNvPr>
          <p:cNvSpPr>
            <a:spLocks noChangeArrowheads="1"/>
          </p:cNvSpPr>
          <p:nvPr/>
        </p:nvSpPr>
        <p:spPr bwMode="auto">
          <a:xfrm>
            <a:off x="5391150" y="4264025"/>
            <a:ext cx="79375" cy="8890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0" name="Oval 1047">
            <a:extLst>
              <a:ext uri="{FF2B5EF4-FFF2-40B4-BE49-F238E27FC236}">
                <a16:creationId xmlns:a16="http://schemas.microsoft.com/office/drawing/2014/main" id="{56113C2B-00C7-8D99-CC03-BAD40D728A05}"/>
              </a:ext>
            </a:extLst>
          </p:cNvPr>
          <p:cNvSpPr>
            <a:spLocks noChangeArrowheads="1"/>
          </p:cNvSpPr>
          <p:nvPr/>
        </p:nvSpPr>
        <p:spPr bwMode="auto">
          <a:xfrm>
            <a:off x="5249863" y="4430713"/>
            <a:ext cx="150812" cy="14763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1" name="Oval 1048">
            <a:extLst>
              <a:ext uri="{FF2B5EF4-FFF2-40B4-BE49-F238E27FC236}">
                <a16:creationId xmlns:a16="http://schemas.microsoft.com/office/drawing/2014/main" id="{8F992546-2EDF-F5B7-D220-9E1A2D453978}"/>
              </a:ext>
            </a:extLst>
          </p:cNvPr>
          <p:cNvSpPr>
            <a:spLocks noChangeArrowheads="1"/>
          </p:cNvSpPr>
          <p:nvPr/>
        </p:nvSpPr>
        <p:spPr bwMode="auto">
          <a:xfrm>
            <a:off x="5297488" y="4754563"/>
            <a:ext cx="254000"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2" name="Oval 1049">
            <a:extLst>
              <a:ext uri="{FF2B5EF4-FFF2-40B4-BE49-F238E27FC236}">
                <a16:creationId xmlns:a16="http://schemas.microsoft.com/office/drawing/2014/main" id="{B9B66A1F-04A8-26A3-67EA-C4EC4ADAB4F1}"/>
              </a:ext>
            </a:extLst>
          </p:cNvPr>
          <p:cNvSpPr>
            <a:spLocks noChangeArrowheads="1"/>
          </p:cNvSpPr>
          <p:nvPr/>
        </p:nvSpPr>
        <p:spPr bwMode="auto">
          <a:xfrm>
            <a:off x="5170488" y="2786063"/>
            <a:ext cx="149225" cy="10953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3" name="Oval 1050">
            <a:extLst>
              <a:ext uri="{FF2B5EF4-FFF2-40B4-BE49-F238E27FC236}">
                <a16:creationId xmlns:a16="http://schemas.microsoft.com/office/drawing/2014/main" id="{55418145-EF21-65B6-C4F2-2F3BC4AF866D}"/>
              </a:ext>
            </a:extLst>
          </p:cNvPr>
          <p:cNvSpPr>
            <a:spLocks noChangeArrowheads="1"/>
          </p:cNvSpPr>
          <p:nvPr/>
        </p:nvSpPr>
        <p:spPr bwMode="auto">
          <a:xfrm>
            <a:off x="5086350" y="3154363"/>
            <a:ext cx="150813"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4" name="Oval 1051">
            <a:extLst>
              <a:ext uri="{FF2B5EF4-FFF2-40B4-BE49-F238E27FC236}">
                <a16:creationId xmlns:a16="http://schemas.microsoft.com/office/drawing/2014/main" id="{C949EAA6-C83A-AFB2-3FDD-DD39F86B290E}"/>
              </a:ext>
            </a:extLst>
          </p:cNvPr>
          <p:cNvSpPr>
            <a:spLocks noChangeArrowheads="1"/>
          </p:cNvSpPr>
          <p:nvPr/>
        </p:nvSpPr>
        <p:spPr bwMode="auto">
          <a:xfrm>
            <a:off x="5043488" y="3519488"/>
            <a:ext cx="125412" cy="1174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5" name="Oval 1052">
            <a:extLst>
              <a:ext uri="{FF2B5EF4-FFF2-40B4-BE49-F238E27FC236}">
                <a16:creationId xmlns:a16="http://schemas.microsoft.com/office/drawing/2014/main" id="{400D9563-5552-47A1-5A25-9A1BB1A5B532}"/>
              </a:ext>
            </a:extLst>
          </p:cNvPr>
          <p:cNvSpPr>
            <a:spLocks noChangeArrowheads="1"/>
          </p:cNvSpPr>
          <p:nvPr/>
        </p:nvSpPr>
        <p:spPr bwMode="auto">
          <a:xfrm>
            <a:off x="5002213" y="3887788"/>
            <a:ext cx="147637"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6" name="Oval 1053">
            <a:extLst>
              <a:ext uri="{FF2B5EF4-FFF2-40B4-BE49-F238E27FC236}">
                <a16:creationId xmlns:a16="http://schemas.microsoft.com/office/drawing/2014/main" id="{4EDB53F3-7AEF-1877-7E97-C4B5EC936BE7}"/>
              </a:ext>
            </a:extLst>
          </p:cNvPr>
          <p:cNvSpPr>
            <a:spLocks noChangeArrowheads="1"/>
          </p:cNvSpPr>
          <p:nvPr/>
        </p:nvSpPr>
        <p:spPr bwMode="auto">
          <a:xfrm>
            <a:off x="4976813" y="4252913"/>
            <a:ext cx="133350" cy="1238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7" name="Oval 1054">
            <a:extLst>
              <a:ext uri="{FF2B5EF4-FFF2-40B4-BE49-F238E27FC236}">
                <a16:creationId xmlns:a16="http://schemas.microsoft.com/office/drawing/2014/main" id="{D5B7EE56-8D34-8CB9-477A-1AA9BCFA2D05}"/>
              </a:ext>
            </a:extLst>
          </p:cNvPr>
          <p:cNvSpPr>
            <a:spLocks noChangeArrowheads="1"/>
          </p:cNvSpPr>
          <p:nvPr/>
        </p:nvSpPr>
        <p:spPr bwMode="auto">
          <a:xfrm>
            <a:off x="5083175" y="3749675"/>
            <a:ext cx="150813"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8" name="Oval 1055">
            <a:extLst>
              <a:ext uri="{FF2B5EF4-FFF2-40B4-BE49-F238E27FC236}">
                <a16:creationId xmlns:a16="http://schemas.microsoft.com/office/drawing/2014/main" id="{606FB69A-9876-C159-5A7D-D56A19E93181}"/>
              </a:ext>
            </a:extLst>
          </p:cNvPr>
          <p:cNvSpPr>
            <a:spLocks noChangeArrowheads="1"/>
          </p:cNvSpPr>
          <p:nvPr/>
        </p:nvSpPr>
        <p:spPr bwMode="auto">
          <a:xfrm>
            <a:off x="5154613" y="4121150"/>
            <a:ext cx="133350" cy="125413"/>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19" name="Oval 1056">
            <a:extLst>
              <a:ext uri="{FF2B5EF4-FFF2-40B4-BE49-F238E27FC236}">
                <a16:creationId xmlns:a16="http://schemas.microsoft.com/office/drawing/2014/main" id="{E1A1EF2B-3762-85D8-85F4-DE33C6DBC84A}"/>
              </a:ext>
            </a:extLst>
          </p:cNvPr>
          <p:cNvSpPr>
            <a:spLocks noChangeArrowheads="1"/>
          </p:cNvSpPr>
          <p:nvPr/>
        </p:nvSpPr>
        <p:spPr bwMode="auto">
          <a:xfrm>
            <a:off x="4891088" y="3354388"/>
            <a:ext cx="101600" cy="92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2320" name="Rectangle 2">
            <a:extLst>
              <a:ext uri="{FF2B5EF4-FFF2-40B4-BE49-F238E27FC236}">
                <a16:creationId xmlns:a16="http://schemas.microsoft.com/office/drawing/2014/main" id="{2970E7C9-65A7-8364-6B90-9214D104D5FB}"/>
              </a:ext>
            </a:extLst>
          </p:cNvPr>
          <p:cNvSpPr txBox="1">
            <a:spLocks noChangeArrowheads="1"/>
          </p:cNvSpPr>
          <p:nvPr/>
        </p:nvSpPr>
        <p:spPr bwMode="auto">
          <a:xfrm>
            <a:off x="8382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r>
              <a:rPr lang="hi-IN" altLang="en-US" sz="3600">
                <a:solidFill>
                  <a:schemeClr val="tx2"/>
                </a:solidFill>
                <a:latin typeface="Calibri" panose="020F0502020204030204" pitchFamily="34" charset="0"/>
                <a:cs typeface="Calibri" panose="020F0502020204030204" pitchFamily="34" charset="0"/>
              </a:rPr>
              <a:t>सामान्य तंत्रिका कार्य</a:t>
            </a:r>
            <a:endParaRPr lang="en-US" altLang="en-US" sz="3600">
              <a:solidFill>
                <a:schemeClr val="tx2"/>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1">
            <a:extLst>
              <a:ext uri="{FF2B5EF4-FFF2-40B4-BE49-F238E27FC236}">
                <a16:creationId xmlns:a16="http://schemas.microsoft.com/office/drawing/2014/main" id="{9E54A9B6-5A37-CB0D-6016-31FE7A1820A4}"/>
              </a:ext>
            </a:extLst>
          </p:cNvPr>
          <p:cNvSpPr>
            <a:spLocks noChangeArrowheads="1"/>
          </p:cNvSpPr>
          <p:nvPr/>
        </p:nvSpPr>
        <p:spPr bwMode="auto">
          <a:xfrm>
            <a:off x="677863" y="2057400"/>
            <a:ext cx="7856537" cy="34290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15" name="Rectangle 2052">
            <a:extLst>
              <a:ext uri="{FF2B5EF4-FFF2-40B4-BE49-F238E27FC236}">
                <a16:creationId xmlns:a16="http://schemas.microsoft.com/office/drawing/2014/main" id="{33E5EB55-B4AB-84D8-154D-1BEC27CB0963}"/>
              </a:ext>
            </a:extLst>
          </p:cNvPr>
          <p:cNvSpPr>
            <a:spLocks noChangeArrowheads="1"/>
          </p:cNvSpPr>
          <p:nvPr/>
        </p:nvSpPr>
        <p:spPr bwMode="auto">
          <a:xfrm>
            <a:off x="5810250" y="3328988"/>
            <a:ext cx="1974850" cy="98425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16" name="Line 2053">
            <a:extLst>
              <a:ext uri="{FF2B5EF4-FFF2-40B4-BE49-F238E27FC236}">
                <a16:creationId xmlns:a16="http://schemas.microsoft.com/office/drawing/2014/main" id="{9D3BDE4B-6063-6582-8F8D-7C1A33173FC6}"/>
              </a:ext>
            </a:extLst>
          </p:cNvPr>
          <p:cNvSpPr>
            <a:spLocks noChangeShapeType="1"/>
          </p:cNvSpPr>
          <p:nvPr/>
        </p:nvSpPr>
        <p:spPr bwMode="auto">
          <a:xfrm flipH="1">
            <a:off x="5978525" y="3184525"/>
            <a:ext cx="253841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17" name="Line 2054">
            <a:extLst>
              <a:ext uri="{FF2B5EF4-FFF2-40B4-BE49-F238E27FC236}">
                <a16:creationId xmlns:a16="http://schemas.microsoft.com/office/drawing/2014/main" id="{606248D9-F2E9-7F05-2817-3569183E46A0}"/>
              </a:ext>
            </a:extLst>
          </p:cNvPr>
          <p:cNvSpPr>
            <a:spLocks noChangeShapeType="1"/>
          </p:cNvSpPr>
          <p:nvPr/>
        </p:nvSpPr>
        <p:spPr bwMode="auto">
          <a:xfrm flipH="1">
            <a:off x="5978525" y="4462463"/>
            <a:ext cx="25320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18" name="Oval 2055">
            <a:extLst>
              <a:ext uri="{FF2B5EF4-FFF2-40B4-BE49-F238E27FC236}">
                <a16:creationId xmlns:a16="http://schemas.microsoft.com/office/drawing/2014/main" id="{335E7D3B-E1D2-D5C5-EE01-20298D2B1AE9}"/>
              </a:ext>
            </a:extLst>
          </p:cNvPr>
          <p:cNvSpPr>
            <a:spLocks noChangeArrowheads="1"/>
          </p:cNvSpPr>
          <p:nvPr/>
        </p:nvSpPr>
        <p:spPr bwMode="auto">
          <a:xfrm>
            <a:off x="5399088" y="2400300"/>
            <a:ext cx="615950" cy="284003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19" name="Rectangle 2056">
            <a:extLst>
              <a:ext uri="{FF2B5EF4-FFF2-40B4-BE49-F238E27FC236}">
                <a16:creationId xmlns:a16="http://schemas.microsoft.com/office/drawing/2014/main" id="{83D17E9B-EBD8-62A5-4B34-94F1B34E1AAF}"/>
              </a:ext>
            </a:extLst>
          </p:cNvPr>
          <p:cNvSpPr>
            <a:spLocks noChangeArrowheads="1"/>
          </p:cNvSpPr>
          <p:nvPr/>
        </p:nvSpPr>
        <p:spPr bwMode="auto">
          <a:xfrm>
            <a:off x="5830888" y="3222625"/>
            <a:ext cx="450850" cy="1214438"/>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0" name="Line 2057">
            <a:extLst>
              <a:ext uri="{FF2B5EF4-FFF2-40B4-BE49-F238E27FC236}">
                <a16:creationId xmlns:a16="http://schemas.microsoft.com/office/drawing/2014/main" id="{8AB319EC-4A17-6CC8-F368-B0B3A873506A}"/>
              </a:ext>
            </a:extLst>
          </p:cNvPr>
          <p:cNvSpPr>
            <a:spLocks noChangeShapeType="1"/>
          </p:cNvSpPr>
          <p:nvPr/>
        </p:nvSpPr>
        <p:spPr bwMode="auto">
          <a:xfrm>
            <a:off x="679450" y="3200400"/>
            <a:ext cx="23288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1" name="Line 2058">
            <a:extLst>
              <a:ext uri="{FF2B5EF4-FFF2-40B4-BE49-F238E27FC236}">
                <a16:creationId xmlns:a16="http://schemas.microsoft.com/office/drawing/2014/main" id="{C4D73559-274B-C222-36A1-BC5C27E972CD}"/>
              </a:ext>
            </a:extLst>
          </p:cNvPr>
          <p:cNvSpPr>
            <a:spLocks noChangeShapeType="1"/>
          </p:cNvSpPr>
          <p:nvPr/>
        </p:nvSpPr>
        <p:spPr bwMode="auto">
          <a:xfrm>
            <a:off x="687388" y="4448175"/>
            <a:ext cx="2320925"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2" name="Oval 2059">
            <a:extLst>
              <a:ext uri="{FF2B5EF4-FFF2-40B4-BE49-F238E27FC236}">
                <a16:creationId xmlns:a16="http://schemas.microsoft.com/office/drawing/2014/main" id="{514FCFF6-106A-4B67-B15B-ABD7A55B4716}"/>
              </a:ext>
            </a:extLst>
          </p:cNvPr>
          <p:cNvSpPr>
            <a:spLocks noChangeArrowheads="1"/>
          </p:cNvSpPr>
          <p:nvPr/>
        </p:nvSpPr>
        <p:spPr bwMode="auto">
          <a:xfrm>
            <a:off x="3006725" y="2400300"/>
            <a:ext cx="625475" cy="284003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3" name="Rectangle 2060">
            <a:extLst>
              <a:ext uri="{FF2B5EF4-FFF2-40B4-BE49-F238E27FC236}">
                <a16:creationId xmlns:a16="http://schemas.microsoft.com/office/drawing/2014/main" id="{274569B9-34B9-8132-33B1-D6C1E08169FE}"/>
              </a:ext>
            </a:extLst>
          </p:cNvPr>
          <p:cNvSpPr>
            <a:spLocks noChangeArrowheads="1"/>
          </p:cNvSpPr>
          <p:nvPr/>
        </p:nvSpPr>
        <p:spPr bwMode="auto">
          <a:xfrm>
            <a:off x="2735263" y="3246438"/>
            <a:ext cx="484187" cy="1171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4" name="Oval 2061">
            <a:extLst>
              <a:ext uri="{FF2B5EF4-FFF2-40B4-BE49-F238E27FC236}">
                <a16:creationId xmlns:a16="http://schemas.microsoft.com/office/drawing/2014/main" id="{A7C74E4A-FC76-2452-2C4D-E8BD387C22C0}"/>
              </a:ext>
            </a:extLst>
          </p:cNvPr>
          <p:cNvSpPr>
            <a:spLocks noChangeArrowheads="1"/>
          </p:cNvSpPr>
          <p:nvPr/>
        </p:nvSpPr>
        <p:spPr bwMode="auto">
          <a:xfrm>
            <a:off x="4613275" y="3017838"/>
            <a:ext cx="287338" cy="18891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5" name="Oval 2062">
            <a:extLst>
              <a:ext uri="{FF2B5EF4-FFF2-40B4-BE49-F238E27FC236}">
                <a16:creationId xmlns:a16="http://schemas.microsoft.com/office/drawing/2014/main" id="{5C6F6106-448E-116A-911F-AED618B07417}"/>
              </a:ext>
            </a:extLst>
          </p:cNvPr>
          <p:cNvSpPr>
            <a:spLocks noChangeArrowheads="1"/>
          </p:cNvSpPr>
          <p:nvPr/>
        </p:nvSpPr>
        <p:spPr bwMode="auto">
          <a:xfrm>
            <a:off x="4657725" y="3667125"/>
            <a:ext cx="211138"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26" name="Oval 2063">
            <a:extLst>
              <a:ext uri="{FF2B5EF4-FFF2-40B4-BE49-F238E27FC236}">
                <a16:creationId xmlns:a16="http://schemas.microsoft.com/office/drawing/2014/main" id="{FFC4755C-C1AD-08F7-E93E-5F2999BBCCCA}"/>
              </a:ext>
            </a:extLst>
          </p:cNvPr>
          <p:cNvSpPr>
            <a:spLocks noChangeArrowheads="1"/>
          </p:cNvSpPr>
          <p:nvPr/>
        </p:nvSpPr>
        <p:spPr bwMode="auto">
          <a:xfrm>
            <a:off x="4506913" y="4879975"/>
            <a:ext cx="196850" cy="1873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7600" name="Rectangle 2064">
            <a:extLst>
              <a:ext uri="{FF2B5EF4-FFF2-40B4-BE49-F238E27FC236}">
                <a16:creationId xmlns:a16="http://schemas.microsoft.com/office/drawing/2014/main" id="{C4B16E52-498A-DD0A-8E19-C3EA0E894842}"/>
              </a:ext>
            </a:extLst>
          </p:cNvPr>
          <p:cNvSpPr>
            <a:spLocks noChangeArrowheads="1"/>
          </p:cNvSpPr>
          <p:nvPr/>
        </p:nvSpPr>
        <p:spPr bwMode="auto">
          <a:xfrm>
            <a:off x="3568700" y="4870450"/>
            <a:ext cx="962025" cy="6080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200">
                <a:solidFill>
                  <a:schemeClr val="accent1"/>
                </a:solidFill>
                <a:effectLst>
                  <a:outerShdw blurRad="38100" dist="38100" dir="2700000" algn="tl">
                    <a:srgbClr val="000000"/>
                  </a:outerShdw>
                </a:effectLst>
                <a:latin typeface="Arial" charset="0"/>
              </a:rPr>
              <a:t>ACh</a:t>
            </a:r>
          </a:p>
        </p:txBody>
      </p:sp>
      <p:sp>
        <p:nvSpPr>
          <p:cNvPr id="67601" name="Rectangle 2065">
            <a:extLst>
              <a:ext uri="{FF2B5EF4-FFF2-40B4-BE49-F238E27FC236}">
                <a16:creationId xmlns:a16="http://schemas.microsoft.com/office/drawing/2014/main" id="{D409B794-2BB7-3DA1-DEC8-CC16EADE556F}"/>
              </a:ext>
            </a:extLst>
          </p:cNvPr>
          <p:cNvSpPr>
            <a:spLocks noChangeArrowheads="1"/>
          </p:cNvSpPr>
          <p:nvPr/>
        </p:nvSpPr>
        <p:spPr bwMode="auto">
          <a:xfrm>
            <a:off x="6211888" y="2228850"/>
            <a:ext cx="1203325" cy="608013"/>
          </a:xfrm>
          <a:prstGeom prst="rect">
            <a:avLst/>
          </a:prstGeom>
          <a:noFill/>
          <a:ln w="9525">
            <a:noFill/>
            <a:miter lim="800000"/>
            <a:headEnd/>
            <a:tailEnd/>
          </a:ln>
          <a:effectLst/>
        </p:spPr>
        <p:txBody>
          <a:bodyPr wrap="none" lIns="123825" tIns="60325" rIns="123825" bIns="60325">
            <a:spAutoFit/>
          </a:bodyPr>
          <a:lstStyle/>
          <a:p>
            <a:pPr defTabSz="1528763">
              <a:defRPr/>
            </a:pPr>
            <a:r>
              <a:rPr lang="en-US" sz="3200">
                <a:solidFill>
                  <a:schemeClr val="hlink"/>
                </a:solidFill>
                <a:effectLst>
                  <a:outerShdw blurRad="38100" dist="38100" dir="2700000" algn="tl">
                    <a:srgbClr val="000000"/>
                  </a:outerShdw>
                </a:effectLst>
                <a:latin typeface="Arial" charset="0"/>
              </a:rPr>
              <a:t>AChE</a:t>
            </a:r>
          </a:p>
        </p:txBody>
      </p:sp>
      <p:sp>
        <p:nvSpPr>
          <p:cNvPr id="13329" name="Oval 2066">
            <a:extLst>
              <a:ext uri="{FF2B5EF4-FFF2-40B4-BE49-F238E27FC236}">
                <a16:creationId xmlns:a16="http://schemas.microsoft.com/office/drawing/2014/main" id="{C1761382-C2B4-6CC3-80D6-841B051B03AB}"/>
              </a:ext>
            </a:extLst>
          </p:cNvPr>
          <p:cNvSpPr>
            <a:spLocks noChangeArrowheads="1"/>
          </p:cNvSpPr>
          <p:nvPr/>
        </p:nvSpPr>
        <p:spPr bwMode="auto">
          <a:xfrm>
            <a:off x="4872038" y="4306888"/>
            <a:ext cx="195262" cy="18891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0" name="Oval 2067">
            <a:extLst>
              <a:ext uri="{FF2B5EF4-FFF2-40B4-BE49-F238E27FC236}">
                <a16:creationId xmlns:a16="http://schemas.microsoft.com/office/drawing/2014/main" id="{0BB6CA01-8F8B-5037-9F1D-EB74D5FCADC3}"/>
              </a:ext>
            </a:extLst>
          </p:cNvPr>
          <p:cNvSpPr>
            <a:spLocks noChangeArrowheads="1"/>
          </p:cNvSpPr>
          <p:nvPr/>
        </p:nvSpPr>
        <p:spPr bwMode="auto">
          <a:xfrm>
            <a:off x="4184650" y="27527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1" name="Oval 2068">
            <a:extLst>
              <a:ext uri="{FF2B5EF4-FFF2-40B4-BE49-F238E27FC236}">
                <a16:creationId xmlns:a16="http://schemas.microsoft.com/office/drawing/2014/main" id="{FF19D752-F272-A3DC-3C58-CB2F9262E231}"/>
              </a:ext>
            </a:extLst>
          </p:cNvPr>
          <p:cNvSpPr>
            <a:spLocks noChangeArrowheads="1"/>
          </p:cNvSpPr>
          <p:nvPr/>
        </p:nvSpPr>
        <p:spPr bwMode="auto">
          <a:xfrm>
            <a:off x="4522788" y="44291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2" name="Oval 2069">
            <a:extLst>
              <a:ext uri="{FF2B5EF4-FFF2-40B4-BE49-F238E27FC236}">
                <a16:creationId xmlns:a16="http://schemas.microsoft.com/office/drawing/2014/main" id="{C2A2C05C-FAD8-4698-BFCA-A46637FBC38D}"/>
              </a:ext>
            </a:extLst>
          </p:cNvPr>
          <p:cNvSpPr>
            <a:spLocks noChangeArrowheads="1"/>
          </p:cNvSpPr>
          <p:nvPr/>
        </p:nvSpPr>
        <p:spPr bwMode="auto">
          <a:xfrm>
            <a:off x="3913188" y="32099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3" name="Oval 2070">
            <a:extLst>
              <a:ext uri="{FF2B5EF4-FFF2-40B4-BE49-F238E27FC236}">
                <a16:creationId xmlns:a16="http://schemas.microsoft.com/office/drawing/2014/main" id="{1677BEC8-2847-5FA2-9792-03418BF671BF}"/>
              </a:ext>
            </a:extLst>
          </p:cNvPr>
          <p:cNvSpPr>
            <a:spLocks noChangeArrowheads="1"/>
          </p:cNvSpPr>
          <p:nvPr/>
        </p:nvSpPr>
        <p:spPr bwMode="auto">
          <a:xfrm>
            <a:off x="3981450" y="41243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34" name="Oval 2071">
            <a:extLst>
              <a:ext uri="{FF2B5EF4-FFF2-40B4-BE49-F238E27FC236}">
                <a16:creationId xmlns:a16="http://schemas.microsoft.com/office/drawing/2014/main" id="{E3142977-0D5E-62F0-E38C-0B176987F945}"/>
              </a:ext>
            </a:extLst>
          </p:cNvPr>
          <p:cNvSpPr>
            <a:spLocks noChangeArrowheads="1"/>
          </p:cNvSpPr>
          <p:nvPr/>
        </p:nvSpPr>
        <p:spPr bwMode="auto">
          <a:xfrm>
            <a:off x="4319588" y="3819525"/>
            <a:ext cx="209550"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nvGrpSpPr>
          <p:cNvPr id="13335" name="Group 2072">
            <a:extLst>
              <a:ext uri="{FF2B5EF4-FFF2-40B4-BE49-F238E27FC236}">
                <a16:creationId xmlns:a16="http://schemas.microsoft.com/office/drawing/2014/main" id="{82E170CC-D96E-0EE8-0DD1-C393F69713EE}"/>
              </a:ext>
            </a:extLst>
          </p:cNvPr>
          <p:cNvGrpSpPr>
            <a:grpSpLocks/>
          </p:cNvGrpSpPr>
          <p:nvPr/>
        </p:nvGrpSpPr>
        <p:grpSpPr bwMode="auto">
          <a:xfrm>
            <a:off x="5249863" y="2520950"/>
            <a:ext cx="427037" cy="323850"/>
            <a:chOff x="3720" y="1588"/>
            <a:chExt cx="303" cy="204"/>
          </a:xfrm>
        </p:grpSpPr>
        <p:sp>
          <p:nvSpPr>
            <p:cNvPr id="13361" name="Oval 2073">
              <a:extLst>
                <a:ext uri="{FF2B5EF4-FFF2-40B4-BE49-F238E27FC236}">
                  <a16:creationId xmlns:a16="http://schemas.microsoft.com/office/drawing/2014/main" id="{89A0B26A-C9BC-C9D9-00B8-0451F71FB44C}"/>
                </a:ext>
              </a:extLst>
            </p:cNvPr>
            <p:cNvSpPr>
              <a:spLocks noChangeArrowheads="1"/>
            </p:cNvSpPr>
            <p:nvPr/>
          </p:nvSpPr>
          <p:spPr bwMode="auto">
            <a:xfrm rot="10800000" flipH="1">
              <a:off x="3797" y="1588"/>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62" name="AutoShape 2074">
              <a:extLst>
                <a:ext uri="{FF2B5EF4-FFF2-40B4-BE49-F238E27FC236}">
                  <a16:creationId xmlns:a16="http://schemas.microsoft.com/office/drawing/2014/main" id="{9B038CA7-F4E5-A081-8676-B68916D411DA}"/>
                </a:ext>
              </a:extLst>
            </p:cNvPr>
            <p:cNvSpPr>
              <a:spLocks noChangeArrowheads="1"/>
            </p:cNvSpPr>
            <p:nvPr/>
          </p:nvSpPr>
          <p:spPr bwMode="auto">
            <a:xfrm>
              <a:off x="3720" y="1622"/>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63" name="Oval 2075">
              <a:extLst>
                <a:ext uri="{FF2B5EF4-FFF2-40B4-BE49-F238E27FC236}">
                  <a16:creationId xmlns:a16="http://schemas.microsoft.com/office/drawing/2014/main" id="{520ECCB4-2F59-B38A-F2D6-D543C6F65BA0}"/>
                </a:ext>
              </a:extLst>
            </p:cNvPr>
            <p:cNvSpPr>
              <a:spLocks noChangeArrowheads="1"/>
            </p:cNvSpPr>
            <p:nvPr/>
          </p:nvSpPr>
          <p:spPr bwMode="auto">
            <a:xfrm flipH="1">
              <a:off x="3783" y="1654"/>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36" name="Group 2076">
            <a:extLst>
              <a:ext uri="{FF2B5EF4-FFF2-40B4-BE49-F238E27FC236}">
                <a16:creationId xmlns:a16="http://schemas.microsoft.com/office/drawing/2014/main" id="{C883C63F-4CEB-7BBE-2643-D7605B0DF5F5}"/>
              </a:ext>
            </a:extLst>
          </p:cNvPr>
          <p:cNvGrpSpPr>
            <a:grpSpLocks/>
          </p:cNvGrpSpPr>
          <p:nvPr/>
        </p:nvGrpSpPr>
        <p:grpSpPr bwMode="auto">
          <a:xfrm>
            <a:off x="5249863" y="4502150"/>
            <a:ext cx="427037" cy="323850"/>
            <a:chOff x="3720" y="2836"/>
            <a:chExt cx="303" cy="204"/>
          </a:xfrm>
        </p:grpSpPr>
        <p:sp>
          <p:nvSpPr>
            <p:cNvPr id="13358" name="Oval 2077">
              <a:extLst>
                <a:ext uri="{FF2B5EF4-FFF2-40B4-BE49-F238E27FC236}">
                  <a16:creationId xmlns:a16="http://schemas.microsoft.com/office/drawing/2014/main" id="{5C81BC04-2CBB-0500-9FFB-45289A27AB6F}"/>
                </a:ext>
              </a:extLst>
            </p:cNvPr>
            <p:cNvSpPr>
              <a:spLocks noChangeArrowheads="1"/>
            </p:cNvSpPr>
            <p:nvPr/>
          </p:nvSpPr>
          <p:spPr bwMode="auto">
            <a:xfrm rot="10800000" flipH="1">
              <a:off x="3797" y="283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59" name="AutoShape 2078">
              <a:extLst>
                <a:ext uri="{FF2B5EF4-FFF2-40B4-BE49-F238E27FC236}">
                  <a16:creationId xmlns:a16="http://schemas.microsoft.com/office/drawing/2014/main" id="{6E1B227B-BBF2-A793-7CF3-CBC296F689A5}"/>
                </a:ext>
              </a:extLst>
            </p:cNvPr>
            <p:cNvSpPr>
              <a:spLocks noChangeArrowheads="1"/>
            </p:cNvSpPr>
            <p:nvPr/>
          </p:nvSpPr>
          <p:spPr bwMode="auto">
            <a:xfrm>
              <a:off x="3720" y="287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60" name="Oval 2079">
              <a:extLst>
                <a:ext uri="{FF2B5EF4-FFF2-40B4-BE49-F238E27FC236}">
                  <a16:creationId xmlns:a16="http://schemas.microsoft.com/office/drawing/2014/main" id="{4D85022C-52D1-453A-B77E-F3742792C7BA}"/>
                </a:ext>
              </a:extLst>
            </p:cNvPr>
            <p:cNvSpPr>
              <a:spLocks noChangeArrowheads="1"/>
            </p:cNvSpPr>
            <p:nvPr/>
          </p:nvSpPr>
          <p:spPr bwMode="auto">
            <a:xfrm flipH="1">
              <a:off x="3783" y="290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37" name="Group 2080">
            <a:extLst>
              <a:ext uri="{FF2B5EF4-FFF2-40B4-BE49-F238E27FC236}">
                <a16:creationId xmlns:a16="http://schemas.microsoft.com/office/drawing/2014/main" id="{7DA710F7-93FE-DCDB-1A1F-491A6CF4C3C2}"/>
              </a:ext>
            </a:extLst>
          </p:cNvPr>
          <p:cNvGrpSpPr>
            <a:grpSpLocks/>
          </p:cNvGrpSpPr>
          <p:nvPr/>
        </p:nvGrpSpPr>
        <p:grpSpPr bwMode="auto">
          <a:xfrm>
            <a:off x="5113338" y="4121150"/>
            <a:ext cx="428625" cy="323850"/>
            <a:chOff x="3624" y="2596"/>
            <a:chExt cx="303" cy="204"/>
          </a:xfrm>
        </p:grpSpPr>
        <p:sp>
          <p:nvSpPr>
            <p:cNvPr id="13355" name="Oval 2081">
              <a:extLst>
                <a:ext uri="{FF2B5EF4-FFF2-40B4-BE49-F238E27FC236}">
                  <a16:creationId xmlns:a16="http://schemas.microsoft.com/office/drawing/2014/main" id="{492C7AE0-F193-760F-34A9-45869DB2D840}"/>
                </a:ext>
              </a:extLst>
            </p:cNvPr>
            <p:cNvSpPr>
              <a:spLocks noChangeArrowheads="1"/>
            </p:cNvSpPr>
            <p:nvPr/>
          </p:nvSpPr>
          <p:spPr bwMode="auto">
            <a:xfrm rot="10800000" flipH="1">
              <a:off x="3701" y="259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56" name="AutoShape 2082">
              <a:extLst>
                <a:ext uri="{FF2B5EF4-FFF2-40B4-BE49-F238E27FC236}">
                  <a16:creationId xmlns:a16="http://schemas.microsoft.com/office/drawing/2014/main" id="{A1431EC3-80E3-7BF6-CD17-51D56F1DB898}"/>
                </a:ext>
              </a:extLst>
            </p:cNvPr>
            <p:cNvSpPr>
              <a:spLocks noChangeArrowheads="1"/>
            </p:cNvSpPr>
            <p:nvPr/>
          </p:nvSpPr>
          <p:spPr bwMode="auto">
            <a:xfrm>
              <a:off x="3624" y="263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57" name="Oval 2083">
              <a:extLst>
                <a:ext uri="{FF2B5EF4-FFF2-40B4-BE49-F238E27FC236}">
                  <a16:creationId xmlns:a16="http://schemas.microsoft.com/office/drawing/2014/main" id="{B467E884-AD6C-CA33-C8A7-99D783D23279}"/>
                </a:ext>
              </a:extLst>
            </p:cNvPr>
            <p:cNvSpPr>
              <a:spLocks noChangeArrowheads="1"/>
            </p:cNvSpPr>
            <p:nvPr/>
          </p:nvSpPr>
          <p:spPr bwMode="auto">
            <a:xfrm flipH="1">
              <a:off x="3687" y="266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38" name="Group 2084">
            <a:extLst>
              <a:ext uri="{FF2B5EF4-FFF2-40B4-BE49-F238E27FC236}">
                <a16:creationId xmlns:a16="http://schemas.microsoft.com/office/drawing/2014/main" id="{5638BA54-F8EB-F3CE-58E0-3B05F9678313}"/>
              </a:ext>
            </a:extLst>
          </p:cNvPr>
          <p:cNvGrpSpPr>
            <a:grpSpLocks/>
          </p:cNvGrpSpPr>
          <p:nvPr/>
        </p:nvGrpSpPr>
        <p:grpSpPr bwMode="auto">
          <a:xfrm>
            <a:off x="5181600" y="3359150"/>
            <a:ext cx="427038" cy="323850"/>
            <a:chOff x="3672" y="2116"/>
            <a:chExt cx="303" cy="204"/>
          </a:xfrm>
        </p:grpSpPr>
        <p:sp>
          <p:nvSpPr>
            <p:cNvPr id="13352" name="Oval 2085">
              <a:extLst>
                <a:ext uri="{FF2B5EF4-FFF2-40B4-BE49-F238E27FC236}">
                  <a16:creationId xmlns:a16="http://schemas.microsoft.com/office/drawing/2014/main" id="{70D917AD-196F-F61C-5AAB-153AC79A4446}"/>
                </a:ext>
              </a:extLst>
            </p:cNvPr>
            <p:cNvSpPr>
              <a:spLocks noChangeArrowheads="1"/>
            </p:cNvSpPr>
            <p:nvPr/>
          </p:nvSpPr>
          <p:spPr bwMode="auto">
            <a:xfrm rot="10800000" flipH="1">
              <a:off x="3749" y="211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53" name="AutoShape 2086">
              <a:extLst>
                <a:ext uri="{FF2B5EF4-FFF2-40B4-BE49-F238E27FC236}">
                  <a16:creationId xmlns:a16="http://schemas.microsoft.com/office/drawing/2014/main" id="{FFBCBE8A-7146-E809-8489-E685462E1BA3}"/>
                </a:ext>
              </a:extLst>
            </p:cNvPr>
            <p:cNvSpPr>
              <a:spLocks noChangeArrowheads="1"/>
            </p:cNvSpPr>
            <p:nvPr/>
          </p:nvSpPr>
          <p:spPr bwMode="auto">
            <a:xfrm>
              <a:off x="3672" y="215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54" name="Oval 2087">
              <a:extLst>
                <a:ext uri="{FF2B5EF4-FFF2-40B4-BE49-F238E27FC236}">
                  <a16:creationId xmlns:a16="http://schemas.microsoft.com/office/drawing/2014/main" id="{1F78087B-A7C0-2F0E-8A72-31CB9C5FACFE}"/>
                </a:ext>
              </a:extLst>
            </p:cNvPr>
            <p:cNvSpPr>
              <a:spLocks noChangeArrowheads="1"/>
            </p:cNvSpPr>
            <p:nvPr/>
          </p:nvSpPr>
          <p:spPr bwMode="auto">
            <a:xfrm flipH="1">
              <a:off x="3735" y="218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39" name="Group 2088">
            <a:extLst>
              <a:ext uri="{FF2B5EF4-FFF2-40B4-BE49-F238E27FC236}">
                <a16:creationId xmlns:a16="http://schemas.microsoft.com/office/drawing/2014/main" id="{A363A434-070E-6B0F-4B19-C8FA568EA21E}"/>
              </a:ext>
            </a:extLst>
          </p:cNvPr>
          <p:cNvGrpSpPr>
            <a:grpSpLocks/>
          </p:cNvGrpSpPr>
          <p:nvPr/>
        </p:nvGrpSpPr>
        <p:grpSpPr bwMode="auto">
          <a:xfrm>
            <a:off x="5249863" y="3740150"/>
            <a:ext cx="427037" cy="323850"/>
            <a:chOff x="3720" y="2356"/>
            <a:chExt cx="303" cy="204"/>
          </a:xfrm>
        </p:grpSpPr>
        <p:sp>
          <p:nvSpPr>
            <p:cNvPr id="13349" name="Oval 2089">
              <a:extLst>
                <a:ext uri="{FF2B5EF4-FFF2-40B4-BE49-F238E27FC236}">
                  <a16:creationId xmlns:a16="http://schemas.microsoft.com/office/drawing/2014/main" id="{92CB4D53-5979-7EEF-D682-0A1516FA0056}"/>
                </a:ext>
              </a:extLst>
            </p:cNvPr>
            <p:cNvSpPr>
              <a:spLocks noChangeArrowheads="1"/>
            </p:cNvSpPr>
            <p:nvPr/>
          </p:nvSpPr>
          <p:spPr bwMode="auto">
            <a:xfrm rot="10800000" flipH="1">
              <a:off x="3797" y="235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50" name="AutoShape 2090">
              <a:extLst>
                <a:ext uri="{FF2B5EF4-FFF2-40B4-BE49-F238E27FC236}">
                  <a16:creationId xmlns:a16="http://schemas.microsoft.com/office/drawing/2014/main" id="{7F6DEDA0-CD88-1E82-BAEE-D02DB1CAD925}"/>
                </a:ext>
              </a:extLst>
            </p:cNvPr>
            <p:cNvSpPr>
              <a:spLocks noChangeArrowheads="1"/>
            </p:cNvSpPr>
            <p:nvPr/>
          </p:nvSpPr>
          <p:spPr bwMode="auto">
            <a:xfrm>
              <a:off x="3720" y="239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51" name="Oval 2091">
              <a:extLst>
                <a:ext uri="{FF2B5EF4-FFF2-40B4-BE49-F238E27FC236}">
                  <a16:creationId xmlns:a16="http://schemas.microsoft.com/office/drawing/2014/main" id="{EA5D70F4-5208-C2D2-AEF1-DE566D94C704}"/>
                </a:ext>
              </a:extLst>
            </p:cNvPr>
            <p:cNvSpPr>
              <a:spLocks noChangeArrowheads="1"/>
            </p:cNvSpPr>
            <p:nvPr/>
          </p:nvSpPr>
          <p:spPr bwMode="auto">
            <a:xfrm flipH="1">
              <a:off x="3783" y="242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40" name="Group 2092">
            <a:extLst>
              <a:ext uri="{FF2B5EF4-FFF2-40B4-BE49-F238E27FC236}">
                <a16:creationId xmlns:a16="http://schemas.microsoft.com/office/drawing/2014/main" id="{6C0CBC5D-2976-4A74-27E0-480C49004A50}"/>
              </a:ext>
            </a:extLst>
          </p:cNvPr>
          <p:cNvGrpSpPr>
            <a:grpSpLocks/>
          </p:cNvGrpSpPr>
          <p:nvPr/>
        </p:nvGrpSpPr>
        <p:grpSpPr bwMode="auto">
          <a:xfrm>
            <a:off x="5316538" y="4883150"/>
            <a:ext cx="428625" cy="323850"/>
            <a:chOff x="3768" y="3076"/>
            <a:chExt cx="303" cy="204"/>
          </a:xfrm>
        </p:grpSpPr>
        <p:sp>
          <p:nvSpPr>
            <p:cNvPr id="13346" name="Oval 2093">
              <a:extLst>
                <a:ext uri="{FF2B5EF4-FFF2-40B4-BE49-F238E27FC236}">
                  <a16:creationId xmlns:a16="http://schemas.microsoft.com/office/drawing/2014/main" id="{AA104484-8622-E607-AFCB-119613D51A4F}"/>
                </a:ext>
              </a:extLst>
            </p:cNvPr>
            <p:cNvSpPr>
              <a:spLocks noChangeArrowheads="1"/>
            </p:cNvSpPr>
            <p:nvPr/>
          </p:nvSpPr>
          <p:spPr bwMode="auto">
            <a:xfrm rot="10800000" flipH="1">
              <a:off x="3845" y="3076"/>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47" name="AutoShape 2094">
              <a:extLst>
                <a:ext uri="{FF2B5EF4-FFF2-40B4-BE49-F238E27FC236}">
                  <a16:creationId xmlns:a16="http://schemas.microsoft.com/office/drawing/2014/main" id="{64BC6641-1A2A-F583-8A64-1A9C5C24643A}"/>
                </a:ext>
              </a:extLst>
            </p:cNvPr>
            <p:cNvSpPr>
              <a:spLocks noChangeArrowheads="1"/>
            </p:cNvSpPr>
            <p:nvPr/>
          </p:nvSpPr>
          <p:spPr bwMode="auto">
            <a:xfrm>
              <a:off x="3768" y="3110"/>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48" name="Oval 2095">
              <a:extLst>
                <a:ext uri="{FF2B5EF4-FFF2-40B4-BE49-F238E27FC236}">
                  <a16:creationId xmlns:a16="http://schemas.microsoft.com/office/drawing/2014/main" id="{9AE3AA63-D3D4-76CD-8843-C5897C21B5E8}"/>
                </a:ext>
              </a:extLst>
            </p:cNvPr>
            <p:cNvSpPr>
              <a:spLocks noChangeArrowheads="1"/>
            </p:cNvSpPr>
            <p:nvPr/>
          </p:nvSpPr>
          <p:spPr bwMode="auto">
            <a:xfrm flipH="1">
              <a:off x="3831" y="3142"/>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3341" name="Group 2096">
            <a:extLst>
              <a:ext uri="{FF2B5EF4-FFF2-40B4-BE49-F238E27FC236}">
                <a16:creationId xmlns:a16="http://schemas.microsoft.com/office/drawing/2014/main" id="{60E27432-6FDB-1890-BDDC-D32729C165CF}"/>
              </a:ext>
            </a:extLst>
          </p:cNvPr>
          <p:cNvGrpSpPr>
            <a:grpSpLocks/>
          </p:cNvGrpSpPr>
          <p:nvPr/>
        </p:nvGrpSpPr>
        <p:grpSpPr bwMode="auto">
          <a:xfrm>
            <a:off x="5249863" y="2901950"/>
            <a:ext cx="427037" cy="323850"/>
            <a:chOff x="3720" y="1828"/>
            <a:chExt cx="303" cy="204"/>
          </a:xfrm>
        </p:grpSpPr>
        <p:sp>
          <p:nvSpPr>
            <p:cNvPr id="13343" name="Oval 2097">
              <a:extLst>
                <a:ext uri="{FF2B5EF4-FFF2-40B4-BE49-F238E27FC236}">
                  <a16:creationId xmlns:a16="http://schemas.microsoft.com/office/drawing/2014/main" id="{E13E6E3D-695B-1F91-8DC6-7DCE413B8F06}"/>
                </a:ext>
              </a:extLst>
            </p:cNvPr>
            <p:cNvSpPr>
              <a:spLocks noChangeArrowheads="1"/>
            </p:cNvSpPr>
            <p:nvPr/>
          </p:nvSpPr>
          <p:spPr bwMode="auto">
            <a:xfrm rot="10800000" flipH="1">
              <a:off x="3797" y="1828"/>
              <a:ext cx="226" cy="204"/>
            </a:xfrm>
            <a:prstGeom prst="ellipse">
              <a:avLst/>
            </a:prstGeom>
            <a:solidFill>
              <a:schemeClr val="hlink"/>
            </a:solidFill>
            <a:ln w="12700">
              <a:solidFill>
                <a:schemeClr val="tx1"/>
              </a:solidFill>
              <a:round/>
              <a:headEnd/>
              <a:tailEnd/>
            </a:ln>
          </p:spPr>
          <p:txBody>
            <a:bodyPr rot="10800000"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3344" name="AutoShape 2098">
              <a:extLst>
                <a:ext uri="{FF2B5EF4-FFF2-40B4-BE49-F238E27FC236}">
                  <a16:creationId xmlns:a16="http://schemas.microsoft.com/office/drawing/2014/main" id="{C94DBF6C-B1AD-7697-4F24-C7AFE4AF4951}"/>
                </a:ext>
              </a:extLst>
            </p:cNvPr>
            <p:cNvSpPr>
              <a:spLocks noChangeArrowheads="1"/>
            </p:cNvSpPr>
            <p:nvPr/>
          </p:nvSpPr>
          <p:spPr bwMode="auto">
            <a:xfrm>
              <a:off x="3720" y="1862"/>
              <a:ext cx="170" cy="136"/>
            </a:xfrm>
            <a:prstGeom prst="diamond">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3345" name="Oval 2099">
              <a:extLst>
                <a:ext uri="{FF2B5EF4-FFF2-40B4-BE49-F238E27FC236}">
                  <a16:creationId xmlns:a16="http://schemas.microsoft.com/office/drawing/2014/main" id="{B65AC907-7B20-BC56-2470-D6C35CC3EA11}"/>
                </a:ext>
              </a:extLst>
            </p:cNvPr>
            <p:cNvSpPr>
              <a:spLocks noChangeArrowheads="1"/>
            </p:cNvSpPr>
            <p:nvPr/>
          </p:nvSpPr>
          <p:spPr bwMode="auto">
            <a:xfrm flipH="1">
              <a:off x="3783" y="1894"/>
              <a:ext cx="85" cy="72"/>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sp>
        <p:nvSpPr>
          <p:cNvPr id="13342" name="Rectangle 2">
            <a:extLst>
              <a:ext uri="{FF2B5EF4-FFF2-40B4-BE49-F238E27FC236}">
                <a16:creationId xmlns:a16="http://schemas.microsoft.com/office/drawing/2014/main" id="{E308BDD7-ECF2-1CAA-D38A-06BE30A14043}"/>
              </a:ext>
            </a:extLst>
          </p:cNvPr>
          <p:cNvSpPr txBox="1">
            <a:spLocks noChangeArrowheads="1"/>
          </p:cNvSpPr>
          <p:nvPr/>
        </p:nvSpPr>
        <p:spPr bwMode="auto">
          <a:xfrm>
            <a:off x="8382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r>
              <a:rPr lang="hi-IN" altLang="en-US" sz="3600">
                <a:solidFill>
                  <a:schemeClr val="tx2"/>
                </a:solidFill>
                <a:latin typeface="Calibri" panose="020F0502020204030204" pitchFamily="34" charset="0"/>
                <a:cs typeface="Calibri" panose="020F0502020204030204" pitchFamily="34" charset="0"/>
              </a:rPr>
              <a:t>सामान्य तंत्रिका कार्य</a:t>
            </a:r>
            <a:endParaRPr lang="en-US" altLang="en-US" sz="3600">
              <a:solidFill>
                <a:schemeClr val="tx2"/>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FDD6319B-02AC-F003-0F22-41CC0C733035}"/>
              </a:ext>
            </a:extLst>
          </p:cNvPr>
          <p:cNvSpPr>
            <a:spLocks noGrp="1" noChangeArrowheads="1"/>
          </p:cNvSpPr>
          <p:nvPr>
            <p:ph type="title"/>
          </p:nvPr>
        </p:nvSpPr>
        <p:spPr>
          <a:noFill/>
        </p:spPr>
        <p:txBody>
          <a:bodyPr lIns="92075" tIns="46038" rIns="92075" bIns="46038"/>
          <a:lstStyle/>
          <a:p>
            <a:pPr eaLnBrk="1" hangingPunct="1"/>
            <a:r>
              <a:rPr lang="hi-IN" altLang="en-US" sz="3600" b="1">
                <a:latin typeface="Calibri" panose="020F0502020204030204" pitchFamily="34" charset="0"/>
                <a:cs typeface="Calibri" panose="020F0502020204030204" pitchFamily="34" charset="0"/>
              </a:rPr>
              <a:t>तंत्रिका एजेंट कैसे काम करते हैं</a:t>
            </a:r>
            <a:endParaRPr lang="en-US" altLang="en-US" sz="3600" b="1">
              <a:latin typeface="Calibri" panose="020F0502020204030204" pitchFamily="34" charset="0"/>
              <a:cs typeface="Calibri" panose="020F0502020204030204" pitchFamily="34" charset="0"/>
            </a:endParaRPr>
          </a:p>
        </p:txBody>
      </p:sp>
      <p:sp>
        <p:nvSpPr>
          <p:cNvPr id="14339" name="Rectangle 1027">
            <a:extLst>
              <a:ext uri="{FF2B5EF4-FFF2-40B4-BE49-F238E27FC236}">
                <a16:creationId xmlns:a16="http://schemas.microsoft.com/office/drawing/2014/main" id="{AA5818A7-64E8-2AC2-0A95-4EEAA9EF385F}"/>
              </a:ext>
            </a:extLst>
          </p:cNvPr>
          <p:cNvSpPr>
            <a:spLocks noChangeArrowheads="1"/>
          </p:cNvSpPr>
          <p:nvPr/>
        </p:nvSpPr>
        <p:spPr bwMode="auto">
          <a:xfrm>
            <a:off x="615950" y="1905000"/>
            <a:ext cx="7918450" cy="3810000"/>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0" name="Rectangle 1028">
            <a:extLst>
              <a:ext uri="{FF2B5EF4-FFF2-40B4-BE49-F238E27FC236}">
                <a16:creationId xmlns:a16="http://schemas.microsoft.com/office/drawing/2014/main" id="{82697E5A-6325-1EAC-34BB-B9508D45D608}"/>
              </a:ext>
            </a:extLst>
          </p:cNvPr>
          <p:cNvSpPr>
            <a:spLocks noChangeArrowheads="1"/>
          </p:cNvSpPr>
          <p:nvPr/>
        </p:nvSpPr>
        <p:spPr bwMode="auto">
          <a:xfrm>
            <a:off x="5815013" y="3252788"/>
            <a:ext cx="1997075" cy="1154112"/>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1" name="Line 1029">
            <a:extLst>
              <a:ext uri="{FF2B5EF4-FFF2-40B4-BE49-F238E27FC236}">
                <a16:creationId xmlns:a16="http://schemas.microsoft.com/office/drawing/2014/main" id="{B8C7C0E2-E2C3-9386-69CB-3B991B3D8AAF}"/>
              </a:ext>
            </a:extLst>
          </p:cNvPr>
          <p:cNvSpPr>
            <a:spLocks noChangeShapeType="1"/>
          </p:cNvSpPr>
          <p:nvPr/>
        </p:nvSpPr>
        <p:spPr bwMode="auto">
          <a:xfrm flipH="1" flipV="1">
            <a:off x="5959475" y="3057525"/>
            <a:ext cx="2549525" cy="1905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2" name="Line 1030">
            <a:extLst>
              <a:ext uri="{FF2B5EF4-FFF2-40B4-BE49-F238E27FC236}">
                <a16:creationId xmlns:a16="http://schemas.microsoft.com/office/drawing/2014/main" id="{C1A4D660-6BA8-462F-22BD-73F5DF3D7797}"/>
              </a:ext>
            </a:extLst>
          </p:cNvPr>
          <p:cNvSpPr>
            <a:spLocks noChangeShapeType="1"/>
          </p:cNvSpPr>
          <p:nvPr/>
        </p:nvSpPr>
        <p:spPr bwMode="auto">
          <a:xfrm flipH="1">
            <a:off x="5967413" y="4581525"/>
            <a:ext cx="2541587"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3" name="Oval 1031">
            <a:extLst>
              <a:ext uri="{FF2B5EF4-FFF2-40B4-BE49-F238E27FC236}">
                <a16:creationId xmlns:a16="http://schemas.microsoft.com/office/drawing/2014/main" id="{071FF799-0BFC-1CD0-199C-61D042A124FC}"/>
              </a:ext>
            </a:extLst>
          </p:cNvPr>
          <p:cNvSpPr>
            <a:spLocks noChangeArrowheads="1"/>
          </p:cNvSpPr>
          <p:nvPr/>
        </p:nvSpPr>
        <p:spPr bwMode="auto">
          <a:xfrm>
            <a:off x="5392738" y="2159000"/>
            <a:ext cx="628650" cy="334168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4" name="Rectangle 1032">
            <a:extLst>
              <a:ext uri="{FF2B5EF4-FFF2-40B4-BE49-F238E27FC236}">
                <a16:creationId xmlns:a16="http://schemas.microsoft.com/office/drawing/2014/main" id="{D121C26B-C255-79BA-E80B-A4096B0E8A76}"/>
              </a:ext>
            </a:extLst>
          </p:cNvPr>
          <p:cNvSpPr>
            <a:spLocks noChangeArrowheads="1"/>
          </p:cNvSpPr>
          <p:nvPr/>
        </p:nvSpPr>
        <p:spPr bwMode="auto">
          <a:xfrm>
            <a:off x="5829300" y="3128963"/>
            <a:ext cx="458788" cy="1425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5" name="Line 1033">
            <a:extLst>
              <a:ext uri="{FF2B5EF4-FFF2-40B4-BE49-F238E27FC236}">
                <a16:creationId xmlns:a16="http://schemas.microsoft.com/office/drawing/2014/main" id="{0494599E-0F9E-4208-8325-48402E1CF916}"/>
              </a:ext>
            </a:extLst>
          </p:cNvPr>
          <p:cNvSpPr>
            <a:spLocks noChangeShapeType="1"/>
          </p:cNvSpPr>
          <p:nvPr/>
        </p:nvSpPr>
        <p:spPr bwMode="auto">
          <a:xfrm>
            <a:off x="615950" y="3073400"/>
            <a:ext cx="2370138"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6" name="Line 1034">
            <a:extLst>
              <a:ext uri="{FF2B5EF4-FFF2-40B4-BE49-F238E27FC236}">
                <a16:creationId xmlns:a16="http://schemas.microsoft.com/office/drawing/2014/main" id="{A2E562C1-AB60-2CCB-9A80-88323F8494DD}"/>
              </a:ext>
            </a:extLst>
          </p:cNvPr>
          <p:cNvSpPr>
            <a:spLocks noChangeShapeType="1"/>
          </p:cNvSpPr>
          <p:nvPr/>
        </p:nvSpPr>
        <p:spPr bwMode="auto">
          <a:xfrm>
            <a:off x="619125" y="4570413"/>
            <a:ext cx="2366963" cy="0"/>
          </a:xfrm>
          <a:prstGeom prst="line">
            <a:avLst/>
          </a:prstGeom>
          <a:noFill/>
          <a:ln w="50800">
            <a:solidFill>
              <a:srgbClr val="FBA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7" name="Oval 1035">
            <a:extLst>
              <a:ext uri="{FF2B5EF4-FFF2-40B4-BE49-F238E27FC236}">
                <a16:creationId xmlns:a16="http://schemas.microsoft.com/office/drawing/2014/main" id="{9AF1918D-1D26-D475-D6A2-E7CBB17B2A67}"/>
              </a:ext>
            </a:extLst>
          </p:cNvPr>
          <p:cNvSpPr>
            <a:spLocks noChangeArrowheads="1"/>
          </p:cNvSpPr>
          <p:nvPr/>
        </p:nvSpPr>
        <p:spPr bwMode="auto">
          <a:xfrm>
            <a:off x="2965450" y="2159000"/>
            <a:ext cx="644525" cy="3341688"/>
          </a:xfrm>
          <a:prstGeom prst="ellipse">
            <a:avLst/>
          </a:prstGeom>
          <a:noFill/>
          <a:ln w="50800">
            <a:solidFill>
              <a:srgbClr val="FBA04D"/>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8" name="Rectangle 1036">
            <a:extLst>
              <a:ext uri="{FF2B5EF4-FFF2-40B4-BE49-F238E27FC236}">
                <a16:creationId xmlns:a16="http://schemas.microsoft.com/office/drawing/2014/main" id="{B55179E1-CBEC-5557-ED57-CA7F6F2EC35B}"/>
              </a:ext>
            </a:extLst>
          </p:cNvPr>
          <p:cNvSpPr>
            <a:spLocks noChangeArrowheads="1"/>
          </p:cNvSpPr>
          <p:nvPr/>
        </p:nvSpPr>
        <p:spPr bwMode="auto">
          <a:xfrm>
            <a:off x="2693988" y="3128963"/>
            <a:ext cx="490537" cy="1425575"/>
          </a:xfrm>
          <a:prstGeom prst="rect">
            <a:avLst/>
          </a:prstGeom>
          <a:solidFill>
            <a:srgbClr val="93FF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49" name="Oval 1037">
            <a:extLst>
              <a:ext uri="{FF2B5EF4-FFF2-40B4-BE49-F238E27FC236}">
                <a16:creationId xmlns:a16="http://schemas.microsoft.com/office/drawing/2014/main" id="{471705BF-E76E-2D99-ED58-E487949D497D}"/>
              </a:ext>
            </a:extLst>
          </p:cNvPr>
          <p:cNvSpPr>
            <a:spLocks noChangeArrowheads="1"/>
          </p:cNvSpPr>
          <p:nvPr/>
        </p:nvSpPr>
        <p:spPr bwMode="auto">
          <a:xfrm>
            <a:off x="3668713" y="5016500"/>
            <a:ext cx="325437" cy="2190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0" name="Oval 1038">
            <a:extLst>
              <a:ext uri="{FF2B5EF4-FFF2-40B4-BE49-F238E27FC236}">
                <a16:creationId xmlns:a16="http://schemas.microsoft.com/office/drawing/2014/main" id="{96AF2F3F-1EC4-363E-E652-BC31DD532E1B}"/>
              </a:ext>
            </a:extLst>
          </p:cNvPr>
          <p:cNvSpPr>
            <a:spLocks noChangeArrowheads="1"/>
          </p:cNvSpPr>
          <p:nvPr/>
        </p:nvSpPr>
        <p:spPr bwMode="auto">
          <a:xfrm>
            <a:off x="4243388" y="2157413"/>
            <a:ext cx="207962" cy="23653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1" name="Oval 1039">
            <a:extLst>
              <a:ext uri="{FF2B5EF4-FFF2-40B4-BE49-F238E27FC236}">
                <a16:creationId xmlns:a16="http://schemas.microsoft.com/office/drawing/2014/main" id="{A91EA83F-96BA-994F-5362-32B92A497B92}"/>
              </a:ext>
            </a:extLst>
          </p:cNvPr>
          <p:cNvSpPr>
            <a:spLocks noChangeArrowheads="1"/>
          </p:cNvSpPr>
          <p:nvPr/>
        </p:nvSpPr>
        <p:spPr bwMode="auto">
          <a:xfrm>
            <a:off x="4476750" y="3446463"/>
            <a:ext cx="207963"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2" name="Oval 1040">
            <a:extLst>
              <a:ext uri="{FF2B5EF4-FFF2-40B4-BE49-F238E27FC236}">
                <a16:creationId xmlns:a16="http://schemas.microsoft.com/office/drawing/2014/main" id="{F412E141-40A5-2903-8857-B0873974D17E}"/>
              </a:ext>
            </a:extLst>
          </p:cNvPr>
          <p:cNvSpPr>
            <a:spLocks noChangeArrowheads="1"/>
          </p:cNvSpPr>
          <p:nvPr/>
        </p:nvSpPr>
        <p:spPr bwMode="auto">
          <a:xfrm>
            <a:off x="5356225" y="4425950"/>
            <a:ext cx="158750" cy="1428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9649" name="Rectangle 1041">
            <a:extLst>
              <a:ext uri="{FF2B5EF4-FFF2-40B4-BE49-F238E27FC236}">
                <a16:creationId xmlns:a16="http://schemas.microsoft.com/office/drawing/2014/main" id="{2705BF65-D789-6829-928C-B6AE2450534E}"/>
              </a:ext>
            </a:extLst>
          </p:cNvPr>
          <p:cNvSpPr>
            <a:spLocks noChangeArrowheads="1"/>
          </p:cNvSpPr>
          <p:nvPr/>
        </p:nvSpPr>
        <p:spPr bwMode="auto">
          <a:xfrm>
            <a:off x="6081713" y="2022475"/>
            <a:ext cx="1320800"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hlink"/>
                </a:solidFill>
                <a:effectLst>
                  <a:outerShdw blurRad="38100" dist="38100" dir="2700000" algn="tl">
                    <a:srgbClr val="000000"/>
                  </a:outerShdw>
                </a:effectLst>
                <a:latin typeface="Arial" charset="0"/>
              </a:rPr>
              <a:t>AChE</a:t>
            </a:r>
          </a:p>
        </p:txBody>
      </p:sp>
      <p:sp>
        <p:nvSpPr>
          <p:cNvPr id="14354" name="Oval 1042">
            <a:extLst>
              <a:ext uri="{FF2B5EF4-FFF2-40B4-BE49-F238E27FC236}">
                <a16:creationId xmlns:a16="http://schemas.microsoft.com/office/drawing/2014/main" id="{EB0C0C16-8904-AC2E-D850-DA299DC8B736}"/>
              </a:ext>
            </a:extLst>
          </p:cNvPr>
          <p:cNvSpPr>
            <a:spLocks noChangeArrowheads="1"/>
          </p:cNvSpPr>
          <p:nvPr/>
        </p:nvSpPr>
        <p:spPr bwMode="auto">
          <a:xfrm>
            <a:off x="5368925" y="2670175"/>
            <a:ext cx="207963"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5" name="Oval 1043">
            <a:extLst>
              <a:ext uri="{FF2B5EF4-FFF2-40B4-BE49-F238E27FC236}">
                <a16:creationId xmlns:a16="http://schemas.microsoft.com/office/drawing/2014/main" id="{C2EE5490-BB6C-3E5E-E96F-2B4B7A1054A8}"/>
              </a:ext>
            </a:extLst>
          </p:cNvPr>
          <p:cNvSpPr>
            <a:spLocks noChangeArrowheads="1"/>
          </p:cNvSpPr>
          <p:nvPr/>
        </p:nvSpPr>
        <p:spPr bwMode="auto">
          <a:xfrm>
            <a:off x="4394200" y="3952875"/>
            <a:ext cx="209550"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6" name="Oval 1044">
            <a:extLst>
              <a:ext uri="{FF2B5EF4-FFF2-40B4-BE49-F238E27FC236}">
                <a16:creationId xmlns:a16="http://schemas.microsoft.com/office/drawing/2014/main" id="{2BDE8CD3-63C5-2AC2-920E-AB2252703665}"/>
              </a:ext>
            </a:extLst>
          </p:cNvPr>
          <p:cNvSpPr>
            <a:spLocks noChangeArrowheads="1"/>
          </p:cNvSpPr>
          <p:nvPr/>
        </p:nvSpPr>
        <p:spPr bwMode="auto">
          <a:xfrm>
            <a:off x="5257800" y="3833813"/>
            <a:ext cx="201613" cy="1492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7" name="Oval 1045">
            <a:extLst>
              <a:ext uri="{FF2B5EF4-FFF2-40B4-BE49-F238E27FC236}">
                <a16:creationId xmlns:a16="http://schemas.microsoft.com/office/drawing/2014/main" id="{87C7318A-2545-D6B9-6895-98C93DC285A3}"/>
              </a:ext>
            </a:extLst>
          </p:cNvPr>
          <p:cNvSpPr>
            <a:spLocks noChangeArrowheads="1"/>
          </p:cNvSpPr>
          <p:nvPr/>
        </p:nvSpPr>
        <p:spPr bwMode="auto">
          <a:xfrm>
            <a:off x="4211638" y="5273675"/>
            <a:ext cx="207962"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8" name="Oval 1046">
            <a:extLst>
              <a:ext uri="{FF2B5EF4-FFF2-40B4-BE49-F238E27FC236}">
                <a16:creationId xmlns:a16="http://schemas.microsoft.com/office/drawing/2014/main" id="{77CEE138-7C6F-7749-DA38-948BE4BB34AE}"/>
              </a:ext>
            </a:extLst>
          </p:cNvPr>
          <p:cNvSpPr>
            <a:spLocks noChangeArrowheads="1"/>
          </p:cNvSpPr>
          <p:nvPr/>
        </p:nvSpPr>
        <p:spPr bwMode="auto">
          <a:xfrm>
            <a:off x="4713288" y="4732338"/>
            <a:ext cx="211137"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59" name="Oval 1047">
            <a:extLst>
              <a:ext uri="{FF2B5EF4-FFF2-40B4-BE49-F238E27FC236}">
                <a16:creationId xmlns:a16="http://schemas.microsoft.com/office/drawing/2014/main" id="{6B58D557-A79E-2827-1495-FD1B8E9E040C}"/>
              </a:ext>
            </a:extLst>
          </p:cNvPr>
          <p:cNvSpPr>
            <a:spLocks noChangeArrowheads="1"/>
          </p:cNvSpPr>
          <p:nvPr/>
        </p:nvSpPr>
        <p:spPr bwMode="auto">
          <a:xfrm>
            <a:off x="4945063" y="3263900"/>
            <a:ext cx="207962"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60" name="Oval 1048">
            <a:extLst>
              <a:ext uri="{FF2B5EF4-FFF2-40B4-BE49-F238E27FC236}">
                <a16:creationId xmlns:a16="http://schemas.microsoft.com/office/drawing/2014/main" id="{E35A8C08-2850-D1E0-78F1-E5E103F2A93F}"/>
              </a:ext>
            </a:extLst>
          </p:cNvPr>
          <p:cNvSpPr>
            <a:spLocks noChangeArrowheads="1"/>
          </p:cNvSpPr>
          <p:nvPr/>
        </p:nvSpPr>
        <p:spPr bwMode="auto">
          <a:xfrm>
            <a:off x="3689350" y="2441575"/>
            <a:ext cx="293688" cy="1460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69657" name="Rectangle 1049">
            <a:extLst>
              <a:ext uri="{FF2B5EF4-FFF2-40B4-BE49-F238E27FC236}">
                <a16:creationId xmlns:a16="http://schemas.microsoft.com/office/drawing/2014/main" id="{AA46FC90-8154-9571-4896-23FA3CE1537F}"/>
              </a:ext>
            </a:extLst>
          </p:cNvPr>
          <p:cNvSpPr>
            <a:spLocks noChangeArrowheads="1"/>
          </p:cNvSpPr>
          <p:nvPr/>
        </p:nvSpPr>
        <p:spPr bwMode="auto">
          <a:xfrm>
            <a:off x="1838325" y="4932363"/>
            <a:ext cx="1050925"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accent1"/>
                </a:solidFill>
                <a:effectLst>
                  <a:outerShdw blurRad="38100" dist="38100" dir="2700000" algn="tl">
                    <a:srgbClr val="000000"/>
                  </a:outerShdw>
                </a:effectLst>
                <a:latin typeface="Arial" charset="0"/>
              </a:rPr>
              <a:t>ACh</a:t>
            </a:r>
          </a:p>
        </p:txBody>
      </p:sp>
      <p:sp>
        <p:nvSpPr>
          <p:cNvPr id="69658" name="Rectangle 1050">
            <a:extLst>
              <a:ext uri="{FF2B5EF4-FFF2-40B4-BE49-F238E27FC236}">
                <a16:creationId xmlns:a16="http://schemas.microsoft.com/office/drawing/2014/main" id="{3E9B3CCD-E6F5-AA78-AF73-D0DF3FAED332}"/>
              </a:ext>
            </a:extLst>
          </p:cNvPr>
          <p:cNvSpPr>
            <a:spLocks noChangeArrowheads="1"/>
          </p:cNvSpPr>
          <p:nvPr/>
        </p:nvSpPr>
        <p:spPr bwMode="auto">
          <a:xfrm>
            <a:off x="6115050" y="4892675"/>
            <a:ext cx="825500" cy="669925"/>
          </a:xfrm>
          <a:prstGeom prst="rect">
            <a:avLst/>
          </a:prstGeom>
          <a:noFill/>
          <a:ln w="9525">
            <a:noFill/>
            <a:miter lim="800000"/>
            <a:headEnd/>
            <a:tailEnd/>
          </a:ln>
          <a:effectLst/>
        </p:spPr>
        <p:txBody>
          <a:bodyPr wrap="none" lIns="120650" tIns="60325" rIns="120650" bIns="60325">
            <a:spAutoFit/>
          </a:bodyPr>
          <a:lstStyle/>
          <a:p>
            <a:pPr defTabSz="1490663">
              <a:defRPr/>
            </a:pPr>
            <a:r>
              <a:rPr lang="en-US" sz="3600">
                <a:solidFill>
                  <a:schemeClr val="tx1"/>
                </a:solidFill>
                <a:effectLst>
                  <a:outerShdw blurRad="38100" dist="38100" dir="2700000" algn="tl">
                    <a:srgbClr val="FFFFFF"/>
                  </a:outerShdw>
                </a:effectLst>
                <a:latin typeface="Arial" charset="0"/>
              </a:rPr>
              <a:t>GB</a:t>
            </a:r>
          </a:p>
        </p:txBody>
      </p:sp>
      <p:sp>
        <p:nvSpPr>
          <p:cNvPr id="14363" name="Freeform 1051">
            <a:extLst>
              <a:ext uri="{FF2B5EF4-FFF2-40B4-BE49-F238E27FC236}">
                <a16:creationId xmlns:a16="http://schemas.microsoft.com/office/drawing/2014/main" id="{505B7BF8-B713-76B3-C6D7-8D30AE5AC247}"/>
              </a:ext>
            </a:extLst>
          </p:cNvPr>
          <p:cNvSpPr>
            <a:spLocks/>
          </p:cNvSpPr>
          <p:nvPr/>
        </p:nvSpPr>
        <p:spPr bwMode="auto">
          <a:xfrm>
            <a:off x="5981700" y="3438525"/>
            <a:ext cx="1993900" cy="1588"/>
          </a:xfrm>
          <a:custGeom>
            <a:avLst/>
            <a:gdLst>
              <a:gd name="T0" fmla="*/ 0 w 1413"/>
              <a:gd name="T1" fmla="*/ 0 h 1"/>
              <a:gd name="T2" fmla="*/ 2147483647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4" name="Freeform 1052">
            <a:extLst>
              <a:ext uri="{FF2B5EF4-FFF2-40B4-BE49-F238E27FC236}">
                <a16:creationId xmlns:a16="http://schemas.microsoft.com/office/drawing/2014/main" id="{2C876089-7F85-062E-D9C3-D0C25B9ABF90}"/>
              </a:ext>
            </a:extLst>
          </p:cNvPr>
          <p:cNvSpPr>
            <a:spLocks/>
          </p:cNvSpPr>
          <p:nvPr/>
        </p:nvSpPr>
        <p:spPr bwMode="auto">
          <a:xfrm>
            <a:off x="6003925" y="3159125"/>
            <a:ext cx="1620838" cy="452438"/>
          </a:xfrm>
          <a:custGeom>
            <a:avLst/>
            <a:gdLst>
              <a:gd name="T0" fmla="*/ 0 w 1148"/>
              <a:gd name="T1" fmla="*/ 2147483647 h 285"/>
              <a:gd name="T2" fmla="*/ 2147483647 w 1148"/>
              <a:gd name="T3" fmla="*/ 2147483647 h 285"/>
              <a:gd name="T4" fmla="*/ 2147483647 w 1148"/>
              <a:gd name="T5" fmla="*/ 2147483647 h 285"/>
              <a:gd name="T6" fmla="*/ 2147483647 w 1148"/>
              <a:gd name="T7" fmla="*/ 2147483647 h 285"/>
              <a:gd name="T8" fmla="*/ 2147483647 w 1148"/>
              <a:gd name="T9" fmla="*/ 2147483647 h 285"/>
              <a:gd name="T10" fmla="*/ 2147483647 w 1148"/>
              <a:gd name="T11" fmla="*/ 0 h 285"/>
              <a:gd name="T12" fmla="*/ 2147483647 w 1148"/>
              <a:gd name="T13" fmla="*/ 2147483647 h 285"/>
              <a:gd name="T14" fmla="*/ 2147483647 w 1148"/>
              <a:gd name="T15" fmla="*/ 2147483647 h 285"/>
              <a:gd name="T16" fmla="*/ 2147483647 w 1148"/>
              <a:gd name="T17" fmla="*/ 2147483647 h 285"/>
              <a:gd name="T18" fmla="*/ 2147483647 w 1148"/>
              <a:gd name="T19" fmla="*/ 2147483647 h 285"/>
              <a:gd name="T20" fmla="*/ 2147483647 w 1148"/>
              <a:gd name="T21" fmla="*/ 2147483647 h 285"/>
              <a:gd name="T22" fmla="*/ 2147483647 w 1148"/>
              <a:gd name="T23" fmla="*/ 2147483647 h 285"/>
              <a:gd name="T24" fmla="*/ 2147483647 w 1148"/>
              <a:gd name="T25" fmla="*/ 2147483647 h 285"/>
              <a:gd name="T26" fmla="*/ 2147483647 w 1148"/>
              <a:gd name="T27" fmla="*/ 2147483647 h 285"/>
              <a:gd name="T28" fmla="*/ 0 w 1148"/>
              <a:gd name="T29" fmla="*/ 2147483647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5"/>
              <a:gd name="T47" fmla="*/ 1148 w 1148"/>
              <a:gd name="T48" fmla="*/ 285 h 2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5">
                <a:moveTo>
                  <a:pt x="0" y="206"/>
                </a:moveTo>
                <a:lnTo>
                  <a:pt x="287" y="38"/>
                </a:lnTo>
                <a:lnTo>
                  <a:pt x="231" y="166"/>
                </a:lnTo>
                <a:lnTo>
                  <a:pt x="563" y="38"/>
                </a:lnTo>
                <a:lnTo>
                  <a:pt x="452" y="196"/>
                </a:lnTo>
                <a:lnTo>
                  <a:pt x="849" y="0"/>
                </a:lnTo>
                <a:lnTo>
                  <a:pt x="750" y="166"/>
                </a:lnTo>
                <a:lnTo>
                  <a:pt x="1147" y="29"/>
                </a:lnTo>
                <a:lnTo>
                  <a:pt x="640" y="274"/>
                </a:lnTo>
                <a:lnTo>
                  <a:pt x="684" y="147"/>
                </a:lnTo>
                <a:lnTo>
                  <a:pt x="353" y="284"/>
                </a:lnTo>
                <a:lnTo>
                  <a:pt x="397" y="166"/>
                </a:lnTo>
                <a:lnTo>
                  <a:pt x="154" y="235"/>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grpSp>
        <p:nvGrpSpPr>
          <p:cNvPr id="14365" name="Group 1053">
            <a:extLst>
              <a:ext uri="{FF2B5EF4-FFF2-40B4-BE49-F238E27FC236}">
                <a16:creationId xmlns:a16="http://schemas.microsoft.com/office/drawing/2014/main" id="{AAE24203-DB7C-CF5A-2F39-758E42A3128A}"/>
              </a:ext>
            </a:extLst>
          </p:cNvPr>
          <p:cNvGrpSpPr>
            <a:grpSpLocks/>
          </p:cNvGrpSpPr>
          <p:nvPr/>
        </p:nvGrpSpPr>
        <p:grpSpPr bwMode="auto">
          <a:xfrm>
            <a:off x="5264150" y="3983038"/>
            <a:ext cx="454025" cy="366712"/>
            <a:chOff x="3730" y="2509"/>
            <a:chExt cx="322" cy="231"/>
          </a:xfrm>
        </p:grpSpPr>
        <p:sp>
          <p:nvSpPr>
            <p:cNvPr id="14400" name="Oval 1054">
              <a:extLst>
                <a:ext uri="{FF2B5EF4-FFF2-40B4-BE49-F238E27FC236}">
                  <a16:creationId xmlns:a16="http://schemas.microsoft.com/office/drawing/2014/main" id="{784A0ABD-948C-AEE4-0681-2EA777DB6051}"/>
                </a:ext>
              </a:extLst>
            </p:cNvPr>
            <p:cNvSpPr>
              <a:spLocks noChangeArrowheads="1"/>
            </p:cNvSpPr>
            <p:nvPr/>
          </p:nvSpPr>
          <p:spPr bwMode="auto">
            <a:xfrm flipH="1">
              <a:off x="3802" y="2509"/>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401" name="AutoShape 1055">
              <a:extLst>
                <a:ext uri="{FF2B5EF4-FFF2-40B4-BE49-F238E27FC236}">
                  <a16:creationId xmlns:a16="http://schemas.microsoft.com/office/drawing/2014/main" id="{BFB356DD-BAEC-D0DB-5999-E0B020A38893}"/>
                </a:ext>
              </a:extLst>
            </p:cNvPr>
            <p:cNvSpPr>
              <a:spLocks noChangeArrowheads="1"/>
            </p:cNvSpPr>
            <p:nvPr/>
          </p:nvSpPr>
          <p:spPr bwMode="auto">
            <a:xfrm flipH="1">
              <a:off x="3730" y="2572"/>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sp>
        <p:nvSpPr>
          <p:cNvPr id="14366" name="Freeform 1056">
            <a:extLst>
              <a:ext uri="{FF2B5EF4-FFF2-40B4-BE49-F238E27FC236}">
                <a16:creationId xmlns:a16="http://schemas.microsoft.com/office/drawing/2014/main" id="{DCDAC694-9BE5-302A-CB81-204C01D9BB53}"/>
              </a:ext>
            </a:extLst>
          </p:cNvPr>
          <p:cNvSpPr>
            <a:spLocks/>
          </p:cNvSpPr>
          <p:nvPr/>
        </p:nvSpPr>
        <p:spPr bwMode="auto">
          <a:xfrm>
            <a:off x="6356350" y="3905250"/>
            <a:ext cx="1993900" cy="1588"/>
          </a:xfrm>
          <a:custGeom>
            <a:avLst/>
            <a:gdLst>
              <a:gd name="T0" fmla="*/ 0 w 1413"/>
              <a:gd name="T1" fmla="*/ 0 h 1"/>
              <a:gd name="T2" fmla="*/ 2147483647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7" name="Freeform 1057">
            <a:extLst>
              <a:ext uri="{FF2B5EF4-FFF2-40B4-BE49-F238E27FC236}">
                <a16:creationId xmlns:a16="http://schemas.microsoft.com/office/drawing/2014/main" id="{C43DB008-2575-9DCA-308D-3259914E2159}"/>
              </a:ext>
            </a:extLst>
          </p:cNvPr>
          <p:cNvSpPr>
            <a:spLocks/>
          </p:cNvSpPr>
          <p:nvPr/>
        </p:nvSpPr>
        <p:spPr bwMode="auto">
          <a:xfrm>
            <a:off x="6402388" y="3673475"/>
            <a:ext cx="1619250" cy="452438"/>
          </a:xfrm>
          <a:custGeom>
            <a:avLst/>
            <a:gdLst>
              <a:gd name="T0" fmla="*/ 0 w 1148"/>
              <a:gd name="T1" fmla="*/ 2147483647 h 285"/>
              <a:gd name="T2" fmla="*/ 2147483647 w 1148"/>
              <a:gd name="T3" fmla="*/ 2147483647 h 285"/>
              <a:gd name="T4" fmla="*/ 2147483647 w 1148"/>
              <a:gd name="T5" fmla="*/ 2147483647 h 285"/>
              <a:gd name="T6" fmla="*/ 2147483647 w 1148"/>
              <a:gd name="T7" fmla="*/ 2147483647 h 285"/>
              <a:gd name="T8" fmla="*/ 2147483647 w 1148"/>
              <a:gd name="T9" fmla="*/ 2147483647 h 285"/>
              <a:gd name="T10" fmla="*/ 2147483647 w 1148"/>
              <a:gd name="T11" fmla="*/ 0 h 285"/>
              <a:gd name="T12" fmla="*/ 2147483647 w 1148"/>
              <a:gd name="T13" fmla="*/ 2147483647 h 285"/>
              <a:gd name="T14" fmla="*/ 2147483647 w 1148"/>
              <a:gd name="T15" fmla="*/ 2147483647 h 285"/>
              <a:gd name="T16" fmla="*/ 2147483647 w 1148"/>
              <a:gd name="T17" fmla="*/ 2147483647 h 285"/>
              <a:gd name="T18" fmla="*/ 2147483647 w 1148"/>
              <a:gd name="T19" fmla="*/ 2147483647 h 285"/>
              <a:gd name="T20" fmla="*/ 2147483647 w 1148"/>
              <a:gd name="T21" fmla="*/ 2147483647 h 285"/>
              <a:gd name="T22" fmla="*/ 2147483647 w 1148"/>
              <a:gd name="T23" fmla="*/ 2147483647 h 285"/>
              <a:gd name="T24" fmla="*/ 2147483647 w 1148"/>
              <a:gd name="T25" fmla="*/ 2147483647 h 285"/>
              <a:gd name="T26" fmla="*/ 2147483647 w 1148"/>
              <a:gd name="T27" fmla="*/ 2147483647 h 285"/>
              <a:gd name="T28" fmla="*/ 0 w 1148"/>
              <a:gd name="T29" fmla="*/ 2147483647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5"/>
              <a:gd name="T47" fmla="*/ 1148 w 1148"/>
              <a:gd name="T48" fmla="*/ 285 h 2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5">
                <a:moveTo>
                  <a:pt x="0" y="206"/>
                </a:moveTo>
                <a:lnTo>
                  <a:pt x="287" y="38"/>
                </a:lnTo>
                <a:lnTo>
                  <a:pt x="231" y="166"/>
                </a:lnTo>
                <a:lnTo>
                  <a:pt x="563" y="38"/>
                </a:lnTo>
                <a:lnTo>
                  <a:pt x="452" y="196"/>
                </a:lnTo>
                <a:lnTo>
                  <a:pt x="849" y="0"/>
                </a:lnTo>
                <a:lnTo>
                  <a:pt x="750" y="166"/>
                </a:lnTo>
                <a:lnTo>
                  <a:pt x="1147" y="29"/>
                </a:lnTo>
                <a:lnTo>
                  <a:pt x="640" y="274"/>
                </a:lnTo>
                <a:lnTo>
                  <a:pt x="684" y="147"/>
                </a:lnTo>
                <a:lnTo>
                  <a:pt x="353" y="284"/>
                </a:lnTo>
                <a:lnTo>
                  <a:pt x="397" y="166"/>
                </a:lnTo>
                <a:lnTo>
                  <a:pt x="154" y="235"/>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sp>
        <p:nvSpPr>
          <p:cNvPr id="14368" name="Freeform 1058">
            <a:extLst>
              <a:ext uri="{FF2B5EF4-FFF2-40B4-BE49-F238E27FC236}">
                <a16:creationId xmlns:a16="http://schemas.microsoft.com/office/drawing/2014/main" id="{21B4FA5F-5D4E-A9CE-BA96-E120C98871A3}"/>
              </a:ext>
            </a:extLst>
          </p:cNvPr>
          <p:cNvSpPr>
            <a:spLocks/>
          </p:cNvSpPr>
          <p:nvPr/>
        </p:nvSpPr>
        <p:spPr bwMode="auto">
          <a:xfrm>
            <a:off x="5981700" y="4278313"/>
            <a:ext cx="1993900" cy="1587"/>
          </a:xfrm>
          <a:custGeom>
            <a:avLst/>
            <a:gdLst>
              <a:gd name="T0" fmla="*/ 0 w 1413"/>
              <a:gd name="T1" fmla="*/ 0 h 1"/>
              <a:gd name="T2" fmla="*/ 2147483647 w 1413"/>
              <a:gd name="T3" fmla="*/ 0 h 1"/>
              <a:gd name="T4" fmla="*/ 0 60000 65536"/>
              <a:gd name="T5" fmla="*/ 0 60000 65536"/>
              <a:gd name="T6" fmla="*/ 0 w 1413"/>
              <a:gd name="T7" fmla="*/ 0 h 1"/>
              <a:gd name="T8" fmla="*/ 1413 w 1413"/>
              <a:gd name="T9" fmla="*/ 1 h 1"/>
            </a:gdLst>
            <a:ahLst/>
            <a:cxnLst>
              <a:cxn ang="T4">
                <a:pos x="T0" y="T1"/>
              </a:cxn>
              <a:cxn ang="T5">
                <a:pos x="T2" y="T3"/>
              </a:cxn>
            </a:cxnLst>
            <a:rect l="T6" t="T7" r="T8" b="T9"/>
            <a:pathLst>
              <a:path w="1413" h="1">
                <a:moveTo>
                  <a:pt x="0" y="0"/>
                </a:moveTo>
                <a:lnTo>
                  <a:pt x="1412" y="0"/>
                </a:lnTo>
              </a:path>
            </a:pathLst>
          </a:custGeom>
          <a:noFill/>
          <a:ln w="508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9" name="Freeform 1059">
            <a:extLst>
              <a:ext uri="{FF2B5EF4-FFF2-40B4-BE49-F238E27FC236}">
                <a16:creationId xmlns:a16="http://schemas.microsoft.com/office/drawing/2014/main" id="{9D35B402-30FC-9745-AB65-9930962E0A4B}"/>
              </a:ext>
            </a:extLst>
          </p:cNvPr>
          <p:cNvSpPr>
            <a:spLocks/>
          </p:cNvSpPr>
          <p:nvPr/>
        </p:nvSpPr>
        <p:spPr bwMode="auto">
          <a:xfrm>
            <a:off x="6075363" y="4092575"/>
            <a:ext cx="1619250" cy="454025"/>
          </a:xfrm>
          <a:custGeom>
            <a:avLst/>
            <a:gdLst>
              <a:gd name="T0" fmla="*/ 0 w 1148"/>
              <a:gd name="T1" fmla="*/ 2147483647 h 286"/>
              <a:gd name="T2" fmla="*/ 2147483647 w 1148"/>
              <a:gd name="T3" fmla="*/ 2147483647 h 286"/>
              <a:gd name="T4" fmla="*/ 2147483647 w 1148"/>
              <a:gd name="T5" fmla="*/ 2147483647 h 286"/>
              <a:gd name="T6" fmla="*/ 2147483647 w 1148"/>
              <a:gd name="T7" fmla="*/ 2147483647 h 286"/>
              <a:gd name="T8" fmla="*/ 2147483647 w 1148"/>
              <a:gd name="T9" fmla="*/ 2147483647 h 286"/>
              <a:gd name="T10" fmla="*/ 2147483647 w 1148"/>
              <a:gd name="T11" fmla="*/ 0 h 286"/>
              <a:gd name="T12" fmla="*/ 2147483647 w 1148"/>
              <a:gd name="T13" fmla="*/ 2147483647 h 286"/>
              <a:gd name="T14" fmla="*/ 2147483647 w 1148"/>
              <a:gd name="T15" fmla="*/ 2147483647 h 286"/>
              <a:gd name="T16" fmla="*/ 2147483647 w 1148"/>
              <a:gd name="T17" fmla="*/ 2147483647 h 286"/>
              <a:gd name="T18" fmla="*/ 2147483647 w 1148"/>
              <a:gd name="T19" fmla="*/ 2147483647 h 286"/>
              <a:gd name="T20" fmla="*/ 2147483647 w 1148"/>
              <a:gd name="T21" fmla="*/ 2147483647 h 286"/>
              <a:gd name="T22" fmla="*/ 2147483647 w 1148"/>
              <a:gd name="T23" fmla="*/ 2147483647 h 286"/>
              <a:gd name="T24" fmla="*/ 2147483647 w 1148"/>
              <a:gd name="T25" fmla="*/ 2147483647 h 286"/>
              <a:gd name="T26" fmla="*/ 2147483647 w 1148"/>
              <a:gd name="T27" fmla="*/ 2147483647 h 286"/>
              <a:gd name="T28" fmla="*/ 0 w 1148"/>
              <a:gd name="T29" fmla="*/ 2147483647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8"/>
              <a:gd name="T46" fmla="*/ 0 h 286"/>
              <a:gd name="T47" fmla="*/ 1148 w 1148"/>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8" h="286">
                <a:moveTo>
                  <a:pt x="0" y="206"/>
                </a:moveTo>
                <a:lnTo>
                  <a:pt x="287" y="38"/>
                </a:lnTo>
                <a:lnTo>
                  <a:pt x="231" y="167"/>
                </a:lnTo>
                <a:lnTo>
                  <a:pt x="563" y="38"/>
                </a:lnTo>
                <a:lnTo>
                  <a:pt x="452" y="197"/>
                </a:lnTo>
                <a:lnTo>
                  <a:pt x="849" y="0"/>
                </a:lnTo>
                <a:lnTo>
                  <a:pt x="750" y="167"/>
                </a:lnTo>
                <a:lnTo>
                  <a:pt x="1147" y="29"/>
                </a:lnTo>
                <a:lnTo>
                  <a:pt x="640" y="275"/>
                </a:lnTo>
                <a:lnTo>
                  <a:pt x="684" y="147"/>
                </a:lnTo>
                <a:lnTo>
                  <a:pt x="353" y="285"/>
                </a:lnTo>
                <a:lnTo>
                  <a:pt x="397" y="167"/>
                </a:lnTo>
                <a:lnTo>
                  <a:pt x="154" y="236"/>
                </a:lnTo>
                <a:lnTo>
                  <a:pt x="199" y="157"/>
                </a:lnTo>
                <a:lnTo>
                  <a:pt x="0" y="206"/>
                </a:lnTo>
              </a:path>
            </a:pathLst>
          </a:custGeom>
          <a:solidFill>
            <a:srgbClr val="FBA04D"/>
          </a:solidFill>
          <a:ln w="12700" cap="rnd">
            <a:solidFill>
              <a:schemeClr val="tx1"/>
            </a:solidFill>
            <a:round/>
            <a:headEnd/>
            <a:tailEnd/>
          </a:ln>
        </p:spPr>
        <p:txBody>
          <a:bodyPr/>
          <a:lstStyle/>
          <a:p>
            <a:endParaRPr lang="en-US"/>
          </a:p>
        </p:txBody>
      </p:sp>
      <p:sp>
        <p:nvSpPr>
          <p:cNvPr id="14370" name="Oval 1060">
            <a:extLst>
              <a:ext uri="{FF2B5EF4-FFF2-40B4-BE49-F238E27FC236}">
                <a16:creationId xmlns:a16="http://schemas.microsoft.com/office/drawing/2014/main" id="{0378ECA1-395C-CB8B-1E14-5B1A399E92FC}"/>
              </a:ext>
            </a:extLst>
          </p:cNvPr>
          <p:cNvSpPr>
            <a:spLocks noChangeArrowheads="1"/>
          </p:cNvSpPr>
          <p:nvPr/>
        </p:nvSpPr>
        <p:spPr bwMode="auto">
          <a:xfrm>
            <a:off x="4713288" y="5284788"/>
            <a:ext cx="317500" cy="14128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1" name="Oval 1061">
            <a:extLst>
              <a:ext uri="{FF2B5EF4-FFF2-40B4-BE49-F238E27FC236}">
                <a16:creationId xmlns:a16="http://schemas.microsoft.com/office/drawing/2014/main" id="{069C5820-F364-2633-98B0-B8670831BCD7}"/>
              </a:ext>
            </a:extLst>
          </p:cNvPr>
          <p:cNvSpPr>
            <a:spLocks noChangeArrowheads="1"/>
          </p:cNvSpPr>
          <p:nvPr/>
        </p:nvSpPr>
        <p:spPr bwMode="auto">
          <a:xfrm>
            <a:off x="4275138" y="2682875"/>
            <a:ext cx="209550" cy="236538"/>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2" name="Oval 1062">
            <a:extLst>
              <a:ext uri="{FF2B5EF4-FFF2-40B4-BE49-F238E27FC236}">
                <a16:creationId xmlns:a16="http://schemas.microsoft.com/office/drawing/2014/main" id="{A7EC2DA7-5646-27A5-7AC2-CB3909E688AF}"/>
              </a:ext>
            </a:extLst>
          </p:cNvPr>
          <p:cNvSpPr>
            <a:spLocks noChangeArrowheads="1"/>
          </p:cNvSpPr>
          <p:nvPr/>
        </p:nvSpPr>
        <p:spPr bwMode="auto">
          <a:xfrm>
            <a:off x="4872038" y="2103438"/>
            <a:ext cx="209550" cy="236537"/>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3" name="Oval 1063">
            <a:extLst>
              <a:ext uri="{FF2B5EF4-FFF2-40B4-BE49-F238E27FC236}">
                <a16:creationId xmlns:a16="http://schemas.microsoft.com/office/drawing/2014/main" id="{30B44195-8086-8F23-7621-33C0BD834499}"/>
              </a:ext>
            </a:extLst>
          </p:cNvPr>
          <p:cNvSpPr>
            <a:spLocks noChangeArrowheads="1"/>
          </p:cNvSpPr>
          <p:nvPr/>
        </p:nvSpPr>
        <p:spPr bwMode="auto">
          <a:xfrm>
            <a:off x="3848100" y="4384675"/>
            <a:ext cx="209550"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4" name="Oval 1064">
            <a:extLst>
              <a:ext uri="{FF2B5EF4-FFF2-40B4-BE49-F238E27FC236}">
                <a16:creationId xmlns:a16="http://schemas.microsoft.com/office/drawing/2014/main" id="{B1DFF441-D3E8-CFC1-51E5-F300A436EB53}"/>
              </a:ext>
            </a:extLst>
          </p:cNvPr>
          <p:cNvSpPr>
            <a:spLocks noChangeArrowheads="1"/>
          </p:cNvSpPr>
          <p:nvPr/>
        </p:nvSpPr>
        <p:spPr bwMode="auto">
          <a:xfrm>
            <a:off x="3981450" y="3343275"/>
            <a:ext cx="209550" cy="234950"/>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75" name="Oval 1065">
            <a:extLst>
              <a:ext uri="{FF2B5EF4-FFF2-40B4-BE49-F238E27FC236}">
                <a16:creationId xmlns:a16="http://schemas.microsoft.com/office/drawing/2014/main" id="{507E3289-9FBC-CDA0-C3F9-EDFE3452FE2E}"/>
              </a:ext>
            </a:extLst>
          </p:cNvPr>
          <p:cNvSpPr>
            <a:spLocks noChangeArrowheads="1"/>
          </p:cNvSpPr>
          <p:nvPr/>
        </p:nvSpPr>
        <p:spPr bwMode="auto">
          <a:xfrm>
            <a:off x="4249738" y="4329113"/>
            <a:ext cx="212725" cy="23812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nvGrpSpPr>
          <p:cNvPr id="14376" name="Group 1066">
            <a:extLst>
              <a:ext uri="{FF2B5EF4-FFF2-40B4-BE49-F238E27FC236}">
                <a16:creationId xmlns:a16="http://schemas.microsoft.com/office/drawing/2014/main" id="{4B351B1E-6AEA-2416-AC61-FCE3BDE0D19B}"/>
              </a:ext>
            </a:extLst>
          </p:cNvPr>
          <p:cNvGrpSpPr>
            <a:grpSpLocks/>
          </p:cNvGrpSpPr>
          <p:nvPr/>
        </p:nvGrpSpPr>
        <p:grpSpPr bwMode="auto">
          <a:xfrm>
            <a:off x="5264150" y="4592638"/>
            <a:ext cx="454025" cy="366712"/>
            <a:chOff x="3730" y="2893"/>
            <a:chExt cx="322" cy="231"/>
          </a:xfrm>
        </p:grpSpPr>
        <p:sp>
          <p:nvSpPr>
            <p:cNvPr id="14398" name="Oval 1067">
              <a:extLst>
                <a:ext uri="{FF2B5EF4-FFF2-40B4-BE49-F238E27FC236}">
                  <a16:creationId xmlns:a16="http://schemas.microsoft.com/office/drawing/2014/main" id="{B831646A-671A-110A-096A-5DA0BB355B37}"/>
                </a:ext>
              </a:extLst>
            </p:cNvPr>
            <p:cNvSpPr>
              <a:spLocks noChangeArrowheads="1"/>
            </p:cNvSpPr>
            <p:nvPr/>
          </p:nvSpPr>
          <p:spPr bwMode="auto">
            <a:xfrm flipH="1">
              <a:off x="3802" y="289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9" name="AutoShape 1068">
              <a:extLst>
                <a:ext uri="{FF2B5EF4-FFF2-40B4-BE49-F238E27FC236}">
                  <a16:creationId xmlns:a16="http://schemas.microsoft.com/office/drawing/2014/main" id="{6F1DBDCB-0298-A1E1-E315-6401A4B3F90C}"/>
                </a:ext>
              </a:extLst>
            </p:cNvPr>
            <p:cNvSpPr>
              <a:spLocks noChangeArrowheads="1"/>
            </p:cNvSpPr>
            <p:nvPr/>
          </p:nvSpPr>
          <p:spPr bwMode="auto">
            <a:xfrm flipH="1">
              <a:off x="3730" y="295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4377" name="Group 1069">
            <a:extLst>
              <a:ext uri="{FF2B5EF4-FFF2-40B4-BE49-F238E27FC236}">
                <a16:creationId xmlns:a16="http://schemas.microsoft.com/office/drawing/2014/main" id="{27B12EF6-72E5-04C8-584B-70A36445EC74}"/>
              </a:ext>
            </a:extLst>
          </p:cNvPr>
          <p:cNvGrpSpPr>
            <a:grpSpLocks/>
          </p:cNvGrpSpPr>
          <p:nvPr/>
        </p:nvGrpSpPr>
        <p:grpSpPr bwMode="auto">
          <a:xfrm>
            <a:off x="5264150" y="2306638"/>
            <a:ext cx="454025" cy="366712"/>
            <a:chOff x="3730" y="1453"/>
            <a:chExt cx="322" cy="231"/>
          </a:xfrm>
        </p:grpSpPr>
        <p:sp>
          <p:nvSpPr>
            <p:cNvPr id="14396" name="Oval 1070">
              <a:extLst>
                <a:ext uri="{FF2B5EF4-FFF2-40B4-BE49-F238E27FC236}">
                  <a16:creationId xmlns:a16="http://schemas.microsoft.com/office/drawing/2014/main" id="{A66FB37F-80EF-4075-3448-FB7793326CE4}"/>
                </a:ext>
              </a:extLst>
            </p:cNvPr>
            <p:cNvSpPr>
              <a:spLocks noChangeArrowheads="1"/>
            </p:cNvSpPr>
            <p:nvPr/>
          </p:nvSpPr>
          <p:spPr bwMode="auto">
            <a:xfrm flipH="1">
              <a:off x="3802" y="145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7" name="AutoShape 1071">
              <a:extLst>
                <a:ext uri="{FF2B5EF4-FFF2-40B4-BE49-F238E27FC236}">
                  <a16:creationId xmlns:a16="http://schemas.microsoft.com/office/drawing/2014/main" id="{D6DFE755-6243-3AB0-A8DB-E5E739F15464}"/>
                </a:ext>
              </a:extLst>
            </p:cNvPr>
            <p:cNvSpPr>
              <a:spLocks noChangeArrowheads="1"/>
            </p:cNvSpPr>
            <p:nvPr/>
          </p:nvSpPr>
          <p:spPr bwMode="auto">
            <a:xfrm flipH="1">
              <a:off x="3730" y="151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4378" name="Group 1072">
            <a:extLst>
              <a:ext uri="{FF2B5EF4-FFF2-40B4-BE49-F238E27FC236}">
                <a16:creationId xmlns:a16="http://schemas.microsoft.com/office/drawing/2014/main" id="{2700E525-D9D7-7020-0BB1-127361B04043}"/>
              </a:ext>
            </a:extLst>
          </p:cNvPr>
          <p:cNvGrpSpPr>
            <a:grpSpLocks/>
          </p:cNvGrpSpPr>
          <p:nvPr/>
        </p:nvGrpSpPr>
        <p:grpSpPr bwMode="auto">
          <a:xfrm>
            <a:off x="5264150" y="2992438"/>
            <a:ext cx="454025" cy="366712"/>
            <a:chOff x="3730" y="1885"/>
            <a:chExt cx="322" cy="231"/>
          </a:xfrm>
        </p:grpSpPr>
        <p:sp>
          <p:nvSpPr>
            <p:cNvPr id="14394" name="Oval 1073">
              <a:extLst>
                <a:ext uri="{FF2B5EF4-FFF2-40B4-BE49-F238E27FC236}">
                  <a16:creationId xmlns:a16="http://schemas.microsoft.com/office/drawing/2014/main" id="{E25AB502-6B43-8770-15D9-1653CA810DD4}"/>
                </a:ext>
              </a:extLst>
            </p:cNvPr>
            <p:cNvSpPr>
              <a:spLocks noChangeArrowheads="1"/>
            </p:cNvSpPr>
            <p:nvPr/>
          </p:nvSpPr>
          <p:spPr bwMode="auto">
            <a:xfrm flipH="1">
              <a:off x="3802" y="1885"/>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5" name="AutoShape 1074">
              <a:extLst>
                <a:ext uri="{FF2B5EF4-FFF2-40B4-BE49-F238E27FC236}">
                  <a16:creationId xmlns:a16="http://schemas.microsoft.com/office/drawing/2014/main" id="{390A4EA0-6EBB-F468-AC77-59160FFC1A5D}"/>
                </a:ext>
              </a:extLst>
            </p:cNvPr>
            <p:cNvSpPr>
              <a:spLocks noChangeArrowheads="1"/>
            </p:cNvSpPr>
            <p:nvPr/>
          </p:nvSpPr>
          <p:spPr bwMode="auto">
            <a:xfrm flipH="1">
              <a:off x="3730" y="1948"/>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4379" name="Group 1075">
            <a:extLst>
              <a:ext uri="{FF2B5EF4-FFF2-40B4-BE49-F238E27FC236}">
                <a16:creationId xmlns:a16="http://schemas.microsoft.com/office/drawing/2014/main" id="{8C77A1B6-55DB-DAB2-CC48-7A271B965520}"/>
              </a:ext>
            </a:extLst>
          </p:cNvPr>
          <p:cNvGrpSpPr>
            <a:grpSpLocks/>
          </p:cNvGrpSpPr>
          <p:nvPr/>
        </p:nvGrpSpPr>
        <p:grpSpPr bwMode="auto">
          <a:xfrm>
            <a:off x="5195888" y="3449638"/>
            <a:ext cx="454025" cy="366712"/>
            <a:chOff x="3682" y="2173"/>
            <a:chExt cx="322" cy="231"/>
          </a:xfrm>
        </p:grpSpPr>
        <p:sp>
          <p:nvSpPr>
            <p:cNvPr id="14392" name="Oval 1076">
              <a:extLst>
                <a:ext uri="{FF2B5EF4-FFF2-40B4-BE49-F238E27FC236}">
                  <a16:creationId xmlns:a16="http://schemas.microsoft.com/office/drawing/2014/main" id="{3A2E06DB-F5B7-361A-023C-9C7ECEDEF444}"/>
                </a:ext>
              </a:extLst>
            </p:cNvPr>
            <p:cNvSpPr>
              <a:spLocks noChangeArrowheads="1"/>
            </p:cNvSpPr>
            <p:nvPr/>
          </p:nvSpPr>
          <p:spPr bwMode="auto">
            <a:xfrm flipH="1">
              <a:off x="3754" y="2173"/>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3" name="AutoShape 1077">
              <a:extLst>
                <a:ext uri="{FF2B5EF4-FFF2-40B4-BE49-F238E27FC236}">
                  <a16:creationId xmlns:a16="http://schemas.microsoft.com/office/drawing/2014/main" id="{ED011C40-D016-688E-38BF-FE6BA89EEA12}"/>
                </a:ext>
              </a:extLst>
            </p:cNvPr>
            <p:cNvSpPr>
              <a:spLocks noChangeArrowheads="1"/>
            </p:cNvSpPr>
            <p:nvPr/>
          </p:nvSpPr>
          <p:spPr bwMode="auto">
            <a:xfrm flipH="1">
              <a:off x="3682" y="2236"/>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grpSp>
        <p:nvGrpSpPr>
          <p:cNvPr id="14380" name="Group 1078">
            <a:extLst>
              <a:ext uri="{FF2B5EF4-FFF2-40B4-BE49-F238E27FC236}">
                <a16:creationId xmlns:a16="http://schemas.microsoft.com/office/drawing/2014/main" id="{BA21F518-CC36-63FA-E029-B9C11E41FD0C}"/>
              </a:ext>
            </a:extLst>
          </p:cNvPr>
          <p:cNvGrpSpPr>
            <a:grpSpLocks/>
          </p:cNvGrpSpPr>
          <p:nvPr/>
        </p:nvGrpSpPr>
        <p:grpSpPr bwMode="auto">
          <a:xfrm>
            <a:off x="5330825" y="5126038"/>
            <a:ext cx="454025" cy="366712"/>
            <a:chOff x="3778" y="3229"/>
            <a:chExt cx="322" cy="231"/>
          </a:xfrm>
        </p:grpSpPr>
        <p:sp>
          <p:nvSpPr>
            <p:cNvPr id="14390" name="Oval 1079">
              <a:extLst>
                <a:ext uri="{FF2B5EF4-FFF2-40B4-BE49-F238E27FC236}">
                  <a16:creationId xmlns:a16="http://schemas.microsoft.com/office/drawing/2014/main" id="{8838E31E-36B3-DB02-8358-3518F880C0FA}"/>
                </a:ext>
              </a:extLst>
            </p:cNvPr>
            <p:cNvSpPr>
              <a:spLocks noChangeArrowheads="1"/>
            </p:cNvSpPr>
            <p:nvPr/>
          </p:nvSpPr>
          <p:spPr bwMode="auto">
            <a:xfrm flipH="1">
              <a:off x="3850" y="3229"/>
              <a:ext cx="250" cy="231"/>
            </a:xfrm>
            <a:prstGeom prst="ellipse">
              <a:avLst/>
            </a:prstGeom>
            <a:solidFill>
              <a:schemeClr val="hlink"/>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91" name="AutoShape 1080">
              <a:extLst>
                <a:ext uri="{FF2B5EF4-FFF2-40B4-BE49-F238E27FC236}">
                  <a16:creationId xmlns:a16="http://schemas.microsoft.com/office/drawing/2014/main" id="{3E720065-7BF7-4480-5623-858FF3D158F6}"/>
                </a:ext>
              </a:extLst>
            </p:cNvPr>
            <p:cNvSpPr>
              <a:spLocks noChangeArrowheads="1"/>
            </p:cNvSpPr>
            <p:nvPr/>
          </p:nvSpPr>
          <p:spPr bwMode="auto">
            <a:xfrm flipH="1">
              <a:off x="3778" y="3292"/>
              <a:ext cx="172" cy="106"/>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grpSp>
      <p:sp>
        <p:nvSpPr>
          <p:cNvPr id="14381" name="Oval 1081">
            <a:extLst>
              <a:ext uri="{FF2B5EF4-FFF2-40B4-BE49-F238E27FC236}">
                <a16:creationId xmlns:a16="http://schemas.microsoft.com/office/drawing/2014/main" id="{EFCCA086-4C4C-8414-6398-A89E4F832BBD}"/>
              </a:ext>
            </a:extLst>
          </p:cNvPr>
          <p:cNvSpPr>
            <a:spLocks noChangeArrowheads="1"/>
          </p:cNvSpPr>
          <p:nvPr/>
        </p:nvSpPr>
        <p:spPr bwMode="auto">
          <a:xfrm>
            <a:off x="5424488" y="4959350"/>
            <a:ext cx="157162" cy="142875"/>
          </a:xfrm>
          <a:prstGeom prst="ellipse">
            <a:avLst/>
          </a:prstGeom>
          <a:solidFill>
            <a:schemeClr val="accent1"/>
          </a:solidFill>
          <a:ln w="12700">
            <a:solidFill>
              <a:schemeClr val="tx1"/>
            </a:solidFill>
            <a:round/>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2" name="AutoShape 1082">
            <a:extLst>
              <a:ext uri="{FF2B5EF4-FFF2-40B4-BE49-F238E27FC236}">
                <a16:creationId xmlns:a16="http://schemas.microsoft.com/office/drawing/2014/main" id="{3DC47644-A24F-EA4E-C778-DD6D139FE1C5}"/>
              </a:ext>
            </a:extLst>
          </p:cNvPr>
          <p:cNvSpPr>
            <a:spLocks noChangeArrowheads="1"/>
          </p:cNvSpPr>
          <p:nvPr/>
        </p:nvSpPr>
        <p:spPr bwMode="auto">
          <a:xfrm flipH="1">
            <a:off x="3976688" y="3930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3" name="AutoShape 1083">
            <a:extLst>
              <a:ext uri="{FF2B5EF4-FFF2-40B4-BE49-F238E27FC236}">
                <a16:creationId xmlns:a16="http://schemas.microsoft.com/office/drawing/2014/main" id="{D5A2B7C6-03A0-30CE-E444-1EAE024F1BEA}"/>
              </a:ext>
            </a:extLst>
          </p:cNvPr>
          <p:cNvSpPr>
            <a:spLocks noChangeArrowheads="1"/>
          </p:cNvSpPr>
          <p:nvPr/>
        </p:nvSpPr>
        <p:spPr bwMode="auto">
          <a:xfrm flipH="1">
            <a:off x="4111625" y="3092450"/>
            <a:ext cx="242888"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4" name="AutoShape 1084">
            <a:extLst>
              <a:ext uri="{FF2B5EF4-FFF2-40B4-BE49-F238E27FC236}">
                <a16:creationId xmlns:a16="http://schemas.microsoft.com/office/drawing/2014/main" id="{960CD7CE-8235-0FFB-9B57-E8A4E4921CBD}"/>
              </a:ext>
            </a:extLst>
          </p:cNvPr>
          <p:cNvSpPr>
            <a:spLocks noChangeArrowheads="1"/>
          </p:cNvSpPr>
          <p:nvPr/>
        </p:nvSpPr>
        <p:spPr bwMode="auto">
          <a:xfrm flipH="1">
            <a:off x="4586288" y="2406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5" name="AutoShape 1085">
            <a:extLst>
              <a:ext uri="{FF2B5EF4-FFF2-40B4-BE49-F238E27FC236}">
                <a16:creationId xmlns:a16="http://schemas.microsoft.com/office/drawing/2014/main" id="{DECC0A42-7187-0398-6DBA-41E19874AB6D}"/>
              </a:ext>
            </a:extLst>
          </p:cNvPr>
          <p:cNvSpPr>
            <a:spLocks noChangeArrowheads="1"/>
          </p:cNvSpPr>
          <p:nvPr/>
        </p:nvSpPr>
        <p:spPr bwMode="auto">
          <a:xfrm flipH="1">
            <a:off x="4654550" y="3778250"/>
            <a:ext cx="241300"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6" name="AutoShape 1086">
            <a:extLst>
              <a:ext uri="{FF2B5EF4-FFF2-40B4-BE49-F238E27FC236}">
                <a16:creationId xmlns:a16="http://schemas.microsoft.com/office/drawing/2014/main" id="{55C44ED4-9ED8-BF23-DD21-3B4951F79204}"/>
              </a:ext>
            </a:extLst>
          </p:cNvPr>
          <p:cNvSpPr>
            <a:spLocks noChangeArrowheads="1"/>
          </p:cNvSpPr>
          <p:nvPr/>
        </p:nvSpPr>
        <p:spPr bwMode="auto">
          <a:xfrm flipH="1">
            <a:off x="4111625" y="4845050"/>
            <a:ext cx="242888"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7" name="AutoShape 1087">
            <a:extLst>
              <a:ext uri="{FF2B5EF4-FFF2-40B4-BE49-F238E27FC236}">
                <a16:creationId xmlns:a16="http://schemas.microsoft.com/office/drawing/2014/main" id="{4259D26E-6B39-3FE1-6CDD-0384D7464225}"/>
              </a:ext>
            </a:extLst>
          </p:cNvPr>
          <p:cNvSpPr>
            <a:spLocks noChangeArrowheads="1"/>
          </p:cNvSpPr>
          <p:nvPr/>
        </p:nvSpPr>
        <p:spPr bwMode="auto">
          <a:xfrm flipH="1">
            <a:off x="4992688" y="28638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8" name="AutoShape 1088">
            <a:extLst>
              <a:ext uri="{FF2B5EF4-FFF2-40B4-BE49-F238E27FC236}">
                <a16:creationId xmlns:a16="http://schemas.microsoft.com/office/drawing/2014/main" id="{5BBA7C0A-10DD-F26F-3A0E-C3C7B03FB90E}"/>
              </a:ext>
            </a:extLst>
          </p:cNvPr>
          <p:cNvSpPr>
            <a:spLocks noChangeArrowheads="1"/>
          </p:cNvSpPr>
          <p:nvPr/>
        </p:nvSpPr>
        <p:spPr bwMode="auto">
          <a:xfrm flipH="1">
            <a:off x="4789488" y="43116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
        <p:nvSpPr>
          <p:cNvPr id="14389" name="AutoShape 1089">
            <a:extLst>
              <a:ext uri="{FF2B5EF4-FFF2-40B4-BE49-F238E27FC236}">
                <a16:creationId xmlns:a16="http://schemas.microsoft.com/office/drawing/2014/main" id="{8D509B0E-2692-ACE6-6856-1BA3E7BEC2B1}"/>
              </a:ext>
            </a:extLst>
          </p:cNvPr>
          <p:cNvSpPr>
            <a:spLocks noChangeArrowheads="1"/>
          </p:cNvSpPr>
          <p:nvPr/>
        </p:nvSpPr>
        <p:spPr bwMode="auto">
          <a:xfrm flipH="1">
            <a:off x="4992688" y="4997450"/>
            <a:ext cx="242887" cy="168275"/>
          </a:xfrm>
          <a:prstGeom prst="diamond">
            <a:avLst/>
          </a:prstGeom>
          <a:solidFill>
            <a:schemeClr val="tx1"/>
          </a:solidFill>
          <a:ln w="12700">
            <a:solidFill>
              <a:schemeClr val="bg1"/>
            </a:solidFill>
            <a:miter lim="800000"/>
            <a:headEnd/>
            <a:tailEnd/>
          </a:ln>
        </p:spPr>
        <p:txBody>
          <a:bodyPr wrap="none" lIns="90488" tIns="44450" rIns="90488" bIns="44450"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spcBef>
                <a:spcPct val="50000"/>
              </a:spcBef>
            </a:pPr>
            <a:endParaRPr lang="en-US" altLang="en-US" sz="2400" b="0">
              <a:solidFill>
                <a:schemeClr val="tx1"/>
              </a:solidFill>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7B196559-1643-F3A8-58FF-D8A58E756334}"/>
              </a:ext>
            </a:extLst>
          </p:cNvPr>
          <p:cNvSpPr>
            <a:spLocks noGrp="1" noChangeArrowheads="1"/>
          </p:cNvSpPr>
          <p:nvPr>
            <p:ph type="title"/>
          </p:nvPr>
        </p:nvSpPr>
        <p:spPr/>
        <p:txBody>
          <a:bodyPr/>
          <a:lstStyle/>
          <a:p>
            <a:pPr eaLnBrk="1" hangingPunct="1"/>
            <a:endParaRPr lang="en-US" altLang="en-US"/>
          </a:p>
        </p:txBody>
      </p:sp>
      <p:sp>
        <p:nvSpPr>
          <p:cNvPr id="15363" name="Rectangle 1027">
            <a:extLst>
              <a:ext uri="{FF2B5EF4-FFF2-40B4-BE49-F238E27FC236}">
                <a16:creationId xmlns:a16="http://schemas.microsoft.com/office/drawing/2014/main" id="{EE6AFF12-CC89-6EB8-2DF7-D3649F9A5C25}"/>
              </a:ext>
            </a:extLst>
          </p:cNvPr>
          <p:cNvSpPr>
            <a:spLocks noGrp="1" noChangeArrowheads="1"/>
          </p:cNvSpPr>
          <p:nvPr>
            <p:ph type="body" idx="1"/>
          </p:nvPr>
        </p:nvSpPr>
        <p:spPr/>
        <p:txBody>
          <a:bodyPr/>
          <a:lstStyle/>
          <a:p>
            <a:pPr eaLnBrk="1" hangingPunct="1"/>
            <a:endParaRPr lang="en-US" altLang="en-US"/>
          </a:p>
        </p:txBody>
      </p:sp>
      <p:pic>
        <p:nvPicPr>
          <p:cNvPr id="15364" name="Picture 1028" descr="msotw9_temp0">
            <a:extLst>
              <a:ext uri="{FF2B5EF4-FFF2-40B4-BE49-F238E27FC236}">
                <a16:creationId xmlns:a16="http://schemas.microsoft.com/office/drawing/2014/main" id="{DDCF213A-A285-4816-4CF8-9F39290C7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029">
            <a:extLst>
              <a:ext uri="{FF2B5EF4-FFF2-40B4-BE49-F238E27FC236}">
                <a16:creationId xmlns:a16="http://schemas.microsoft.com/office/drawing/2014/main" id="{937F5D29-008B-0381-E911-D125F1A632C3}"/>
              </a:ext>
            </a:extLst>
          </p:cNvPr>
          <p:cNvSpPr>
            <a:spLocks noChangeArrowheads="1"/>
          </p:cNvSpPr>
          <p:nvPr/>
        </p:nvSpPr>
        <p:spPr bwMode="auto">
          <a:xfrm>
            <a:off x="6858000" y="2590800"/>
            <a:ext cx="1905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66" name="Rectangle 1030">
            <a:extLst>
              <a:ext uri="{FF2B5EF4-FFF2-40B4-BE49-F238E27FC236}">
                <a16:creationId xmlns:a16="http://schemas.microsoft.com/office/drawing/2014/main" id="{C9D25022-0136-C1D8-B64C-77C639AAFE8F}"/>
              </a:ext>
            </a:extLst>
          </p:cNvPr>
          <p:cNvSpPr>
            <a:spLocks noChangeArrowheads="1"/>
          </p:cNvSpPr>
          <p:nvPr/>
        </p:nvSpPr>
        <p:spPr bwMode="auto">
          <a:xfrm>
            <a:off x="228600" y="381000"/>
            <a:ext cx="2743200" cy="601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sz="2400" b="0">
              <a:solidFill>
                <a:schemeClr val="tx1"/>
              </a:solidFill>
            </a:endParaRPr>
          </a:p>
        </p:txBody>
      </p:sp>
      <p:sp>
        <p:nvSpPr>
          <p:cNvPr id="15367" name="Rectangle 1032">
            <a:extLst>
              <a:ext uri="{FF2B5EF4-FFF2-40B4-BE49-F238E27FC236}">
                <a16:creationId xmlns:a16="http://schemas.microsoft.com/office/drawing/2014/main" id="{3A4287E6-6605-895D-59BC-8CA577709FB0}"/>
              </a:ext>
            </a:extLst>
          </p:cNvPr>
          <p:cNvSpPr>
            <a:spLocks noChangeArrowheads="1"/>
          </p:cNvSpPr>
          <p:nvPr/>
        </p:nvSpPr>
        <p:spPr bwMode="auto">
          <a:xfrm>
            <a:off x="2971800" y="2133600"/>
            <a:ext cx="1143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68" name="Rectangle 1033">
            <a:extLst>
              <a:ext uri="{FF2B5EF4-FFF2-40B4-BE49-F238E27FC236}">
                <a16:creationId xmlns:a16="http://schemas.microsoft.com/office/drawing/2014/main" id="{7D25230E-76B1-DAB1-D0FC-3676062888A5}"/>
              </a:ext>
            </a:extLst>
          </p:cNvPr>
          <p:cNvSpPr>
            <a:spLocks noChangeArrowheads="1"/>
          </p:cNvSpPr>
          <p:nvPr/>
        </p:nvSpPr>
        <p:spPr bwMode="auto">
          <a:xfrm>
            <a:off x="2971800" y="3352800"/>
            <a:ext cx="7620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69" name="Rectangle 1034">
            <a:extLst>
              <a:ext uri="{FF2B5EF4-FFF2-40B4-BE49-F238E27FC236}">
                <a16:creationId xmlns:a16="http://schemas.microsoft.com/office/drawing/2014/main" id="{129DE7D6-5C1D-AC13-C982-650635449B22}"/>
              </a:ext>
            </a:extLst>
          </p:cNvPr>
          <p:cNvSpPr>
            <a:spLocks noChangeArrowheads="1"/>
          </p:cNvSpPr>
          <p:nvPr/>
        </p:nvSpPr>
        <p:spPr bwMode="auto">
          <a:xfrm>
            <a:off x="4038600" y="2971800"/>
            <a:ext cx="304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70" name="Rectangle 1035">
            <a:extLst>
              <a:ext uri="{FF2B5EF4-FFF2-40B4-BE49-F238E27FC236}">
                <a16:creationId xmlns:a16="http://schemas.microsoft.com/office/drawing/2014/main" id="{E03912A3-9624-BC5F-C3F4-A310170DB8EA}"/>
              </a:ext>
            </a:extLst>
          </p:cNvPr>
          <p:cNvSpPr>
            <a:spLocks noChangeArrowheads="1"/>
          </p:cNvSpPr>
          <p:nvPr/>
        </p:nvSpPr>
        <p:spPr bwMode="auto">
          <a:xfrm>
            <a:off x="4114800" y="2743200"/>
            <a:ext cx="19050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71" name="Rectangle 1036">
            <a:extLst>
              <a:ext uri="{FF2B5EF4-FFF2-40B4-BE49-F238E27FC236}">
                <a16:creationId xmlns:a16="http://schemas.microsoft.com/office/drawing/2014/main" id="{A9461F5F-77E0-8A6C-1983-F3FF77EF4096}"/>
              </a:ext>
            </a:extLst>
          </p:cNvPr>
          <p:cNvSpPr>
            <a:spLocks noChangeArrowheads="1"/>
          </p:cNvSpPr>
          <p:nvPr/>
        </p:nvSpPr>
        <p:spPr bwMode="auto">
          <a:xfrm>
            <a:off x="6477000" y="2743200"/>
            <a:ext cx="4572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5372" name="Text Box 1038">
            <a:extLst>
              <a:ext uri="{FF2B5EF4-FFF2-40B4-BE49-F238E27FC236}">
                <a16:creationId xmlns:a16="http://schemas.microsoft.com/office/drawing/2014/main" id="{D34203D4-D60D-A769-0722-FA01E31F721E}"/>
              </a:ext>
            </a:extLst>
          </p:cNvPr>
          <p:cNvSpPr txBox="1">
            <a:spLocks noChangeArrowheads="1"/>
          </p:cNvSpPr>
          <p:nvPr/>
        </p:nvSpPr>
        <p:spPr bwMode="auto">
          <a:xfrm>
            <a:off x="914400" y="487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endParaRPr lang="en-US" altLang="en-US" sz="2400" b="0">
              <a:solidFill>
                <a:schemeClr val="tx1"/>
              </a:solidFill>
            </a:endParaRPr>
          </a:p>
        </p:txBody>
      </p:sp>
      <p:sp>
        <p:nvSpPr>
          <p:cNvPr id="15373" name="Text Box 1039">
            <a:extLst>
              <a:ext uri="{FF2B5EF4-FFF2-40B4-BE49-F238E27FC236}">
                <a16:creationId xmlns:a16="http://schemas.microsoft.com/office/drawing/2014/main" id="{12FCC020-2871-EE00-5CD4-9CA0BD9459FE}"/>
              </a:ext>
            </a:extLst>
          </p:cNvPr>
          <p:cNvSpPr txBox="1">
            <a:spLocks noChangeArrowheads="1"/>
          </p:cNvSpPr>
          <p:nvPr/>
        </p:nvSpPr>
        <p:spPr bwMode="auto">
          <a:xfrm>
            <a:off x="898525" y="4891088"/>
            <a:ext cx="2370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2000" b="0">
                <a:solidFill>
                  <a:schemeClr val="tx1"/>
                </a:solidFill>
              </a:rPr>
              <a:t>एसिटाइलकोलाइन 
यहां जारी किया गया</a:t>
            </a:r>
            <a:endParaRPr lang="en-US" altLang="en-US" sz="2000" b="0">
              <a:solidFill>
                <a:schemeClr val="tx1"/>
              </a:solidFill>
            </a:endParaRPr>
          </a:p>
        </p:txBody>
      </p:sp>
      <p:sp>
        <p:nvSpPr>
          <p:cNvPr id="15374" name="Text Box 1040">
            <a:extLst>
              <a:ext uri="{FF2B5EF4-FFF2-40B4-BE49-F238E27FC236}">
                <a16:creationId xmlns:a16="http://schemas.microsoft.com/office/drawing/2014/main" id="{4C4E9EBF-5E51-2AF7-7C35-FC0E464AE5F5}"/>
              </a:ext>
            </a:extLst>
          </p:cNvPr>
          <p:cNvSpPr txBox="1">
            <a:spLocks noChangeArrowheads="1"/>
          </p:cNvSpPr>
          <p:nvPr/>
        </p:nvSpPr>
        <p:spPr bwMode="auto">
          <a:xfrm>
            <a:off x="1371600" y="11430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spcBef>
                <a:spcPct val="50000"/>
              </a:spcBef>
            </a:pPr>
            <a:r>
              <a:rPr lang="en-US" altLang="en-US" sz="2000" b="0">
                <a:solidFill>
                  <a:schemeClr val="tx1"/>
                </a:solidFill>
              </a:rPr>
              <a:t>     </a:t>
            </a:r>
            <a:r>
              <a:rPr lang="hi-IN" altLang="en-US" sz="2000" b="0">
                <a:solidFill>
                  <a:schemeClr val="tx1"/>
                </a:solidFill>
                <a:cs typeface="Mangal" panose="02040503050203030202" pitchFamily="18" charset="0"/>
              </a:rPr>
              <a:t>स्‍नायु</a:t>
            </a:r>
            <a:r>
              <a:rPr lang="hi-IN" altLang="en-US" sz="2000" b="0">
                <a:solidFill>
                  <a:schemeClr val="tx1"/>
                </a:solidFill>
              </a:rPr>
              <a:t>-</a:t>
            </a:r>
            <a:r>
              <a:rPr lang="hi-IN" altLang="en-US" sz="2000" b="0">
                <a:solidFill>
                  <a:schemeClr val="tx1"/>
                </a:solidFill>
                <a:cs typeface="Mangal" panose="02040503050203030202" pitchFamily="18" charset="0"/>
              </a:rPr>
              <a:t>कोशिका</a:t>
            </a:r>
            <a:endParaRPr lang="en-US" altLang="en-US" sz="2000" b="0">
              <a:solidFill>
                <a:schemeClr val="tx1"/>
              </a:solidFill>
            </a:endParaRPr>
          </a:p>
        </p:txBody>
      </p:sp>
      <p:pic>
        <p:nvPicPr>
          <p:cNvPr id="15375" name="Picture 1">
            <a:extLst>
              <a:ext uri="{FF2B5EF4-FFF2-40B4-BE49-F238E27FC236}">
                <a16:creationId xmlns:a16="http://schemas.microsoft.com/office/drawing/2014/main" id="{6F58F305-07A9-98E1-DBCB-CC7F0E09E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838" y="2381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7BA5B002-AA7D-FAE0-7D42-E00F2FF7C3F8}"/>
              </a:ext>
            </a:extLst>
          </p:cNvPr>
          <p:cNvSpPr>
            <a:spLocks noGrp="1" noChangeArrowheads="1"/>
          </p:cNvSpPr>
          <p:nvPr>
            <p:ph type="title"/>
          </p:nvPr>
        </p:nvSpPr>
        <p:spPr/>
        <p:txBody>
          <a:bodyPr/>
          <a:lstStyle/>
          <a:p>
            <a:pPr eaLnBrk="1" hangingPunct="1"/>
            <a:endParaRPr lang="en-US" altLang="en-US"/>
          </a:p>
        </p:txBody>
      </p:sp>
      <p:sp>
        <p:nvSpPr>
          <p:cNvPr id="16387" name="Rectangle 1027">
            <a:extLst>
              <a:ext uri="{FF2B5EF4-FFF2-40B4-BE49-F238E27FC236}">
                <a16:creationId xmlns:a16="http://schemas.microsoft.com/office/drawing/2014/main" id="{E8209869-CBF6-B817-D2F8-43DFD589ACAB}"/>
              </a:ext>
            </a:extLst>
          </p:cNvPr>
          <p:cNvSpPr>
            <a:spLocks noGrp="1" noChangeArrowheads="1"/>
          </p:cNvSpPr>
          <p:nvPr>
            <p:ph type="body" idx="1"/>
          </p:nvPr>
        </p:nvSpPr>
        <p:spPr/>
        <p:txBody>
          <a:bodyPr/>
          <a:lstStyle/>
          <a:p>
            <a:pPr eaLnBrk="1" hangingPunct="1"/>
            <a:endParaRPr lang="en-US" altLang="en-US"/>
          </a:p>
        </p:txBody>
      </p:sp>
      <p:pic>
        <p:nvPicPr>
          <p:cNvPr id="16388" name="Picture 1028" descr="msotw9_temp0">
            <a:extLst>
              <a:ext uri="{FF2B5EF4-FFF2-40B4-BE49-F238E27FC236}">
                <a16:creationId xmlns:a16="http://schemas.microsoft.com/office/drawing/2014/main" id="{C428DD2D-E4CE-0788-0C6A-AB95463FE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9" name="Rectangle 1029">
            <a:extLst>
              <a:ext uri="{FF2B5EF4-FFF2-40B4-BE49-F238E27FC236}">
                <a16:creationId xmlns:a16="http://schemas.microsoft.com/office/drawing/2014/main" id="{6B236328-FC41-6B4E-0DB4-8F4D3840FD9D}"/>
              </a:ext>
            </a:extLst>
          </p:cNvPr>
          <p:cNvSpPr>
            <a:spLocks noChangeArrowheads="1"/>
          </p:cNvSpPr>
          <p:nvPr/>
        </p:nvSpPr>
        <p:spPr bwMode="auto">
          <a:xfrm>
            <a:off x="228600" y="2057400"/>
            <a:ext cx="1371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0" name="Rectangle 1030">
            <a:extLst>
              <a:ext uri="{FF2B5EF4-FFF2-40B4-BE49-F238E27FC236}">
                <a16:creationId xmlns:a16="http://schemas.microsoft.com/office/drawing/2014/main" id="{F03AA2BD-2081-3ABE-71ED-3F400B184CC7}"/>
              </a:ext>
            </a:extLst>
          </p:cNvPr>
          <p:cNvSpPr>
            <a:spLocks noChangeArrowheads="1"/>
          </p:cNvSpPr>
          <p:nvPr/>
        </p:nvSpPr>
        <p:spPr bwMode="auto">
          <a:xfrm>
            <a:off x="304800" y="4114800"/>
            <a:ext cx="3276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1" name="Rectangle 1031">
            <a:extLst>
              <a:ext uri="{FF2B5EF4-FFF2-40B4-BE49-F238E27FC236}">
                <a16:creationId xmlns:a16="http://schemas.microsoft.com/office/drawing/2014/main" id="{0E0C439E-8BE3-357D-E20E-794B35BCE6D0}"/>
              </a:ext>
            </a:extLst>
          </p:cNvPr>
          <p:cNvSpPr>
            <a:spLocks noChangeArrowheads="1"/>
          </p:cNvSpPr>
          <p:nvPr/>
        </p:nvSpPr>
        <p:spPr bwMode="auto">
          <a:xfrm>
            <a:off x="0" y="3048000"/>
            <a:ext cx="4572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2" name="Rectangle 1032">
            <a:extLst>
              <a:ext uri="{FF2B5EF4-FFF2-40B4-BE49-F238E27FC236}">
                <a16:creationId xmlns:a16="http://schemas.microsoft.com/office/drawing/2014/main" id="{EFBC5F07-B197-F68B-6D48-754C60373CF9}"/>
              </a:ext>
            </a:extLst>
          </p:cNvPr>
          <p:cNvSpPr>
            <a:spLocks noChangeArrowheads="1"/>
          </p:cNvSpPr>
          <p:nvPr/>
        </p:nvSpPr>
        <p:spPr bwMode="auto">
          <a:xfrm>
            <a:off x="3124200" y="2286000"/>
            <a:ext cx="2667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3" name="Rectangle 1033">
            <a:extLst>
              <a:ext uri="{FF2B5EF4-FFF2-40B4-BE49-F238E27FC236}">
                <a16:creationId xmlns:a16="http://schemas.microsoft.com/office/drawing/2014/main" id="{91CD3CE0-DD87-35D1-9000-A6840E408826}"/>
              </a:ext>
            </a:extLst>
          </p:cNvPr>
          <p:cNvSpPr>
            <a:spLocks noChangeArrowheads="1"/>
          </p:cNvSpPr>
          <p:nvPr/>
        </p:nvSpPr>
        <p:spPr bwMode="auto">
          <a:xfrm>
            <a:off x="6553200" y="2133600"/>
            <a:ext cx="2590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4" name="Rectangle 1034">
            <a:extLst>
              <a:ext uri="{FF2B5EF4-FFF2-40B4-BE49-F238E27FC236}">
                <a16:creationId xmlns:a16="http://schemas.microsoft.com/office/drawing/2014/main" id="{B9588EA2-AE4E-199B-8053-A5919F8C7D00}"/>
              </a:ext>
            </a:extLst>
          </p:cNvPr>
          <p:cNvSpPr>
            <a:spLocks noChangeArrowheads="1"/>
          </p:cNvSpPr>
          <p:nvPr/>
        </p:nvSpPr>
        <p:spPr bwMode="auto">
          <a:xfrm>
            <a:off x="2057400" y="3124200"/>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5" name="Rectangle 1035">
            <a:extLst>
              <a:ext uri="{FF2B5EF4-FFF2-40B4-BE49-F238E27FC236}">
                <a16:creationId xmlns:a16="http://schemas.microsoft.com/office/drawing/2014/main" id="{A930CD1E-DFFA-1CFC-1589-A688994FF614}"/>
              </a:ext>
            </a:extLst>
          </p:cNvPr>
          <p:cNvSpPr>
            <a:spLocks noChangeArrowheads="1"/>
          </p:cNvSpPr>
          <p:nvPr/>
        </p:nvSpPr>
        <p:spPr bwMode="auto">
          <a:xfrm>
            <a:off x="1600200" y="2057400"/>
            <a:ext cx="3048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6396" name="Rectangle 1036">
            <a:extLst>
              <a:ext uri="{FF2B5EF4-FFF2-40B4-BE49-F238E27FC236}">
                <a16:creationId xmlns:a16="http://schemas.microsoft.com/office/drawing/2014/main" id="{B6B4AF29-3599-DA82-EAF5-146196BB2955}"/>
              </a:ext>
            </a:extLst>
          </p:cNvPr>
          <p:cNvSpPr>
            <a:spLocks noChangeArrowheads="1"/>
          </p:cNvSpPr>
          <p:nvPr/>
        </p:nvSpPr>
        <p:spPr bwMode="auto">
          <a:xfrm>
            <a:off x="5791200" y="22860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pic>
        <p:nvPicPr>
          <p:cNvPr id="16397" name="Picture 1">
            <a:extLst>
              <a:ext uri="{FF2B5EF4-FFF2-40B4-BE49-F238E27FC236}">
                <a16:creationId xmlns:a16="http://schemas.microsoft.com/office/drawing/2014/main" id="{FD817D65-6B20-42AD-D679-FA6BE0969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68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9306234-CA48-EDB9-966E-2B0FA3F3704B}"/>
              </a:ext>
            </a:extLst>
          </p:cNvPr>
          <p:cNvSpPr>
            <a:spLocks noGrp="1" noChangeArrowheads="1"/>
          </p:cNvSpPr>
          <p:nvPr>
            <p:ph type="title"/>
          </p:nvPr>
        </p:nvSpPr>
        <p:spPr/>
        <p:txBody>
          <a:bodyPr/>
          <a:lstStyle/>
          <a:p>
            <a:pPr eaLnBrk="1" hangingPunct="1"/>
            <a:endParaRPr lang="en-US" altLang="en-US"/>
          </a:p>
        </p:txBody>
      </p:sp>
      <p:sp>
        <p:nvSpPr>
          <p:cNvPr id="17411" name="Rectangle 3">
            <a:extLst>
              <a:ext uri="{FF2B5EF4-FFF2-40B4-BE49-F238E27FC236}">
                <a16:creationId xmlns:a16="http://schemas.microsoft.com/office/drawing/2014/main" id="{5815BD00-AC3E-5308-260A-4EB70B8F5B2C}"/>
              </a:ext>
            </a:extLst>
          </p:cNvPr>
          <p:cNvSpPr>
            <a:spLocks noGrp="1" noChangeArrowheads="1"/>
          </p:cNvSpPr>
          <p:nvPr>
            <p:ph type="body" idx="1"/>
          </p:nvPr>
        </p:nvSpPr>
        <p:spPr/>
        <p:txBody>
          <a:bodyPr/>
          <a:lstStyle/>
          <a:p>
            <a:pPr eaLnBrk="1" hangingPunct="1"/>
            <a:endParaRPr lang="en-US" altLang="en-US"/>
          </a:p>
        </p:txBody>
      </p:sp>
      <p:pic>
        <p:nvPicPr>
          <p:cNvPr id="17412" name="Picture 4" descr="msotw9_temp0">
            <a:extLst>
              <a:ext uri="{FF2B5EF4-FFF2-40B4-BE49-F238E27FC236}">
                <a16:creationId xmlns:a16="http://schemas.microsoft.com/office/drawing/2014/main" id="{DEE8D417-BF5A-73DF-B3C3-0AEBAD78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2DB64F69-2706-5FCA-BC6D-5CCCFC570EDE}"/>
              </a:ext>
            </a:extLst>
          </p:cNvPr>
          <p:cNvSpPr>
            <a:spLocks noChangeArrowheads="1"/>
          </p:cNvSpPr>
          <p:nvPr/>
        </p:nvSpPr>
        <p:spPr bwMode="auto">
          <a:xfrm>
            <a:off x="0" y="2133600"/>
            <a:ext cx="1752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4" name="Rectangle 6">
            <a:extLst>
              <a:ext uri="{FF2B5EF4-FFF2-40B4-BE49-F238E27FC236}">
                <a16:creationId xmlns:a16="http://schemas.microsoft.com/office/drawing/2014/main" id="{4F30C164-25CC-9DBC-B830-8C183B44575B}"/>
              </a:ext>
            </a:extLst>
          </p:cNvPr>
          <p:cNvSpPr>
            <a:spLocks noChangeArrowheads="1"/>
          </p:cNvSpPr>
          <p:nvPr/>
        </p:nvSpPr>
        <p:spPr bwMode="auto">
          <a:xfrm>
            <a:off x="304800" y="4114800"/>
            <a:ext cx="3276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5" name="Rectangle 7">
            <a:extLst>
              <a:ext uri="{FF2B5EF4-FFF2-40B4-BE49-F238E27FC236}">
                <a16:creationId xmlns:a16="http://schemas.microsoft.com/office/drawing/2014/main" id="{9C6390A6-F906-E320-79E3-1B17CF49F540}"/>
              </a:ext>
            </a:extLst>
          </p:cNvPr>
          <p:cNvSpPr>
            <a:spLocks noChangeArrowheads="1"/>
          </p:cNvSpPr>
          <p:nvPr/>
        </p:nvSpPr>
        <p:spPr bwMode="auto">
          <a:xfrm>
            <a:off x="0" y="3048000"/>
            <a:ext cx="4572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6" name="Rectangle 8">
            <a:extLst>
              <a:ext uri="{FF2B5EF4-FFF2-40B4-BE49-F238E27FC236}">
                <a16:creationId xmlns:a16="http://schemas.microsoft.com/office/drawing/2014/main" id="{88E06082-9930-8815-3801-03B12999EF5E}"/>
              </a:ext>
            </a:extLst>
          </p:cNvPr>
          <p:cNvSpPr>
            <a:spLocks noChangeArrowheads="1"/>
          </p:cNvSpPr>
          <p:nvPr/>
        </p:nvSpPr>
        <p:spPr bwMode="auto">
          <a:xfrm>
            <a:off x="3124200" y="2286000"/>
            <a:ext cx="2667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7" name="Rectangle 9">
            <a:extLst>
              <a:ext uri="{FF2B5EF4-FFF2-40B4-BE49-F238E27FC236}">
                <a16:creationId xmlns:a16="http://schemas.microsoft.com/office/drawing/2014/main" id="{632C5CCA-BB3B-DC77-9C2A-D78726F1F2B9}"/>
              </a:ext>
            </a:extLst>
          </p:cNvPr>
          <p:cNvSpPr>
            <a:spLocks noChangeArrowheads="1"/>
          </p:cNvSpPr>
          <p:nvPr/>
        </p:nvSpPr>
        <p:spPr bwMode="auto">
          <a:xfrm>
            <a:off x="6553200" y="2209800"/>
            <a:ext cx="2590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18" name="Rectangle 10">
            <a:extLst>
              <a:ext uri="{FF2B5EF4-FFF2-40B4-BE49-F238E27FC236}">
                <a16:creationId xmlns:a16="http://schemas.microsoft.com/office/drawing/2014/main" id="{4C459E88-0F8D-795A-26EE-7F17C4DE0E29}"/>
              </a:ext>
            </a:extLst>
          </p:cNvPr>
          <p:cNvSpPr>
            <a:spLocks noChangeArrowheads="1"/>
          </p:cNvSpPr>
          <p:nvPr/>
        </p:nvSpPr>
        <p:spPr bwMode="auto">
          <a:xfrm>
            <a:off x="2057400" y="304800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r>
              <a:rPr lang="en-US" altLang="en-US" sz="2000" b="0">
                <a:solidFill>
                  <a:schemeClr val="tx1"/>
                </a:solidFill>
              </a:rPr>
              <a:t>(ACHE)</a:t>
            </a:r>
          </a:p>
        </p:txBody>
      </p:sp>
      <p:sp>
        <p:nvSpPr>
          <p:cNvPr id="17419" name="Rectangle 11">
            <a:extLst>
              <a:ext uri="{FF2B5EF4-FFF2-40B4-BE49-F238E27FC236}">
                <a16:creationId xmlns:a16="http://schemas.microsoft.com/office/drawing/2014/main" id="{A83A992E-0586-9D6B-36E6-0D4F34BD4710}"/>
              </a:ext>
            </a:extLst>
          </p:cNvPr>
          <p:cNvSpPr>
            <a:spLocks noChangeArrowheads="1"/>
          </p:cNvSpPr>
          <p:nvPr/>
        </p:nvSpPr>
        <p:spPr bwMode="auto">
          <a:xfrm>
            <a:off x="1600200" y="2057400"/>
            <a:ext cx="3048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20" name="Rectangle 12">
            <a:extLst>
              <a:ext uri="{FF2B5EF4-FFF2-40B4-BE49-F238E27FC236}">
                <a16:creationId xmlns:a16="http://schemas.microsoft.com/office/drawing/2014/main" id="{18070095-1A89-CC93-A341-651B10996668}"/>
              </a:ext>
            </a:extLst>
          </p:cNvPr>
          <p:cNvSpPr>
            <a:spLocks noChangeArrowheads="1"/>
          </p:cNvSpPr>
          <p:nvPr/>
        </p:nvSpPr>
        <p:spPr bwMode="auto">
          <a:xfrm>
            <a:off x="5791200" y="22860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sp>
        <p:nvSpPr>
          <p:cNvPr id="17421" name="Text Box 13">
            <a:extLst>
              <a:ext uri="{FF2B5EF4-FFF2-40B4-BE49-F238E27FC236}">
                <a16:creationId xmlns:a16="http://schemas.microsoft.com/office/drawing/2014/main" id="{C8621DA7-26BD-B261-8A26-CF96075C2A0F}"/>
              </a:ext>
            </a:extLst>
          </p:cNvPr>
          <p:cNvSpPr txBox="1">
            <a:spLocks noChangeArrowheads="1"/>
          </p:cNvSpPr>
          <p:nvPr/>
        </p:nvSpPr>
        <p:spPr bwMode="auto">
          <a:xfrm>
            <a:off x="6553200" y="2286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spcBef>
                <a:spcPct val="50000"/>
              </a:spcBef>
            </a:pPr>
            <a:r>
              <a:rPr lang="en-US" altLang="en-US" sz="2000" b="0">
                <a:solidFill>
                  <a:schemeClr val="tx1"/>
                </a:solidFill>
              </a:rPr>
              <a:t>NERVE AGENT INHIBITS ACHE</a:t>
            </a:r>
          </a:p>
        </p:txBody>
      </p:sp>
      <p:sp>
        <p:nvSpPr>
          <p:cNvPr id="17422" name="AutoShape 14">
            <a:extLst>
              <a:ext uri="{FF2B5EF4-FFF2-40B4-BE49-F238E27FC236}">
                <a16:creationId xmlns:a16="http://schemas.microsoft.com/office/drawing/2014/main" id="{19032F3D-96D5-071B-2907-2C3CD95C79CC}"/>
              </a:ext>
            </a:extLst>
          </p:cNvPr>
          <p:cNvSpPr>
            <a:spLocks noChangeArrowheads="1"/>
          </p:cNvSpPr>
          <p:nvPr/>
        </p:nvSpPr>
        <p:spPr bwMode="auto">
          <a:xfrm>
            <a:off x="2743200" y="2590800"/>
            <a:ext cx="4114800" cy="76200"/>
          </a:xfrm>
          <a:prstGeom prst="leftArrow">
            <a:avLst>
              <a:gd name="adj1" fmla="val 50000"/>
              <a:gd name="adj2" fmla="val 1350000"/>
            </a:avLst>
          </a:prstGeom>
          <a:solidFill>
            <a:schemeClr val="accent1"/>
          </a:solidFill>
          <a:ln w="9525">
            <a:solidFill>
              <a:schemeClr val="tx1"/>
            </a:solidFill>
            <a:miter lim="800000"/>
            <a:headEnd/>
            <a:tailEnd/>
          </a:ln>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pic>
        <p:nvPicPr>
          <p:cNvPr id="17423" name="Picture 1">
            <a:extLst>
              <a:ext uri="{FF2B5EF4-FFF2-40B4-BE49-F238E27FC236}">
                <a16:creationId xmlns:a16="http://schemas.microsoft.com/office/drawing/2014/main" id="{A3953700-F13C-A50F-D664-F379A1EB2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168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BF0022-9AD0-7B8F-8D0C-9FF14D4DD682}"/>
              </a:ext>
            </a:extLst>
          </p:cNvPr>
          <p:cNvSpPr>
            <a:spLocks noGrp="1" noChangeArrowheads="1"/>
          </p:cNvSpPr>
          <p:nvPr>
            <p:ph type="title"/>
          </p:nvPr>
        </p:nvSpPr>
        <p:spPr>
          <a:xfrm>
            <a:off x="685800" y="76200"/>
            <a:ext cx="7772400" cy="1143000"/>
          </a:xfrm>
        </p:spPr>
        <p:txBody>
          <a:bodyPr/>
          <a:lstStyle/>
          <a:p>
            <a:pPr eaLnBrk="1" hangingPunct="1"/>
            <a:r>
              <a:rPr lang="hi-IN" altLang="en-US" sz="3600" b="1" u="sng">
                <a:solidFill>
                  <a:srgbClr val="C00000"/>
                </a:solidFill>
                <a:latin typeface="Calibri" panose="020F0502020204030204" pitchFamily="34" charset="0"/>
                <a:cs typeface="Calibri" panose="020F0502020204030204" pitchFamily="34" charset="0"/>
              </a:rPr>
              <a:t>तंत्रिका एजेंटों द्वारा कार्रवाई का तंत्र</a:t>
            </a:r>
            <a:endParaRPr lang="en-US" altLang="en-US" sz="3600" b="1" u="sng">
              <a:solidFill>
                <a:srgbClr val="C00000"/>
              </a:solidFill>
              <a:latin typeface="Calibri" panose="020F0502020204030204" pitchFamily="34" charset="0"/>
              <a:cs typeface="Calibri" panose="020F0502020204030204" pitchFamily="34" charset="0"/>
            </a:endParaRPr>
          </a:p>
        </p:txBody>
      </p:sp>
      <p:sp>
        <p:nvSpPr>
          <p:cNvPr id="18435" name="Rectangle 3">
            <a:extLst>
              <a:ext uri="{FF2B5EF4-FFF2-40B4-BE49-F238E27FC236}">
                <a16:creationId xmlns:a16="http://schemas.microsoft.com/office/drawing/2014/main" id="{8471B7D9-D85D-EF94-2689-B8657717E0D9}"/>
              </a:ext>
            </a:extLst>
          </p:cNvPr>
          <p:cNvSpPr>
            <a:spLocks noGrp="1" noChangeArrowheads="1"/>
          </p:cNvSpPr>
          <p:nvPr>
            <p:ph type="body" idx="1"/>
          </p:nvPr>
        </p:nvSpPr>
        <p:spPr>
          <a:xfrm>
            <a:off x="228600" y="1295400"/>
            <a:ext cx="8915400" cy="5562600"/>
          </a:xfrm>
        </p:spPr>
        <p:txBody>
          <a:bodyPr/>
          <a:lstStyle/>
          <a:p>
            <a:pPr eaLnBrk="1" hangingPunct="1">
              <a:buFontTx/>
              <a:buNone/>
            </a:pPr>
            <a:r>
              <a:rPr lang="hi-IN" altLang="en-US" sz="2000" b="1">
                <a:latin typeface="Arial" panose="020B0604020202020204" pitchFamily="34" charset="0"/>
              </a:rPr>
              <a:t>कोलिनर्जिक सिनैप्स</a:t>
            </a:r>
            <a:endParaRPr lang="en-IN"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(CNS, HEART, NEUROMUSCULAR END PLATES)</a:t>
            </a:r>
          </a:p>
          <a:p>
            <a:pPr eaLnBrk="1" hangingPunct="1">
              <a:buFontTx/>
              <a:buNone/>
            </a:pPr>
            <a:r>
              <a:rPr lang="en-US" altLang="en-US" sz="2000" b="1">
                <a:latin typeface="Arial" panose="020B0604020202020204" pitchFamily="34" charset="0"/>
              </a:rPr>
              <a:t>			</a:t>
            </a:r>
            <a:r>
              <a:rPr lang="hi-IN" altLang="en-US" sz="2000" b="1">
                <a:latin typeface="Arial" panose="020B0604020202020204" pitchFamily="34" charset="0"/>
              </a:rPr>
              <a:t>तंत्रिका आवेग का संचरण</a:t>
            </a:r>
            <a:endParaRPr lang="en-IN" altLang="en-US" sz="2000" b="1">
              <a:latin typeface="Arial" panose="020B0604020202020204" pitchFamily="34" charset="0"/>
            </a:endParaRPr>
          </a:p>
          <a:p>
            <a:pPr eaLnBrk="1" hangingPunct="1">
              <a:buFontTx/>
              <a:buNone/>
            </a:pPr>
            <a:endParaRPr lang="en-US"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ACETYL CHOLINE</a:t>
            </a:r>
          </a:p>
          <a:p>
            <a:pPr eaLnBrk="1" hangingPunct="1">
              <a:buFontTx/>
              <a:buNone/>
            </a:pPr>
            <a:r>
              <a:rPr lang="en-US" altLang="en-US" sz="2000" b="1">
                <a:latin typeface="Arial" panose="020B0604020202020204" pitchFamily="34" charset="0"/>
              </a:rPr>
              <a:t>		NM JUNXN </a:t>
            </a:r>
            <a:r>
              <a:rPr lang="hi-IN" altLang="en-US" sz="2000" b="1">
                <a:latin typeface="Arial" panose="020B0604020202020204" pitchFamily="34" charset="0"/>
              </a:rPr>
              <a:t>पर कार्रवाई</a:t>
            </a:r>
            <a:endParaRPr lang="en-US"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IRIS, BRONCHIAL TREE, GASTROINTESTINAL TRACT, BLADDER, BLOOD VESSELS, GLANDS.</a:t>
            </a:r>
          </a:p>
          <a:p>
            <a:pPr eaLnBrk="1" hangingPunct="1">
              <a:buFontTx/>
              <a:buNone/>
            </a:pPr>
            <a:r>
              <a:rPr lang="en-US" altLang="en-US" sz="2000" b="1">
                <a:latin typeface="Arial" panose="020B0604020202020204" pitchFamily="34" charset="0"/>
              </a:rPr>
              <a:t>		HYDROLYSIS OF ACETYL CHOLINE BY CHOLINESTERASES</a:t>
            </a:r>
          </a:p>
          <a:p>
            <a:pPr eaLnBrk="1" hangingPunct="1">
              <a:buFontTx/>
              <a:buNone/>
            </a:pPr>
            <a:r>
              <a:rPr lang="en-US" altLang="en-US" sz="2000" b="1">
                <a:latin typeface="Arial" panose="020B0604020202020204" pitchFamily="34" charset="0"/>
              </a:rPr>
              <a:t>CHOLINE + ACETIC ACID </a:t>
            </a:r>
          </a:p>
          <a:p>
            <a:pPr eaLnBrk="1" hangingPunct="1">
              <a:buFontTx/>
              <a:buNone/>
            </a:pPr>
            <a:r>
              <a:rPr lang="en-US" altLang="en-US" sz="2000" b="1">
                <a:latin typeface="Arial" panose="020B0604020202020204" pitchFamily="34" charset="0"/>
              </a:rPr>
              <a:t>		</a:t>
            </a:r>
            <a:r>
              <a:rPr lang="hi-IN" altLang="en-US" sz="2000" b="1">
                <a:latin typeface="Arial" panose="020B0604020202020204" pitchFamily="34" charset="0"/>
              </a:rPr>
              <a:t>तंत्रिका एजेंट</a:t>
            </a:r>
            <a:endParaRPr lang="en-US" altLang="en-US" sz="2000" b="1">
              <a:latin typeface="Arial" panose="020B0604020202020204" pitchFamily="34" charset="0"/>
            </a:endParaRPr>
          </a:p>
          <a:p>
            <a:pPr eaLnBrk="1" hangingPunct="1">
              <a:buFontTx/>
              <a:buNone/>
            </a:pPr>
            <a:r>
              <a:rPr lang="en-US" altLang="en-US" sz="2000" b="1">
                <a:latin typeface="Arial" panose="020B0604020202020204" pitchFamily="34" charset="0"/>
              </a:rPr>
              <a:t>INHIBITION OF CHOLINESTERASES.</a:t>
            </a:r>
          </a:p>
          <a:p>
            <a:pPr eaLnBrk="1" hangingPunct="1">
              <a:buFontTx/>
              <a:buNone/>
            </a:pPr>
            <a:endParaRPr lang="en-US" altLang="en-US" sz="2000" b="1">
              <a:latin typeface="Arial" panose="020B0604020202020204" pitchFamily="34" charset="0"/>
            </a:endParaRPr>
          </a:p>
          <a:p>
            <a:pPr eaLnBrk="1" hangingPunct="1">
              <a:buFontTx/>
              <a:buNone/>
            </a:pPr>
            <a:r>
              <a:rPr lang="hi-IN" altLang="en-US" sz="2000" b="1">
                <a:latin typeface="Arial" panose="020B0604020202020204" pitchFamily="34" charset="0"/>
              </a:rPr>
              <a:t>अपरिवर्तनीय प्रतिक्रिया</a:t>
            </a:r>
            <a:endParaRPr lang="en-IN" altLang="en-US" sz="2000" b="1">
              <a:latin typeface="Arial" panose="020B0604020202020204" pitchFamily="34" charset="0"/>
            </a:endParaRPr>
          </a:p>
          <a:p>
            <a:pPr eaLnBrk="1" hangingPunct="1">
              <a:buFontTx/>
              <a:buNone/>
            </a:pPr>
            <a:endParaRPr lang="en-US" altLang="en-US" sz="2000" b="1">
              <a:latin typeface="Arial" panose="020B0604020202020204" pitchFamily="34" charset="0"/>
            </a:endParaRPr>
          </a:p>
        </p:txBody>
      </p:sp>
      <p:sp>
        <p:nvSpPr>
          <p:cNvPr id="18436" name="Line 4">
            <a:extLst>
              <a:ext uri="{FF2B5EF4-FFF2-40B4-BE49-F238E27FC236}">
                <a16:creationId xmlns:a16="http://schemas.microsoft.com/office/drawing/2014/main" id="{1E8757A7-196F-1733-E611-3CFEA91FE494}"/>
              </a:ext>
            </a:extLst>
          </p:cNvPr>
          <p:cNvSpPr>
            <a:spLocks noChangeShapeType="1"/>
          </p:cNvSpPr>
          <p:nvPr/>
        </p:nvSpPr>
        <p:spPr bwMode="auto">
          <a:xfrm>
            <a:off x="838200" y="2133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 name="Line 5">
            <a:extLst>
              <a:ext uri="{FF2B5EF4-FFF2-40B4-BE49-F238E27FC236}">
                <a16:creationId xmlns:a16="http://schemas.microsoft.com/office/drawing/2014/main" id="{9E94AE1B-B7A0-65F9-83FF-88563657A8F6}"/>
              </a:ext>
            </a:extLst>
          </p:cNvPr>
          <p:cNvSpPr>
            <a:spLocks noChangeShapeType="1"/>
          </p:cNvSpPr>
          <p:nvPr/>
        </p:nvSpPr>
        <p:spPr bwMode="auto">
          <a:xfrm>
            <a:off x="838200" y="32004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Line 7">
            <a:extLst>
              <a:ext uri="{FF2B5EF4-FFF2-40B4-BE49-F238E27FC236}">
                <a16:creationId xmlns:a16="http://schemas.microsoft.com/office/drawing/2014/main" id="{FCE16526-F217-99C0-EA46-C099FF37956B}"/>
              </a:ext>
            </a:extLst>
          </p:cNvPr>
          <p:cNvSpPr>
            <a:spLocks noChangeShapeType="1"/>
          </p:cNvSpPr>
          <p:nvPr/>
        </p:nvSpPr>
        <p:spPr bwMode="auto">
          <a:xfrm>
            <a:off x="838200" y="4191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9" name="Line 8">
            <a:extLst>
              <a:ext uri="{FF2B5EF4-FFF2-40B4-BE49-F238E27FC236}">
                <a16:creationId xmlns:a16="http://schemas.microsoft.com/office/drawing/2014/main" id="{A63D4D82-95C4-E71F-4C56-8B40B1037355}"/>
              </a:ext>
            </a:extLst>
          </p:cNvPr>
          <p:cNvSpPr>
            <a:spLocks noChangeShapeType="1"/>
          </p:cNvSpPr>
          <p:nvPr/>
        </p:nvSpPr>
        <p:spPr bwMode="auto">
          <a:xfrm>
            <a:off x="838200" y="4953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Line 9">
            <a:extLst>
              <a:ext uri="{FF2B5EF4-FFF2-40B4-BE49-F238E27FC236}">
                <a16:creationId xmlns:a16="http://schemas.microsoft.com/office/drawing/2014/main" id="{7748B61E-A530-65EE-A095-69502A8D7220}"/>
              </a:ext>
            </a:extLst>
          </p:cNvPr>
          <p:cNvSpPr>
            <a:spLocks noChangeShapeType="1"/>
          </p:cNvSpPr>
          <p:nvPr/>
        </p:nvSpPr>
        <p:spPr bwMode="auto">
          <a:xfrm>
            <a:off x="838200" y="56388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504AE5D-8FFF-3E2B-9713-0BC2AC65F162}"/>
              </a:ext>
            </a:extLst>
          </p:cNvPr>
          <p:cNvSpPr>
            <a:spLocks noGrp="1" noChangeArrowheads="1"/>
          </p:cNvSpPr>
          <p:nvPr>
            <p:ph type="title"/>
          </p:nvPr>
        </p:nvSpPr>
        <p:spPr>
          <a:xfrm>
            <a:off x="685800" y="304800"/>
            <a:ext cx="7772400" cy="1143000"/>
          </a:xfrm>
        </p:spPr>
        <p:txBody>
          <a:bodyPr/>
          <a:lstStyle/>
          <a:p>
            <a:pPr eaLnBrk="1" hangingPunct="1"/>
            <a:r>
              <a:rPr lang="hi-IN" altLang="en-US" sz="3600" b="1" u="sng">
                <a:solidFill>
                  <a:srgbClr val="C00000"/>
                </a:solidFill>
                <a:latin typeface="Arial" panose="020B0604020202020204" pitchFamily="34" charset="0"/>
              </a:rPr>
              <a:t>अत्यधिक कोलीनर्जिक उत्तेजना के लक्षण</a:t>
            </a:r>
            <a:endParaRPr lang="en-US" altLang="en-US" sz="3600" b="1" u="sng">
              <a:solidFill>
                <a:srgbClr val="C00000"/>
              </a:solidFill>
              <a:latin typeface="Arial" panose="020B0604020202020204" pitchFamily="34" charset="0"/>
            </a:endParaRPr>
          </a:p>
        </p:txBody>
      </p:sp>
      <p:sp>
        <p:nvSpPr>
          <p:cNvPr id="19459" name="Rectangle 3">
            <a:extLst>
              <a:ext uri="{FF2B5EF4-FFF2-40B4-BE49-F238E27FC236}">
                <a16:creationId xmlns:a16="http://schemas.microsoft.com/office/drawing/2014/main" id="{78139633-68A4-EF6E-EAC8-81A91EB37A62}"/>
              </a:ext>
            </a:extLst>
          </p:cNvPr>
          <p:cNvSpPr>
            <a:spLocks noGrp="1" noChangeArrowheads="1"/>
          </p:cNvSpPr>
          <p:nvPr>
            <p:ph type="body" idx="1"/>
          </p:nvPr>
        </p:nvSpPr>
        <p:spPr/>
        <p:txBody>
          <a:bodyPr/>
          <a:lstStyle/>
          <a:p>
            <a:pPr eaLnBrk="1" hangingPunct="1">
              <a:buFontTx/>
              <a:buNone/>
            </a:pPr>
            <a:r>
              <a:rPr lang="hi-IN" altLang="en-US" sz="2800" b="1" u="sng">
                <a:latin typeface="Arial" panose="020B0604020202020204" pitchFamily="34" charset="0"/>
              </a:rPr>
              <a:t>मस्करीनिक</a:t>
            </a:r>
            <a:r>
              <a:rPr lang="en-US" altLang="en-US" sz="2800" b="1">
                <a:latin typeface="Arial" panose="020B0604020202020204" pitchFamily="34" charset="0"/>
              </a:rPr>
              <a:t>.</a:t>
            </a:r>
          </a:p>
          <a:p>
            <a:pPr eaLnBrk="1" hangingPunct="1"/>
            <a:r>
              <a:rPr lang="hi-IN" altLang="en-US" sz="2800" b="1">
                <a:solidFill>
                  <a:srgbClr val="3333FF"/>
                </a:solidFill>
                <a:latin typeface="Arial" panose="020B0604020202020204" pitchFamily="34" charset="0"/>
              </a:rPr>
              <a:t>ब्रोन्कियल में वृद्धि, लार, नेत्र और आंतों के स्राव</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पसीना</a:t>
            </a:r>
            <a:r>
              <a:rPr lang="en-US" altLang="en-US" sz="2800" b="1">
                <a:latin typeface="Arial" panose="020B0604020202020204" pitchFamily="34" charset="0"/>
              </a:rPr>
              <a:t>.</a:t>
            </a:r>
          </a:p>
          <a:p>
            <a:pPr eaLnBrk="1" hangingPunct="1"/>
            <a:r>
              <a:rPr lang="hi-IN" altLang="en-US" sz="2800" b="1">
                <a:solidFill>
                  <a:srgbClr val="FF3300"/>
                </a:solidFill>
                <a:latin typeface="Arial" panose="020B0604020202020204" pitchFamily="34" charset="0"/>
              </a:rPr>
              <a:t>मिओसिस</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ब्रोन्कोस्पास्म</a:t>
            </a:r>
            <a:r>
              <a:rPr lang="en-US" altLang="en-US" sz="2800" b="1">
                <a:latin typeface="Arial" panose="020B0604020202020204" pitchFamily="34" charset="0"/>
              </a:rPr>
              <a:t>.</a:t>
            </a:r>
          </a:p>
          <a:p>
            <a:pPr eaLnBrk="1" hangingPunct="1"/>
            <a:r>
              <a:rPr lang="hi-IN" altLang="en-US" sz="2800" b="1">
                <a:solidFill>
                  <a:srgbClr val="3333FF"/>
                </a:solidFill>
                <a:latin typeface="Arial" panose="020B0604020202020204" pitchFamily="34" charset="0"/>
              </a:rPr>
              <a:t>आंतों की हाइपर गतिशीलता</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मंदनाड़ी</a:t>
            </a:r>
            <a:r>
              <a:rPr lang="en-US" altLang="en-US" sz="2800" b="1">
                <a:latin typeface="Arial" panose="020B0604020202020204"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7">
            <a:extLst>
              <a:ext uri="{FF2B5EF4-FFF2-40B4-BE49-F238E27FC236}">
                <a16:creationId xmlns:a16="http://schemas.microsoft.com/office/drawing/2014/main" id="{652BAB23-811E-3198-559B-06B48C6CE38C}"/>
              </a:ext>
            </a:extLst>
          </p:cNvPr>
          <p:cNvGrpSpPr>
            <a:grpSpLocks/>
          </p:cNvGrpSpPr>
          <p:nvPr/>
        </p:nvGrpSpPr>
        <p:grpSpPr bwMode="auto">
          <a:xfrm>
            <a:off x="0" y="0"/>
            <a:ext cx="9120188" cy="6858000"/>
            <a:chOff x="0" y="0"/>
            <a:chExt cx="5745" cy="4320"/>
          </a:xfrm>
        </p:grpSpPr>
        <p:pic>
          <p:nvPicPr>
            <p:cNvPr id="20485" name="Picture 5">
              <a:extLst>
                <a:ext uri="{FF2B5EF4-FFF2-40B4-BE49-F238E27FC236}">
                  <a16:creationId xmlns:a16="http://schemas.microsoft.com/office/drawing/2014/main" id="{BDE06AD5-3E50-A674-F848-EB219F18E9EB}"/>
                </a:ext>
              </a:extLst>
            </p:cNvPr>
            <p:cNvPicPr>
              <a:picLocks noChangeAspect="1" noChangeArrowheads="1"/>
            </p:cNvPicPr>
            <p:nvPr/>
          </p:nvPicPr>
          <p:blipFill>
            <a:blip r:embed="rId2">
              <a:lum bright="58000" contrast="-52000"/>
              <a:grayscl/>
              <a:extLst>
                <a:ext uri="{28A0092B-C50C-407E-A947-70E740481C1C}">
                  <a14:useLocalDpi xmlns:a14="http://schemas.microsoft.com/office/drawing/2010/main" val="0"/>
                </a:ext>
              </a:extLst>
            </a:blip>
            <a:srcRect r="7227"/>
            <a:stretch>
              <a:fillRect/>
            </a:stretch>
          </p:blipFill>
          <p:spPr bwMode="auto">
            <a:xfrm>
              <a:off x="0" y="0"/>
              <a:ext cx="5745" cy="4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useBgFill="1">
          <p:nvSpPr>
            <p:cNvPr id="20486" name="Oval 6">
              <a:extLst>
                <a:ext uri="{FF2B5EF4-FFF2-40B4-BE49-F238E27FC236}">
                  <a16:creationId xmlns:a16="http://schemas.microsoft.com/office/drawing/2014/main" id="{4D166F51-ACD0-D5FE-232F-738B76E82409}"/>
                </a:ext>
              </a:extLst>
            </p:cNvPr>
            <p:cNvSpPr>
              <a:spLocks noChangeArrowheads="1"/>
            </p:cNvSpPr>
            <p:nvPr/>
          </p:nvSpPr>
          <p:spPr bwMode="auto">
            <a:xfrm>
              <a:off x="4080" y="576"/>
              <a:ext cx="288" cy="240"/>
            </a:xfrm>
            <a:prstGeom prst="ellipse">
              <a:avLst/>
            </a:prstGeom>
            <a:ln w="9525">
              <a:solidFill>
                <a:schemeClr val="tx1"/>
              </a:solidFill>
              <a:round/>
              <a:headEnd/>
              <a:tailEnd/>
            </a:ln>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r>
                <a:rPr lang="en-US" altLang="en-US">
                  <a:latin typeface="Arial Black" panose="020B0A04020102020204" pitchFamily="34" charset="0"/>
                </a:rPr>
                <a:t> +</a:t>
              </a:r>
              <a:r>
                <a:rPr lang="en-US" altLang="en-US"/>
                <a:t> </a:t>
              </a:r>
            </a:p>
          </p:txBody>
        </p:sp>
      </p:grpSp>
      <p:sp>
        <p:nvSpPr>
          <p:cNvPr id="20483" name="Rectangle 3">
            <a:extLst>
              <a:ext uri="{FF2B5EF4-FFF2-40B4-BE49-F238E27FC236}">
                <a16:creationId xmlns:a16="http://schemas.microsoft.com/office/drawing/2014/main" id="{634F9353-055D-4A80-A3B5-8C03CE0F6359}"/>
              </a:ext>
            </a:extLst>
          </p:cNvPr>
          <p:cNvSpPr>
            <a:spLocks noGrp="1" noChangeArrowheads="1"/>
          </p:cNvSpPr>
          <p:nvPr>
            <p:ph type="body" idx="1"/>
          </p:nvPr>
        </p:nvSpPr>
        <p:spPr>
          <a:xfrm>
            <a:off x="685800" y="533400"/>
            <a:ext cx="7772400" cy="5562600"/>
          </a:xfrm>
        </p:spPr>
        <p:txBody>
          <a:bodyPr/>
          <a:lstStyle/>
          <a:p>
            <a:pPr eaLnBrk="1" hangingPunct="1">
              <a:buFontTx/>
              <a:buNone/>
            </a:pPr>
            <a:r>
              <a:rPr lang="hi-IN" altLang="en-US" sz="2800" b="1" u="sng">
                <a:solidFill>
                  <a:srgbClr val="3333FF"/>
                </a:solidFill>
                <a:latin typeface="Arial" panose="020B0604020202020204" pitchFamily="34" charset="0"/>
              </a:rPr>
              <a:t>निकोटिनिक</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मांसपेशियों में मरोड़</a:t>
            </a:r>
            <a:r>
              <a:rPr lang="en-US" altLang="en-US" sz="2800" b="1">
                <a:latin typeface="Arial" panose="020B0604020202020204" pitchFamily="34" charset="0"/>
              </a:rPr>
              <a:t>.</a:t>
            </a:r>
          </a:p>
          <a:p>
            <a:pPr eaLnBrk="1" hangingPunct="1"/>
            <a:r>
              <a:rPr lang="hi-IN" altLang="en-US" sz="2800" b="1">
                <a:solidFill>
                  <a:srgbClr val="FF3300"/>
                </a:solidFill>
                <a:latin typeface="Arial" panose="020B0604020202020204" pitchFamily="34" charset="0"/>
              </a:rPr>
              <a:t>कमजोरी</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पक्षाघात</a:t>
            </a:r>
            <a:r>
              <a:rPr lang="en-US" altLang="en-US" sz="2800" b="1">
                <a:latin typeface="Arial" panose="020B0604020202020204" pitchFamily="34" charset="0"/>
              </a:rPr>
              <a:t>.</a:t>
            </a:r>
          </a:p>
          <a:p>
            <a:pPr eaLnBrk="1" hangingPunct="1">
              <a:buFontTx/>
              <a:buNone/>
            </a:pPr>
            <a:endParaRPr lang="en-US" altLang="en-US" sz="2800" b="1">
              <a:latin typeface="Arial" panose="020B0604020202020204" pitchFamily="34" charset="0"/>
            </a:endParaRPr>
          </a:p>
          <a:p>
            <a:pPr eaLnBrk="1" hangingPunct="1">
              <a:buFontTx/>
              <a:buNone/>
            </a:pPr>
            <a:r>
              <a:rPr lang="hi-IN" altLang="en-US" sz="2800" b="1" u="sng">
                <a:solidFill>
                  <a:srgbClr val="3333FF"/>
                </a:solidFill>
                <a:latin typeface="Arial" panose="020B0604020202020204" pitchFamily="34" charset="0"/>
              </a:rPr>
              <a:t>सीएनएस</a:t>
            </a:r>
            <a:r>
              <a:rPr lang="en-US" altLang="en-US" sz="2800" b="1">
                <a:latin typeface="Arial" panose="020B0604020202020204" pitchFamily="34" charset="0"/>
              </a:rPr>
              <a:t>.</a:t>
            </a:r>
          </a:p>
          <a:p>
            <a:pPr eaLnBrk="1" hangingPunct="1"/>
            <a:r>
              <a:rPr lang="hi-IN" altLang="en-US" sz="2800" b="1">
                <a:latin typeface="Arial" panose="020B0604020202020204" pitchFamily="34" charset="0"/>
              </a:rPr>
              <a:t>चेतना का नुकसान</a:t>
            </a:r>
            <a:r>
              <a:rPr lang="en-US" altLang="en-US" sz="2800" b="1">
                <a:latin typeface="Arial" panose="020B0604020202020204" pitchFamily="34" charset="0"/>
              </a:rPr>
              <a:t>.</a:t>
            </a:r>
          </a:p>
          <a:p>
            <a:pPr eaLnBrk="1" hangingPunct="1"/>
            <a:r>
              <a:rPr lang="hi-IN" altLang="en-US" sz="2800" b="1">
                <a:solidFill>
                  <a:srgbClr val="FF3300"/>
                </a:solidFill>
                <a:latin typeface="Arial" panose="020B0604020202020204" pitchFamily="34" charset="0"/>
              </a:rPr>
              <a:t>आक्षेप</a:t>
            </a:r>
            <a:r>
              <a:rPr lang="en-US" altLang="en-US" sz="2800" b="1">
                <a:solidFill>
                  <a:srgbClr val="FF3300"/>
                </a:solidFill>
                <a:latin typeface="Arial" panose="020B0604020202020204" pitchFamily="34" charset="0"/>
              </a:rPr>
              <a:t>.</a:t>
            </a:r>
          </a:p>
          <a:p>
            <a:pPr eaLnBrk="1" hangingPunct="1"/>
            <a:r>
              <a:rPr lang="hi-IN" altLang="en-US" sz="2800" b="1">
                <a:latin typeface="Arial" panose="020B0604020202020204" pitchFamily="34" charset="0"/>
              </a:rPr>
              <a:t>श्वसन अवसाद</a:t>
            </a:r>
            <a:r>
              <a:rPr lang="en-US" altLang="en-US" sz="2800" b="1">
                <a:latin typeface="Arial" panose="020B0604020202020204" pitchFamily="34" charset="0"/>
              </a:rPr>
              <a:t>.</a:t>
            </a:r>
          </a:p>
        </p:txBody>
      </p:sp>
      <p:pic>
        <p:nvPicPr>
          <p:cNvPr id="20484" name="Picture 1">
            <a:extLst>
              <a:ext uri="{FF2B5EF4-FFF2-40B4-BE49-F238E27FC236}">
                <a16:creationId xmlns:a16="http://schemas.microsoft.com/office/drawing/2014/main" id="{3AFD6516-E635-3198-9F35-2F4EC9B5A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413" y="63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F6D0FAD-347E-E8CA-97F3-2D064E263402}"/>
              </a:ext>
            </a:extLst>
          </p:cNvPr>
          <p:cNvPicPr>
            <a:picLocks noChangeAspect="1" noChangeArrowheads="1"/>
          </p:cNvPicPr>
          <p:nvPr/>
        </p:nvPicPr>
        <p:blipFill>
          <a:blip r:embed="rId2">
            <a:lum bright="46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130051" name="Text Box 3">
            <a:extLst>
              <a:ext uri="{FF2B5EF4-FFF2-40B4-BE49-F238E27FC236}">
                <a16:creationId xmlns:a16="http://schemas.microsoft.com/office/drawing/2014/main" id="{9D797EC0-DCEF-DE8E-03EF-BF705F6F299B}"/>
              </a:ext>
            </a:extLst>
          </p:cNvPr>
          <p:cNvSpPr txBox="1">
            <a:spLocks noChangeArrowheads="1"/>
          </p:cNvSpPr>
          <p:nvPr/>
        </p:nvSpPr>
        <p:spPr bwMode="auto">
          <a:xfrm>
            <a:off x="228600" y="4257675"/>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1800" b="0">
                <a:latin typeface="Arial Black" panose="020B0A04020102020204" pitchFamily="34" charset="0"/>
              </a:rPr>
              <a:t>"चिकित्सा अधिकारियों ने स्पष्ट रूप से स्वीकार किया कि वे गैस विषाक्तता के मामलों के अपने अनुभव की कमी के कारण बहुत विकलांग थे
कि वे अक्सर संदेह में रहते थे, कि वे गैस विषाक्तता से पीड़ित पुरुषों के साथ काम कर रहे थे या नहीं।</a:t>
            </a:r>
            <a:r>
              <a:rPr lang="en-US" altLang="en-US" sz="1800" b="0">
                <a:latin typeface="Arial Black" panose="020B0A04020102020204" pitchFamily="34" charset="0"/>
              </a:rPr>
              <a:t>			Official History of medical Services-</a:t>
            </a:r>
          </a:p>
          <a:p>
            <a:pPr eaLnBrk="1" hangingPunct="1"/>
            <a:r>
              <a:rPr lang="en-US" altLang="en-US" sz="1800" b="0">
                <a:latin typeface="Arial Black" panose="020B0A04020102020204" pitchFamily="34" charset="0"/>
              </a:rPr>
              <a:t>				Diseases of war,</a:t>
            </a:r>
          </a:p>
          <a:p>
            <a:pPr eaLnBrk="1" hangingPunct="1"/>
            <a:r>
              <a:rPr lang="en-US" altLang="en-US" sz="1800" b="0">
                <a:latin typeface="Arial Black" panose="020B0A04020102020204" pitchFamily="34" charset="0"/>
              </a:rPr>
              <a:t>				Vol 31,1923,British Army.</a:t>
            </a:r>
          </a:p>
        </p:txBody>
      </p:sp>
      <p:sp>
        <p:nvSpPr>
          <p:cNvPr id="130052" name="Text Box 4">
            <a:extLst>
              <a:ext uri="{FF2B5EF4-FFF2-40B4-BE49-F238E27FC236}">
                <a16:creationId xmlns:a16="http://schemas.microsoft.com/office/drawing/2014/main" id="{FFCFF3CD-5B13-2651-B1E7-AEA0416BE79F}"/>
              </a:ext>
            </a:extLst>
          </p:cNvPr>
          <p:cNvSpPr txBox="1">
            <a:spLocks noChangeArrowheads="1"/>
          </p:cNvSpPr>
          <p:nvPr/>
        </p:nvSpPr>
        <p:spPr bwMode="auto">
          <a:xfrm>
            <a:off x="2879725" y="6518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en-US" altLang="en-US" sz="2400" b="0">
                <a:solidFill>
                  <a:schemeClr val="tx1"/>
                </a:solidFill>
              </a:rPr>
              <a:t>..</a:t>
            </a:r>
          </a:p>
        </p:txBody>
      </p:sp>
      <p:pic>
        <p:nvPicPr>
          <p:cNvPr id="3077" name="Picture 5">
            <a:extLst>
              <a:ext uri="{FF2B5EF4-FFF2-40B4-BE49-F238E27FC236}">
                <a16:creationId xmlns:a16="http://schemas.microsoft.com/office/drawing/2014/main" id="{B128AB7C-BF06-806C-FC42-EC62F8944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400800" cy="3352800"/>
          </a:xfrm>
          <a:prstGeom prst="rect">
            <a:avLst/>
          </a:prstGeom>
          <a:noFill/>
          <a:ln w="76200">
            <a:solidFill>
              <a:srgbClr val="FFFF66"/>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3078" name="Picture 1">
            <a:extLst>
              <a:ext uri="{FF2B5EF4-FFF2-40B4-BE49-F238E27FC236}">
                <a16:creationId xmlns:a16="http://schemas.microsoft.com/office/drawing/2014/main" id="{4AD39DE4-130A-807D-BB78-5D234A73A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dissolve">
                                      <p:cBhvr>
                                        <p:cTn id="7" dur="500"/>
                                        <p:tgtEl>
                                          <p:spTgt spid="130051"/>
                                        </p:tgtEl>
                                      </p:cBhvr>
                                    </p:animEffect>
                                  </p:childTnLst>
                                  <p:subTnLst>
                                    <p:animClr clrSpc="rgb" dir="cw">
                                      <p:cBhvr override="childStyle">
                                        <p:cTn dur="1" fill="hold" display="0" masterRel="nextClick" afterEffect="1"/>
                                        <p:tgtEl>
                                          <p:spTgt spid="130051"/>
                                        </p:tgtEl>
                                        <p:attrNameLst>
                                          <p:attrName>ppt_c</p:attrName>
                                        </p:attrNameLst>
                                      </p:cBhvr>
                                      <p:to>
                                        <a:srgbClr val="FFFF66"/>
                                      </p:to>
                                    </p:animClr>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0052"/>
                                        </p:tgtEl>
                                        <p:attrNameLst>
                                          <p:attrName>style.visibility</p:attrName>
                                        </p:attrNameLst>
                                      </p:cBhvr>
                                      <p:to>
                                        <p:strVal val="visible"/>
                                      </p:to>
                                    </p:set>
                                    <p:anim calcmode="lin" valueType="num">
                                      <p:cBhvr additive="base">
                                        <p:cTn id="11" dur="500" fill="hold"/>
                                        <p:tgtEl>
                                          <p:spTgt spid="130052"/>
                                        </p:tgtEl>
                                        <p:attrNameLst>
                                          <p:attrName>ppt_x</p:attrName>
                                        </p:attrNameLst>
                                      </p:cBhvr>
                                      <p:tavLst>
                                        <p:tav tm="0">
                                          <p:val>
                                            <p:strVal val="0-#ppt_w/2"/>
                                          </p:val>
                                        </p:tav>
                                        <p:tav tm="100000">
                                          <p:val>
                                            <p:strVal val="#ppt_x"/>
                                          </p:val>
                                        </p:tav>
                                      </p:tavLst>
                                    </p:anim>
                                    <p:anim calcmode="lin" valueType="num">
                                      <p:cBhvr additive="base">
                                        <p:cTn id="12"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utoUpdateAnimBg="0"/>
      <p:bldP spid="13005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1D7D8449-01F5-6BF2-D24E-FDED6E8D7590}"/>
              </a:ext>
            </a:extLst>
          </p:cNvPr>
          <p:cNvPicPr>
            <a:picLocks noChangeAspect="1" noChangeArrowheads="1"/>
          </p:cNvPicPr>
          <p:nvPr/>
        </p:nvPicPr>
        <p:blipFill>
          <a:blip r:embed="rId2">
            <a:lum bright="48000" contrast="12000"/>
            <a:extLst>
              <a:ext uri="{28A0092B-C50C-407E-A947-70E740481C1C}">
                <a14:useLocalDpi xmlns:a14="http://schemas.microsoft.com/office/drawing/2010/main" val="0"/>
              </a:ext>
            </a:extLst>
          </a:blip>
          <a:srcRect r="5376"/>
          <a:stretch>
            <a:fillRect/>
          </a:stretch>
        </p:blipFill>
        <p:spPr bwMode="auto">
          <a:xfrm>
            <a:off x="0" y="-55563"/>
            <a:ext cx="9144000" cy="6969126"/>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507" name="Rectangle 2">
            <a:extLst>
              <a:ext uri="{FF2B5EF4-FFF2-40B4-BE49-F238E27FC236}">
                <a16:creationId xmlns:a16="http://schemas.microsoft.com/office/drawing/2014/main" id="{10A6D7A4-D014-E8E7-D939-06376AF21759}"/>
              </a:ext>
            </a:extLst>
          </p:cNvPr>
          <p:cNvSpPr>
            <a:spLocks noGrp="1" noChangeArrowheads="1"/>
          </p:cNvSpPr>
          <p:nvPr>
            <p:ph type="title"/>
          </p:nvPr>
        </p:nvSpPr>
        <p:spPr>
          <a:xfrm>
            <a:off x="685800" y="228600"/>
            <a:ext cx="7772400" cy="1143000"/>
          </a:xfrm>
        </p:spPr>
        <p:txBody>
          <a:bodyPr/>
          <a:lstStyle/>
          <a:p>
            <a:pPr eaLnBrk="1" hangingPunct="1"/>
            <a:r>
              <a:rPr lang="hi-IN" altLang="en-US" sz="3600" b="1" u="sng">
                <a:solidFill>
                  <a:srgbClr val="FF3300"/>
                </a:solidFill>
                <a:latin typeface="Arial" panose="020B0604020202020204" pitchFamily="34" charset="0"/>
              </a:rPr>
              <a:t>तंत्रिका एजेंट विषाक्तता का संदेह</a:t>
            </a:r>
            <a:endParaRPr lang="en-US" altLang="en-US" sz="3600" b="1" u="sng">
              <a:solidFill>
                <a:srgbClr val="FF3300"/>
              </a:solidFill>
              <a:latin typeface="Arial" panose="020B0604020202020204" pitchFamily="34" charset="0"/>
            </a:endParaRPr>
          </a:p>
        </p:txBody>
      </p:sp>
      <p:sp>
        <p:nvSpPr>
          <p:cNvPr id="21508" name="Rectangle 3">
            <a:extLst>
              <a:ext uri="{FF2B5EF4-FFF2-40B4-BE49-F238E27FC236}">
                <a16:creationId xmlns:a16="http://schemas.microsoft.com/office/drawing/2014/main" id="{C4294B9C-08D1-2E79-020E-C420FDBB16B2}"/>
              </a:ext>
            </a:extLst>
          </p:cNvPr>
          <p:cNvSpPr>
            <a:spLocks noGrp="1" noChangeArrowheads="1"/>
          </p:cNvSpPr>
          <p:nvPr>
            <p:ph type="body" idx="1"/>
          </p:nvPr>
        </p:nvSpPr>
        <p:spPr>
          <a:xfrm>
            <a:off x="381000" y="1676400"/>
            <a:ext cx="8763000" cy="4953000"/>
          </a:xfrm>
        </p:spPr>
        <p:txBody>
          <a:bodyPr/>
          <a:lstStyle/>
          <a:p>
            <a:pPr eaLnBrk="1" hangingPunct="1">
              <a:buFontTx/>
              <a:buNone/>
            </a:pPr>
            <a:r>
              <a:rPr lang="hi-IN" altLang="en-US" sz="2800" b="1">
                <a:solidFill>
                  <a:schemeClr val="accent2"/>
                </a:solidFill>
                <a:latin typeface="Arial" panose="020B0604020202020204" pitchFamily="34" charset="0"/>
              </a:rPr>
              <a:t>विशिष्ट संकेतों और लक्षणों का निरीक्षण करें</a:t>
            </a:r>
            <a:r>
              <a:rPr lang="en-US" altLang="en-US" sz="2800" b="1">
                <a:solidFill>
                  <a:schemeClr val="accent2"/>
                </a:solidFill>
                <a:latin typeface="Arial" panose="020B0604020202020204" pitchFamily="34" charset="0"/>
              </a:rPr>
              <a:t>.</a:t>
            </a:r>
            <a:endParaRPr lang="en-US" altLang="en-US" sz="2800" b="1">
              <a:latin typeface="Arial" panose="020B0604020202020204" pitchFamily="34" charset="0"/>
            </a:endParaRPr>
          </a:p>
          <a:p>
            <a:pPr eaLnBrk="1" hangingPunct="1"/>
            <a:r>
              <a:rPr lang="hi-IN" altLang="en-US" sz="2800" b="1" u="sng">
                <a:solidFill>
                  <a:srgbClr val="FF3300"/>
                </a:solidFill>
                <a:latin typeface="Arial" panose="020B0604020202020204" pitchFamily="34" charset="0"/>
              </a:rPr>
              <a:t>शीघ्र</a:t>
            </a:r>
            <a:r>
              <a:rPr lang="en-US" altLang="en-US" sz="2800" b="1">
                <a:latin typeface="Arial" panose="020B0604020202020204" pitchFamily="34" charset="0"/>
              </a:rPr>
              <a:t>:	</a:t>
            </a:r>
            <a:r>
              <a:rPr lang="hi-IN" altLang="en-US" sz="2800" b="1">
                <a:latin typeface="Arial" panose="020B0604020202020204" pitchFamily="34" charset="0"/>
              </a:rPr>
              <a:t>नाक बहना, लार में वृद्धि, छाती में जकड़न, धुंधली दृष्टि, सांस लेने में कठिनाई</a:t>
            </a:r>
            <a:endParaRPr lang="en-US" altLang="en-US" sz="2800" b="1">
              <a:latin typeface="Arial" panose="020B0604020202020204" pitchFamily="34" charset="0"/>
            </a:endParaRPr>
          </a:p>
          <a:p>
            <a:pPr eaLnBrk="1" hangingPunct="1"/>
            <a:r>
              <a:rPr lang="hi-IN" altLang="en-US" sz="2800" b="1" u="sng">
                <a:solidFill>
                  <a:srgbClr val="FF3300"/>
                </a:solidFill>
                <a:latin typeface="Arial" panose="020B0604020202020204" pitchFamily="34" charset="0"/>
              </a:rPr>
              <a:t>दिवंगत</a:t>
            </a:r>
            <a:r>
              <a:rPr lang="en-US" altLang="en-US" sz="2800" b="1">
                <a:latin typeface="Arial" panose="020B0604020202020204" pitchFamily="34" charset="0"/>
              </a:rPr>
              <a:t>: </a:t>
            </a:r>
            <a:r>
              <a:rPr lang="hi-IN" altLang="en-US" sz="2800" b="1">
                <a:latin typeface="Arial" panose="020B0604020202020204" pitchFamily="34" charset="0"/>
              </a:rPr>
              <a:t>सिरदर्द, उल्टी, अत्यधिक पसीना, लार आना</a:t>
            </a:r>
            <a:endParaRPr lang="en-US" altLang="en-US" sz="2800" b="1">
              <a:latin typeface="Arial" panose="020B0604020202020204" pitchFamily="34" charset="0"/>
            </a:endParaRPr>
          </a:p>
          <a:p>
            <a:pPr eaLnBrk="1" hangingPunct="1"/>
            <a:r>
              <a:rPr lang="hi-IN" altLang="en-US" sz="2800" b="1" u="sng">
                <a:solidFill>
                  <a:srgbClr val="FF3300"/>
                </a:solidFill>
                <a:latin typeface="Arial" panose="020B0604020202020204" pitchFamily="34" charset="0"/>
              </a:rPr>
              <a:t>ख़तरा</a:t>
            </a:r>
            <a:r>
              <a:rPr lang="en-US" altLang="en-US" sz="2800" b="1">
                <a:latin typeface="Arial" panose="020B0604020202020204" pitchFamily="34" charset="0"/>
              </a:rPr>
              <a:t>:  </a:t>
            </a:r>
            <a:r>
              <a:rPr lang="hi-IN" altLang="en-US" sz="2800" b="1">
                <a:latin typeface="Arial" panose="020B0604020202020204" pitchFamily="34" charset="0"/>
              </a:rPr>
              <a:t>अनैच्छिक पेशाब और शौच, मांसपेशियों में मरोड़ और झटके</a:t>
            </a:r>
            <a:endParaRPr lang="en-US" altLang="en-US" sz="2800" b="1">
              <a:latin typeface="Arial" panose="020B0604020202020204" pitchFamily="34" charset="0"/>
            </a:endParaRPr>
          </a:p>
        </p:txBody>
      </p:sp>
      <p:pic>
        <p:nvPicPr>
          <p:cNvPr id="21509" name="Picture 1">
            <a:extLst>
              <a:ext uri="{FF2B5EF4-FFF2-40B4-BE49-F238E27FC236}">
                <a16:creationId xmlns:a16="http://schemas.microsoft.com/office/drawing/2014/main" id="{E6696778-BCFF-DD3B-0A29-91CEA574F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476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arin-c">
            <a:extLst>
              <a:ext uri="{FF2B5EF4-FFF2-40B4-BE49-F238E27FC236}">
                <a16:creationId xmlns:a16="http://schemas.microsoft.com/office/drawing/2014/main" id="{BFE9C5E7-3EFB-B04B-3866-CFD1AFB5D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75438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a:extLst>
              <a:ext uri="{FF2B5EF4-FFF2-40B4-BE49-F238E27FC236}">
                <a16:creationId xmlns:a16="http://schemas.microsoft.com/office/drawing/2014/main" id="{BCFEA13F-968A-6924-3EF0-C66C4E58BC8D}"/>
              </a:ext>
            </a:extLst>
          </p:cNvPr>
          <p:cNvSpPr txBox="1">
            <a:spLocks noChangeArrowheads="1"/>
          </p:cNvSpPr>
          <p:nvPr/>
        </p:nvSpPr>
        <p:spPr bwMode="auto">
          <a:xfrm>
            <a:off x="2270125" y="0"/>
            <a:ext cx="478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3600" u="sng">
                <a:solidFill>
                  <a:schemeClr val="tx1"/>
                </a:solidFill>
              </a:rPr>
              <a:t>सरीन गैस पीड़ित</a:t>
            </a:r>
            <a:endParaRPr lang="en-US" altLang="en-US" sz="3600" u="sng">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B4B8A797-BD6F-274E-A9BD-FE8B6DD2E17E}"/>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0" y="106363"/>
            <a:ext cx="7543800" cy="6670675"/>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3555" name="Rectangle 2">
            <a:extLst>
              <a:ext uri="{FF2B5EF4-FFF2-40B4-BE49-F238E27FC236}">
                <a16:creationId xmlns:a16="http://schemas.microsoft.com/office/drawing/2014/main" id="{CB8D9F37-F9F5-5B85-BE4D-C7976F65B101}"/>
              </a:ext>
            </a:extLst>
          </p:cNvPr>
          <p:cNvSpPr>
            <a:spLocks noGrp="1" noChangeArrowheads="1"/>
          </p:cNvSpPr>
          <p:nvPr>
            <p:ph type="title"/>
          </p:nvPr>
        </p:nvSpPr>
        <p:spPr>
          <a:xfrm>
            <a:off x="685800" y="-152400"/>
            <a:ext cx="7772400" cy="1143000"/>
          </a:xfrm>
        </p:spPr>
        <p:txBody>
          <a:bodyPr/>
          <a:lstStyle/>
          <a:p>
            <a:pPr eaLnBrk="1" hangingPunct="1"/>
            <a:r>
              <a:rPr lang="hi-IN" altLang="en-US" sz="4000" b="1" u="sng">
                <a:solidFill>
                  <a:srgbClr val="FF3300"/>
                </a:solidFill>
                <a:latin typeface="Arial" panose="020B0604020202020204" pitchFamily="34" charset="0"/>
              </a:rPr>
              <a:t>उपचार के सिद्धांत</a:t>
            </a:r>
            <a:endParaRPr lang="en-US" altLang="en-US" sz="4000" b="1" u="sng">
              <a:solidFill>
                <a:srgbClr val="FF3300"/>
              </a:solidFill>
              <a:latin typeface="Arial" panose="020B0604020202020204" pitchFamily="34" charset="0"/>
            </a:endParaRPr>
          </a:p>
        </p:txBody>
      </p:sp>
      <p:sp>
        <p:nvSpPr>
          <p:cNvPr id="23556" name="Rectangle 3">
            <a:extLst>
              <a:ext uri="{FF2B5EF4-FFF2-40B4-BE49-F238E27FC236}">
                <a16:creationId xmlns:a16="http://schemas.microsoft.com/office/drawing/2014/main" id="{8E03655F-424C-D96C-F246-1078162F873C}"/>
              </a:ext>
            </a:extLst>
          </p:cNvPr>
          <p:cNvSpPr>
            <a:spLocks noGrp="1" noChangeArrowheads="1"/>
          </p:cNvSpPr>
          <p:nvPr>
            <p:ph type="body" idx="1"/>
          </p:nvPr>
        </p:nvSpPr>
        <p:spPr>
          <a:xfrm>
            <a:off x="0" y="914400"/>
            <a:ext cx="7772400" cy="5715000"/>
          </a:xfrm>
        </p:spPr>
        <p:txBody>
          <a:bodyPr/>
          <a:lstStyle/>
          <a:p>
            <a:pPr eaLnBrk="1" hangingPunct="1">
              <a:lnSpc>
                <a:spcPct val="90000"/>
              </a:lnSpc>
            </a:pPr>
            <a:r>
              <a:rPr lang="hi-IN" altLang="en-US" sz="3600" b="1">
                <a:latin typeface="Arial" panose="020B0604020202020204" pitchFamily="34" charset="0"/>
              </a:rPr>
              <a:t>एक्सपोजर की समाप्ति</a:t>
            </a:r>
            <a:endParaRPr lang="en-IN" altLang="en-US" sz="3600" b="1">
              <a:latin typeface="Arial" panose="020B0604020202020204" pitchFamily="34" charset="0"/>
            </a:endParaRPr>
          </a:p>
          <a:p>
            <a:pPr eaLnBrk="1" hangingPunct="1">
              <a:lnSpc>
                <a:spcPct val="90000"/>
              </a:lnSpc>
            </a:pPr>
            <a:r>
              <a:rPr lang="hi-IN" altLang="en-US" sz="3600" b="1">
                <a:solidFill>
                  <a:srgbClr val="CC3300"/>
                </a:solidFill>
                <a:latin typeface="Arial" panose="020B0604020202020204" pitchFamily="34" charset="0"/>
              </a:rPr>
              <a:t>ऑक्सीजनेशन</a:t>
            </a:r>
            <a:endParaRPr lang="en-IN" altLang="en-US" sz="3600" b="1">
              <a:solidFill>
                <a:srgbClr val="CC3300"/>
              </a:solidFill>
              <a:latin typeface="Arial" panose="020B0604020202020204" pitchFamily="34" charset="0"/>
            </a:endParaRPr>
          </a:p>
          <a:p>
            <a:pPr eaLnBrk="1" hangingPunct="1">
              <a:lnSpc>
                <a:spcPct val="90000"/>
              </a:lnSpc>
            </a:pPr>
            <a:r>
              <a:rPr lang="hi-IN" altLang="en-US" sz="3600" b="1">
                <a:solidFill>
                  <a:srgbClr val="0033CC"/>
                </a:solidFill>
                <a:latin typeface="Arial" panose="020B0604020202020204" pitchFamily="34" charset="0"/>
              </a:rPr>
              <a:t>एक </a:t>
            </a:r>
            <a:r>
              <a:rPr lang="en-IN" altLang="en-US" sz="3600" b="1">
                <a:solidFill>
                  <a:srgbClr val="0033CC"/>
                </a:solidFill>
                <a:latin typeface="Arial" panose="020B0604020202020204" pitchFamily="34" charset="0"/>
              </a:rPr>
              <a:t>CHOLINOLYTIC </a:t>
            </a:r>
            <a:r>
              <a:rPr lang="hi-IN" altLang="en-US" sz="3600" b="1">
                <a:solidFill>
                  <a:srgbClr val="0033CC"/>
                </a:solidFill>
                <a:latin typeface="Arial" panose="020B0604020202020204" pitchFamily="34" charset="0"/>
              </a:rPr>
              <a:t>उदाहरण के लिए एट्रोपिन अतिरिक्त एसिटाइलकोलाइन के प्रभाव का इलाज करने के लिए</a:t>
            </a:r>
            <a:endParaRPr lang="en-IN" altLang="en-US" sz="3600" b="1">
              <a:solidFill>
                <a:srgbClr val="0033CC"/>
              </a:solidFill>
              <a:latin typeface="Arial" panose="020B0604020202020204" pitchFamily="34" charset="0"/>
            </a:endParaRPr>
          </a:p>
          <a:p>
            <a:pPr eaLnBrk="1" hangingPunct="1">
              <a:lnSpc>
                <a:spcPct val="90000"/>
              </a:lnSpc>
            </a:pPr>
            <a:r>
              <a:rPr lang="hi-IN" altLang="en-US" sz="3600" b="1">
                <a:solidFill>
                  <a:srgbClr val="CC3300"/>
                </a:solidFill>
                <a:latin typeface="Arial" panose="020B0604020202020204" pitchFamily="34" charset="0"/>
              </a:rPr>
              <a:t>एक ऑक्सीम द्वारा बाधित एसिटाइल कोलीनस्ट्रेस एंजाइम को फिर से सक्रिय करने के लिए</a:t>
            </a:r>
            <a:endParaRPr lang="en-IN" altLang="en-US" sz="3600" b="1">
              <a:solidFill>
                <a:srgbClr val="CC3300"/>
              </a:solidFill>
              <a:latin typeface="Arial" panose="020B0604020202020204" pitchFamily="34" charset="0"/>
            </a:endParaRPr>
          </a:p>
          <a:p>
            <a:pPr eaLnBrk="1" hangingPunct="1">
              <a:lnSpc>
                <a:spcPct val="90000"/>
              </a:lnSpc>
            </a:pPr>
            <a:r>
              <a:rPr lang="hi-IN" altLang="en-US" sz="3600" b="1">
                <a:latin typeface="Arial" panose="020B0604020202020204" pitchFamily="34" charset="0"/>
              </a:rPr>
              <a:t>रोगसूचक और सहायक उपचार</a:t>
            </a:r>
            <a:endParaRPr lang="en-US" altLang="en-US" sz="3600" b="1">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D8DB00E-E13D-35C5-14A3-95359648C4C4}"/>
              </a:ext>
            </a:extLst>
          </p:cNvPr>
          <p:cNvSpPr>
            <a:spLocks noGrp="1" noChangeArrowheads="1"/>
          </p:cNvSpPr>
          <p:nvPr>
            <p:ph type="title"/>
          </p:nvPr>
        </p:nvSpPr>
        <p:spPr>
          <a:xfrm>
            <a:off x="685800" y="-76200"/>
            <a:ext cx="7772400" cy="1143000"/>
          </a:xfrm>
        </p:spPr>
        <p:txBody>
          <a:bodyPr/>
          <a:lstStyle/>
          <a:p>
            <a:pPr eaLnBrk="1" hangingPunct="1"/>
            <a:r>
              <a:rPr lang="hi-IN" altLang="en-US" sz="3600" b="1" u="sng">
                <a:solidFill>
                  <a:srgbClr val="C00000"/>
                </a:solidFill>
                <a:latin typeface="Arial" panose="020B0604020202020204" pitchFamily="34" charset="0"/>
              </a:rPr>
              <a:t>ऑक्सीजनेशन</a:t>
            </a:r>
            <a:endParaRPr lang="en-US" altLang="en-US" sz="3600" b="1" u="sng">
              <a:solidFill>
                <a:srgbClr val="C00000"/>
              </a:solidFill>
              <a:latin typeface="Arial" panose="020B0604020202020204" pitchFamily="34" charset="0"/>
            </a:endParaRPr>
          </a:p>
        </p:txBody>
      </p:sp>
      <p:sp>
        <p:nvSpPr>
          <p:cNvPr id="24579" name="Rectangle 3">
            <a:extLst>
              <a:ext uri="{FF2B5EF4-FFF2-40B4-BE49-F238E27FC236}">
                <a16:creationId xmlns:a16="http://schemas.microsoft.com/office/drawing/2014/main" id="{9DBFE7E1-70B5-EE35-4138-77583D66B4B8}"/>
              </a:ext>
            </a:extLst>
          </p:cNvPr>
          <p:cNvSpPr>
            <a:spLocks noGrp="1" noChangeArrowheads="1"/>
          </p:cNvSpPr>
          <p:nvPr>
            <p:ph type="body" idx="1"/>
          </p:nvPr>
        </p:nvSpPr>
        <p:spPr>
          <a:xfrm>
            <a:off x="0" y="1143000"/>
            <a:ext cx="9144000" cy="5715000"/>
          </a:xfrm>
        </p:spPr>
        <p:txBody>
          <a:bodyPr/>
          <a:lstStyle/>
          <a:p>
            <a:pPr algn="ctr" eaLnBrk="1" hangingPunct="1">
              <a:buFontTx/>
              <a:buNone/>
              <a:defRPr/>
            </a:pPr>
            <a:r>
              <a:rPr lang="hi-IN" altLang="en-US" sz="2800" b="1" dirty="0">
                <a:solidFill>
                  <a:srgbClr val="FF3300"/>
                </a:solidFill>
                <a:latin typeface="Arial" panose="020B0604020202020204" pitchFamily="34" charset="0"/>
              </a:rPr>
              <a:t>क्यों</a:t>
            </a:r>
            <a:r>
              <a:rPr lang="en-US" altLang="en-US" sz="2800" b="1" dirty="0">
                <a:solidFill>
                  <a:srgbClr val="FF3300"/>
                </a:solidFill>
                <a:latin typeface="Arial" panose="020B0604020202020204" pitchFamily="34" charset="0"/>
              </a:rPr>
              <a:t>?</a:t>
            </a:r>
          </a:p>
          <a:p>
            <a:pPr eaLnBrk="1" hangingPunct="1">
              <a:defRPr/>
            </a:pPr>
            <a:r>
              <a:rPr lang="hi-IN" altLang="en-US" sz="2800" b="1" dirty="0">
                <a:solidFill>
                  <a:srgbClr val="FF3300"/>
                </a:solidFill>
                <a:latin typeface="Arial" panose="020B0604020202020204" pitchFamily="34" charset="0"/>
              </a:rPr>
              <a:t>तंत्रिका एजेंट श्वसन स्नायु और केंद्रों पर प्रतिकूल प्रभाव डालकर श्वसन प्रणाली की शिथिलता का कारण बनते हैं</a:t>
            </a:r>
            <a:endParaRPr lang="en-IN" altLang="en-US" sz="2800" b="1" dirty="0">
              <a:solidFill>
                <a:srgbClr val="FF3300"/>
              </a:solidFill>
              <a:latin typeface="Arial" panose="020B0604020202020204" pitchFamily="34" charset="0"/>
            </a:endParaRPr>
          </a:p>
          <a:p>
            <a:pPr eaLnBrk="1" hangingPunct="1">
              <a:defRPr/>
            </a:pPr>
            <a:r>
              <a:rPr lang="hi-IN" altLang="en-US" sz="2800" b="1" dirty="0">
                <a:solidFill>
                  <a:srgbClr val="0033CC"/>
                </a:solidFill>
                <a:latin typeface="Arial" panose="020B0604020202020204" pitchFamily="34" charset="0"/>
              </a:rPr>
              <a:t>अपर्याप्त वेंटिलेशन या तो नशे या श्लेष्म, उल्टी, जीभ के रेट्रो संस्करण आदि से यांत्रिक रुकावट के कारण</a:t>
            </a:r>
            <a:endParaRPr lang="en-IN" altLang="en-US" sz="2800" b="1" dirty="0">
              <a:solidFill>
                <a:srgbClr val="0033CC"/>
              </a:solidFill>
              <a:latin typeface="Arial" panose="020B0604020202020204" pitchFamily="34" charset="0"/>
            </a:endParaRPr>
          </a:p>
          <a:p>
            <a:pPr marL="0" indent="0" algn="ctr" eaLnBrk="1" hangingPunct="1">
              <a:buFontTx/>
              <a:buNone/>
              <a:defRPr/>
            </a:pPr>
            <a:r>
              <a:rPr lang="hi-IN" altLang="en-US" sz="2800" b="1" dirty="0">
                <a:latin typeface="Arial" panose="020B0604020202020204" pitchFamily="34" charset="0"/>
              </a:rPr>
              <a:t>कैसा</a:t>
            </a:r>
            <a:r>
              <a:rPr lang="en-US" altLang="en-US" sz="2800" b="1" dirty="0">
                <a:latin typeface="Arial" panose="020B0604020202020204" pitchFamily="34" charset="0"/>
              </a:rPr>
              <a:t>?</a:t>
            </a:r>
          </a:p>
          <a:p>
            <a:pPr eaLnBrk="1" hangingPunct="1">
              <a:defRPr/>
            </a:pPr>
            <a:r>
              <a:rPr lang="hi-IN" altLang="en-US" sz="2800" b="1" dirty="0">
                <a:solidFill>
                  <a:srgbClr val="FF3300"/>
                </a:solidFill>
                <a:latin typeface="Arial" panose="020B0604020202020204" pitchFamily="34" charset="0"/>
              </a:rPr>
              <a:t>रुकावट को दूर करके वायुमार्ग बनाए रखें</a:t>
            </a:r>
            <a:endParaRPr lang="en-IN" altLang="en-US" sz="2800" b="1" dirty="0">
              <a:solidFill>
                <a:srgbClr val="FF3300"/>
              </a:solidFill>
              <a:latin typeface="Arial" panose="020B0604020202020204" pitchFamily="34" charset="0"/>
            </a:endParaRPr>
          </a:p>
          <a:p>
            <a:pPr eaLnBrk="1" hangingPunct="1">
              <a:defRPr/>
            </a:pPr>
            <a:r>
              <a:rPr lang="hi-IN" altLang="en-US" sz="2800" b="1" dirty="0">
                <a:solidFill>
                  <a:srgbClr val="0033CC"/>
                </a:solidFill>
                <a:latin typeface="Arial" panose="020B0604020202020204" pitchFamily="34" charset="0"/>
              </a:rPr>
              <a:t>संस्थान कृत्रिम वेंटिलेशन</a:t>
            </a:r>
            <a:endParaRPr lang="en-US" altLang="en-US" sz="2800" b="1" dirty="0">
              <a:solidFill>
                <a:srgbClr val="0033CC"/>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AF2A65E0-9239-865A-090B-9148292AF8A3}"/>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28600" y="106363"/>
            <a:ext cx="7315200" cy="6670675"/>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5603" name="Rectangle 2">
            <a:extLst>
              <a:ext uri="{FF2B5EF4-FFF2-40B4-BE49-F238E27FC236}">
                <a16:creationId xmlns:a16="http://schemas.microsoft.com/office/drawing/2014/main" id="{E3EF35C1-5DA0-A55C-B139-563E1B155232}"/>
              </a:ext>
            </a:extLst>
          </p:cNvPr>
          <p:cNvSpPr>
            <a:spLocks noGrp="1" noChangeArrowheads="1"/>
          </p:cNvSpPr>
          <p:nvPr>
            <p:ph type="title"/>
          </p:nvPr>
        </p:nvSpPr>
        <p:spPr>
          <a:xfrm>
            <a:off x="685800" y="-76200"/>
            <a:ext cx="6858000" cy="1143000"/>
          </a:xfrm>
        </p:spPr>
        <p:txBody>
          <a:bodyPr/>
          <a:lstStyle/>
          <a:p>
            <a:pPr eaLnBrk="1" hangingPunct="1"/>
            <a:r>
              <a:rPr lang="hi-IN" altLang="en-US" sz="3600" b="1" u="sng">
                <a:solidFill>
                  <a:srgbClr val="FF3300"/>
                </a:solidFill>
                <a:latin typeface="Arial" panose="020B0604020202020204" pitchFamily="34" charset="0"/>
              </a:rPr>
              <a:t>प्राथमिक चिकित्सा - तंत्रिका एजेंट</a:t>
            </a:r>
            <a:endParaRPr lang="en-US" altLang="en-US" sz="3600" b="1" u="sng">
              <a:solidFill>
                <a:srgbClr val="FF3300"/>
              </a:solidFill>
              <a:latin typeface="Arial" panose="020B0604020202020204" pitchFamily="34" charset="0"/>
            </a:endParaRPr>
          </a:p>
        </p:txBody>
      </p:sp>
      <p:sp>
        <p:nvSpPr>
          <p:cNvPr id="25604" name="Rectangle 3">
            <a:extLst>
              <a:ext uri="{FF2B5EF4-FFF2-40B4-BE49-F238E27FC236}">
                <a16:creationId xmlns:a16="http://schemas.microsoft.com/office/drawing/2014/main" id="{E16F2331-36DA-3E05-05CC-45F750F0D53C}"/>
              </a:ext>
            </a:extLst>
          </p:cNvPr>
          <p:cNvSpPr>
            <a:spLocks noGrp="1" noChangeArrowheads="1"/>
          </p:cNvSpPr>
          <p:nvPr>
            <p:ph type="body" idx="1"/>
          </p:nvPr>
        </p:nvSpPr>
        <p:spPr>
          <a:xfrm>
            <a:off x="685800" y="1371600"/>
            <a:ext cx="6858000" cy="4724400"/>
          </a:xfrm>
        </p:spPr>
        <p:txBody>
          <a:bodyPr/>
          <a:lstStyle/>
          <a:p>
            <a:pPr eaLnBrk="1" hangingPunct="1"/>
            <a:r>
              <a:rPr lang="hi-IN" altLang="en-US" sz="2800" b="1">
                <a:solidFill>
                  <a:srgbClr val="3333FF"/>
                </a:solidFill>
                <a:latin typeface="Arial" panose="020B0604020202020204" pitchFamily="34" charset="0"/>
              </a:rPr>
              <a:t>पूर्व उपचार- नैप्स टैबलेट (उपलब्ध एसीएच ई की सुरक्षा)</a:t>
            </a:r>
            <a:endParaRPr lang="en-IN" altLang="en-US" sz="2800" b="1">
              <a:solidFill>
                <a:srgbClr val="3333FF"/>
              </a:solidFill>
              <a:latin typeface="Arial" panose="020B0604020202020204" pitchFamily="34" charset="0"/>
            </a:endParaRPr>
          </a:p>
          <a:p>
            <a:pPr eaLnBrk="1" hangingPunct="1"/>
            <a:r>
              <a:rPr lang="hi-IN" altLang="en-US" sz="2800" b="1">
                <a:solidFill>
                  <a:srgbClr val="CC3300"/>
                </a:solidFill>
                <a:latin typeface="Arial" panose="020B0604020202020204" pitchFamily="34" charset="0"/>
              </a:rPr>
              <a:t>सेल्फ एड-एट्रोपिन और पीएएम इंजेक्शन</a:t>
            </a:r>
            <a:endParaRPr lang="en-IN" altLang="en-US" sz="2800" b="1">
              <a:solidFill>
                <a:srgbClr val="CC3300"/>
              </a:solidFill>
              <a:latin typeface="Arial" panose="020B0604020202020204" pitchFamily="34" charset="0"/>
            </a:endParaRPr>
          </a:p>
          <a:p>
            <a:pPr eaLnBrk="1" hangingPunct="1"/>
            <a:r>
              <a:rPr lang="hi-IN" altLang="en-US" sz="2800" b="1">
                <a:latin typeface="Arial" panose="020B0604020202020204" pitchFamily="34" charset="0"/>
              </a:rPr>
              <a:t>प्राथमिक चिकित्सा-कृत्रिम श्वसन, एट्रोपिन इंजेक्शन (</a:t>
            </a:r>
            <a:r>
              <a:rPr lang="en-US" altLang="en-US" sz="2800" b="1">
                <a:latin typeface="Arial" panose="020B0604020202020204" pitchFamily="34" charset="0"/>
              </a:rPr>
              <a:t>ACH </a:t>
            </a:r>
            <a:r>
              <a:rPr lang="hi-IN" altLang="en-US" sz="2800" b="1">
                <a:latin typeface="Arial" panose="020B0604020202020204" pitchFamily="34" charset="0"/>
              </a:rPr>
              <a:t>रिसेप्टर्स को अवरुद्ध करना), </a:t>
            </a:r>
            <a:r>
              <a:rPr lang="en-US" altLang="en-US" sz="2800" b="1">
                <a:latin typeface="Arial" panose="020B0604020202020204" pitchFamily="34" charset="0"/>
              </a:rPr>
              <a:t>PAM </a:t>
            </a:r>
            <a:r>
              <a:rPr lang="hi-IN" altLang="en-US" sz="2800" b="1">
                <a:latin typeface="Arial" panose="020B0604020202020204" pitchFamily="34" charset="0"/>
              </a:rPr>
              <a:t>का उपयोग (</a:t>
            </a:r>
            <a:r>
              <a:rPr lang="en-US" altLang="en-US" sz="2800" b="1">
                <a:latin typeface="Arial" panose="020B0604020202020204" pitchFamily="34" charset="0"/>
              </a:rPr>
              <a:t>ACH E </a:t>
            </a:r>
            <a:r>
              <a:rPr lang="hi-IN" altLang="en-US" sz="2800" b="1">
                <a:latin typeface="Arial" panose="020B0604020202020204" pitchFamily="34" charset="0"/>
              </a:rPr>
              <a:t>को पुनर्जीवित करना)</a:t>
            </a:r>
            <a:endParaRPr lang="en-IN" altLang="en-US" sz="2800" b="1">
              <a:latin typeface="Arial" panose="020B0604020202020204" pitchFamily="34" charset="0"/>
            </a:endParaRPr>
          </a:p>
          <a:p>
            <a:pPr eaLnBrk="1" hangingPunct="1"/>
            <a:r>
              <a:rPr lang="hi-IN" altLang="en-US" sz="2800" b="1">
                <a:solidFill>
                  <a:srgbClr val="FF0000"/>
                </a:solidFill>
                <a:latin typeface="Arial" panose="020B0604020202020204" pitchFamily="34" charset="0"/>
              </a:rPr>
              <a:t>एट्रोपिन नेज़ल स्प्रे का उपयोग</a:t>
            </a:r>
            <a:endParaRPr lang="en-US" altLang="en-US" sz="2800" b="1">
              <a:solidFill>
                <a:srgbClr val="FF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C88D9443-A47D-F446-61E4-5A8A6D8D3D59}"/>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id="{20AD8277-159A-C187-E935-25CFEC6B3837}"/>
              </a:ext>
            </a:extLst>
          </p:cNvPr>
          <p:cNvSpPr txBox="1">
            <a:spLocks noChangeArrowheads="1"/>
          </p:cNvSpPr>
          <p:nvPr/>
        </p:nvSpPr>
        <p:spPr bwMode="auto">
          <a:xfrm>
            <a:off x="152400" y="-3175"/>
            <a:ext cx="1795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3600" u="sng">
                <a:solidFill>
                  <a:schemeClr val="tx1"/>
                </a:solidFill>
                <a:latin typeface="Stencil" panose="040409050D0802020404" pitchFamily="82" charset="0"/>
              </a:rPr>
              <a:t>मैनेजमेंट</a:t>
            </a:r>
            <a:endParaRPr lang="en-US" altLang="en-US" sz="3600" u="sng">
              <a:solidFill>
                <a:schemeClr val="tx1"/>
              </a:solidFill>
              <a:latin typeface="Stencil" panose="040409050D0802020404" pitchFamily="82" charset="0"/>
            </a:endParaRPr>
          </a:p>
        </p:txBody>
      </p:sp>
      <p:sp>
        <p:nvSpPr>
          <p:cNvPr id="26628" name="Text Box 4">
            <a:extLst>
              <a:ext uri="{FF2B5EF4-FFF2-40B4-BE49-F238E27FC236}">
                <a16:creationId xmlns:a16="http://schemas.microsoft.com/office/drawing/2014/main" id="{A47BEC5B-D027-BAB4-FD2B-C115858B30F4}"/>
              </a:ext>
            </a:extLst>
          </p:cNvPr>
          <p:cNvSpPr txBox="1">
            <a:spLocks noChangeArrowheads="1"/>
          </p:cNvSpPr>
          <p:nvPr/>
        </p:nvSpPr>
        <p:spPr bwMode="auto">
          <a:xfrm>
            <a:off x="2438400" y="5213350"/>
            <a:ext cx="533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sz="2400" b="0" u="sng">
                <a:solidFill>
                  <a:schemeClr val="accent2"/>
                </a:solidFill>
                <a:latin typeface="Stencil" panose="040409050D0802020404" pitchFamily="82" charset="0"/>
              </a:rPr>
              <a:t>पूर्व उपचार</a:t>
            </a:r>
            <a:r>
              <a:rPr lang="en-US" altLang="en-US" sz="2400" b="0">
                <a:solidFill>
                  <a:srgbClr val="FF3300"/>
                </a:solidFill>
              </a:rPr>
              <a:t>	</a:t>
            </a:r>
          </a:p>
          <a:p>
            <a:pPr eaLnBrk="1" hangingPunct="1"/>
            <a:r>
              <a:rPr lang="en-US" altLang="en-US">
                <a:solidFill>
                  <a:schemeClr val="tx2"/>
                </a:solidFill>
              </a:rPr>
              <a:t>NAPS-7 days supply of</a:t>
            </a:r>
          </a:p>
          <a:p>
            <a:pPr eaLnBrk="1" hangingPunct="1"/>
            <a:r>
              <a:rPr lang="en-US" altLang="en-US">
                <a:solidFill>
                  <a:schemeClr val="tx2"/>
                </a:solidFill>
              </a:rPr>
              <a:t>Pyridostigmine-30 mgm 8 hourly</a:t>
            </a:r>
          </a:p>
        </p:txBody>
      </p:sp>
      <p:pic>
        <p:nvPicPr>
          <p:cNvPr id="26629" name="Picture 5">
            <a:extLst>
              <a:ext uri="{FF2B5EF4-FFF2-40B4-BE49-F238E27FC236}">
                <a16:creationId xmlns:a16="http://schemas.microsoft.com/office/drawing/2014/main" id="{5867A814-470D-7EAF-90BF-6D0D6AA2C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70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6">
            <a:hlinkClick r:id="" action="ppaction://hlinkshowjump?jump=previousslide" highlightClick="1"/>
            <a:extLst>
              <a:ext uri="{FF2B5EF4-FFF2-40B4-BE49-F238E27FC236}">
                <a16:creationId xmlns:a16="http://schemas.microsoft.com/office/drawing/2014/main" id="{A8D5D74A-85C4-147C-BDAC-F0EEDE8DB644}"/>
              </a:ext>
            </a:extLst>
          </p:cNvPr>
          <p:cNvSpPr>
            <a:spLocks noChangeArrowheads="1"/>
          </p:cNvSpPr>
          <p:nvPr/>
        </p:nvSpPr>
        <p:spPr bwMode="auto">
          <a:xfrm>
            <a:off x="8305800" y="5181600"/>
            <a:ext cx="457200" cy="381000"/>
          </a:xfrm>
          <a:prstGeom prst="actionButtonHome">
            <a:avLst/>
          </a:prstGeom>
          <a:solidFill>
            <a:schemeClr val="accent1"/>
          </a:solidFill>
          <a:ln w="9525">
            <a:solidFill>
              <a:schemeClr val="tx1"/>
            </a:solidFill>
            <a:miter lim="800000"/>
            <a:headEnd/>
            <a:tailEnd/>
          </a:ln>
        </p:spPr>
        <p:txBody>
          <a:bodyPr wrap="none" anchor="ct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endParaRPr lang="en-US" altLang="en-US"/>
          </a:p>
        </p:txBody>
      </p:sp>
      <p:pic>
        <p:nvPicPr>
          <p:cNvPr id="26631" name="Picture 2">
            <a:extLst>
              <a:ext uri="{FF2B5EF4-FFF2-40B4-BE49-F238E27FC236}">
                <a16:creationId xmlns:a16="http://schemas.microsoft.com/office/drawing/2014/main" id="{2BCD1A93-39E5-6B82-B52A-230D57EF5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15888"/>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C75F648-12A8-9A76-03A8-A926D23ABD89}"/>
              </a:ext>
            </a:extLst>
          </p:cNvPr>
          <p:cNvSpPr>
            <a:spLocks noGrp="1" noChangeArrowheads="1"/>
          </p:cNvSpPr>
          <p:nvPr>
            <p:ph type="title"/>
          </p:nvPr>
        </p:nvSpPr>
        <p:spPr>
          <a:xfrm>
            <a:off x="685800" y="-76200"/>
            <a:ext cx="7772400" cy="1143000"/>
          </a:xfrm>
        </p:spPr>
        <p:txBody>
          <a:bodyPr/>
          <a:lstStyle/>
          <a:p>
            <a:pPr eaLnBrk="1" hangingPunct="1"/>
            <a:r>
              <a:rPr lang="hi-IN" altLang="en-US" sz="4000" b="1" u="sng">
                <a:solidFill>
                  <a:srgbClr val="0033CC"/>
                </a:solidFill>
                <a:latin typeface="Arial" panose="020B0604020202020204" pitchFamily="34" charset="0"/>
              </a:rPr>
              <a:t>तंत्रिका एजेंट उपचार</a:t>
            </a:r>
            <a:endParaRPr lang="en-US" altLang="en-US" sz="4000" b="1" u="sng">
              <a:solidFill>
                <a:srgbClr val="0033CC"/>
              </a:solidFill>
              <a:latin typeface="Arial" panose="020B0604020202020204" pitchFamily="34" charset="0"/>
            </a:endParaRPr>
          </a:p>
        </p:txBody>
      </p:sp>
      <p:graphicFrame>
        <p:nvGraphicFramePr>
          <p:cNvPr id="16437" name="Group 53">
            <a:extLst>
              <a:ext uri="{FF2B5EF4-FFF2-40B4-BE49-F238E27FC236}">
                <a16:creationId xmlns:a16="http://schemas.microsoft.com/office/drawing/2014/main" id="{E939BB8C-358B-8DEE-E049-747DD626857C}"/>
              </a:ext>
            </a:extLst>
          </p:cNvPr>
          <p:cNvGraphicFramePr>
            <a:graphicFrameLocks noGrp="1"/>
          </p:cNvGraphicFramePr>
          <p:nvPr>
            <p:ph type="tbl" idx="1"/>
          </p:nvPr>
        </p:nvGraphicFramePr>
        <p:xfrm>
          <a:off x="381000" y="1066800"/>
          <a:ext cx="8458200" cy="5791200"/>
        </p:xfrm>
        <a:graphic>
          <a:graphicData uri="http://schemas.openxmlformats.org/drawingml/2006/table">
            <a:tbl>
              <a:tblPr/>
              <a:tblGrid>
                <a:gridCol w="9128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1062038">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cs typeface="Mangal" panose="02040503050203030202" pitchFamily="18" charset="0"/>
                        </a:rPr>
                        <a:t>क्रम संख्‍या</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rPr>
                        <a:t>दवा</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rPr>
                        <a:t>ख़ुराक</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rPr>
                        <a:t>समय-सारिणी</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altLang="en-US" sz="1800" b="1" i="0" u="none" strike="noStrike" cap="none" normalizeH="0" baseline="0">
                          <a:ln>
                            <a:noFill/>
                          </a:ln>
                          <a:solidFill>
                            <a:schemeClr val="tx1"/>
                          </a:solidFill>
                          <a:effectLst/>
                          <a:latin typeface="Arial" panose="020B0604020202020204" pitchFamily="34" charset="0"/>
                        </a:rPr>
                        <a:t>कार्रवाई</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5213">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PYRIDOSTIGMINE (NAPS)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30 MG (ORALLY)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I TDS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PRESERVE 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6699">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ATROPINE SULPHATE (COMBOPEN)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2 MG (I/M)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EVERY 15 MIN (UPTO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TO NEUTRALIZE EFFECT OF 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5213">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(a)PAM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(b)OBIDOXIME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©HI-6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600MG (I/M)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220MG (I/M)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 DO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REACTIVATION OF 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2038">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DIAZEPAM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5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SOS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ANTICONVULSANT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702E8EAD-E35E-C0DE-168F-4808AEBF3C8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pic>
        <p:nvPicPr>
          <p:cNvPr id="28675" name="Picture 4">
            <a:extLst>
              <a:ext uri="{FF2B5EF4-FFF2-40B4-BE49-F238E27FC236}">
                <a16:creationId xmlns:a16="http://schemas.microsoft.com/office/drawing/2014/main" id="{3CC5F05E-E571-35F3-AF6A-A28851BA4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2209800" cy="238125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8676" name="Picture 5">
            <a:extLst>
              <a:ext uri="{FF2B5EF4-FFF2-40B4-BE49-F238E27FC236}">
                <a16:creationId xmlns:a16="http://schemas.microsoft.com/office/drawing/2014/main" id="{480EEB17-595C-C9E7-235A-5554B67B2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24384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8677" name="Picture 6">
            <a:extLst>
              <a:ext uri="{FF2B5EF4-FFF2-40B4-BE49-F238E27FC236}">
                <a16:creationId xmlns:a16="http://schemas.microsoft.com/office/drawing/2014/main" id="{DBCB1D27-873D-CE4D-2FA0-F39C9BE89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7938"/>
            <a:ext cx="2362200" cy="24384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8678" name="Picture 7">
            <a:extLst>
              <a:ext uri="{FF2B5EF4-FFF2-40B4-BE49-F238E27FC236}">
                <a16:creationId xmlns:a16="http://schemas.microsoft.com/office/drawing/2014/main" id="{99318D03-5EEF-A489-8FA3-BD433E41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71925"/>
            <a:ext cx="2895600" cy="2133600"/>
          </a:xfrm>
          <a:prstGeom prst="rect">
            <a:avLst/>
          </a:prstGeom>
          <a:noFill/>
          <a:ln w="76200">
            <a:solidFill>
              <a:srgbClr val="CC99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8679" name="Rectangle 8">
            <a:extLst>
              <a:ext uri="{FF2B5EF4-FFF2-40B4-BE49-F238E27FC236}">
                <a16:creationId xmlns:a16="http://schemas.microsoft.com/office/drawing/2014/main" id="{94A6E7CB-41D6-354C-A740-F4721892EA30}"/>
              </a:ext>
            </a:extLst>
          </p:cNvPr>
          <p:cNvSpPr>
            <a:spLocks noChangeArrowheads="1"/>
          </p:cNvSpPr>
          <p:nvPr/>
        </p:nvSpPr>
        <p:spPr bwMode="auto">
          <a:xfrm>
            <a:off x="304800" y="2438400"/>
            <a:ext cx="883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spcBef>
                <a:spcPct val="20000"/>
              </a:spcBef>
              <a:buFontTx/>
              <a:buChar char="•"/>
            </a:pPr>
            <a:r>
              <a:rPr lang="hi-IN" altLang="en-US" sz="2400">
                <a:solidFill>
                  <a:srgbClr val="FF3300"/>
                </a:solidFill>
                <a:latin typeface="Arial" panose="020B0604020202020204" pitchFamily="34" charset="0"/>
              </a:rPr>
              <a:t>कृत्रिम श्वसन के बिना एट्रोपिन कुछ बचाएगा</a:t>
            </a:r>
            <a:r>
              <a:rPr lang="en-US" altLang="en-US" sz="2400">
                <a:solidFill>
                  <a:srgbClr val="FF3300"/>
                </a:solidFill>
                <a:latin typeface="Arial" panose="020B0604020202020204" pitchFamily="34" charset="0"/>
              </a:rPr>
              <a:t>.</a:t>
            </a:r>
          </a:p>
          <a:p>
            <a:pPr eaLnBrk="1" hangingPunct="1">
              <a:spcBef>
                <a:spcPct val="20000"/>
              </a:spcBef>
              <a:buFontTx/>
              <a:buChar char="•"/>
            </a:pPr>
            <a:r>
              <a:rPr lang="hi-IN" altLang="en-US" sz="2400">
                <a:solidFill>
                  <a:schemeClr val="tx1"/>
                </a:solidFill>
                <a:latin typeface="Arial" panose="020B0604020202020204" pitchFamily="34" charset="0"/>
              </a:rPr>
              <a:t>एट्रोपिन के बिना कृत्रिम श्वसन कई लोगों को बचाएगा</a:t>
            </a:r>
            <a:r>
              <a:rPr lang="en-US" altLang="en-US" sz="2400">
                <a:solidFill>
                  <a:schemeClr val="tx1"/>
                </a:solidFill>
                <a:latin typeface="Arial" panose="020B0604020202020204" pitchFamily="34" charset="0"/>
              </a:rPr>
              <a:t>.</a:t>
            </a:r>
          </a:p>
          <a:p>
            <a:pPr eaLnBrk="1" hangingPunct="1">
              <a:spcBef>
                <a:spcPct val="20000"/>
              </a:spcBef>
              <a:buFontTx/>
              <a:buChar char="•"/>
            </a:pPr>
            <a:r>
              <a:rPr lang="hi-IN" altLang="en-US" sz="2400">
                <a:solidFill>
                  <a:srgbClr val="3333FF"/>
                </a:solidFill>
                <a:latin typeface="Arial" panose="020B0604020202020204" pitchFamily="34" charset="0"/>
              </a:rPr>
              <a:t>एट्रोपिन के साथ कृत्रिम श्वसन सबसे अधिक बचाएगा</a:t>
            </a:r>
            <a:r>
              <a:rPr lang="en-US" altLang="en-US" sz="2400">
                <a:solidFill>
                  <a:srgbClr val="3333FF"/>
                </a:solidFill>
                <a:latin typeface="Arial" panose="020B060402020202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6366726B-5B91-0C97-68B2-D909C9FA2D7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29699" name="Rectangle 2">
            <a:extLst>
              <a:ext uri="{FF2B5EF4-FFF2-40B4-BE49-F238E27FC236}">
                <a16:creationId xmlns:a16="http://schemas.microsoft.com/office/drawing/2014/main" id="{4034F1C4-75BE-B4C2-1BD9-E2E31C285034}"/>
              </a:ext>
            </a:extLst>
          </p:cNvPr>
          <p:cNvSpPr>
            <a:spLocks noGrp="1" noChangeArrowheads="1"/>
          </p:cNvSpPr>
          <p:nvPr>
            <p:ph type="title"/>
          </p:nvPr>
        </p:nvSpPr>
        <p:spPr>
          <a:xfrm>
            <a:off x="685800" y="-76200"/>
            <a:ext cx="7772400" cy="1143000"/>
          </a:xfrm>
        </p:spPr>
        <p:txBody>
          <a:bodyPr/>
          <a:lstStyle/>
          <a:p>
            <a:pPr eaLnBrk="1" hangingPunct="1"/>
            <a:r>
              <a:rPr lang="hi-IN" altLang="en-US" sz="3600" b="1" u="sng">
                <a:solidFill>
                  <a:srgbClr val="C00000"/>
                </a:solidFill>
                <a:latin typeface="Arial" panose="020B0604020202020204" pitchFamily="34" charset="0"/>
              </a:rPr>
              <a:t>एट्रोपिन विषाक्तता</a:t>
            </a:r>
            <a:endParaRPr lang="en-US" altLang="en-US" sz="3600" b="1" u="sng">
              <a:solidFill>
                <a:srgbClr val="C00000"/>
              </a:solidFill>
              <a:latin typeface="Arial" panose="020B0604020202020204" pitchFamily="34" charset="0"/>
            </a:endParaRPr>
          </a:p>
        </p:txBody>
      </p:sp>
      <p:sp>
        <p:nvSpPr>
          <p:cNvPr id="29700" name="Rectangle 3">
            <a:extLst>
              <a:ext uri="{FF2B5EF4-FFF2-40B4-BE49-F238E27FC236}">
                <a16:creationId xmlns:a16="http://schemas.microsoft.com/office/drawing/2014/main" id="{7AF55D8B-B7C5-CBF5-14EB-C5D9DE1F6CC7}"/>
              </a:ext>
            </a:extLst>
          </p:cNvPr>
          <p:cNvSpPr>
            <a:spLocks noGrp="1" noChangeArrowheads="1"/>
          </p:cNvSpPr>
          <p:nvPr>
            <p:ph type="body" idx="1"/>
          </p:nvPr>
        </p:nvSpPr>
        <p:spPr>
          <a:xfrm>
            <a:off x="381000" y="1219200"/>
            <a:ext cx="8458200" cy="4114800"/>
          </a:xfrm>
        </p:spPr>
        <p:txBody>
          <a:bodyPr/>
          <a:lstStyle/>
          <a:p>
            <a:pPr eaLnBrk="1" hangingPunct="1">
              <a:lnSpc>
                <a:spcPct val="90000"/>
              </a:lnSpc>
              <a:buFontTx/>
              <a:buNone/>
            </a:pPr>
            <a:r>
              <a:rPr lang="hi-IN" altLang="en-US" sz="2800" b="1" u="sng">
                <a:solidFill>
                  <a:srgbClr val="CC3300"/>
                </a:solidFill>
                <a:latin typeface="Arial" panose="020B0604020202020204" pitchFamily="34" charset="0"/>
              </a:rPr>
              <a:t>संकेत</a:t>
            </a:r>
            <a:r>
              <a:rPr lang="en-US" altLang="en-US" sz="2800" b="1" u="sng">
                <a:solidFill>
                  <a:srgbClr val="CC3300"/>
                </a:solidFill>
                <a:latin typeface="Arial" panose="020B0604020202020204" pitchFamily="34" charset="0"/>
              </a:rPr>
              <a:t>.</a:t>
            </a:r>
            <a:endParaRPr lang="en-US" altLang="en-US" sz="2800" b="1">
              <a:latin typeface="Arial" panose="020B0604020202020204" pitchFamily="34" charset="0"/>
            </a:endParaRPr>
          </a:p>
          <a:p>
            <a:pPr eaLnBrk="1" hangingPunct="1">
              <a:lnSpc>
                <a:spcPct val="90000"/>
              </a:lnSpc>
            </a:pPr>
            <a:r>
              <a:rPr lang="hi-IN" altLang="en-US" sz="2800" b="1">
                <a:latin typeface="Arial" panose="020B0604020202020204" pitchFamily="34" charset="0"/>
              </a:rPr>
              <a:t>फोटोफोबिया और दृश्य गड़बड़ी</a:t>
            </a:r>
            <a:endParaRPr lang="en-IN" altLang="en-US" sz="2800" b="1">
              <a:latin typeface="Arial" panose="020B0604020202020204" pitchFamily="34" charset="0"/>
            </a:endParaRPr>
          </a:p>
          <a:p>
            <a:pPr eaLnBrk="1" hangingPunct="1">
              <a:lnSpc>
                <a:spcPct val="90000"/>
              </a:lnSpc>
            </a:pPr>
            <a:r>
              <a:rPr lang="hi-IN" altLang="en-US" sz="2800" b="1">
                <a:solidFill>
                  <a:srgbClr val="3333FF"/>
                </a:solidFill>
                <a:latin typeface="Arial" panose="020B0604020202020204" pitchFamily="34" charset="0"/>
              </a:rPr>
              <a:t>मुंह का सूखापन और तेज प्यास</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CC3300"/>
                </a:solidFill>
                <a:latin typeface="Arial" panose="020B0604020202020204" pitchFamily="34" charset="0"/>
              </a:rPr>
              <a:t>गर्म सूखी फ्लश त्वचा, कभी-कभी एरिथेमेटस दाने</a:t>
            </a:r>
            <a:endParaRPr lang="en-IN" altLang="en-US" sz="2800" b="1">
              <a:solidFill>
                <a:srgbClr val="CC3300"/>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क्षिप्रहृदयता (हृदय गति में वृद्धि)</a:t>
            </a:r>
            <a:endParaRPr lang="en-IN" altLang="en-US" sz="2800" b="1">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सरदर्द</a:t>
            </a:r>
            <a:endParaRPr lang="en-IN" altLang="en-US" sz="2800" b="1">
              <a:solidFill>
                <a:srgbClr val="0033CC"/>
              </a:solidFill>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भ्रम</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निर्मूलभ्रम</a:t>
            </a:r>
            <a:endParaRPr lang="en-IN" altLang="en-US" sz="2800" b="1">
              <a:solidFill>
                <a:srgbClr val="0033CC"/>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कब्ज</a:t>
            </a:r>
            <a:endParaRPr lang="en-US" altLang="en-US" sz="2800" b="1">
              <a:latin typeface="Arial" panose="020B0604020202020204" pitchFamily="34" charset="0"/>
            </a:endParaRPr>
          </a:p>
        </p:txBody>
      </p:sp>
      <p:pic>
        <p:nvPicPr>
          <p:cNvPr id="29701" name="Picture 1">
            <a:extLst>
              <a:ext uri="{FF2B5EF4-FFF2-40B4-BE49-F238E27FC236}">
                <a16:creationId xmlns:a16="http://schemas.microsoft.com/office/drawing/2014/main" id="{A8960149-5F21-AD1A-A9D5-4CF2B3E01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663" y="33338"/>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9">
            <a:extLst>
              <a:ext uri="{FF2B5EF4-FFF2-40B4-BE49-F238E27FC236}">
                <a16:creationId xmlns:a16="http://schemas.microsoft.com/office/drawing/2014/main" id="{079C3786-2BD7-32AE-D882-E7F0656FA19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prstDash val="sysDot"/>
                <a:miter lim="800000"/>
                <a:headEnd/>
                <a:tailEnd/>
              </a14:hiddenLine>
            </a:ext>
          </a:extLst>
        </p:spPr>
      </p:pic>
      <p:sp>
        <p:nvSpPr>
          <p:cNvPr id="30723" name="Rectangle 1026">
            <a:extLst>
              <a:ext uri="{FF2B5EF4-FFF2-40B4-BE49-F238E27FC236}">
                <a16:creationId xmlns:a16="http://schemas.microsoft.com/office/drawing/2014/main" id="{E552A529-48D2-0209-188A-511EC1D68952}"/>
              </a:ext>
            </a:extLst>
          </p:cNvPr>
          <p:cNvSpPr>
            <a:spLocks noGrp="1" noChangeArrowheads="1"/>
          </p:cNvSpPr>
          <p:nvPr>
            <p:ph type="title"/>
          </p:nvPr>
        </p:nvSpPr>
        <p:spPr/>
        <p:txBody>
          <a:bodyPr/>
          <a:lstStyle/>
          <a:p>
            <a:pPr eaLnBrk="1" hangingPunct="1"/>
            <a:r>
              <a:rPr lang="hi-IN" altLang="en-US" b="1" u="sng">
                <a:solidFill>
                  <a:srgbClr val="3333FF"/>
                </a:solidFill>
              </a:rPr>
              <a:t>पुतली पर एट्रोपिन प्रभाव</a:t>
            </a:r>
            <a:endParaRPr lang="en-US" altLang="en-US" b="1" u="sng">
              <a:solidFill>
                <a:srgbClr val="3333FF"/>
              </a:solidFill>
            </a:endParaRPr>
          </a:p>
        </p:txBody>
      </p:sp>
      <p:pic>
        <p:nvPicPr>
          <p:cNvPr id="30724" name="Picture 1028">
            <a:extLst>
              <a:ext uri="{FF2B5EF4-FFF2-40B4-BE49-F238E27FC236}">
                <a16:creationId xmlns:a16="http://schemas.microsoft.com/office/drawing/2014/main" id="{4B97B86A-071D-D2E5-0852-D10C30749CB2}"/>
              </a:ext>
            </a:extLst>
          </p:cNvPr>
          <p:cNvPicPr>
            <a:picLocks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90800" y="1752600"/>
            <a:ext cx="4048125" cy="4572000"/>
          </a:xfrm>
          <a:noFill/>
        </p:spPr>
      </p:pic>
      <p:pic>
        <p:nvPicPr>
          <p:cNvPr id="30725" name="Picture 1">
            <a:extLst>
              <a:ext uri="{FF2B5EF4-FFF2-40B4-BE49-F238E27FC236}">
                <a16:creationId xmlns:a16="http://schemas.microsoft.com/office/drawing/2014/main" id="{2F2ACD6B-F4B5-8738-0BB5-C81725B87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825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0CEA09A8-74ED-BBAA-E28F-4CB919577B51}"/>
              </a:ext>
            </a:extLst>
          </p:cNvPr>
          <p:cNvSpPr>
            <a:spLocks noChangeArrowheads="1"/>
          </p:cNvSpPr>
          <p:nvPr/>
        </p:nvSpPr>
        <p:spPr bwMode="auto">
          <a:xfrm>
            <a:off x="0" y="16764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tabLst>
                <a:tab pos="914400" algn="l"/>
              </a:tabLst>
              <a:defRPr sz="2800" b="1">
                <a:solidFill>
                  <a:srgbClr val="FF0000"/>
                </a:solidFill>
                <a:latin typeface="Times New Roman" panose="02020603050405020304" pitchFamily="18" charset="0"/>
              </a:defRPr>
            </a:lvl1pPr>
            <a:lvl2pPr marL="742950" indent="-285750">
              <a:tabLst>
                <a:tab pos="914400" algn="l"/>
              </a:tabLst>
              <a:defRPr sz="2800" b="1">
                <a:solidFill>
                  <a:srgbClr val="FF0000"/>
                </a:solidFill>
                <a:latin typeface="Times New Roman" panose="02020603050405020304" pitchFamily="18" charset="0"/>
              </a:defRPr>
            </a:lvl2pPr>
            <a:lvl3pPr marL="1143000" indent="-228600">
              <a:tabLst>
                <a:tab pos="914400" algn="l"/>
              </a:tabLst>
              <a:defRPr sz="2800" b="1">
                <a:solidFill>
                  <a:srgbClr val="FF0000"/>
                </a:solidFill>
                <a:latin typeface="Times New Roman" panose="02020603050405020304" pitchFamily="18" charset="0"/>
              </a:defRPr>
            </a:lvl3pPr>
            <a:lvl4pPr marL="1600200" indent="-228600">
              <a:tabLst>
                <a:tab pos="914400" algn="l"/>
              </a:tabLst>
              <a:defRPr sz="2800" b="1">
                <a:solidFill>
                  <a:srgbClr val="FF0000"/>
                </a:solidFill>
                <a:latin typeface="Times New Roman" panose="02020603050405020304" pitchFamily="18" charset="0"/>
              </a:defRPr>
            </a:lvl4pPr>
            <a:lvl5pPr marL="2057400" indent="-228600">
              <a:tabLst>
                <a:tab pos="914400" algn="l"/>
              </a:tabLst>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9pPr>
          </a:lstStyle>
          <a:p>
            <a:pPr>
              <a:buFontTx/>
              <a:buChar char="•"/>
            </a:pPr>
            <a:r>
              <a:rPr lang="en-US" altLang="en-US" sz="1200">
                <a:cs typeface="Times New Roman" panose="02020603050405020304" pitchFamily="18" charset="0"/>
              </a:rPr>
              <a:t>.</a:t>
            </a:r>
            <a:endParaRPr lang="en-US" altLang="en-US"/>
          </a:p>
        </p:txBody>
      </p:sp>
      <p:sp>
        <p:nvSpPr>
          <p:cNvPr id="4099" name="Title 5">
            <a:extLst>
              <a:ext uri="{FF2B5EF4-FFF2-40B4-BE49-F238E27FC236}">
                <a16:creationId xmlns:a16="http://schemas.microsoft.com/office/drawing/2014/main" id="{80EA4BAD-5B33-0FB1-79FE-21504F2667FC}"/>
              </a:ext>
            </a:extLst>
          </p:cNvPr>
          <p:cNvSpPr>
            <a:spLocks noGrp="1" noChangeArrowheads="1"/>
          </p:cNvSpPr>
          <p:nvPr>
            <p:ph type="title"/>
          </p:nvPr>
        </p:nvSpPr>
        <p:spPr>
          <a:xfrm>
            <a:off x="0" y="304800"/>
            <a:ext cx="9144000" cy="1143000"/>
          </a:xfrm>
        </p:spPr>
        <p:txBody>
          <a:bodyPr/>
          <a:lstStyle/>
          <a:p>
            <a:r>
              <a:rPr lang="hi-IN" altLang="en-US" sz="3600" b="1" u="sng">
                <a:solidFill>
                  <a:srgbClr val="FF0000"/>
                </a:solidFill>
                <a:cs typeface="Times New Roman" panose="02020603050405020304" pitchFamily="18" charset="0"/>
              </a:rPr>
              <a:t>खुराक प्रतिक्रिया संबंध</a:t>
            </a:r>
            <a:br>
              <a:rPr lang="en-US" altLang="en-US" sz="4000" b="1" u="sng">
                <a:solidFill>
                  <a:srgbClr val="FF0000"/>
                </a:solidFill>
                <a:latin typeface="Arial" panose="020B0604020202020204" pitchFamily="34" charset="0"/>
                <a:cs typeface="Times New Roman" panose="02020603050405020304" pitchFamily="18" charset="0"/>
              </a:rPr>
            </a:br>
            <a:endParaRPr lang="en-US" altLang="en-US" sz="4000"/>
          </a:p>
        </p:txBody>
      </p:sp>
      <p:sp>
        <p:nvSpPr>
          <p:cNvPr id="4100" name="Content Placeholder 6">
            <a:extLst>
              <a:ext uri="{FF2B5EF4-FFF2-40B4-BE49-F238E27FC236}">
                <a16:creationId xmlns:a16="http://schemas.microsoft.com/office/drawing/2014/main" id="{FD9A6E8A-EB1A-99FF-A822-6D681BD1310C}"/>
              </a:ext>
            </a:extLst>
          </p:cNvPr>
          <p:cNvSpPr>
            <a:spLocks noGrp="1" noChangeArrowheads="1"/>
          </p:cNvSpPr>
          <p:nvPr>
            <p:ph idx="1"/>
          </p:nvPr>
        </p:nvSpPr>
        <p:spPr>
          <a:xfrm>
            <a:off x="609600" y="1371600"/>
            <a:ext cx="8229600" cy="4343400"/>
          </a:xfrm>
        </p:spPr>
        <p:txBody>
          <a:bodyPr/>
          <a:lstStyle/>
          <a:p>
            <a:pPr marL="0" indent="0">
              <a:spcBef>
                <a:spcPct val="0"/>
              </a:spcBef>
              <a:tabLst>
                <a:tab pos="914400" algn="l"/>
              </a:tabLst>
            </a:pPr>
            <a:r>
              <a:rPr lang="hi-IN" altLang="en-US" sz="2800" b="1" u="sng">
                <a:solidFill>
                  <a:srgbClr val="FF0000"/>
                </a:solidFill>
                <a:cs typeface="Times New Roman" panose="02020603050405020304" pitchFamily="18" charset="0"/>
              </a:rPr>
              <a:t>प्रतिक्रिया</a:t>
            </a:r>
            <a:r>
              <a:rPr lang="en-US" altLang="en-US" sz="2800" b="1" u="sng">
                <a:solidFill>
                  <a:srgbClr val="FF0000"/>
                </a:solidFill>
                <a:cs typeface="Times New Roman" panose="02020603050405020304" pitchFamily="18" charset="0"/>
              </a:rPr>
              <a:t>:</a:t>
            </a:r>
            <a:endParaRPr lang="en-US" altLang="en-US" sz="2800" b="1">
              <a:solidFill>
                <a:srgbClr val="FF0000"/>
              </a:solidFill>
            </a:endParaRPr>
          </a:p>
          <a:p>
            <a:pPr marL="0" indent="0">
              <a:spcBef>
                <a:spcPct val="0"/>
              </a:spcBef>
              <a:buFontTx/>
              <a:buNone/>
              <a:tabLst>
                <a:tab pos="914400" algn="l"/>
              </a:tabLst>
            </a:pPr>
            <a:r>
              <a:rPr lang="en-US" altLang="en-US" sz="2800" b="1">
                <a:solidFill>
                  <a:srgbClr val="002060"/>
                </a:solidFill>
                <a:cs typeface="Times New Roman" panose="02020603050405020304" pitchFamily="18" charset="0"/>
              </a:rPr>
              <a:t>1) </a:t>
            </a:r>
            <a:r>
              <a:rPr lang="hi-IN" altLang="en-US" sz="2800" b="1">
                <a:solidFill>
                  <a:srgbClr val="002060"/>
                </a:solidFill>
                <a:cs typeface="Times New Roman" panose="02020603050405020304" pitchFamily="18" charset="0"/>
              </a:rPr>
              <a:t>शरीर की प्रत्येक कोशिका संगठित तरीके से कार्य करती है। 
2) रसायन कोशिकाओं के साथ बातचीत करके अपने कार्य को बदल देते हैं। फ़ंक्शन के इस परिवर्तन को सेल की प्रतिक्रिया कहा जाता है।
3) खुराक और प्रतिक्रिया को मापा जा सकता है और प्रतिक्रिया का परिमाण खुराक से संबंधित है।
 4) खुराक में वृद्धि के साथ प्रतिक्रिया बढ़ जाती है।</a:t>
            </a:r>
            <a:endParaRPr lang="en-US" altLang="en-US" sz="2800" b="1">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a:extLst>
              <a:ext uri="{FF2B5EF4-FFF2-40B4-BE49-F238E27FC236}">
                <a16:creationId xmlns:a16="http://schemas.microsoft.com/office/drawing/2014/main" id="{47267BAC-F687-3930-200F-962D6425A447}"/>
              </a:ext>
            </a:extLst>
          </p:cNvPr>
          <p:cNvPicPr>
            <a:picLocks noChangeAspect="1" noChangeArrowheads="1"/>
          </p:cNvPicPr>
          <p:nvPr/>
        </p:nvPicPr>
        <p:blipFill>
          <a:blip r:embed="rId2">
            <a:lum bright="34000" contrast="-10000"/>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E137AFA0-1E1E-1F51-ABDB-9A1D5108BD18}"/>
              </a:ext>
            </a:extLst>
          </p:cNvPr>
          <p:cNvSpPr>
            <a:spLocks noGrp="1" noChangeArrowheads="1"/>
          </p:cNvSpPr>
          <p:nvPr>
            <p:ph type="title"/>
          </p:nvPr>
        </p:nvSpPr>
        <p:spPr>
          <a:xfrm>
            <a:off x="685800" y="381000"/>
            <a:ext cx="7772400" cy="1143000"/>
          </a:xfrm>
        </p:spPr>
        <p:txBody>
          <a:bodyPr/>
          <a:lstStyle/>
          <a:p>
            <a:pPr eaLnBrk="1" hangingPunct="1"/>
            <a:r>
              <a:rPr lang="hi-IN" altLang="en-US" sz="3600" b="1" u="sng">
                <a:solidFill>
                  <a:srgbClr val="CC3300"/>
                </a:solidFill>
                <a:latin typeface="Arial" panose="020B0604020202020204" pitchFamily="34" charset="0"/>
              </a:rPr>
              <a:t>ब्लिस्टर एजेंट</a:t>
            </a:r>
            <a:endParaRPr lang="en-US" altLang="en-US" sz="3600" b="1" u="sng">
              <a:solidFill>
                <a:srgbClr val="CC3300"/>
              </a:solidFill>
              <a:latin typeface="Arial" panose="020B0604020202020204" pitchFamily="34" charset="0"/>
            </a:endParaRPr>
          </a:p>
        </p:txBody>
      </p:sp>
      <p:sp>
        <p:nvSpPr>
          <p:cNvPr id="31748" name="Rectangle 3">
            <a:extLst>
              <a:ext uri="{FF2B5EF4-FFF2-40B4-BE49-F238E27FC236}">
                <a16:creationId xmlns:a16="http://schemas.microsoft.com/office/drawing/2014/main" id="{39513C91-7091-292A-7162-1BD3B26DEB23}"/>
              </a:ext>
            </a:extLst>
          </p:cNvPr>
          <p:cNvSpPr>
            <a:spLocks noGrp="1" noChangeArrowheads="1"/>
          </p:cNvSpPr>
          <p:nvPr>
            <p:ph type="body" idx="1"/>
          </p:nvPr>
        </p:nvSpPr>
        <p:spPr/>
        <p:txBody>
          <a:bodyPr/>
          <a:lstStyle/>
          <a:p>
            <a:pPr eaLnBrk="1" hangingPunct="1"/>
            <a:r>
              <a:rPr lang="hi-IN" altLang="en-US" sz="3600" b="1">
                <a:latin typeface="Arial" panose="020B0604020202020204" pitchFamily="34" charset="0"/>
              </a:rPr>
              <a:t>कारवाई की व्यवस्था</a:t>
            </a:r>
            <a:endParaRPr lang="en-IN" altLang="en-US" sz="3600" b="1">
              <a:latin typeface="Arial" panose="020B0604020202020204" pitchFamily="34" charset="0"/>
            </a:endParaRPr>
          </a:p>
          <a:p>
            <a:pPr eaLnBrk="1" hangingPunct="1"/>
            <a:r>
              <a:rPr lang="hi-IN" altLang="en-US" sz="3600" b="1">
                <a:solidFill>
                  <a:srgbClr val="3333FF"/>
                </a:solidFill>
                <a:latin typeface="Arial" panose="020B0604020202020204" pitchFamily="34" charset="0"/>
              </a:rPr>
              <a:t>लक्षण</a:t>
            </a:r>
            <a:endParaRPr lang="en-IN" altLang="en-US" sz="3600" b="1">
              <a:solidFill>
                <a:srgbClr val="3333FF"/>
              </a:solidFill>
              <a:latin typeface="Arial" panose="020B0604020202020204" pitchFamily="34" charset="0"/>
            </a:endParaRPr>
          </a:p>
          <a:p>
            <a:pPr eaLnBrk="1" hangingPunct="1"/>
            <a:r>
              <a:rPr lang="hi-IN" altLang="en-US" sz="3600" b="1">
                <a:solidFill>
                  <a:srgbClr val="FF3300"/>
                </a:solidFill>
                <a:latin typeface="Arial" panose="020B0604020202020204" pitchFamily="34" charset="0"/>
              </a:rPr>
              <a:t>उपचार</a:t>
            </a:r>
            <a:endParaRPr lang="en-US" altLang="en-US" sz="3600" b="1">
              <a:latin typeface="Arial" panose="020B0604020202020204" pitchFamily="34" charset="0"/>
            </a:endParaRPr>
          </a:p>
        </p:txBody>
      </p:sp>
      <p:pic>
        <p:nvPicPr>
          <p:cNvPr id="31749" name="Picture 1">
            <a:extLst>
              <a:ext uri="{FF2B5EF4-FFF2-40B4-BE49-F238E27FC236}">
                <a16:creationId xmlns:a16="http://schemas.microsoft.com/office/drawing/2014/main" id="{6BFD68E6-E29D-3E36-C24A-C23A3722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63" y="10001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38D44CD2-4BB9-0323-9BA5-8FE65D90A6BB}"/>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BE803D79-5E08-4DE0-49B5-FDBE4DFBE280}"/>
              </a:ext>
            </a:extLst>
          </p:cNvPr>
          <p:cNvSpPr>
            <a:spLocks noGrp="1" noChangeArrowheads="1"/>
          </p:cNvSpPr>
          <p:nvPr>
            <p:ph type="title"/>
          </p:nvPr>
        </p:nvSpPr>
        <p:spPr>
          <a:xfrm>
            <a:off x="685800" y="0"/>
            <a:ext cx="7772400" cy="990600"/>
          </a:xfrm>
        </p:spPr>
        <p:txBody>
          <a:bodyPr/>
          <a:lstStyle/>
          <a:p>
            <a:pPr eaLnBrk="1" hangingPunct="1"/>
            <a:r>
              <a:rPr lang="hi-IN" altLang="en-US" b="1" u="sng">
                <a:solidFill>
                  <a:srgbClr val="FF3300"/>
                </a:solidFill>
                <a:latin typeface="Arial" panose="020B0604020202020204" pitchFamily="34" charset="0"/>
              </a:rPr>
              <a:t>ब्लिस्टर एजेंटों की कार्रवाई का तंत्र</a:t>
            </a:r>
            <a:endParaRPr lang="en-US" altLang="en-US" b="1" u="sng">
              <a:solidFill>
                <a:srgbClr val="FF3300"/>
              </a:solidFill>
              <a:latin typeface="Arial" panose="020B0604020202020204" pitchFamily="34" charset="0"/>
            </a:endParaRPr>
          </a:p>
        </p:txBody>
      </p:sp>
      <p:sp>
        <p:nvSpPr>
          <p:cNvPr id="32772" name="Rectangle 3">
            <a:extLst>
              <a:ext uri="{FF2B5EF4-FFF2-40B4-BE49-F238E27FC236}">
                <a16:creationId xmlns:a16="http://schemas.microsoft.com/office/drawing/2014/main" id="{89540A3B-42CC-8B17-3877-3E59280865C2}"/>
              </a:ext>
            </a:extLst>
          </p:cNvPr>
          <p:cNvSpPr>
            <a:spLocks noGrp="1" noChangeArrowheads="1"/>
          </p:cNvSpPr>
          <p:nvPr>
            <p:ph type="body" idx="1"/>
          </p:nvPr>
        </p:nvSpPr>
        <p:spPr>
          <a:xfrm>
            <a:off x="228600" y="1981200"/>
            <a:ext cx="8229600" cy="4114800"/>
          </a:xfrm>
        </p:spPr>
        <p:txBody>
          <a:bodyPr/>
          <a:lstStyle/>
          <a:p>
            <a:pPr eaLnBrk="1" hangingPunct="1"/>
            <a:r>
              <a:rPr lang="hi-IN" altLang="en-US" b="1">
                <a:solidFill>
                  <a:schemeClr val="bg1"/>
                </a:solidFill>
                <a:latin typeface="Arial" panose="020B0604020202020204" pitchFamily="34" charset="0"/>
              </a:rPr>
              <a:t>साइटोस्टैटिक
उत्परिवर्तजन
</a:t>
            </a:r>
            <a:r>
              <a:rPr lang="en-US" altLang="en-US" b="1">
                <a:solidFill>
                  <a:schemeClr val="bg1"/>
                </a:solidFill>
                <a:latin typeface="Arial" panose="020B0604020202020204" pitchFamily="34" charset="0"/>
              </a:rPr>
              <a:t>CYTO – </a:t>
            </a:r>
            <a:r>
              <a:rPr lang="hi-IN" altLang="en-US" b="1">
                <a:solidFill>
                  <a:schemeClr val="bg1"/>
                </a:solidFill>
                <a:latin typeface="Arial" panose="020B0604020202020204" pitchFamily="34" charset="0"/>
              </a:rPr>
              <a:t>विषाक्त
क्रिया आयनकारी विकिरणों द्वारा उत्पन्न होती है - रेडियो मिमेटिक यौगिक</a:t>
            </a:r>
            <a:endParaRPr lang="en-US" altLang="en-US" b="1">
              <a:solidFill>
                <a:schemeClr val="bg1"/>
              </a:solidFill>
              <a:latin typeface="Arial" panose="020B0604020202020204" pitchFamily="34" charset="0"/>
            </a:endParaRPr>
          </a:p>
        </p:txBody>
      </p:sp>
      <p:pic>
        <p:nvPicPr>
          <p:cNvPr id="32773" name="Picture 1">
            <a:extLst>
              <a:ext uri="{FF2B5EF4-FFF2-40B4-BE49-F238E27FC236}">
                <a16:creationId xmlns:a16="http://schemas.microsoft.com/office/drawing/2014/main" id="{B3CCC2DA-2DA2-0C9E-FE38-F11F1E4D2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25" y="-161925"/>
            <a:ext cx="11255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20C34C09-9B8A-4534-0BC8-20E59F47BE3B}"/>
              </a:ext>
            </a:extLst>
          </p:cNvPr>
          <p:cNvPicPr>
            <a:picLocks noChangeAspect="1" noChangeArrowheads="1"/>
          </p:cNvPicPr>
          <p:nvPr/>
        </p:nvPicPr>
        <p:blipFill>
          <a:blip r:embed="rId2">
            <a:lum bright="34000" contrast="-10000"/>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F493EC46-AA7B-425D-FF2D-A0C6E49B9151}"/>
              </a:ext>
            </a:extLst>
          </p:cNvPr>
          <p:cNvSpPr>
            <a:spLocks noGrp="1" noChangeArrowheads="1"/>
          </p:cNvSpPr>
          <p:nvPr>
            <p:ph type="title"/>
          </p:nvPr>
        </p:nvSpPr>
        <p:spPr>
          <a:xfrm>
            <a:off x="685800" y="228600"/>
            <a:ext cx="7772400" cy="1143000"/>
          </a:xfrm>
        </p:spPr>
        <p:txBody>
          <a:bodyPr/>
          <a:lstStyle/>
          <a:p>
            <a:pPr eaLnBrk="1" hangingPunct="1"/>
            <a:r>
              <a:rPr lang="hi-IN" altLang="en-US" sz="3600" b="1" u="sng">
                <a:solidFill>
                  <a:srgbClr val="CC3300"/>
                </a:solidFill>
                <a:latin typeface="Arial" panose="020B0604020202020204" pitchFamily="34" charset="0"/>
              </a:rPr>
              <a:t>संकेत और लक्षण</a:t>
            </a:r>
            <a:r>
              <a:rPr lang="en-IN" altLang="en-US" sz="3600" b="1" u="sng">
                <a:solidFill>
                  <a:srgbClr val="CC3300"/>
                </a:solidFill>
                <a:latin typeface="Arial" panose="020B0604020202020204" pitchFamily="34" charset="0"/>
              </a:rPr>
              <a:t> </a:t>
            </a:r>
            <a:r>
              <a:rPr lang="en-US" altLang="en-US" sz="3600" b="1" u="sng">
                <a:solidFill>
                  <a:srgbClr val="CC3300"/>
                </a:solidFill>
                <a:latin typeface="Arial" panose="020B0604020202020204" pitchFamily="34" charset="0"/>
              </a:rPr>
              <a:t>SULPHUR MUSTARD </a:t>
            </a:r>
            <a:r>
              <a:rPr lang="hi-IN" altLang="en-US" sz="3600" b="1" u="sng">
                <a:solidFill>
                  <a:srgbClr val="CC3300"/>
                </a:solidFill>
                <a:latin typeface="Arial" panose="020B0604020202020204" pitchFamily="34" charset="0"/>
              </a:rPr>
              <a:t>विषाक्तता</a:t>
            </a:r>
            <a:endParaRPr lang="en-US" altLang="en-US" sz="3600" b="1" u="sng">
              <a:solidFill>
                <a:srgbClr val="CC3300"/>
              </a:solidFill>
              <a:latin typeface="Arial" panose="020B0604020202020204" pitchFamily="34" charset="0"/>
            </a:endParaRPr>
          </a:p>
        </p:txBody>
      </p:sp>
      <p:sp>
        <p:nvSpPr>
          <p:cNvPr id="33796" name="Rectangle 3">
            <a:extLst>
              <a:ext uri="{FF2B5EF4-FFF2-40B4-BE49-F238E27FC236}">
                <a16:creationId xmlns:a16="http://schemas.microsoft.com/office/drawing/2014/main" id="{8487B2BB-CCDA-5554-EF06-875D515178C3}"/>
              </a:ext>
            </a:extLst>
          </p:cNvPr>
          <p:cNvSpPr>
            <a:spLocks noGrp="1" noChangeArrowheads="1"/>
          </p:cNvSpPr>
          <p:nvPr>
            <p:ph type="body" idx="1"/>
          </p:nvPr>
        </p:nvSpPr>
        <p:spPr>
          <a:xfrm>
            <a:off x="228600" y="1752600"/>
            <a:ext cx="8763000" cy="4876800"/>
          </a:xfrm>
        </p:spPr>
        <p:txBody>
          <a:bodyPr/>
          <a:lstStyle/>
          <a:p>
            <a:pPr eaLnBrk="1" hangingPunct="1">
              <a:buFontTx/>
              <a:buNone/>
            </a:pPr>
            <a:r>
              <a:rPr lang="hi-IN" altLang="en-US" sz="2400" b="1" u="sng">
                <a:solidFill>
                  <a:srgbClr val="3333FF"/>
                </a:solidFill>
                <a:latin typeface="Arial" panose="020B0604020202020204" pitchFamily="34" charset="0"/>
              </a:rPr>
              <a:t>एक्सपोजर के बाद का समय</a:t>
            </a:r>
            <a:r>
              <a:rPr lang="en-US" altLang="en-US" sz="2400" b="1">
                <a:solidFill>
                  <a:srgbClr val="3333FF"/>
                </a:solidFill>
                <a:latin typeface="Arial" panose="020B0604020202020204" pitchFamily="34" charset="0"/>
              </a:rPr>
              <a:t>	</a:t>
            </a:r>
            <a:r>
              <a:rPr lang="hi-IN" altLang="en-US" sz="2400" b="1" u="sng">
                <a:solidFill>
                  <a:srgbClr val="3333FF"/>
                </a:solidFill>
                <a:latin typeface="Arial" panose="020B0604020202020204" pitchFamily="34" charset="0"/>
              </a:rPr>
              <a:t>लक्षण और संकेत</a:t>
            </a:r>
            <a:endParaRPr lang="en-US" altLang="en-US" sz="2400" b="1" u="sng">
              <a:solidFill>
                <a:srgbClr val="3333FF"/>
              </a:solidFill>
              <a:latin typeface="Arial" panose="020B0604020202020204" pitchFamily="34" charset="0"/>
            </a:endParaRPr>
          </a:p>
          <a:p>
            <a:pPr eaLnBrk="1" hangingPunct="1">
              <a:buFontTx/>
              <a:buNone/>
            </a:pPr>
            <a:r>
              <a:rPr lang="en-US" altLang="en-US" sz="2400" b="1">
                <a:solidFill>
                  <a:srgbClr val="FF3300"/>
                </a:solidFill>
                <a:latin typeface="Arial" panose="020B0604020202020204" pitchFamily="34" charset="0"/>
              </a:rPr>
              <a:t> </a:t>
            </a:r>
            <a:r>
              <a:rPr lang="hi-IN" altLang="en-US" sz="2400" b="1">
                <a:solidFill>
                  <a:srgbClr val="FF3300"/>
                </a:solidFill>
                <a:latin typeface="Arial" panose="020B0604020202020204" pitchFamily="34" charset="0"/>
              </a:rPr>
              <a:t>20-60 मिनट</a:t>
            </a:r>
            <a:r>
              <a:rPr lang="en-US" altLang="en-US" sz="2400" b="1">
                <a:solidFill>
                  <a:srgbClr val="FF3300"/>
                </a:solidFill>
                <a:latin typeface="Arial" panose="020B0604020202020204" pitchFamily="34" charset="0"/>
              </a:rPr>
              <a:t>			</a:t>
            </a:r>
            <a:r>
              <a:rPr lang="hi-IN" altLang="en-US" sz="2400" b="1">
                <a:solidFill>
                  <a:srgbClr val="FF3300"/>
                </a:solidFill>
                <a:latin typeface="Arial" panose="020B0604020202020204" pitchFamily="34" charset="0"/>
              </a:rPr>
              <a:t>मतली, उल्टी और आंखों की चालाकी</a:t>
            </a:r>
            <a:r>
              <a:rPr lang="en-US" altLang="en-US" sz="2400" b="1">
                <a:solidFill>
                  <a:srgbClr val="0033CC"/>
                </a:solidFill>
                <a:latin typeface="Arial" panose="020B0604020202020204" pitchFamily="34" charset="0"/>
              </a:rPr>
              <a:t>  </a:t>
            </a:r>
          </a:p>
          <a:p>
            <a:pPr eaLnBrk="1" hangingPunct="1">
              <a:buFontTx/>
              <a:buNone/>
            </a:pPr>
            <a:endParaRPr lang="en-US" altLang="en-US" sz="2400" b="1">
              <a:solidFill>
                <a:srgbClr val="0033CC"/>
              </a:solidFill>
              <a:latin typeface="Arial" panose="020B0604020202020204" pitchFamily="34" charset="0"/>
            </a:endParaRPr>
          </a:p>
          <a:p>
            <a:pPr eaLnBrk="1" hangingPunct="1">
              <a:buFontTx/>
              <a:buNone/>
            </a:pPr>
            <a:r>
              <a:rPr lang="en-US"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2 - 6 घंटे</a:t>
            </a:r>
            <a:r>
              <a:rPr lang="en-US"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मतली, उल्टी, सिरदर्द, आंखों की सूजन, </a:t>
            </a:r>
            <a:r>
              <a:rPr lang="en-IN"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लैक्रिमेशन,</a:t>
            </a:r>
            <a:r>
              <a:rPr lang="en-IN"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चेहरे और गर्दन का लाल </a:t>
            </a:r>
            <a:r>
              <a:rPr lang="en-IN"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होना, गले में खराश होना, नाड़ी में </a:t>
            </a:r>
            <a:r>
              <a:rPr lang="en-IN" altLang="en-US" sz="2400" b="1">
                <a:solidFill>
                  <a:srgbClr val="0033CC"/>
                </a:solidFill>
                <a:latin typeface="Arial" panose="020B0604020202020204" pitchFamily="34" charset="0"/>
              </a:rPr>
              <a:t>					</a:t>
            </a:r>
            <a:r>
              <a:rPr lang="hi-IN" altLang="en-US" sz="2400" b="1">
                <a:solidFill>
                  <a:srgbClr val="0033CC"/>
                </a:solidFill>
                <a:latin typeface="Arial" panose="020B0604020202020204" pitchFamily="34" charset="0"/>
              </a:rPr>
              <a:t>वृद्धि और श्वसन में वृद्धि।</a:t>
            </a:r>
            <a:endParaRPr lang="en-US" altLang="en-US" sz="2400" b="1">
              <a:solidFill>
                <a:srgbClr val="0033CC"/>
              </a:solidFill>
              <a:latin typeface="Arial" panose="020B0604020202020204" pitchFamily="34" charset="0"/>
            </a:endParaRPr>
          </a:p>
        </p:txBody>
      </p:sp>
      <p:pic>
        <p:nvPicPr>
          <p:cNvPr id="33797" name="Picture 1">
            <a:extLst>
              <a:ext uri="{FF2B5EF4-FFF2-40B4-BE49-F238E27FC236}">
                <a16:creationId xmlns:a16="http://schemas.microsoft.com/office/drawing/2014/main" id="{4BFBB40A-D693-C80E-AA0D-F4051AEDB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D2E73C6-03C1-D153-28BC-D4F7EFA1846A}"/>
              </a:ext>
            </a:extLst>
          </p:cNvPr>
          <p:cNvSpPr>
            <a:spLocks noGrp="1" noChangeArrowheads="1"/>
          </p:cNvSpPr>
          <p:nvPr>
            <p:ph type="title"/>
          </p:nvPr>
        </p:nvSpPr>
        <p:spPr>
          <a:xfrm>
            <a:off x="762000" y="0"/>
            <a:ext cx="7772400" cy="1143000"/>
          </a:xfrm>
        </p:spPr>
        <p:txBody>
          <a:bodyPr/>
          <a:lstStyle/>
          <a:p>
            <a:pPr eaLnBrk="1" hangingPunct="1"/>
            <a:r>
              <a:rPr lang="hi-IN" altLang="en-US" sz="3600" b="1" u="sng">
                <a:solidFill>
                  <a:srgbClr val="CC3300"/>
                </a:solidFill>
                <a:latin typeface="Arial" panose="020B0604020202020204" pitchFamily="34" charset="0"/>
              </a:rPr>
              <a:t>संकेत और लक्षण</a:t>
            </a:r>
            <a:r>
              <a:rPr lang="en-US" altLang="en-US" sz="3600" b="1" u="sng">
                <a:solidFill>
                  <a:srgbClr val="CC3300"/>
                </a:solidFill>
                <a:latin typeface="Arial" panose="020B0604020202020204" pitchFamily="34" charset="0"/>
              </a:rPr>
              <a:t> SULPHUR MUSTARD </a:t>
            </a:r>
            <a:r>
              <a:rPr lang="hi-IN" altLang="en-US" sz="3600" b="1" u="sng">
                <a:solidFill>
                  <a:srgbClr val="CC3300"/>
                </a:solidFill>
                <a:latin typeface="Arial" panose="020B0604020202020204" pitchFamily="34" charset="0"/>
              </a:rPr>
              <a:t>विषाक्तता</a:t>
            </a:r>
            <a:endParaRPr lang="en-US" altLang="en-US" sz="3600" b="1" u="sng">
              <a:solidFill>
                <a:srgbClr val="CC3300"/>
              </a:solidFill>
              <a:latin typeface="Arial" panose="020B0604020202020204" pitchFamily="34" charset="0"/>
            </a:endParaRPr>
          </a:p>
        </p:txBody>
      </p:sp>
      <p:sp>
        <p:nvSpPr>
          <p:cNvPr id="34819" name="Rectangle 3">
            <a:extLst>
              <a:ext uri="{FF2B5EF4-FFF2-40B4-BE49-F238E27FC236}">
                <a16:creationId xmlns:a16="http://schemas.microsoft.com/office/drawing/2014/main" id="{C6720302-E8D7-E365-DEF1-7F53B1D047B2}"/>
              </a:ext>
            </a:extLst>
          </p:cNvPr>
          <p:cNvSpPr>
            <a:spLocks noGrp="1" noChangeArrowheads="1"/>
          </p:cNvSpPr>
          <p:nvPr>
            <p:ph type="body" idx="1"/>
          </p:nvPr>
        </p:nvSpPr>
        <p:spPr>
          <a:xfrm>
            <a:off x="762000" y="1295400"/>
            <a:ext cx="7772400" cy="5334000"/>
          </a:xfrm>
        </p:spPr>
        <p:txBody>
          <a:bodyPr/>
          <a:lstStyle/>
          <a:p>
            <a:pPr eaLnBrk="1" hangingPunct="1">
              <a:lnSpc>
                <a:spcPct val="90000"/>
              </a:lnSpc>
              <a:buFontTx/>
              <a:buNone/>
            </a:pPr>
            <a:r>
              <a:rPr lang="hi-IN" altLang="en-US" sz="2000" b="1">
                <a:solidFill>
                  <a:srgbClr val="3333FF"/>
                </a:solidFill>
                <a:latin typeface="Arial" panose="020B0604020202020204" pitchFamily="34" charset="0"/>
              </a:rPr>
              <a:t>एक्सपोजर के बाद का समय</a:t>
            </a:r>
            <a:r>
              <a:rPr lang="en-US" altLang="en-US" sz="2000" b="1">
                <a:solidFill>
                  <a:srgbClr val="3333FF"/>
                </a:solidFill>
                <a:latin typeface="Arial" panose="020B0604020202020204" pitchFamily="34" charset="0"/>
              </a:rPr>
              <a:t>	</a:t>
            </a:r>
            <a:r>
              <a:rPr lang="hi-IN" altLang="en-US" sz="2000" b="1">
                <a:solidFill>
                  <a:srgbClr val="3333FF"/>
                </a:solidFill>
                <a:latin typeface="Arial" panose="020B0604020202020204" pitchFamily="34" charset="0"/>
              </a:rPr>
              <a:t>लक्षण और संकेत</a:t>
            </a:r>
            <a:endParaRPr lang="en-US" altLang="en-US" sz="2000" b="1">
              <a:solidFill>
                <a:srgbClr val="CC3300"/>
              </a:solidFill>
              <a:latin typeface="Arial" panose="020B0604020202020204" pitchFamily="34" charset="0"/>
            </a:endParaRPr>
          </a:p>
          <a:p>
            <a:pPr eaLnBrk="1" hangingPunct="1">
              <a:lnSpc>
                <a:spcPct val="90000"/>
              </a:lnSpc>
              <a:buFontTx/>
              <a:buNone/>
            </a:pPr>
            <a:r>
              <a:rPr lang="hi-IN" altLang="en-US" sz="2000" b="1">
                <a:solidFill>
                  <a:srgbClr val="CC3300"/>
                </a:solidFill>
                <a:latin typeface="Arial" panose="020B0604020202020204" pitchFamily="34" charset="0"/>
              </a:rPr>
              <a:t>24 घंटे</a:t>
            </a:r>
            <a:r>
              <a:rPr lang="en-US"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उपरोक्त प्रभावों की गंभीरता में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सामान्य वृद्धि आंतरिक जांघों, कुल्हा,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जननांग, नितंबों की सूजन, इसके बाद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छाले बनने की शुरुआत। फफोले बड़े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होते हैं, पीले तरल पदार्थ से भरे होते </a:t>
            </a:r>
            <a:r>
              <a:rPr lang="en-IN" altLang="en-US" sz="2000" b="1">
                <a:solidFill>
                  <a:srgbClr val="CC3300"/>
                </a:solidFill>
                <a:latin typeface="Arial" panose="020B0604020202020204" pitchFamily="34" charset="0"/>
              </a:rPr>
              <a:t>				</a:t>
            </a:r>
            <a:r>
              <a:rPr lang="hi-IN" altLang="en-US" sz="2000" b="1">
                <a:solidFill>
                  <a:srgbClr val="CC3300"/>
                </a:solidFill>
                <a:latin typeface="Arial" panose="020B0604020202020204" pitchFamily="34" charset="0"/>
              </a:rPr>
              <a:t>हैं और लटकते हुए हो सकते हैं।</a:t>
            </a:r>
            <a:endParaRPr lang="en-IN" altLang="en-US" sz="2000" b="1">
              <a:solidFill>
                <a:srgbClr val="CC3300"/>
              </a:solidFill>
              <a:latin typeface="Arial" panose="020B0604020202020204" pitchFamily="34" charset="0"/>
            </a:endParaRPr>
          </a:p>
          <a:p>
            <a:pPr eaLnBrk="1" hangingPunct="1">
              <a:lnSpc>
                <a:spcPct val="90000"/>
              </a:lnSpc>
              <a:buFontTx/>
              <a:buNone/>
            </a:pPr>
            <a:endParaRPr lang="en-IN" altLang="en-US" sz="2000" b="1">
              <a:solidFill>
                <a:srgbClr val="CC3300"/>
              </a:solidFill>
              <a:latin typeface="Arial" panose="020B0604020202020204" pitchFamily="34" charset="0"/>
            </a:endParaRPr>
          </a:p>
          <a:p>
            <a:pPr eaLnBrk="1" hangingPunct="1">
              <a:lnSpc>
                <a:spcPct val="90000"/>
              </a:lnSpc>
              <a:buFontTx/>
              <a:buNone/>
            </a:pPr>
            <a:r>
              <a:rPr lang="en-US" altLang="en-US" sz="2000" b="1">
                <a:latin typeface="Arial" panose="020B0604020202020204" pitchFamily="34" charset="0"/>
              </a:rPr>
              <a:t>48 HOURS			</a:t>
            </a:r>
            <a:r>
              <a:rPr lang="hi-IN" altLang="en-US" sz="2000" b="1">
                <a:latin typeface="Arial" panose="020B0604020202020204" pitchFamily="34" charset="0"/>
              </a:rPr>
              <a:t>स्थिति आमतौर पर खराब हो जाती </a:t>
            </a:r>
            <a:r>
              <a:rPr lang="en-IN" altLang="en-US" sz="2000" b="1">
                <a:latin typeface="Arial" panose="020B0604020202020204" pitchFamily="34" charset="0"/>
              </a:rPr>
              <a:t>				</a:t>
            </a:r>
            <a:r>
              <a:rPr lang="hi-IN" altLang="en-US" sz="2000" b="1">
                <a:latin typeface="Arial" panose="020B0604020202020204" pitchFamily="34" charset="0"/>
              </a:rPr>
              <a:t>है। चरम</a:t>
            </a:r>
            <a:r>
              <a:rPr lang="en-IN" altLang="en-US" sz="2000" b="1">
                <a:latin typeface="Arial" panose="020B0604020202020204" pitchFamily="34" charset="0"/>
              </a:rPr>
              <a:t> </a:t>
            </a:r>
            <a:r>
              <a:rPr lang="hi-IN" altLang="en-US" sz="2000" b="1">
                <a:latin typeface="Arial" panose="020B0604020202020204" pitchFamily="34" charset="0"/>
              </a:rPr>
              <a:t>अधिक चिह्नित, जननांग की </a:t>
            </a:r>
            <a:r>
              <a:rPr lang="en-IN" altLang="en-US" sz="2000" b="1">
                <a:latin typeface="Arial" panose="020B0604020202020204" pitchFamily="34" charset="0"/>
              </a:rPr>
              <a:t>				</a:t>
            </a:r>
            <a:r>
              <a:rPr lang="hi-IN" altLang="en-US" sz="2000" b="1">
                <a:latin typeface="Arial" panose="020B0604020202020204" pitchFamily="34" charset="0"/>
              </a:rPr>
              <a:t>सूजन.  श्लेष्म और नेक्रोटिक स्लो का </a:t>
            </a:r>
            <a:r>
              <a:rPr lang="en-IN" altLang="en-US" sz="2000" b="1">
                <a:latin typeface="Arial" panose="020B0604020202020204" pitchFamily="34" charset="0"/>
              </a:rPr>
              <a:t>				</a:t>
            </a:r>
            <a:r>
              <a:rPr lang="hi-IN" altLang="en-US" sz="2000" b="1">
                <a:latin typeface="Arial" panose="020B0604020202020204" pitchFamily="34" charset="0"/>
              </a:rPr>
              <a:t>ब्रोंकाइटिस कफ निकलना।  					तापमान में वृद्धि।</a:t>
            </a:r>
            <a:endParaRPr lang="en-US" altLang="en-US" sz="20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ustard2">
            <a:extLst>
              <a:ext uri="{FF2B5EF4-FFF2-40B4-BE49-F238E27FC236}">
                <a16:creationId xmlns:a16="http://schemas.microsoft.com/office/drawing/2014/main" id="{A3A10A2E-E2E0-5862-C533-E20ADA496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8900"/>
            <a:ext cx="8763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1">
            <a:extLst>
              <a:ext uri="{FF2B5EF4-FFF2-40B4-BE49-F238E27FC236}">
                <a16:creationId xmlns:a16="http://schemas.microsoft.com/office/drawing/2014/main" id="{6481DCF2-C69B-DD1D-313D-38AE6311A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525" y="285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CEAF077-2D6D-EC25-DC7E-D20654825014}"/>
              </a:ext>
            </a:extLst>
          </p:cNvPr>
          <p:cNvSpPr>
            <a:spLocks noGrp="1" noChangeArrowheads="1"/>
          </p:cNvSpPr>
          <p:nvPr>
            <p:ph type="title"/>
          </p:nvPr>
        </p:nvSpPr>
        <p:spPr>
          <a:xfrm>
            <a:off x="685800" y="228600"/>
            <a:ext cx="7772400" cy="1143000"/>
          </a:xfrm>
        </p:spPr>
        <p:txBody>
          <a:bodyPr/>
          <a:lstStyle/>
          <a:p>
            <a:pPr eaLnBrk="1" hangingPunct="1"/>
            <a:r>
              <a:rPr lang="en-US" altLang="en-US" b="1" u="sng">
                <a:solidFill>
                  <a:srgbClr val="3333FF"/>
                </a:solidFill>
                <a:latin typeface="Arial" panose="020B0604020202020204" pitchFamily="34" charset="0"/>
              </a:rPr>
              <a:t>MUSTARD (HD) </a:t>
            </a:r>
            <a:br>
              <a:rPr lang="en-US" altLang="en-US" b="1" u="sng">
                <a:solidFill>
                  <a:srgbClr val="3333FF"/>
                </a:solidFill>
                <a:latin typeface="Arial" panose="020B0604020202020204" pitchFamily="34" charset="0"/>
              </a:rPr>
            </a:br>
            <a:r>
              <a:rPr lang="en-US" altLang="en-US" b="1" u="sng">
                <a:solidFill>
                  <a:srgbClr val="3333FF"/>
                </a:solidFill>
                <a:latin typeface="Arial" panose="020B0604020202020204" pitchFamily="34" charset="0"/>
              </a:rPr>
              <a:t>EFFECTS ON EYES</a:t>
            </a:r>
          </a:p>
        </p:txBody>
      </p:sp>
      <p:sp>
        <p:nvSpPr>
          <p:cNvPr id="36867" name="Rectangle 3">
            <a:extLst>
              <a:ext uri="{FF2B5EF4-FFF2-40B4-BE49-F238E27FC236}">
                <a16:creationId xmlns:a16="http://schemas.microsoft.com/office/drawing/2014/main" id="{B4847681-9C19-85B5-6DE5-E7FA07CEC200}"/>
              </a:ext>
            </a:extLst>
          </p:cNvPr>
          <p:cNvSpPr>
            <a:spLocks noGrp="1" noChangeArrowheads="1"/>
          </p:cNvSpPr>
          <p:nvPr>
            <p:ph type="body" idx="1"/>
          </p:nvPr>
        </p:nvSpPr>
        <p:spPr>
          <a:xfrm>
            <a:off x="304800" y="1981200"/>
            <a:ext cx="8610600" cy="4572000"/>
          </a:xfrm>
        </p:spPr>
        <p:txBody>
          <a:bodyPr/>
          <a:lstStyle/>
          <a:p>
            <a:pPr eaLnBrk="1" hangingPunct="1">
              <a:lnSpc>
                <a:spcPct val="90000"/>
              </a:lnSpc>
              <a:buFontTx/>
              <a:buNone/>
            </a:pPr>
            <a:r>
              <a:rPr lang="en-US" altLang="en-US" sz="2400" b="1" u="sng">
                <a:solidFill>
                  <a:srgbClr val="FF3300"/>
                </a:solidFill>
                <a:latin typeface="Arial" panose="020B0604020202020204" pitchFamily="34" charset="0"/>
              </a:rPr>
              <a:t>EXPOSURE</a:t>
            </a:r>
            <a:r>
              <a:rPr lang="en-US" altLang="en-US" sz="2400" b="1">
                <a:solidFill>
                  <a:srgbClr val="FF3300"/>
                </a:solidFill>
                <a:latin typeface="Arial" panose="020B0604020202020204" pitchFamily="34" charset="0"/>
              </a:rPr>
              <a:t>	</a:t>
            </a:r>
            <a:r>
              <a:rPr lang="en-US" altLang="en-US" sz="2400" b="1" u="sng">
                <a:solidFill>
                  <a:srgbClr val="FF3300"/>
                </a:solidFill>
                <a:latin typeface="Arial" panose="020B0604020202020204" pitchFamily="34" charset="0"/>
              </a:rPr>
              <a:t>LATENT PERIOD</a:t>
            </a:r>
            <a:r>
              <a:rPr lang="en-US" altLang="en-US" sz="2400" b="1">
                <a:solidFill>
                  <a:srgbClr val="FF3300"/>
                </a:solidFill>
                <a:latin typeface="Arial" panose="020B0604020202020204" pitchFamily="34" charset="0"/>
              </a:rPr>
              <a:t>	</a:t>
            </a:r>
            <a:r>
              <a:rPr lang="en-US" altLang="en-US" sz="2400" b="1" u="sng">
                <a:solidFill>
                  <a:srgbClr val="FF3300"/>
                </a:solidFill>
                <a:latin typeface="Arial" panose="020B0604020202020204" pitchFamily="34" charset="0"/>
              </a:rPr>
              <a:t>SIGNS</a:t>
            </a:r>
          </a:p>
          <a:p>
            <a:pPr eaLnBrk="1" hangingPunct="1">
              <a:lnSpc>
                <a:spcPct val="90000"/>
              </a:lnSpc>
              <a:buFontTx/>
              <a:buNone/>
            </a:pPr>
            <a:endParaRPr lang="en-US" altLang="en-US" sz="2400" b="1" u="sng">
              <a:solidFill>
                <a:srgbClr val="FF3300"/>
              </a:solidFill>
              <a:latin typeface="Arial" panose="020B0604020202020204" pitchFamily="34" charset="0"/>
            </a:endParaRPr>
          </a:p>
          <a:p>
            <a:pPr eaLnBrk="1" hangingPunct="1">
              <a:lnSpc>
                <a:spcPct val="90000"/>
              </a:lnSpc>
              <a:buFontTx/>
              <a:buNone/>
            </a:pPr>
            <a:r>
              <a:rPr lang="en-US" altLang="en-US" sz="2400" b="1">
                <a:solidFill>
                  <a:srgbClr val="3333FF"/>
                </a:solidFill>
                <a:latin typeface="Arial" panose="020B0604020202020204" pitchFamily="34" charset="0"/>
              </a:rPr>
              <a:t>MILD		4 – 12 HOURS	- LACRIMATION</a:t>
            </a:r>
          </a:p>
          <a:p>
            <a:pPr eaLnBrk="1" hangingPunct="1">
              <a:lnSpc>
                <a:spcPct val="90000"/>
              </a:lnSpc>
              <a:buFontTx/>
              <a:buNone/>
            </a:pPr>
            <a:r>
              <a:rPr lang="en-US" altLang="en-US" sz="2400" b="1">
                <a:solidFill>
                  <a:srgbClr val="3333FF"/>
                </a:solidFill>
                <a:latin typeface="Arial" panose="020B0604020202020204" pitchFamily="34" charset="0"/>
              </a:rPr>
              <a:t>						- SENSATION OF GRIT</a:t>
            </a:r>
          </a:p>
          <a:p>
            <a:pPr eaLnBrk="1" hangingPunct="1">
              <a:lnSpc>
                <a:spcPct val="90000"/>
              </a:lnSpc>
              <a:buFontTx/>
              <a:buNone/>
            </a:pPr>
            <a:r>
              <a:rPr lang="en-US" altLang="en-US" sz="2400" b="1">
                <a:solidFill>
                  <a:srgbClr val="3333FF"/>
                </a:solidFill>
                <a:latin typeface="Arial" panose="020B0604020202020204" pitchFamily="34" charset="0"/>
              </a:rPr>
              <a:t>						- CONJUNCTIVA RED</a:t>
            </a:r>
          </a:p>
          <a:p>
            <a:pPr eaLnBrk="1" hangingPunct="1">
              <a:lnSpc>
                <a:spcPct val="90000"/>
              </a:lnSpc>
              <a:buFontTx/>
              <a:buNone/>
            </a:pPr>
            <a:r>
              <a:rPr lang="en-US" altLang="en-US" sz="2400" b="1">
                <a:solidFill>
                  <a:srgbClr val="3333FF"/>
                </a:solidFill>
                <a:latin typeface="Arial" panose="020B0604020202020204" pitchFamily="34" charset="0"/>
              </a:rPr>
              <a:t>						AND SWOLLEN</a:t>
            </a:r>
          </a:p>
          <a:p>
            <a:pPr eaLnBrk="1" hangingPunct="1">
              <a:lnSpc>
                <a:spcPct val="90000"/>
              </a:lnSpc>
              <a:buFontTx/>
              <a:buNone/>
            </a:pPr>
            <a:r>
              <a:rPr lang="en-US" altLang="en-US" sz="2400" b="1">
                <a:solidFill>
                  <a:srgbClr val="CC3300"/>
                </a:solidFill>
                <a:latin typeface="Arial" panose="020B0604020202020204" pitchFamily="34" charset="0"/>
              </a:rPr>
              <a:t>HEAVY	1 – 3 HOURS	- BLISTERING OF 							EYE LID AND MUCOUS 						MEMBRANE</a:t>
            </a:r>
          </a:p>
          <a:p>
            <a:pPr eaLnBrk="1" hangingPunct="1">
              <a:lnSpc>
                <a:spcPct val="90000"/>
              </a:lnSpc>
              <a:buFontTx/>
              <a:buNone/>
            </a:pPr>
            <a:r>
              <a:rPr lang="en-US" altLang="en-US" sz="2400" b="1">
                <a:solidFill>
                  <a:srgbClr val="CC3300"/>
                </a:solidFill>
                <a:latin typeface="Arial" panose="020B0604020202020204" pitchFamily="34" charset="0"/>
              </a:rPr>
              <a:t>						- CONJUNCTIVITIS</a:t>
            </a:r>
          </a:p>
          <a:p>
            <a:pPr eaLnBrk="1" hangingPunct="1">
              <a:lnSpc>
                <a:spcPct val="90000"/>
              </a:lnSpc>
              <a:buFontTx/>
              <a:buNone/>
            </a:pPr>
            <a:r>
              <a:rPr lang="en-US" altLang="en-US" sz="2400" b="1">
                <a:solidFill>
                  <a:srgbClr val="CC3300"/>
                </a:solidFill>
                <a:latin typeface="Arial" panose="020B0604020202020204" pitchFamily="34" charset="0"/>
              </a:rPr>
              <a:t>						- CORNEAL LESION MAY </a:t>
            </a:r>
          </a:p>
          <a:p>
            <a:pPr eaLnBrk="1" hangingPunct="1">
              <a:lnSpc>
                <a:spcPct val="90000"/>
              </a:lnSpc>
              <a:buFontTx/>
              <a:buNone/>
            </a:pPr>
            <a:r>
              <a:rPr lang="en-US" altLang="en-US" sz="2400" b="1">
                <a:solidFill>
                  <a:srgbClr val="CC3300"/>
                </a:solidFill>
                <a:latin typeface="Arial" panose="020B0604020202020204" pitchFamily="34" charset="0"/>
              </a:rPr>
              <a:t>						RESULT IN BLINDNESS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40AC8A8-8F41-CFFA-BE06-102195B60670}"/>
              </a:ext>
            </a:extLst>
          </p:cNvPr>
          <p:cNvSpPr>
            <a:spLocks noGrp="1" noChangeArrowheads="1"/>
          </p:cNvSpPr>
          <p:nvPr>
            <p:ph type="title"/>
          </p:nvPr>
        </p:nvSpPr>
        <p:spPr>
          <a:noFill/>
        </p:spPr>
        <p:txBody>
          <a:bodyPr lIns="92075" tIns="46038" rIns="92075" bIns="46038"/>
          <a:lstStyle/>
          <a:p>
            <a:pPr eaLnBrk="1" hangingPunct="1"/>
            <a:r>
              <a:rPr lang="en-US" altLang="en-US" b="1" u="sng"/>
              <a:t>Mustard </a:t>
            </a:r>
            <a:r>
              <a:rPr lang="hi-IN" altLang="en-US" b="1" u="sng"/>
              <a:t>प्रभाव</a:t>
            </a:r>
            <a:br>
              <a:rPr lang="en-US" altLang="en-US" b="1" u="sng"/>
            </a:br>
            <a:r>
              <a:rPr lang="hi-IN" altLang="en-US" b="1" u="sng"/>
              <a:t>आँख की चोट</a:t>
            </a:r>
            <a:endParaRPr lang="en-US" altLang="en-US" b="1" u="sng"/>
          </a:p>
        </p:txBody>
      </p:sp>
      <p:pic>
        <p:nvPicPr>
          <p:cNvPr id="37891" name="Picture 3">
            <a:extLst>
              <a:ext uri="{FF2B5EF4-FFF2-40B4-BE49-F238E27FC236}">
                <a16:creationId xmlns:a16="http://schemas.microsoft.com/office/drawing/2014/main" id="{FEAE778F-D761-350B-3433-52086C18EA5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6294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mustard-c">
            <a:extLst>
              <a:ext uri="{FF2B5EF4-FFF2-40B4-BE49-F238E27FC236}">
                <a16:creationId xmlns:a16="http://schemas.microsoft.com/office/drawing/2014/main" id="{1A4F2779-FB62-D30F-4789-988166FC270F}"/>
              </a:ext>
            </a:extLst>
          </p:cNvPr>
          <p:cNvPicPr>
            <a:picLocks noChangeAspect="1" noChangeArrowheads="1"/>
          </p:cNvPicPr>
          <p:nvPr/>
        </p:nvPicPr>
        <p:blipFill>
          <a:blip r:embed="rId2">
            <a:lum bright="54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2A6A2364-6C61-95CD-B092-6BA30EF4F216}"/>
              </a:ext>
            </a:extLst>
          </p:cNvPr>
          <p:cNvSpPr>
            <a:spLocks noGrp="1" noChangeArrowheads="1"/>
          </p:cNvSpPr>
          <p:nvPr>
            <p:ph type="title"/>
          </p:nvPr>
        </p:nvSpPr>
        <p:spPr/>
        <p:txBody>
          <a:bodyPr/>
          <a:lstStyle/>
          <a:p>
            <a:pPr eaLnBrk="1" hangingPunct="1"/>
            <a:r>
              <a:rPr lang="hi-IN" altLang="en-US" sz="6000" b="1" u="sng">
                <a:solidFill>
                  <a:srgbClr val="CC3300"/>
                </a:solidFill>
              </a:rPr>
              <a:t>त्वचा पर प्रभाव</a:t>
            </a:r>
            <a:endParaRPr lang="en-US" altLang="en-US" sz="6000" b="1" u="sng">
              <a:solidFill>
                <a:srgbClr val="CC3300"/>
              </a:solidFill>
            </a:endParaRPr>
          </a:p>
        </p:txBody>
      </p:sp>
      <p:sp>
        <p:nvSpPr>
          <p:cNvPr id="38916" name="Rectangle 3">
            <a:extLst>
              <a:ext uri="{FF2B5EF4-FFF2-40B4-BE49-F238E27FC236}">
                <a16:creationId xmlns:a16="http://schemas.microsoft.com/office/drawing/2014/main" id="{9D784F87-16C6-B4BF-DEBE-AB3F6518F2D5}"/>
              </a:ext>
            </a:extLst>
          </p:cNvPr>
          <p:cNvSpPr>
            <a:spLocks noGrp="1" noChangeArrowheads="1"/>
          </p:cNvSpPr>
          <p:nvPr>
            <p:ph type="body" idx="1"/>
          </p:nvPr>
        </p:nvSpPr>
        <p:spPr/>
        <p:txBody>
          <a:bodyPr/>
          <a:lstStyle/>
          <a:p>
            <a:pPr eaLnBrk="1" hangingPunct="1">
              <a:lnSpc>
                <a:spcPct val="90000"/>
              </a:lnSpc>
            </a:pPr>
            <a:r>
              <a:rPr lang="hi-IN" altLang="en-US" b="1"/>
              <a:t>6-12 घंटे की अव्यक्त अवधि
एरिथेमा, खुजली, जलन
वेसिकेशन
12-48 घंटे फफोले बनते हैं
घाव और परिगलन का दमन
गर्म, आर्द्र मौसम कार्रवाई को बढ़ाता है
एक्सिला, जननांग अधिक प्रभावित</a:t>
            </a:r>
            <a:endParaRPr lang="en-US" altLang="en-US" b="1"/>
          </a:p>
        </p:txBody>
      </p:sp>
      <p:pic>
        <p:nvPicPr>
          <p:cNvPr id="38917" name="Picture 1">
            <a:extLst>
              <a:ext uri="{FF2B5EF4-FFF2-40B4-BE49-F238E27FC236}">
                <a16:creationId xmlns:a16="http://schemas.microsoft.com/office/drawing/2014/main" id="{8F8A8EAA-4DB4-E489-B262-E494C0D9B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27" descr="mustard-c">
            <a:extLst>
              <a:ext uri="{FF2B5EF4-FFF2-40B4-BE49-F238E27FC236}">
                <a16:creationId xmlns:a16="http://schemas.microsoft.com/office/drawing/2014/main" id="{C1C2758C-3EB4-E963-368D-46EC8D923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
            <a:extLst>
              <a:ext uri="{FF2B5EF4-FFF2-40B4-BE49-F238E27FC236}">
                <a16:creationId xmlns:a16="http://schemas.microsoft.com/office/drawing/2014/main" id="{D197D42F-E350-B94C-6C1F-66C7A6143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5D2EC52-89FF-61BB-107F-9614C9D0841B}"/>
              </a:ext>
            </a:extLst>
          </p:cNvPr>
          <p:cNvSpPr>
            <a:spLocks noGrp="1" noChangeArrowheads="1"/>
          </p:cNvSpPr>
          <p:nvPr>
            <p:ph type="title"/>
          </p:nvPr>
        </p:nvSpPr>
        <p:spPr>
          <a:noFill/>
        </p:spPr>
        <p:txBody>
          <a:bodyPr lIns="92075" tIns="46038" rIns="92075" bIns="46038"/>
          <a:lstStyle/>
          <a:p>
            <a:pPr eaLnBrk="1" hangingPunct="1"/>
            <a:r>
              <a:rPr lang="en-US" altLang="en-US" b="1" u="sng"/>
              <a:t>Mustard </a:t>
            </a:r>
            <a:r>
              <a:rPr lang="hi-IN" altLang="en-US" b="1" u="sng"/>
              <a:t>प्रभाव</a:t>
            </a:r>
            <a:br>
              <a:rPr lang="en-US" altLang="en-US" b="1" u="sng"/>
            </a:br>
            <a:r>
              <a:rPr lang="hi-IN" altLang="en-US" b="1" u="sng"/>
              <a:t>त्वचा की चोट</a:t>
            </a:r>
            <a:endParaRPr lang="en-US" altLang="en-US" b="1" u="sng"/>
          </a:p>
        </p:txBody>
      </p:sp>
      <p:sp>
        <p:nvSpPr>
          <p:cNvPr id="40963" name="Rectangle 3">
            <a:extLst>
              <a:ext uri="{FF2B5EF4-FFF2-40B4-BE49-F238E27FC236}">
                <a16:creationId xmlns:a16="http://schemas.microsoft.com/office/drawing/2014/main" id="{6042D25B-9363-8C7D-614C-ACAFBE3D293E}"/>
              </a:ext>
            </a:extLst>
          </p:cNvPr>
          <p:cNvSpPr>
            <a:spLocks noGrp="1" noChangeArrowheads="1"/>
          </p:cNvSpPr>
          <p:nvPr>
            <p:ph type="body" idx="1"/>
          </p:nvPr>
        </p:nvSpPr>
        <p:spPr>
          <a:xfrm>
            <a:off x="474663" y="1981200"/>
            <a:ext cx="3894137" cy="4349750"/>
          </a:xfrm>
          <a:noFill/>
        </p:spPr>
        <p:txBody>
          <a:bodyPr lIns="92075" tIns="46038" rIns="92075" bIns="46038"/>
          <a:lstStyle/>
          <a:p>
            <a:pPr eaLnBrk="1" hangingPunct="1"/>
            <a:r>
              <a:rPr lang="hi-IN" altLang="en-US" sz="3300"/>
              <a:t>एरिथेमा
छोटे पुटिकाएं; बाद में एकजुट
फफोले/बुल्ला
तरल के साथ संभावित जमावट परिगलन</a:t>
            </a:r>
            <a:endParaRPr lang="en-US" altLang="en-US" sz="3300"/>
          </a:p>
        </p:txBody>
      </p:sp>
      <p:pic>
        <p:nvPicPr>
          <p:cNvPr id="40964" name="Picture 4">
            <a:extLst>
              <a:ext uri="{FF2B5EF4-FFF2-40B4-BE49-F238E27FC236}">
                <a16:creationId xmlns:a16="http://schemas.microsoft.com/office/drawing/2014/main" id="{935EA72E-67C8-8AB4-7918-98503776CF2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576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a:extLst>
              <a:ext uri="{FF2B5EF4-FFF2-40B4-BE49-F238E27FC236}">
                <a16:creationId xmlns:a16="http://schemas.microsoft.com/office/drawing/2014/main" id="{1239B672-CF01-1856-A32F-84B2921A996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2781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E49F9171-8C2C-3ED0-D4CA-1958AE8BBF0A}"/>
              </a:ext>
            </a:extLst>
          </p:cNvPr>
          <p:cNvSpPr>
            <a:spLocks noChangeArrowheads="1"/>
          </p:cNvSpPr>
          <p:nvPr/>
        </p:nvSpPr>
        <p:spPr bwMode="auto">
          <a:xfrm>
            <a:off x="0" y="16764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tabLst>
                <a:tab pos="914400" algn="l"/>
              </a:tabLst>
              <a:defRPr sz="2800" b="1">
                <a:solidFill>
                  <a:srgbClr val="FF0000"/>
                </a:solidFill>
                <a:latin typeface="Times New Roman" panose="02020603050405020304" pitchFamily="18" charset="0"/>
              </a:defRPr>
            </a:lvl1pPr>
            <a:lvl2pPr marL="742950" indent="-285750">
              <a:tabLst>
                <a:tab pos="914400" algn="l"/>
              </a:tabLst>
              <a:defRPr sz="2800" b="1">
                <a:solidFill>
                  <a:srgbClr val="FF0000"/>
                </a:solidFill>
                <a:latin typeface="Times New Roman" panose="02020603050405020304" pitchFamily="18" charset="0"/>
              </a:defRPr>
            </a:lvl2pPr>
            <a:lvl3pPr marL="1143000" indent="-228600">
              <a:tabLst>
                <a:tab pos="914400" algn="l"/>
              </a:tabLst>
              <a:defRPr sz="2800" b="1">
                <a:solidFill>
                  <a:srgbClr val="FF0000"/>
                </a:solidFill>
                <a:latin typeface="Times New Roman" panose="02020603050405020304" pitchFamily="18" charset="0"/>
              </a:defRPr>
            </a:lvl3pPr>
            <a:lvl4pPr marL="1600200" indent="-228600">
              <a:tabLst>
                <a:tab pos="914400" algn="l"/>
              </a:tabLst>
              <a:defRPr sz="2800" b="1">
                <a:solidFill>
                  <a:srgbClr val="FF0000"/>
                </a:solidFill>
                <a:latin typeface="Times New Roman" panose="02020603050405020304" pitchFamily="18" charset="0"/>
              </a:defRPr>
            </a:lvl4pPr>
            <a:lvl5pPr marL="2057400" indent="-228600">
              <a:tabLst>
                <a:tab pos="914400" algn="l"/>
              </a:tabLst>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tabLst>
                <a:tab pos="914400" algn="l"/>
              </a:tabLst>
              <a:defRPr sz="2800" b="1">
                <a:solidFill>
                  <a:srgbClr val="FF0000"/>
                </a:solidFill>
                <a:latin typeface="Times New Roman" panose="02020603050405020304" pitchFamily="18" charset="0"/>
              </a:defRPr>
            </a:lvl9pPr>
          </a:lstStyle>
          <a:p>
            <a:pPr>
              <a:buFontTx/>
              <a:buChar char="•"/>
            </a:pPr>
            <a:r>
              <a:rPr lang="en-US" altLang="en-US" sz="1200">
                <a:cs typeface="Times New Roman" panose="02020603050405020304" pitchFamily="18" charset="0"/>
              </a:rPr>
              <a:t>.</a:t>
            </a:r>
            <a:endParaRPr lang="en-US" altLang="en-US"/>
          </a:p>
        </p:txBody>
      </p:sp>
      <p:sp>
        <p:nvSpPr>
          <p:cNvPr id="5123" name="Title 5">
            <a:extLst>
              <a:ext uri="{FF2B5EF4-FFF2-40B4-BE49-F238E27FC236}">
                <a16:creationId xmlns:a16="http://schemas.microsoft.com/office/drawing/2014/main" id="{460BF693-D9D6-EA64-36CE-1ADE55E6FB1D}"/>
              </a:ext>
            </a:extLst>
          </p:cNvPr>
          <p:cNvSpPr>
            <a:spLocks noGrp="1" noChangeArrowheads="1"/>
          </p:cNvSpPr>
          <p:nvPr>
            <p:ph type="title"/>
          </p:nvPr>
        </p:nvSpPr>
        <p:spPr>
          <a:xfrm>
            <a:off x="228600" y="76200"/>
            <a:ext cx="8686800" cy="990600"/>
          </a:xfrm>
        </p:spPr>
        <p:txBody>
          <a:bodyPr/>
          <a:lstStyle/>
          <a:p>
            <a:r>
              <a:rPr lang="hi-IN" altLang="en-US" sz="3600" b="1" u="sng">
                <a:solidFill>
                  <a:srgbClr val="FF0000"/>
                </a:solidFill>
                <a:cs typeface="Times New Roman" panose="02020603050405020304" pitchFamily="18" charset="0"/>
              </a:rPr>
              <a:t>खुराक प्रतिक्रिया संबंध</a:t>
            </a:r>
            <a:endParaRPr lang="en-US" altLang="en-US" sz="4000"/>
          </a:p>
        </p:txBody>
      </p:sp>
      <p:sp>
        <p:nvSpPr>
          <p:cNvPr id="3" name="TextBox 2">
            <a:extLst>
              <a:ext uri="{FF2B5EF4-FFF2-40B4-BE49-F238E27FC236}">
                <a16:creationId xmlns:a16="http://schemas.microsoft.com/office/drawing/2014/main" id="{BB926389-F2C6-A9CB-3571-E8DB7A838359}"/>
              </a:ext>
            </a:extLst>
          </p:cNvPr>
          <p:cNvSpPr txBox="1"/>
          <p:nvPr/>
        </p:nvSpPr>
        <p:spPr>
          <a:xfrm>
            <a:off x="228600" y="1447800"/>
            <a:ext cx="8686800" cy="4216400"/>
          </a:xfrm>
          <a:prstGeom prst="rect">
            <a:avLst/>
          </a:prstGeom>
          <a:noFill/>
        </p:spPr>
        <p:txBody>
          <a:bodyPr>
            <a:spAutoFit/>
          </a:bodyPr>
          <a:lstStyle/>
          <a:p>
            <a:pPr algn="ctr" eaLnBrk="1" hangingPunct="1">
              <a:tabLst>
                <a:tab pos="914400" algn="l"/>
              </a:tabLst>
              <a:defRPr/>
            </a:pPr>
            <a:r>
              <a:rPr lang="hi-IN" u="sng" dirty="0">
                <a:cs typeface="Times New Roman" pitchFamily="18" charset="0"/>
              </a:rPr>
              <a:t>थ्रेशोल्ड खुराक या सीमा 
एकाग्रता</a:t>
            </a:r>
            <a:r>
              <a:rPr lang="en-US" dirty="0">
                <a:cs typeface="Times New Roman" pitchFamily="18" charset="0"/>
              </a:rPr>
              <a:t>:</a:t>
            </a:r>
          </a:p>
          <a:p>
            <a:pPr algn="ctr" eaLnBrk="1" hangingPunct="1">
              <a:tabLst>
                <a:tab pos="914400" algn="l"/>
              </a:tabLst>
              <a:defRPr/>
            </a:pPr>
            <a:endParaRPr lang="en-US" sz="1600" dirty="0"/>
          </a:p>
          <a:p>
            <a:pPr marL="1074738" lvl="3" indent="-355600" eaLnBrk="1" hangingPunct="1">
              <a:buFontTx/>
              <a:buAutoNum type="romanLcPeriod"/>
              <a:defRPr/>
            </a:pPr>
            <a:r>
              <a:rPr lang="hi-IN" dirty="0">
                <a:solidFill>
                  <a:srgbClr val="002060"/>
                </a:solidFill>
                <a:cs typeface="Times New Roman" pitchFamily="18" charset="0"/>
              </a:rPr>
              <a:t>रासायनिक की कुछ खुराक या एकाग्रता को स्वीकार करने और इसे सुरक्षित रूप से खत्म करने की कोशिका की क्षमता को थ्रेशोल्ड खुराक या थ्रेशोल्ड एकाग्रता कहा जाता है।</a:t>
            </a:r>
            <a:endParaRPr lang="en-IN" dirty="0">
              <a:solidFill>
                <a:srgbClr val="002060"/>
              </a:solidFill>
              <a:cs typeface="Times New Roman" pitchFamily="18" charset="0"/>
            </a:endParaRPr>
          </a:p>
          <a:p>
            <a:pPr marL="1074738" lvl="3" indent="-355600" eaLnBrk="1" hangingPunct="1">
              <a:buFontTx/>
              <a:buAutoNum type="romanLcPeriod"/>
              <a:defRPr/>
            </a:pPr>
            <a:r>
              <a:rPr lang="hi-IN" dirty="0">
                <a:solidFill>
                  <a:srgbClr val="002060"/>
                </a:solidFill>
                <a:cs typeface="Times New Roman" pitchFamily="18" charset="0"/>
              </a:rPr>
              <a:t>इस खुराक के नीचे रसायन का कोई प्रभाव नहीं हो सकता है और इसे के रूप में जाना जाता है</a:t>
            </a:r>
            <a:r>
              <a:rPr lang="en-US" dirty="0">
                <a:solidFill>
                  <a:srgbClr val="002060"/>
                </a:solidFill>
                <a:cs typeface="Times New Roman" pitchFamily="18" charset="0"/>
              </a:rPr>
              <a:t>–</a:t>
            </a:r>
            <a:r>
              <a:rPr lang="en-US" i="1" dirty="0">
                <a:solidFill>
                  <a:srgbClr val="002060"/>
                </a:solidFill>
                <a:cs typeface="Times New Roman" pitchFamily="18" charset="0"/>
              </a:rPr>
              <a:t> </a:t>
            </a:r>
          </a:p>
          <a:p>
            <a:pPr marL="719138" lvl="3" eaLnBrk="1" hangingPunct="1">
              <a:defRPr/>
            </a:pPr>
            <a:r>
              <a:rPr lang="en-US" i="1" dirty="0">
                <a:solidFill>
                  <a:srgbClr val="002060"/>
                </a:solidFill>
                <a:cs typeface="Times New Roman" pitchFamily="18" charset="0"/>
              </a:rPr>
              <a:t>No observed effect level (</a:t>
            </a:r>
            <a:r>
              <a:rPr lang="en-US" dirty="0">
                <a:solidFill>
                  <a:srgbClr val="002060"/>
                </a:solidFill>
                <a:cs typeface="Times New Roman" pitchFamily="18" charset="0"/>
              </a:rPr>
              <a:t>NOEL</a:t>
            </a:r>
            <a:r>
              <a:rPr lang="en-US" i="1" dirty="0">
                <a:solidFill>
                  <a:srgbClr val="002060"/>
                </a:solidFill>
                <a:cs typeface="Times New Roman" pitchFamily="18" charset="0"/>
              </a:rPr>
              <a:t>).</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ustard">
            <a:extLst>
              <a:ext uri="{FF2B5EF4-FFF2-40B4-BE49-F238E27FC236}">
                <a16:creationId xmlns:a16="http://schemas.microsoft.com/office/drawing/2014/main" id="{C089FBD5-3668-92E1-E691-EC0A24D05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0"/>
            <a:ext cx="4370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7" name="Object 0">
            <a:extLst>
              <a:ext uri="{FF2B5EF4-FFF2-40B4-BE49-F238E27FC236}">
                <a16:creationId xmlns:a16="http://schemas.microsoft.com/office/drawing/2014/main" id="{3AB3A5D4-4842-86E6-6621-F2A49DB9857E}"/>
              </a:ext>
            </a:extLst>
          </p:cNvPr>
          <p:cNvGraphicFramePr>
            <a:graphicFrameLocks noChangeAspect="1"/>
          </p:cNvGraphicFramePr>
          <p:nvPr/>
        </p:nvGraphicFramePr>
        <p:xfrm>
          <a:off x="0" y="0"/>
          <a:ext cx="4800600" cy="685800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88" name="Picture 1">
            <a:extLst>
              <a:ext uri="{FF2B5EF4-FFF2-40B4-BE49-F238E27FC236}">
                <a16:creationId xmlns:a16="http://schemas.microsoft.com/office/drawing/2014/main" id="{E1B5FDC3-C204-F197-84DD-6AEDD4BC5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B387DD13-37D8-B72E-1D4A-CFB509846E0E}"/>
              </a:ext>
            </a:extLst>
          </p:cNvPr>
          <p:cNvPicPr>
            <a:picLocks noChangeAspect="1" noChangeArrowheads="1"/>
          </p:cNvPicPr>
          <p:nvPr/>
        </p:nvPicPr>
        <p:blipFill>
          <a:blip r:embed="rId2">
            <a:lum bright="-2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5177CFE1-ACE2-881B-529C-8357F5EDC9F8}"/>
              </a:ext>
            </a:extLst>
          </p:cNvPr>
          <p:cNvSpPr>
            <a:spLocks noChangeArrowheads="1"/>
          </p:cNvSpPr>
          <p:nvPr/>
        </p:nvSpPr>
        <p:spPr bwMode="auto">
          <a:xfrm>
            <a:off x="2030413" y="3732213"/>
            <a:ext cx="3617912" cy="650875"/>
          </a:xfrm>
          <a:prstGeom prst="rect">
            <a:avLst/>
          </a:prstGeom>
          <a:solidFill>
            <a:schemeClr val="folHlink"/>
          </a:solidFill>
          <a:ln w="9525">
            <a:solidFill>
              <a:schemeClr val="tx1"/>
            </a:solidFill>
            <a:miter lim="800000"/>
            <a:headEnd/>
            <a:tailEnd/>
          </a:ln>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600" b="0"/>
              <a:t>लिम्फोइड ऊतक</a:t>
            </a:r>
            <a:endParaRPr lang="en-US" altLang="en-US" sz="3600" b="0">
              <a:solidFill>
                <a:srgbClr val="FFFF66"/>
              </a:solidFill>
            </a:endParaRPr>
          </a:p>
        </p:txBody>
      </p:sp>
      <p:sp>
        <p:nvSpPr>
          <p:cNvPr id="43012" name="WordArt 4">
            <a:extLst>
              <a:ext uri="{FF2B5EF4-FFF2-40B4-BE49-F238E27FC236}">
                <a16:creationId xmlns:a16="http://schemas.microsoft.com/office/drawing/2014/main" id="{44C628EE-4F07-5B6B-6DB7-9D9DB1B551FA}"/>
              </a:ext>
            </a:extLst>
          </p:cNvPr>
          <p:cNvSpPr>
            <a:spLocks noChangeArrowheads="1" noChangeShapeType="1" noTextEdit="1"/>
          </p:cNvSpPr>
          <p:nvPr/>
        </p:nvSpPr>
        <p:spPr bwMode="auto">
          <a:xfrm>
            <a:off x="1000125" y="914400"/>
            <a:ext cx="5095875"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SYSTEMIC EFFECTS</a:t>
            </a:r>
          </a:p>
        </p:txBody>
      </p:sp>
      <p:sp>
        <p:nvSpPr>
          <p:cNvPr id="43013" name="Rectangle 5">
            <a:extLst>
              <a:ext uri="{FF2B5EF4-FFF2-40B4-BE49-F238E27FC236}">
                <a16:creationId xmlns:a16="http://schemas.microsoft.com/office/drawing/2014/main" id="{67EE0F3F-5CE4-B5F5-C2DE-5A68F22155E5}"/>
              </a:ext>
            </a:extLst>
          </p:cNvPr>
          <p:cNvSpPr>
            <a:spLocks noChangeArrowheads="1"/>
          </p:cNvSpPr>
          <p:nvPr/>
        </p:nvSpPr>
        <p:spPr bwMode="auto">
          <a:xfrm>
            <a:off x="2030413" y="2514600"/>
            <a:ext cx="2982912" cy="646113"/>
          </a:xfrm>
          <a:prstGeom prst="rect">
            <a:avLst/>
          </a:prstGeom>
          <a:solidFill>
            <a:schemeClr val="folHlink"/>
          </a:solidFill>
          <a:ln w="9525">
            <a:solidFill>
              <a:schemeClr val="tx1"/>
            </a:solidFill>
            <a:miter lim="800000"/>
            <a:headEnd/>
            <a:tailEnd/>
          </a:ln>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600" b="0">
                <a:cs typeface="Mangal" panose="02040503050203030202" pitchFamily="18" charset="0"/>
              </a:rPr>
              <a:t>अस्थि मज्‍जा</a:t>
            </a:r>
            <a:endParaRPr lang="en-US" altLang="en-US" b="0">
              <a:solidFill>
                <a:srgbClr val="FFFF66"/>
              </a:solidFill>
            </a:endParaRPr>
          </a:p>
        </p:txBody>
      </p:sp>
      <p:sp>
        <p:nvSpPr>
          <p:cNvPr id="43014" name="Text Box 6">
            <a:extLst>
              <a:ext uri="{FF2B5EF4-FFF2-40B4-BE49-F238E27FC236}">
                <a16:creationId xmlns:a16="http://schemas.microsoft.com/office/drawing/2014/main" id="{F61363DA-4631-33A9-9AA3-09F6D9F159EF}"/>
              </a:ext>
            </a:extLst>
          </p:cNvPr>
          <p:cNvSpPr txBox="1">
            <a:spLocks noChangeArrowheads="1"/>
          </p:cNvSpPr>
          <p:nvPr/>
        </p:nvSpPr>
        <p:spPr bwMode="auto">
          <a:xfrm>
            <a:off x="263525" y="242888"/>
            <a:ext cx="4878388" cy="5238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u="sng">
                <a:solidFill>
                  <a:schemeClr val="tx1"/>
                </a:solidFill>
                <a:latin typeface="Stencil" panose="040409050D0802020404" pitchFamily="82" charset="0"/>
              </a:rPr>
              <a:t>ब्लिस्टर एजेंट</a:t>
            </a:r>
            <a:r>
              <a:rPr lang="en-US" altLang="en-US" u="sng">
                <a:solidFill>
                  <a:schemeClr val="tx1"/>
                </a:solidFill>
                <a:latin typeface="Stencil" panose="040409050D0802020404" pitchFamily="82" charset="0"/>
              </a:rPr>
              <a:t>(</a:t>
            </a:r>
            <a:r>
              <a:rPr lang="hi-IN" altLang="en-US" u="sng">
                <a:solidFill>
                  <a:schemeClr val="tx1"/>
                </a:solidFill>
                <a:latin typeface="Stencil" panose="040409050D0802020404" pitchFamily="82" charset="0"/>
              </a:rPr>
              <a:t>वेसिकेंट्स</a:t>
            </a:r>
            <a:r>
              <a:rPr lang="en-US" altLang="en-US" u="sng">
                <a:solidFill>
                  <a:schemeClr val="tx1"/>
                </a:solidFill>
                <a:latin typeface="Stencil" panose="040409050D0802020404" pitchFamily="82" charset="0"/>
              </a:rPr>
              <a:t>)---</a:t>
            </a:r>
            <a:r>
              <a:rPr lang="hi-IN" altLang="en-US" u="sng">
                <a:solidFill>
                  <a:schemeClr val="tx1"/>
                </a:solidFill>
                <a:latin typeface="Stencil" panose="040409050D0802020404" pitchFamily="82" charset="0"/>
              </a:rPr>
              <a:t>प्रभाव</a:t>
            </a:r>
            <a:endParaRPr lang="en-US" altLang="en-US" u="sng">
              <a:solidFill>
                <a:schemeClr val="tx1"/>
              </a:solidFill>
              <a:latin typeface="Stencil" panose="040409050D0802020404" pitchFamily="82" charset="0"/>
            </a:endParaRPr>
          </a:p>
        </p:txBody>
      </p:sp>
      <p:pic>
        <p:nvPicPr>
          <p:cNvPr id="43015" name="Picture 1">
            <a:extLst>
              <a:ext uri="{FF2B5EF4-FFF2-40B4-BE49-F238E27FC236}">
                <a16:creationId xmlns:a16="http://schemas.microsoft.com/office/drawing/2014/main" id="{25E92B81-9AAA-12CA-E896-A3B37DDC4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983FFA0-70EA-91DD-85C7-B182FDF9AACF}"/>
              </a:ext>
            </a:extLst>
          </p:cNvPr>
          <p:cNvSpPr>
            <a:spLocks noGrp="1" noChangeArrowheads="1"/>
          </p:cNvSpPr>
          <p:nvPr>
            <p:ph type="title"/>
          </p:nvPr>
        </p:nvSpPr>
        <p:spPr/>
        <p:txBody>
          <a:bodyPr/>
          <a:lstStyle/>
          <a:p>
            <a:pPr eaLnBrk="1" hangingPunct="1"/>
            <a:r>
              <a:rPr lang="hi-IN" altLang="en-US" sz="3600" b="1" u="sng">
                <a:solidFill>
                  <a:srgbClr val="FF3300"/>
                </a:solidFill>
              </a:rPr>
              <a:t>प्रणालीगत प्रभाव</a:t>
            </a:r>
            <a:endParaRPr lang="en-US" altLang="en-US" sz="3600" b="1" u="sng">
              <a:solidFill>
                <a:srgbClr val="FF3300"/>
              </a:solidFill>
            </a:endParaRPr>
          </a:p>
        </p:txBody>
      </p:sp>
      <p:sp>
        <p:nvSpPr>
          <p:cNvPr id="44035" name="Rectangle 3">
            <a:extLst>
              <a:ext uri="{FF2B5EF4-FFF2-40B4-BE49-F238E27FC236}">
                <a16:creationId xmlns:a16="http://schemas.microsoft.com/office/drawing/2014/main" id="{1B4D6C74-90B7-9F67-ACBD-75B86469F224}"/>
              </a:ext>
            </a:extLst>
          </p:cNvPr>
          <p:cNvSpPr>
            <a:spLocks noGrp="1" noChangeArrowheads="1"/>
          </p:cNvSpPr>
          <p:nvPr>
            <p:ph type="body" idx="1"/>
          </p:nvPr>
        </p:nvSpPr>
        <p:spPr>
          <a:xfrm>
            <a:off x="685800" y="2362200"/>
            <a:ext cx="7772400" cy="4114800"/>
          </a:xfrm>
        </p:spPr>
        <p:txBody>
          <a:bodyPr/>
          <a:lstStyle/>
          <a:p>
            <a:pPr eaLnBrk="1" hangingPunct="1"/>
            <a:r>
              <a:rPr lang="hi-IN" altLang="en-US" sz="3600" b="1">
                <a:latin typeface="Arial" panose="020B0604020202020204" pitchFamily="34" charset="0"/>
                <a:cs typeface="Mangal" panose="02040503050203030202" pitchFamily="18" charset="0"/>
              </a:rPr>
              <a:t>श्‍वसनीशोथ</a:t>
            </a:r>
            <a:r>
              <a:rPr lang="en-US" altLang="en-US" sz="3600" b="1">
                <a:latin typeface="Arial" panose="020B0604020202020204" pitchFamily="34" charset="0"/>
              </a:rPr>
              <a:t> </a:t>
            </a:r>
          </a:p>
          <a:p>
            <a:pPr eaLnBrk="1" hangingPunct="1"/>
            <a:r>
              <a:rPr lang="hi-IN" altLang="en-US" sz="3600" b="1">
                <a:solidFill>
                  <a:srgbClr val="3333FF"/>
                </a:solidFill>
                <a:latin typeface="Arial" panose="020B0604020202020204" pitchFamily="34" charset="0"/>
              </a:rPr>
              <a:t>श्लेष्म और परिगलित स्लो का निकलना</a:t>
            </a:r>
            <a:r>
              <a:rPr lang="en-US" altLang="en-US" sz="3600" b="1">
                <a:solidFill>
                  <a:srgbClr val="008000"/>
                </a:solidFill>
                <a:latin typeface="Arial" panose="020B0604020202020204" pitchFamily="34" charset="0"/>
              </a:rPr>
              <a:t> </a:t>
            </a:r>
          </a:p>
          <a:p>
            <a:pPr eaLnBrk="1" hangingPunct="1"/>
            <a:r>
              <a:rPr lang="hi-IN" altLang="en-US" sz="3600" b="1">
                <a:solidFill>
                  <a:srgbClr val="008000"/>
                </a:solidFill>
                <a:latin typeface="Arial" panose="020B0604020202020204" pitchFamily="34" charset="0"/>
              </a:rPr>
              <a:t>तापमान में वृद्धि</a:t>
            </a:r>
            <a:endParaRPr lang="en-US" altLang="en-US" sz="3600" b="1">
              <a:solidFill>
                <a:srgbClr val="008000"/>
              </a:solidFill>
              <a:latin typeface="Arial" panose="020B060402020202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FD91C04-AF7B-34F4-C574-5AA9111A8F37}"/>
              </a:ext>
            </a:extLst>
          </p:cNvPr>
          <p:cNvSpPr>
            <a:spLocks noGrp="1" noChangeArrowheads="1"/>
          </p:cNvSpPr>
          <p:nvPr>
            <p:ph type="title"/>
          </p:nvPr>
        </p:nvSpPr>
        <p:spPr>
          <a:xfrm>
            <a:off x="304800" y="0"/>
            <a:ext cx="8153400" cy="1143000"/>
          </a:xfrm>
          <a:noFill/>
        </p:spPr>
        <p:txBody>
          <a:bodyPr lIns="92075" tIns="46038" rIns="92075" bIns="46038"/>
          <a:lstStyle/>
          <a:p>
            <a:pPr eaLnBrk="1" hangingPunct="1"/>
            <a:r>
              <a:rPr lang="en-US" altLang="en-US" b="1" u="sng"/>
              <a:t>Mustard </a:t>
            </a:r>
            <a:r>
              <a:rPr lang="hi-IN" altLang="en-US" b="1" u="sng"/>
              <a:t>प्रभाव</a:t>
            </a:r>
            <a:r>
              <a:rPr lang="en-US" altLang="en-US" b="1" u="sng"/>
              <a:t>:</a:t>
            </a:r>
            <a:r>
              <a:rPr lang="hi-IN" altLang="en-US" b="1" u="sng"/>
              <a:t>वायुमार्ग की चोट</a:t>
            </a:r>
            <a:endParaRPr lang="en-US" altLang="en-US" b="1" u="sng"/>
          </a:p>
        </p:txBody>
      </p:sp>
      <p:sp>
        <p:nvSpPr>
          <p:cNvPr id="45059" name="Rectangle 3">
            <a:extLst>
              <a:ext uri="{FF2B5EF4-FFF2-40B4-BE49-F238E27FC236}">
                <a16:creationId xmlns:a16="http://schemas.microsoft.com/office/drawing/2014/main" id="{EC496B27-1ECD-D4B8-C8C3-47FC56385AFD}"/>
              </a:ext>
            </a:extLst>
          </p:cNvPr>
          <p:cNvSpPr>
            <a:spLocks noGrp="1" noChangeArrowheads="1"/>
          </p:cNvSpPr>
          <p:nvPr>
            <p:ph type="body" idx="1"/>
          </p:nvPr>
        </p:nvSpPr>
        <p:spPr>
          <a:xfrm>
            <a:off x="338138" y="1828800"/>
            <a:ext cx="4843462" cy="3886200"/>
          </a:xfrm>
          <a:noFill/>
        </p:spPr>
        <p:txBody>
          <a:bodyPr lIns="92075" tIns="46038" rIns="92075" bIns="46038"/>
          <a:lstStyle/>
          <a:p>
            <a:pPr eaLnBrk="1" hangingPunct="1">
              <a:lnSpc>
                <a:spcPct val="90000"/>
              </a:lnSpc>
            </a:pPr>
            <a:r>
              <a:rPr lang="hi-IN" altLang="en-US" sz="2800" b="1">
                <a:solidFill>
                  <a:srgbClr val="FF3300"/>
                </a:solidFill>
              </a:rPr>
              <a:t>ऊपरी</a:t>
            </a:r>
            <a:r>
              <a:rPr lang="en-US" altLang="en-US" sz="2800" b="1">
                <a:solidFill>
                  <a:srgbClr val="FF3300"/>
                </a:solidFill>
              </a:rPr>
              <a:t>:  </a:t>
            </a:r>
            <a:r>
              <a:rPr lang="hi-IN" altLang="en-US" sz="2800" b="1">
                <a:solidFill>
                  <a:srgbClr val="FF3300"/>
                </a:solidFill>
              </a:rPr>
              <a:t>नाक साइनस</a:t>
            </a:r>
            <a:r>
              <a:rPr lang="en-US" altLang="en-US" sz="2800" b="1">
                <a:solidFill>
                  <a:srgbClr val="FF3300"/>
                </a:solidFill>
              </a:rPr>
              <a:t>, </a:t>
            </a:r>
            <a:r>
              <a:rPr lang="hi-IN" altLang="en-US" sz="2800" b="1">
                <a:solidFill>
                  <a:srgbClr val="FF3300"/>
                </a:solidFill>
              </a:rPr>
              <a:t>ग्रसनी</a:t>
            </a:r>
            <a:r>
              <a:rPr lang="en-US" altLang="en-US" sz="2800" b="1">
                <a:solidFill>
                  <a:srgbClr val="FF3300"/>
                </a:solidFill>
              </a:rPr>
              <a:t> </a:t>
            </a:r>
          </a:p>
          <a:p>
            <a:pPr lvl="1" eaLnBrk="1" hangingPunct="1">
              <a:lnSpc>
                <a:spcPct val="90000"/>
              </a:lnSpc>
            </a:pPr>
            <a:r>
              <a:rPr lang="en-US" altLang="en-US" sz="2400" b="1">
                <a:solidFill>
                  <a:srgbClr val="FF3300"/>
                </a:solidFill>
              </a:rPr>
              <a:t>(</a:t>
            </a:r>
            <a:r>
              <a:rPr lang="hi-IN" altLang="en-US" sz="2400" b="1">
                <a:solidFill>
                  <a:srgbClr val="FF3300"/>
                </a:solidFill>
              </a:rPr>
              <a:t>एपिस्टेक्सिस, गले में खराश, हैकिंग खांसी</a:t>
            </a:r>
            <a:r>
              <a:rPr lang="en-US" altLang="en-US" sz="2400" b="1">
                <a:solidFill>
                  <a:srgbClr val="FF3300"/>
                </a:solidFill>
              </a:rPr>
              <a:t>)</a:t>
            </a:r>
          </a:p>
          <a:p>
            <a:pPr eaLnBrk="1" hangingPunct="1">
              <a:lnSpc>
                <a:spcPct val="90000"/>
              </a:lnSpc>
            </a:pPr>
            <a:r>
              <a:rPr lang="hi-IN" altLang="en-US" sz="2800" b="1">
                <a:solidFill>
                  <a:srgbClr val="008000"/>
                </a:solidFill>
              </a:rPr>
              <a:t>मध्य</a:t>
            </a:r>
            <a:r>
              <a:rPr lang="en-US" altLang="en-US" sz="2800" b="1">
                <a:solidFill>
                  <a:srgbClr val="008000"/>
                </a:solidFill>
              </a:rPr>
              <a:t>:  </a:t>
            </a:r>
            <a:r>
              <a:rPr lang="hi-IN" altLang="en-US" sz="2800" b="1">
                <a:solidFill>
                  <a:srgbClr val="008000"/>
                </a:solidFill>
                <a:cs typeface="Mangal" panose="02040503050203030202" pitchFamily="18" charset="0"/>
              </a:rPr>
              <a:t>स्‍वरयंत्र</a:t>
            </a:r>
            <a:r>
              <a:rPr lang="en-US" altLang="en-US" sz="2800" b="1">
                <a:solidFill>
                  <a:srgbClr val="008000"/>
                </a:solidFill>
              </a:rPr>
              <a:t> (</a:t>
            </a:r>
            <a:r>
              <a:rPr lang="hi-IN" altLang="en-US" sz="2800" b="1">
                <a:solidFill>
                  <a:srgbClr val="008000"/>
                </a:solidFill>
              </a:rPr>
              <a:t>स्वर बैठना</a:t>
            </a:r>
            <a:r>
              <a:rPr lang="en-US" altLang="en-US" sz="2800" b="1">
                <a:solidFill>
                  <a:srgbClr val="008000"/>
                </a:solidFill>
              </a:rPr>
              <a:t>)</a:t>
            </a:r>
          </a:p>
          <a:p>
            <a:pPr eaLnBrk="1" hangingPunct="1">
              <a:lnSpc>
                <a:spcPct val="90000"/>
              </a:lnSpc>
            </a:pPr>
            <a:r>
              <a:rPr lang="hi-IN" altLang="en-US" sz="2800" b="1">
                <a:solidFill>
                  <a:srgbClr val="3333FF"/>
                </a:solidFill>
              </a:rPr>
              <a:t>नीचा करना</a:t>
            </a:r>
            <a:r>
              <a:rPr lang="en-US" altLang="en-US" sz="2800" b="1">
                <a:solidFill>
                  <a:srgbClr val="3333FF"/>
                </a:solidFill>
              </a:rPr>
              <a:t>:  </a:t>
            </a:r>
            <a:r>
              <a:rPr lang="hi-IN" altLang="en-US" sz="2800" b="1">
                <a:solidFill>
                  <a:srgbClr val="3333FF"/>
                </a:solidFill>
              </a:rPr>
              <a:t>ब्रोंकाइटिस, ब्रोन्कोपमोनिया (सांस की तकलीफ, उत्पादक खांसी</a:t>
            </a:r>
            <a:r>
              <a:rPr lang="en-US" altLang="en-US" sz="2800" b="1">
                <a:solidFill>
                  <a:srgbClr val="3333FF"/>
                </a:solidFill>
              </a:rPr>
              <a:t>)</a:t>
            </a:r>
          </a:p>
          <a:p>
            <a:pPr eaLnBrk="1" hangingPunct="1">
              <a:lnSpc>
                <a:spcPct val="90000"/>
              </a:lnSpc>
            </a:pPr>
            <a:r>
              <a:rPr lang="hi-IN" altLang="en-US" sz="2800" b="1"/>
              <a:t>फुफ्फुसीय एडिमा दुर्लभ है</a:t>
            </a:r>
            <a:endParaRPr lang="en-US" altLang="en-US" sz="2800" b="1"/>
          </a:p>
        </p:txBody>
      </p:sp>
      <p:pic>
        <p:nvPicPr>
          <p:cNvPr id="45060" name="Picture 4" descr="Urb pulm slide 32">
            <a:extLst>
              <a:ext uri="{FF2B5EF4-FFF2-40B4-BE49-F238E27FC236}">
                <a16:creationId xmlns:a16="http://schemas.microsoft.com/office/drawing/2014/main" id="{37B4B704-A399-A6C3-119D-C34EF9A15EF1}"/>
              </a:ext>
            </a:extLst>
          </p:cNvPr>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5867400" y="1371600"/>
            <a:ext cx="2924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BD70297-F068-FC23-1919-FAF945C58E20}"/>
              </a:ext>
            </a:extLst>
          </p:cNvPr>
          <p:cNvSpPr>
            <a:spLocks noGrp="1" noChangeArrowheads="1"/>
          </p:cNvSpPr>
          <p:nvPr>
            <p:ph type="title"/>
          </p:nvPr>
        </p:nvSpPr>
        <p:spPr>
          <a:xfrm>
            <a:off x="685800" y="304800"/>
            <a:ext cx="7772400" cy="1447800"/>
          </a:xfrm>
          <a:noFill/>
        </p:spPr>
        <p:txBody>
          <a:bodyPr lIns="92075" tIns="46038" rIns="92075" bIns="46038"/>
          <a:lstStyle/>
          <a:p>
            <a:pPr eaLnBrk="1" hangingPunct="1"/>
            <a:r>
              <a:rPr lang="en-US" altLang="en-US" b="1" u="sng"/>
              <a:t>Mustard </a:t>
            </a:r>
            <a:r>
              <a:rPr lang="hi-IN" altLang="en-US" b="1" u="sng"/>
              <a:t>प्रभाव</a:t>
            </a:r>
            <a:br>
              <a:rPr lang="en-US" altLang="en-US" b="1" u="sng"/>
            </a:br>
            <a:r>
              <a:rPr lang="hi-IN" altLang="en-US" b="1" u="sng"/>
              <a:t>गैस्ट्रोइंटेस्टाइनल चोट</a:t>
            </a:r>
            <a:endParaRPr lang="en-US" altLang="en-US" b="1" u="sng"/>
          </a:p>
        </p:txBody>
      </p:sp>
      <p:sp>
        <p:nvSpPr>
          <p:cNvPr id="46083" name="Rectangle 3">
            <a:extLst>
              <a:ext uri="{FF2B5EF4-FFF2-40B4-BE49-F238E27FC236}">
                <a16:creationId xmlns:a16="http://schemas.microsoft.com/office/drawing/2014/main" id="{EEB0218F-1D61-64AE-AC47-62EC97796C2E}"/>
              </a:ext>
            </a:extLst>
          </p:cNvPr>
          <p:cNvSpPr>
            <a:spLocks noGrp="1" noChangeArrowheads="1"/>
          </p:cNvSpPr>
          <p:nvPr>
            <p:ph type="body" idx="1"/>
          </p:nvPr>
        </p:nvSpPr>
        <p:spPr>
          <a:xfrm>
            <a:off x="1042988" y="2330450"/>
            <a:ext cx="3852862" cy="3487738"/>
          </a:xfrm>
          <a:noFill/>
        </p:spPr>
        <p:txBody>
          <a:bodyPr lIns="92075" tIns="46038" rIns="92075" bIns="46038"/>
          <a:lstStyle/>
          <a:p>
            <a:pPr eaLnBrk="1" hangingPunct="1"/>
            <a:r>
              <a:rPr lang="hi-IN" altLang="en-US"/>
              <a:t>24 घंटे के भीतर</a:t>
            </a:r>
            <a:endParaRPr lang="en-IN" altLang="en-US"/>
          </a:p>
          <a:p>
            <a:pPr eaLnBrk="1" hangingPunct="1">
              <a:buFont typeface="Wingdings" panose="05000000000000000000" pitchFamily="2" charset="2"/>
              <a:buChar char="Ø"/>
            </a:pPr>
            <a:r>
              <a:rPr lang="hi-IN" altLang="en-US"/>
              <a:t>मतली और उल्टी</a:t>
            </a:r>
            <a:endParaRPr lang="en-US" altLang="en-US"/>
          </a:p>
          <a:p>
            <a:pPr eaLnBrk="1" hangingPunct="1"/>
            <a:r>
              <a:rPr lang="hi-IN" altLang="en-US"/>
              <a:t>3 से 5 दिनों के बाद</a:t>
            </a:r>
            <a:endParaRPr lang="en-IN" altLang="en-US"/>
          </a:p>
          <a:p>
            <a:pPr eaLnBrk="1" hangingPunct="1">
              <a:buFont typeface="Wingdings" panose="05000000000000000000" pitchFamily="2" charset="2"/>
              <a:buChar char="Ø"/>
            </a:pPr>
            <a:r>
              <a:rPr lang="hi-IN" altLang="en-US"/>
              <a:t>अस्तर कोशिका विनाश</a:t>
            </a:r>
            <a:endParaRPr lang="en-US" altLang="en-US"/>
          </a:p>
        </p:txBody>
      </p:sp>
      <p:graphicFrame>
        <p:nvGraphicFramePr>
          <p:cNvPr id="46084" name="Object 0">
            <a:extLst>
              <a:ext uri="{FF2B5EF4-FFF2-40B4-BE49-F238E27FC236}">
                <a16:creationId xmlns:a16="http://schemas.microsoft.com/office/drawing/2014/main" id="{67317FC2-0549-12D0-B73D-3274C356CD35}"/>
              </a:ext>
            </a:extLst>
          </p:cNvPr>
          <p:cNvGraphicFramePr>
            <a:graphicFrameLocks/>
          </p:cNvGraphicFramePr>
          <p:nvPr/>
        </p:nvGraphicFramePr>
        <p:xfrm>
          <a:off x="5068888" y="1676400"/>
          <a:ext cx="3525837" cy="4343400"/>
        </p:xfrm>
        <a:graphic>
          <a:graphicData uri="http://schemas.openxmlformats.org/presentationml/2006/ole">
            <mc:AlternateContent xmlns:mc="http://schemas.openxmlformats.org/markup-compatibility/2006">
              <mc:Choice xmlns:v="urn:schemas-microsoft-com:vml" Requires="v">
                <p:oleObj r:id="rId3" imgW="3525829" imgH="4342789" progId="">
                  <p:embed/>
                </p:oleObj>
              </mc:Choice>
              <mc:Fallback>
                <p:oleObj r:id="rId3" imgW="3525829" imgH="4342789" progId="">
                  <p:embed/>
                  <p:pic>
                    <p:nvPicPr>
                      <p:cNvPr id="0" name="Object 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888" y="1676400"/>
                        <a:ext cx="35258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89BCAEDA-0BDD-367B-311B-6B5AE7BB3F8D}"/>
              </a:ext>
            </a:extLst>
          </p:cNvPr>
          <p:cNvPicPr>
            <a:picLocks noChangeAspect="1" noChangeArrowheads="1"/>
          </p:cNvPicPr>
          <p:nvPr/>
        </p:nvPicPr>
        <p:blipFill>
          <a:blip r:embed="rId2">
            <a:lum bright="6000" contrast="-78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a:extLst>
              <a:ext uri="{FF2B5EF4-FFF2-40B4-BE49-F238E27FC236}">
                <a16:creationId xmlns:a16="http://schemas.microsoft.com/office/drawing/2014/main" id="{93BBEAF5-6E87-4A8B-BBBE-7D177E18E66B}"/>
              </a:ext>
            </a:extLst>
          </p:cNvPr>
          <p:cNvSpPr>
            <a:spLocks noChangeArrowheads="1"/>
          </p:cNvSpPr>
          <p:nvPr/>
        </p:nvSpPr>
        <p:spPr bwMode="auto">
          <a:xfrm>
            <a:off x="5486400" y="1371600"/>
            <a:ext cx="290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Tx/>
              <a:buChar char="•"/>
            </a:pPr>
            <a:endParaRPr lang="en-US" altLang="en-US" sz="2400" b="0">
              <a:solidFill>
                <a:srgbClr val="FFFF66"/>
              </a:solidFill>
            </a:endParaRPr>
          </a:p>
          <a:p>
            <a:pPr eaLnBrk="1" hangingPunct="1">
              <a:buFontTx/>
              <a:buChar char="•"/>
            </a:pPr>
            <a:endParaRPr lang="en-US" altLang="en-US" sz="2400" b="0">
              <a:solidFill>
                <a:srgbClr val="FFFF66"/>
              </a:solidFill>
            </a:endParaRPr>
          </a:p>
        </p:txBody>
      </p:sp>
      <p:pic>
        <p:nvPicPr>
          <p:cNvPr id="47108" name="Picture 4">
            <a:extLst>
              <a:ext uri="{FF2B5EF4-FFF2-40B4-BE49-F238E27FC236}">
                <a16:creationId xmlns:a16="http://schemas.microsoft.com/office/drawing/2014/main" id="{31B994BD-128D-D460-0578-13A43FA53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401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WordArt 5">
            <a:extLst>
              <a:ext uri="{FF2B5EF4-FFF2-40B4-BE49-F238E27FC236}">
                <a16:creationId xmlns:a16="http://schemas.microsoft.com/office/drawing/2014/main" id="{39CA2F86-F4A6-04F1-6533-2A2AA30C8E13}"/>
              </a:ext>
            </a:extLst>
          </p:cNvPr>
          <p:cNvSpPr>
            <a:spLocks noChangeArrowheads="1" noChangeShapeType="1" noTextEdit="1"/>
          </p:cNvSpPr>
          <p:nvPr/>
        </p:nvSpPr>
        <p:spPr bwMode="auto">
          <a:xfrm>
            <a:off x="1219200" y="5867400"/>
            <a:ext cx="2438400" cy="319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634"/>
              </a:avLst>
            </a:prstTxWarp>
          </a:bodyPr>
          <a:lstStyle/>
          <a:p>
            <a:pPr algn="ctr"/>
            <a:r>
              <a:rPr lang="hi-IN" sz="3600" kern="10" spc="720">
                <a:solidFill>
                  <a:srgbClr val="00FFFF"/>
                </a:solidFill>
                <a:effectLst>
                  <a:outerShdw dist="45791" dir="3378596" algn="ctr" rotWithShape="0">
                    <a:srgbClr val="4D4D4D"/>
                  </a:outerShdw>
                </a:effectLst>
                <a:latin typeface="+mn-cs"/>
                <a:ea typeface="+mn-cs"/>
              </a:rPr>
              <a:t>जीआई ट्रैक्ट</a:t>
            </a:r>
            <a:endParaRPr lang="en-US" sz="3600" kern="10" spc="720">
              <a:solidFill>
                <a:srgbClr val="00FFFF"/>
              </a:solidFill>
              <a:effectLst>
                <a:outerShdw dist="45791" dir="3378596" algn="ctr" rotWithShape="0">
                  <a:srgbClr val="4D4D4D"/>
                </a:outerShdw>
              </a:effectLst>
              <a:latin typeface="+mn-cs"/>
              <a:ea typeface="+mn-cs"/>
            </a:endParaRPr>
          </a:p>
        </p:txBody>
      </p:sp>
      <p:sp>
        <p:nvSpPr>
          <p:cNvPr id="47110" name="Rectangle 6">
            <a:extLst>
              <a:ext uri="{FF2B5EF4-FFF2-40B4-BE49-F238E27FC236}">
                <a16:creationId xmlns:a16="http://schemas.microsoft.com/office/drawing/2014/main" id="{A1C89430-3990-4B44-DB23-23E3AB231776}"/>
              </a:ext>
            </a:extLst>
          </p:cNvPr>
          <p:cNvSpPr>
            <a:spLocks noChangeArrowheads="1"/>
          </p:cNvSpPr>
          <p:nvPr/>
        </p:nvSpPr>
        <p:spPr bwMode="auto">
          <a:xfrm>
            <a:off x="5257800" y="1706563"/>
            <a:ext cx="2586038" cy="584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200"/>
              <a:t>ग्रासनलीशोथ</a:t>
            </a:r>
            <a:endParaRPr lang="en-US" altLang="en-US" sz="3200"/>
          </a:p>
        </p:txBody>
      </p:sp>
      <p:sp>
        <p:nvSpPr>
          <p:cNvPr id="47111" name="Rectangle 7">
            <a:extLst>
              <a:ext uri="{FF2B5EF4-FFF2-40B4-BE49-F238E27FC236}">
                <a16:creationId xmlns:a16="http://schemas.microsoft.com/office/drawing/2014/main" id="{F933B76F-3857-5753-D541-D9B5352DA17C}"/>
              </a:ext>
            </a:extLst>
          </p:cNvPr>
          <p:cNvSpPr>
            <a:spLocks noChangeArrowheads="1"/>
          </p:cNvSpPr>
          <p:nvPr/>
        </p:nvSpPr>
        <p:spPr bwMode="auto">
          <a:xfrm>
            <a:off x="5257800" y="3154363"/>
            <a:ext cx="3656013" cy="584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200"/>
              <a:t>इरोसिव गैस्ट्र्रिटिस</a:t>
            </a:r>
            <a:endParaRPr lang="en-US" altLang="en-US" sz="3200"/>
          </a:p>
        </p:txBody>
      </p:sp>
      <p:sp>
        <p:nvSpPr>
          <p:cNvPr id="47112" name="Rectangle 8">
            <a:extLst>
              <a:ext uri="{FF2B5EF4-FFF2-40B4-BE49-F238E27FC236}">
                <a16:creationId xmlns:a16="http://schemas.microsoft.com/office/drawing/2014/main" id="{9C5810DB-0195-DDE1-8292-0C94075485A9}"/>
              </a:ext>
            </a:extLst>
          </p:cNvPr>
          <p:cNvSpPr>
            <a:spLocks noChangeArrowheads="1"/>
          </p:cNvSpPr>
          <p:nvPr/>
        </p:nvSpPr>
        <p:spPr bwMode="auto">
          <a:xfrm>
            <a:off x="5334000" y="4525963"/>
            <a:ext cx="1522413" cy="584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buFont typeface="Wingdings" panose="05000000000000000000" pitchFamily="2" charset="2"/>
              <a:buChar char="Ø"/>
            </a:pPr>
            <a:r>
              <a:rPr lang="hi-IN" altLang="en-US" sz="3200"/>
              <a:t>छिद्रण</a:t>
            </a:r>
            <a:endParaRPr lang="en-US" altLang="en-US" sz="3200"/>
          </a:p>
        </p:txBody>
      </p:sp>
      <p:sp>
        <p:nvSpPr>
          <p:cNvPr id="47113" name="Text Box 9">
            <a:extLst>
              <a:ext uri="{FF2B5EF4-FFF2-40B4-BE49-F238E27FC236}">
                <a16:creationId xmlns:a16="http://schemas.microsoft.com/office/drawing/2014/main" id="{8F86DB30-6BB1-A041-8D2E-CCD0336B067E}"/>
              </a:ext>
            </a:extLst>
          </p:cNvPr>
          <p:cNvSpPr txBox="1">
            <a:spLocks noChangeArrowheads="1"/>
          </p:cNvSpPr>
          <p:nvPr/>
        </p:nvSpPr>
        <p:spPr bwMode="auto">
          <a:xfrm>
            <a:off x="263525" y="242888"/>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r>
              <a:rPr lang="hi-IN" altLang="en-US" u="sng">
                <a:solidFill>
                  <a:schemeClr val="tx1"/>
                </a:solidFill>
                <a:latin typeface="Stencil" panose="040409050D0802020404" pitchFamily="82" charset="0"/>
              </a:rPr>
              <a:t>ब्लिस्टर एजेंट</a:t>
            </a:r>
            <a:r>
              <a:rPr lang="en-US" altLang="en-US" u="sng">
                <a:solidFill>
                  <a:schemeClr val="tx1"/>
                </a:solidFill>
                <a:latin typeface="Stencil" panose="040409050D0802020404" pitchFamily="82" charset="0"/>
              </a:rPr>
              <a:t>(VESICANTS)---</a:t>
            </a:r>
            <a:r>
              <a:rPr lang="hi-IN" altLang="en-US" u="sng">
                <a:solidFill>
                  <a:schemeClr val="tx1"/>
                </a:solidFill>
                <a:latin typeface="Stencil" panose="040409050D0802020404" pitchFamily="82" charset="0"/>
              </a:rPr>
              <a:t>प्रभाव</a:t>
            </a:r>
            <a:endParaRPr lang="en-US" altLang="en-US" u="sng">
              <a:solidFill>
                <a:schemeClr val="tx1"/>
              </a:solidFill>
              <a:latin typeface="Stencil" panose="040409050D0802020404" pitchFamily="82" charset="0"/>
            </a:endParaRPr>
          </a:p>
        </p:txBody>
      </p:sp>
      <p:pic>
        <p:nvPicPr>
          <p:cNvPr id="47114" name="Picture 1">
            <a:extLst>
              <a:ext uri="{FF2B5EF4-FFF2-40B4-BE49-F238E27FC236}">
                <a16:creationId xmlns:a16="http://schemas.microsoft.com/office/drawing/2014/main" id="{604B7676-4BAA-2D97-A41C-E4D0AEE8B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068B25D-977D-5EFF-9E7B-94CEB8A3C510}"/>
              </a:ext>
            </a:extLst>
          </p:cNvPr>
          <p:cNvSpPr>
            <a:spLocks noGrp="1" noChangeArrowheads="1"/>
          </p:cNvSpPr>
          <p:nvPr>
            <p:ph type="title"/>
          </p:nvPr>
        </p:nvSpPr>
        <p:spPr>
          <a:noFill/>
        </p:spPr>
        <p:txBody>
          <a:bodyPr lIns="92075" tIns="46038" rIns="92075" bIns="46038"/>
          <a:lstStyle/>
          <a:p>
            <a:pPr eaLnBrk="1" hangingPunct="1"/>
            <a:r>
              <a:rPr lang="en-US" altLang="en-US" b="1" u="sng"/>
              <a:t>Mustard </a:t>
            </a:r>
            <a:r>
              <a:rPr lang="hi-IN" altLang="en-US" b="1" u="sng"/>
              <a:t>प्रभाव</a:t>
            </a:r>
            <a:br>
              <a:rPr lang="en-US" altLang="en-US" b="1" u="sng"/>
            </a:br>
            <a:r>
              <a:rPr lang="hi-IN" altLang="en-US" b="1" u="sng"/>
              <a:t>अस्थि मज्जा क्षति</a:t>
            </a:r>
            <a:endParaRPr lang="en-US" altLang="en-US" b="1" u="sng"/>
          </a:p>
        </p:txBody>
      </p:sp>
      <p:sp>
        <p:nvSpPr>
          <p:cNvPr id="48131" name="Rectangle 3">
            <a:extLst>
              <a:ext uri="{FF2B5EF4-FFF2-40B4-BE49-F238E27FC236}">
                <a16:creationId xmlns:a16="http://schemas.microsoft.com/office/drawing/2014/main" id="{8D1742BA-8F72-BC08-94A6-C9D50198DC82}"/>
              </a:ext>
            </a:extLst>
          </p:cNvPr>
          <p:cNvSpPr>
            <a:spLocks noGrp="1" noChangeArrowheads="1"/>
          </p:cNvSpPr>
          <p:nvPr>
            <p:ph type="body" idx="1"/>
          </p:nvPr>
        </p:nvSpPr>
        <p:spPr>
          <a:xfrm>
            <a:off x="304800" y="2057400"/>
            <a:ext cx="4498975" cy="4495800"/>
          </a:xfrm>
          <a:noFill/>
        </p:spPr>
        <p:txBody>
          <a:bodyPr lIns="92075" tIns="46038" rIns="92075" bIns="46038"/>
          <a:lstStyle/>
          <a:p>
            <a:pPr eaLnBrk="1" hangingPunct="1">
              <a:lnSpc>
                <a:spcPct val="140000"/>
              </a:lnSpc>
            </a:pPr>
            <a:r>
              <a:rPr lang="hi-IN" altLang="en-US" sz="2800" b="1"/>
              <a:t>स्टेम सेल को नुकसान पहुंचाता है
</a:t>
            </a:r>
            <a:r>
              <a:rPr lang="en-US" altLang="en-US" sz="2800" b="1"/>
              <a:t>WBC, RBC, </a:t>
            </a:r>
            <a:r>
              <a:rPr lang="hi-IN" altLang="en-US" sz="2800" b="1"/>
              <a:t>प्लेटलेट्स में कमी के बाद 3 - 5 दिनों
उत्तरजीविता दुर्लभ है यदि </a:t>
            </a:r>
            <a:r>
              <a:rPr lang="en-US" altLang="en-US" sz="2800" b="1"/>
              <a:t>WBC 200 &lt; </a:t>
            </a:r>
            <a:r>
              <a:rPr lang="hi-IN" altLang="en-US" sz="2800" b="1"/>
              <a:t>है</a:t>
            </a:r>
            <a:endParaRPr lang="en-US" altLang="en-US" sz="2800" b="1"/>
          </a:p>
        </p:txBody>
      </p:sp>
      <p:pic>
        <p:nvPicPr>
          <p:cNvPr id="48132" name="Picture 4">
            <a:extLst>
              <a:ext uri="{FF2B5EF4-FFF2-40B4-BE49-F238E27FC236}">
                <a16:creationId xmlns:a16="http://schemas.microsoft.com/office/drawing/2014/main" id="{8BA703CA-FBE7-A9E7-89D0-1C673711A48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23701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ECE8E6C-80AE-2B29-4DD5-DFD56203F320}"/>
              </a:ext>
            </a:extLst>
          </p:cNvPr>
          <p:cNvSpPr>
            <a:spLocks noGrp="1" noChangeArrowheads="1"/>
          </p:cNvSpPr>
          <p:nvPr>
            <p:ph type="title"/>
          </p:nvPr>
        </p:nvSpPr>
        <p:spPr>
          <a:noFill/>
        </p:spPr>
        <p:txBody>
          <a:bodyPr lIns="92075" tIns="46038" rIns="92075" bIns="46038"/>
          <a:lstStyle/>
          <a:p>
            <a:pPr eaLnBrk="1" hangingPunct="1"/>
            <a:r>
              <a:rPr lang="hi-IN" altLang="en-US" b="1" u="sng"/>
              <a:t>लेविसाइट प्रभाव</a:t>
            </a:r>
            <a:endParaRPr lang="en-US" altLang="en-US" b="1" u="sng"/>
          </a:p>
        </p:txBody>
      </p:sp>
      <p:sp>
        <p:nvSpPr>
          <p:cNvPr id="49155" name="Rectangle 3">
            <a:extLst>
              <a:ext uri="{FF2B5EF4-FFF2-40B4-BE49-F238E27FC236}">
                <a16:creationId xmlns:a16="http://schemas.microsoft.com/office/drawing/2014/main" id="{36DA540F-4FD2-76E5-EFD5-7F92283B108A}"/>
              </a:ext>
            </a:extLst>
          </p:cNvPr>
          <p:cNvSpPr>
            <a:spLocks noGrp="1" noChangeArrowheads="1"/>
          </p:cNvSpPr>
          <p:nvPr>
            <p:ph type="body" idx="1"/>
          </p:nvPr>
        </p:nvSpPr>
        <p:spPr>
          <a:xfrm>
            <a:off x="677863" y="1828800"/>
            <a:ext cx="7348537" cy="4349750"/>
          </a:xfrm>
          <a:noFill/>
        </p:spPr>
        <p:txBody>
          <a:bodyPr lIns="92075" tIns="46038" rIns="92075" bIns="46038"/>
          <a:lstStyle/>
          <a:p>
            <a:pPr eaLnBrk="1" hangingPunct="1"/>
            <a:r>
              <a:rPr lang="hi-IN" altLang="en-US"/>
              <a:t>आंखों, त्वचा और वायुमार्ग में गंभीर जलन का कारण बनता है तुरंत एक्सपोजर पर (कोई देरी नहीं)
ऊतक परिगलन
बढ़ी हुई केशिका</a:t>
            </a:r>
            <a:br>
              <a:rPr lang="hi-IN" altLang="en-US"/>
            </a:br>
            <a:r>
              <a:rPr lang="hi-IN" altLang="en-US"/>
              <a:t>पारगम्यता
कोई अस्थि मज्जा प्रभाव नहीं</a:t>
            </a:r>
            <a:endParaRPr lang="en-US" altLang="en-US"/>
          </a:p>
        </p:txBody>
      </p:sp>
      <p:pic>
        <p:nvPicPr>
          <p:cNvPr id="49156" name="Picture 4">
            <a:extLst>
              <a:ext uri="{FF2B5EF4-FFF2-40B4-BE49-F238E27FC236}">
                <a16:creationId xmlns:a16="http://schemas.microsoft.com/office/drawing/2014/main" id="{8FD6E47F-91A4-CB5F-DEAF-E396645F431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5" y="2514600"/>
            <a:ext cx="204946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0">
            <a:extLst>
              <a:ext uri="{FF2B5EF4-FFF2-40B4-BE49-F238E27FC236}">
                <a16:creationId xmlns:a16="http://schemas.microsoft.com/office/drawing/2014/main" id="{772BDBA3-8C5C-3F22-3511-9AFC27D16DE2}"/>
              </a:ext>
            </a:extLst>
          </p:cNvPr>
          <p:cNvGraphicFramePr>
            <a:graphicFrameLocks noChangeAspect="1"/>
          </p:cNvGraphicFramePr>
          <p:nvPr/>
        </p:nvGraphicFramePr>
        <p:xfrm>
          <a:off x="0" y="52388"/>
          <a:ext cx="9126538" cy="6840537"/>
        </p:xfrm>
        <a:graphic>
          <a:graphicData uri="http://schemas.openxmlformats.org/presentationml/2006/ole">
            <mc:AlternateContent xmlns:mc="http://schemas.openxmlformats.org/markup-compatibility/2006">
              <mc:Choice xmlns:v="urn:schemas-microsoft-com:vml" Requires="v">
                <p:oleObj name="Slide" r:id="rId2" imgW="4564063" imgH="3422650" progId="PowerPoint.Slide.8">
                  <p:embed/>
                </p:oleObj>
              </mc:Choice>
              <mc:Fallback>
                <p:oleObj name="Slide" r:id="rId2" imgW="4564063" imgH="3422650" progId="PowerPoint.Slide.8">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26538"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9" name="Rectangle 2">
            <a:extLst>
              <a:ext uri="{FF2B5EF4-FFF2-40B4-BE49-F238E27FC236}">
                <a16:creationId xmlns:a16="http://schemas.microsoft.com/office/drawing/2014/main" id="{D24550F6-B54C-FD87-1CBC-2644D49D2225}"/>
              </a:ext>
            </a:extLst>
          </p:cNvPr>
          <p:cNvSpPr>
            <a:spLocks noGrp="1" noChangeArrowheads="1"/>
          </p:cNvSpPr>
          <p:nvPr>
            <p:ph type="title"/>
          </p:nvPr>
        </p:nvSpPr>
        <p:spPr>
          <a:xfrm>
            <a:off x="685800" y="0"/>
            <a:ext cx="7772400" cy="1143000"/>
          </a:xfrm>
        </p:spPr>
        <p:txBody>
          <a:bodyPr/>
          <a:lstStyle/>
          <a:p>
            <a:pPr eaLnBrk="1" hangingPunct="1"/>
            <a:r>
              <a:rPr lang="hi-IN" altLang="en-US" sz="3200" b="1" u="sng">
                <a:solidFill>
                  <a:srgbClr val="CC3300"/>
                </a:solidFill>
                <a:latin typeface="Arial" panose="020B0604020202020204" pitchFamily="34" charset="0"/>
              </a:rPr>
              <a:t>उपचार व्यवस्था</a:t>
            </a:r>
            <a:br>
              <a:rPr lang="hi-IN" altLang="en-US" sz="3200" b="1" u="sng">
                <a:solidFill>
                  <a:srgbClr val="CC3300"/>
                </a:solidFill>
                <a:latin typeface="Arial" panose="020B0604020202020204" pitchFamily="34" charset="0"/>
              </a:rPr>
            </a:br>
            <a:r>
              <a:rPr lang="hi-IN" altLang="en-US" sz="3200" b="1" u="sng">
                <a:solidFill>
                  <a:srgbClr val="CC3300"/>
                </a:solidFill>
                <a:latin typeface="Arial" panose="020B0604020202020204" pitchFamily="34" charset="0"/>
              </a:rPr>
              <a:t>खाल</a:t>
            </a:r>
            <a:endParaRPr lang="en-US" altLang="en-US" sz="3200" b="1" u="sng">
              <a:solidFill>
                <a:srgbClr val="CC3300"/>
              </a:solidFill>
              <a:latin typeface="Arial" panose="020B0604020202020204" pitchFamily="34" charset="0"/>
            </a:endParaRPr>
          </a:p>
        </p:txBody>
      </p:sp>
      <p:sp>
        <p:nvSpPr>
          <p:cNvPr id="50180" name="Rectangle 3">
            <a:extLst>
              <a:ext uri="{FF2B5EF4-FFF2-40B4-BE49-F238E27FC236}">
                <a16:creationId xmlns:a16="http://schemas.microsoft.com/office/drawing/2014/main" id="{982082A5-5262-5990-8B5A-7BB884584EC1}"/>
              </a:ext>
            </a:extLst>
          </p:cNvPr>
          <p:cNvSpPr>
            <a:spLocks noGrp="1" noChangeArrowheads="1"/>
          </p:cNvSpPr>
          <p:nvPr>
            <p:ph type="body" idx="1"/>
          </p:nvPr>
        </p:nvSpPr>
        <p:spPr>
          <a:xfrm>
            <a:off x="304800" y="1143000"/>
            <a:ext cx="8839200" cy="5715000"/>
          </a:xfrm>
        </p:spPr>
        <p:txBody>
          <a:bodyPr/>
          <a:lstStyle/>
          <a:p>
            <a:pPr eaLnBrk="1" hangingPunct="1">
              <a:lnSpc>
                <a:spcPct val="90000"/>
              </a:lnSpc>
            </a:pPr>
            <a:r>
              <a:rPr lang="hi-IN" altLang="en-US" sz="2800" b="1" u="sng">
                <a:solidFill>
                  <a:srgbClr val="3333FF"/>
                </a:solidFill>
                <a:latin typeface="Arial" panose="020B0604020202020204" pitchFamily="34" charset="0"/>
              </a:rPr>
              <a:t>त्वचा</a:t>
            </a:r>
            <a:r>
              <a:rPr lang="en-US" altLang="en-US" sz="2800" b="1">
                <a:solidFill>
                  <a:srgbClr val="3333FF"/>
                </a:solidFill>
                <a:latin typeface="Arial" panose="020B0604020202020204" pitchFamily="34" charset="0"/>
              </a:rPr>
              <a:t> – </a:t>
            </a:r>
            <a:r>
              <a:rPr lang="hi-IN" altLang="en-US" sz="2800" b="1">
                <a:solidFill>
                  <a:srgbClr val="3333FF"/>
                </a:solidFill>
                <a:latin typeface="Arial" panose="020B0604020202020204" pitchFamily="34" charset="0"/>
              </a:rPr>
              <a:t>परिशोधन</a:t>
            </a:r>
            <a:r>
              <a:rPr lang="en-US" altLang="en-US" sz="2800" b="1">
                <a:solidFill>
                  <a:srgbClr val="3333FF"/>
                </a:solidFill>
                <a:latin typeface="Arial" panose="020B0604020202020204" pitchFamily="34" charset="0"/>
              </a:rPr>
              <a:t>:	</a:t>
            </a:r>
            <a:r>
              <a:rPr lang="hi-IN" altLang="en-US" sz="2800" b="1">
                <a:solidFill>
                  <a:srgbClr val="3333FF"/>
                </a:solidFill>
                <a:latin typeface="Arial" panose="020B0604020202020204" pitchFamily="34" charset="0"/>
              </a:rPr>
              <a:t>फुलर की पृथ्वी, क्लोरैमाइन - टी के 2% जलीय घोल में भिगोए हुए तौलिये डालना, हर 2 घंटे में दोहराया जाता है।</a:t>
            </a:r>
            <a:endParaRPr lang="en-US" altLang="en-US" sz="2800" b="1">
              <a:solidFill>
                <a:srgbClr val="3333FF"/>
              </a:solidFill>
              <a:latin typeface="Arial" panose="020B0604020202020204" pitchFamily="34" charset="0"/>
            </a:endParaRPr>
          </a:p>
          <a:p>
            <a:pPr eaLnBrk="1" hangingPunct="1">
              <a:lnSpc>
                <a:spcPct val="90000"/>
              </a:lnSpc>
            </a:pPr>
            <a:r>
              <a:rPr lang="hi-IN" altLang="en-US" sz="2800" b="1" u="sng">
                <a:solidFill>
                  <a:srgbClr val="FF3300"/>
                </a:solidFill>
                <a:latin typeface="Arial" panose="020B0604020202020204" pitchFamily="34" charset="0"/>
              </a:rPr>
              <a:t>घावों का उपचार</a:t>
            </a:r>
            <a:r>
              <a:rPr lang="en-US" altLang="en-US" sz="2800" b="1">
                <a:solidFill>
                  <a:srgbClr val="FF3300"/>
                </a:solidFill>
                <a:latin typeface="Arial" panose="020B0604020202020204" pitchFamily="34" charset="0"/>
              </a:rPr>
              <a:t>:</a:t>
            </a:r>
            <a:r>
              <a:rPr lang="hi-IN" altLang="en-US" sz="2800" b="1">
                <a:solidFill>
                  <a:srgbClr val="FF3300"/>
                </a:solidFill>
                <a:latin typeface="Arial" panose="020B0604020202020204" pitchFamily="34" charset="0"/>
              </a:rPr>
              <a:t>1% सिल्वर-सल्फाडियाज़िन ऑइंट /पोविडोन आयोडीन ऑइंट, बाँझ पट्टी से ढके दिन में दो बार लगाया जाता है</a:t>
            </a:r>
            <a:endParaRPr lang="en-US" altLang="en-US" sz="2800" b="1">
              <a:solidFill>
                <a:srgbClr val="FF33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ब्लैंड कैलामाइन लोशन, एरिथेमा के लिए स्टेरॉयड ऑइंट</a:t>
            </a:r>
            <a:r>
              <a:rPr lang="en-US" altLang="en-US" sz="2800" b="1">
                <a:solidFill>
                  <a:srgbClr val="0033CC"/>
                </a:solidFill>
                <a:latin typeface="Arial" panose="020B0604020202020204" pitchFamily="34" charset="0"/>
              </a:rPr>
              <a:t>.</a:t>
            </a:r>
          </a:p>
          <a:p>
            <a:pPr eaLnBrk="1" hangingPunct="1">
              <a:lnSpc>
                <a:spcPct val="90000"/>
              </a:lnSpc>
            </a:pPr>
            <a:r>
              <a:rPr lang="hi-IN" altLang="en-US" sz="2800" b="1">
                <a:latin typeface="Arial" panose="020B0604020202020204" pitchFamily="34" charset="0"/>
              </a:rPr>
              <a:t>दर्द से राहत: एनाल्जेसिक का इस्तेमाल किया गया</a:t>
            </a:r>
            <a:endParaRPr lang="en-IN" altLang="en-US" sz="2800" b="1">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लेविसाइट विषाक्तता के लिए बाल ओइंट तुरंत लागू किया जाता है</a:t>
            </a:r>
            <a:endParaRPr lang="en-US" altLang="en-US" sz="2800" b="1">
              <a:solidFill>
                <a:srgbClr val="008000"/>
              </a:solidFill>
              <a:latin typeface="Arial" panose="020B0604020202020204" pitchFamily="34" charset="0"/>
            </a:endParaRPr>
          </a:p>
        </p:txBody>
      </p:sp>
      <p:pic>
        <p:nvPicPr>
          <p:cNvPr id="50181" name="Picture 1">
            <a:extLst>
              <a:ext uri="{FF2B5EF4-FFF2-40B4-BE49-F238E27FC236}">
                <a16:creationId xmlns:a16="http://schemas.microsoft.com/office/drawing/2014/main" id="{D005AD44-8579-64E3-E8B9-320C264B5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444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977D57D0-0325-A1CA-18F2-CDEA89D73A1E}"/>
              </a:ext>
            </a:extLst>
          </p:cNvPr>
          <p:cNvPicPr>
            <a:picLocks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a:extLst>
              <a:ext uri="{FF2B5EF4-FFF2-40B4-BE49-F238E27FC236}">
                <a16:creationId xmlns:a16="http://schemas.microsoft.com/office/drawing/2014/main" id="{91E1994D-5775-EBC4-E9DF-E754AC0A70B3}"/>
              </a:ext>
            </a:extLst>
          </p:cNvPr>
          <p:cNvSpPr>
            <a:spLocks noGrp="1" noChangeArrowheads="1"/>
          </p:cNvSpPr>
          <p:nvPr>
            <p:ph type="body" idx="1"/>
          </p:nvPr>
        </p:nvSpPr>
        <p:spPr>
          <a:xfrm>
            <a:off x="228600" y="1066800"/>
            <a:ext cx="8915400" cy="5791200"/>
          </a:xfrm>
        </p:spPr>
        <p:txBody>
          <a:bodyPr/>
          <a:lstStyle/>
          <a:p>
            <a:pPr eaLnBrk="1" hangingPunct="1">
              <a:buFont typeface="Wingdings" panose="05000000000000000000" pitchFamily="2" charset="2"/>
              <a:buChar char="v"/>
            </a:pPr>
            <a:r>
              <a:rPr lang="hi-IN" altLang="en-US" b="1">
                <a:solidFill>
                  <a:srgbClr val="0033CC"/>
                </a:solidFill>
                <a:latin typeface="Arial" panose="020B0604020202020204" pitchFamily="34" charset="0"/>
              </a:rPr>
              <a:t>सामान्य खारे पानी से सिंचित आंखें</a:t>
            </a:r>
            <a:r>
              <a:rPr lang="en-US" altLang="en-US" b="1">
                <a:solidFill>
                  <a:srgbClr val="0033CC"/>
                </a:solidFill>
                <a:latin typeface="Arial" panose="020B0604020202020204" pitchFamily="34" charset="0"/>
              </a:rPr>
              <a:t> </a:t>
            </a:r>
          </a:p>
          <a:p>
            <a:pPr eaLnBrk="1" hangingPunct="1">
              <a:buFont typeface="Wingdings" panose="05000000000000000000" pitchFamily="2" charset="2"/>
              <a:buChar char="v"/>
            </a:pPr>
            <a:r>
              <a:rPr lang="hi-IN" altLang="en-US" b="1">
                <a:solidFill>
                  <a:srgbClr val="FF3300"/>
                </a:solidFill>
                <a:latin typeface="Arial" panose="020B0604020202020204" pitchFamily="34" charset="0"/>
              </a:rPr>
              <a:t>एंटीबायोटिक आई ड्रॉप्स, पेट्रोलियम जेली, आई ऑइंट</a:t>
            </a:r>
            <a:endParaRPr lang="en-IN" altLang="en-US" b="1">
              <a:solidFill>
                <a:srgbClr val="FF3300"/>
              </a:solidFill>
              <a:latin typeface="Arial" panose="020B0604020202020204" pitchFamily="34" charset="0"/>
            </a:endParaRPr>
          </a:p>
          <a:p>
            <a:pPr eaLnBrk="1" hangingPunct="1">
              <a:buFont typeface="Wingdings" panose="05000000000000000000" pitchFamily="2" charset="2"/>
              <a:buChar char="v"/>
            </a:pPr>
            <a:r>
              <a:rPr lang="hi-IN" altLang="en-US" b="1">
                <a:solidFill>
                  <a:srgbClr val="008000"/>
                </a:solidFill>
                <a:latin typeface="Arial" panose="020B0604020202020204" pitchFamily="34" charset="0"/>
              </a:rPr>
              <a:t>स्थानीय संवेदनाहारी जैसे एमेथोकेन</a:t>
            </a:r>
            <a:endParaRPr lang="en-IN" altLang="en-US" b="1">
              <a:solidFill>
                <a:srgbClr val="008000"/>
              </a:solidFill>
              <a:latin typeface="Arial" panose="020B0604020202020204" pitchFamily="34" charset="0"/>
            </a:endParaRPr>
          </a:p>
          <a:p>
            <a:pPr eaLnBrk="1" hangingPunct="1">
              <a:buFont typeface="Wingdings" panose="05000000000000000000" pitchFamily="2" charset="2"/>
              <a:buChar char="v"/>
            </a:pPr>
            <a:r>
              <a:rPr lang="hi-IN" altLang="en-US" b="1">
                <a:latin typeface="Arial" panose="020B0604020202020204" pitchFamily="34" charset="0"/>
              </a:rPr>
              <a:t>ग्राफ्टिंग द्वारा प्रबंधित कॉर्नियल क्षति</a:t>
            </a:r>
            <a:endParaRPr lang="en-IN" altLang="en-US" b="1">
              <a:latin typeface="Arial" panose="020B0604020202020204" pitchFamily="34" charset="0"/>
            </a:endParaRPr>
          </a:p>
          <a:p>
            <a:pPr eaLnBrk="1" hangingPunct="1">
              <a:buFont typeface="Wingdings" panose="05000000000000000000" pitchFamily="2" charset="2"/>
              <a:buChar char="v"/>
            </a:pPr>
            <a:r>
              <a:rPr lang="hi-IN" altLang="en-US" b="1">
                <a:solidFill>
                  <a:srgbClr val="CC3300"/>
                </a:solidFill>
                <a:latin typeface="Arial" panose="020B0604020202020204" pitchFamily="34" charset="0"/>
              </a:rPr>
              <a:t>गले में जलन और दर्द से राहत : हेक्सोमेडिन (0.2%) स्प्रे का इस्तेमाल किया</a:t>
            </a:r>
            <a:endParaRPr lang="en-US" altLang="en-US" sz="3600"/>
          </a:p>
        </p:txBody>
      </p:sp>
      <p:sp>
        <p:nvSpPr>
          <p:cNvPr id="51204" name="Rectangle 3">
            <a:extLst>
              <a:ext uri="{FF2B5EF4-FFF2-40B4-BE49-F238E27FC236}">
                <a16:creationId xmlns:a16="http://schemas.microsoft.com/office/drawing/2014/main" id="{8E12CE98-158A-EBA3-21E8-2784BEA4BBA5}"/>
              </a:ext>
            </a:extLst>
          </p:cNvPr>
          <p:cNvSpPr>
            <a:spLocks noGrp="1" noChangeArrowheads="1"/>
          </p:cNvSpPr>
          <p:nvPr>
            <p:ph type="title"/>
          </p:nvPr>
        </p:nvSpPr>
        <p:spPr>
          <a:xfrm>
            <a:off x="0" y="0"/>
            <a:ext cx="9144000" cy="1143000"/>
          </a:xfrm>
          <a:noFill/>
        </p:spPr>
        <p:txBody>
          <a:bodyPr/>
          <a:lstStyle/>
          <a:p>
            <a:pPr eaLnBrk="1" hangingPunct="1"/>
            <a:r>
              <a:rPr lang="en-US" altLang="en-US" sz="3200" b="1" u="sng">
                <a:solidFill>
                  <a:srgbClr val="CC3300"/>
                </a:solidFill>
                <a:latin typeface="Arial" panose="020B0604020202020204" pitchFamily="34" charset="0"/>
              </a:rPr>
              <a:t> </a:t>
            </a:r>
            <a:r>
              <a:rPr lang="hi-IN" altLang="en-US" sz="3200" b="1" u="sng">
                <a:solidFill>
                  <a:srgbClr val="CC3300"/>
                </a:solidFill>
                <a:latin typeface="Arial" panose="020B0604020202020204" pitchFamily="34" charset="0"/>
              </a:rPr>
              <a:t>आंखों के लिए उपचार व्यवस्था</a:t>
            </a:r>
            <a:endParaRPr lang="en-US" altLang="en-US" sz="3200" b="1" u="sng">
              <a:solidFill>
                <a:srgbClr val="CC3300"/>
              </a:solidFill>
              <a:latin typeface="Arial" panose="020B0604020202020204" pitchFamily="34" charset="0"/>
            </a:endParaRPr>
          </a:p>
        </p:txBody>
      </p:sp>
      <p:pic>
        <p:nvPicPr>
          <p:cNvPr id="51205" name="Picture 1">
            <a:extLst>
              <a:ext uri="{FF2B5EF4-FFF2-40B4-BE49-F238E27FC236}">
                <a16:creationId xmlns:a16="http://schemas.microsoft.com/office/drawing/2014/main" id="{D4FC336B-FF4C-7392-3580-E0A72A61C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317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2CD800B-44F0-F27C-B056-E0B2A17F144E}"/>
              </a:ext>
            </a:extLst>
          </p:cNvPr>
          <p:cNvSpPr>
            <a:spLocks noGrp="1" noChangeArrowheads="1"/>
          </p:cNvSpPr>
          <p:nvPr>
            <p:ph type="title"/>
          </p:nvPr>
        </p:nvSpPr>
        <p:spPr>
          <a:xfrm>
            <a:off x="685800" y="0"/>
            <a:ext cx="7772400" cy="838200"/>
          </a:xfrm>
        </p:spPr>
        <p:txBody>
          <a:bodyPr/>
          <a:lstStyle/>
          <a:p>
            <a:r>
              <a:rPr lang="en-US" altLang="en-US" b="1">
                <a:solidFill>
                  <a:srgbClr val="FF0000"/>
                </a:solidFill>
                <a:cs typeface="Times New Roman" panose="02020603050405020304" pitchFamily="18" charset="0"/>
              </a:rPr>
              <a:t>   </a:t>
            </a:r>
            <a:r>
              <a:rPr lang="hi-IN" altLang="en-US" sz="3600" b="1" u="sng">
                <a:solidFill>
                  <a:srgbClr val="FF0000"/>
                </a:solidFill>
                <a:cs typeface="Times New Roman" panose="02020603050405020304" pitchFamily="18" charset="0"/>
              </a:rPr>
              <a:t>प्रभावी खुराक</a:t>
            </a:r>
            <a:endParaRPr lang="en-US" altLang="en-US" sz="2800" b="1">
              <a:solidFill>
                <a:srgbClr val="FF0000"/>
              </a:solidFill>
            </a:endParaRPr>
          </a:p>
        </p:txBody>
      </p:sp>
      <p:sp>
        <p:nvSpPr>
          <p:cNvPr id="6147" name="Content Placeholder 2">
            <a:extLst>
              <a:ext uri="{FF2B5EF4-FFF2-40B4-BE49-F238E27FC236}">
                <a16:creationId xmlns:a16="http://schemas.microsoft.com/office/drawing/2014/main" id="{D8FF046C-18D1-BBC2-778A-DAD84263D666}"/>
              </a:ext>
            </a:extLst>
          </p:cNvPr>
          <p:cNvSpPr>
            <a:spLocks noGrp="1" noChangeArrowheads="1"/>
          </p:cNvSpPr>
          <p:nvPr>
            <p:ph idx="1"/>
          </p:nvPr>
        </p:nvSpPr>
        <p:spPr>
          <a:xfrm>
            <a:off x="533400" y="990600"/>
            <a:ext cx="8229600" cy="5638800"/>
          </a:xfrm>
        </p:spPr>
        <p:txBody>
          <a:bodyPr/>
          <a:lstStyle/>
          <a:p>
            <a:pPr marL="0" indent="0">
              <a:spcBef>
                <a:spcPct val="0"/>
              </a:spcBef>
              <a:buFontTx/>
              <a:buNone/>
            </a:pPr>
            <a:r>
              <a:rPr lang="hi-IN" altLang="en-US" sz="2800" b="1">
                <a:solidFill>
                  <a:srgbClr val="FF0000"/>
                </a:solidFill>
                <a:cs typeface="Times New Roman" panose="02020603050405020304" pitchFamily="18" charset="0"/>
              </a:rPr>
              <a:t>शरीर पर प्रभाव पैदा करने के लिए रसायनों के लिए आवश्यक खुराक उस रसायन की प्रभावी खुराक कहलाती है</a:t>
            </a:r>
            <a:r>
              <a:rPr lang="en-US" altLang="en-US" sz="2800" b="1">
                <a:solidFill>
                  <a:srgbClr val="FF0000"/>
                </a:solidFill>
                <a:cs typeface="Times New Roman" panose="02020603050405020304" pitchFamily="18" charset="0"/>
              </a:rPr>
              <a:t>.</a:t>
            </a:r>
            <a:endParaRPr lang="en-US" altLang="en-US" sz="2800" b="1">
              <a:solidFill>
                <a:srgbClr val="FF0000"/>
              </a:solidFill>
            </a:endParaRPr>
          </a:p>
          <a:p>
            <a:pPr marL="914400" lvl="2" indent="0">
              <a:spcBef>
                <a:spcPct val="0"/>
              </a:spcBef>
              <a:buFontTx/>
              <a:buAutoNum type="romanUcParenR"/>
            </a:pPr>
            <a:r>
              <a:rPr lang="en-US" altLang="en-US" sz="2800" b="1">
                <a:solidFill>
                  <a:srgbClr val="FF0000"/>
                </a:solidFill>
                <a:cs typeface="Times New Roman" panose="02020603050405020304" pitchFamily="18" charset="0"/>
              </a:rPr>
              <a:t>ED50. (Effective dose 50%):  </a:t>
            </a:r>
            <a:r>
              <a:rPr lang="hi-IN" altLang="en-US" sz="2800" b="1">
                <a:solidFill>
                  <a:srgbClr val="002060"/>
                </a:solidFill>
                <a:cs typeface="Times New Roman" panose="02020603050405020304" pitchFamily="18" charset="0"/>
              </a:rPr>
              <a:t>एक खुराक, जो 50% प्रतिक्रिया को प्रेरित करती है, को </a:t>
            </a:r>
            <a:r>
              <a:rPr lang="en-US" altLang="en-US" sz="2800" b="1">
                <a:solidFill>
                  <a:srgbClr val="002060"/>
                </a:solidFill>
                <a:cs typeface="Times New Roman" panose="02020603050405020304" pitchFamily="18" charset="0"/>
              </a:rPr>
              <a:t>ED50 </a:t>
            </a:r>
            <a:r>
              <a:rPr lang="hi-IN" altLang="en-US" sz="2800" b="1">
                <a:solidFill>
                  <a:srgbClr val="002060"/>
                </a:solidFill>
                <a:cs typeface="Times New Roman" panose="02020603050405020304" pitchFamily="18" charset="0"/>
              </a:rPr>
              <a:t>के रूप में जाना जाता है</a:t>
            </a:r>
            <a:r>
              <a:rPr lang="en-US" altLang="en-US" sz="2800" b="1">
                <a:solidFill>
                  <a:srgbClr val="002060"/>
                </a:solidFill>
                <a:cs typeface="Times New Roman" panose="02020603050405020304" pitchFamily="18" charset="0"/>
              </a:rPr>
              <a:t>.</a:t>
            </a:r>
            <a:endParaRPr lang="en-US" altLang="en-US" sz="2800" b="1">
              <a:solidFill>
                <a:srgbClr val="002060"/>
              </a:solidFill>
            </a:endParaRPr>
          </a:p>
          <a:p>
            <a:pPr marL="0" indent="0">
              <a:spcBef>
                <a:spcPct val="0"/>
              </a:spcBef>
              <a:buFontTx/>
              <a:buNone/>
            </a:pPr>
            <a:r>
              <a:rPr lang="en-US" altLang="en-US" sz="2800" b="1">
                <a:solidFill>
                  <a:srgbClr val="FF0000"/>
                </a:solidFill>
                <a:cs typeface="Times New Roman" panose="02020603050405020304" pitchFamily="18" charset="0"/>
              </a:rPr>
              <a:t>	2) LD50 (</a:t>
            </a:r>
            <a:r>
              <a:rPr lang="hi-IN" altLang="en-US" sz="2800" b="1">
                <a:solidFill>
                  <a:srgbClr val="FF0000"/>
                </a:solidFill>
                <a:cs typeface="Times New Roman" panose="02020603050405020304" pitchFamily="18" charset="0"/>
              </a:rPr>
              <a:t>औसत घातक खुराक)</a:t>
            </a:r>
            <a:r>
              <a:rPr lang="en-US" altLang="en-US" sz="2800" b="1">
                <a:solidFill>
                  <a:srgbClr val="FF0000"/>
                </a:solidFill>
                <a:cs typeface="Times New Roman" panose="02020603050405020304" pitchFamily="18" charset="0"/>
              </a:rPr>
              <a:t>.</a:t>
            </a:r>
            <a:endParaRPr lang="en-US" altLang="en-US" sz="2800" b="1">
              <a:solidFill>
                <a:srgbClr val="FF0000"/>
              </a:solidFill>
            </a:endParaRPr>
          </a:p>
          <a:p>
            <a:pPr marL="0" indent="0">
              <a:spcBef>
                <a:spcPct val="0"/>
              </a:spcBef>
              <a:buFontTx/>
              <a:buNone/>
            </a:pPr>
            <a:r>
              <a:rPr lang="en-US" altLang="en-US" sz="2800" b="1">
                <a:solidFill>
                  <a:srgbClr val="FF0000"/>
                </a:solidFill>
                <a:cs typeface="Times New Roman" panose="02020603050405020304" pitchFamily="18" charset="0"/>
              </a:rPr>
              <a:t>I  </a:t>
            </a:r>
            <a:r>
              <a:rPr lang="hi-IN" altLang="en-US" sz="2800" b="1">
                <a:solidFill>
                  <a:srgbClr val="FF0000"/>
                </a:solidFill>
                <a:cs typeface="Times New Roman" panose="02020603050405020304" pitchFamily="18" charset="0"/>
              </a:rPr>
              <a:t>एक खुराक, जो प्रभावित 50% आबादी</a:t>
            </a:r>
            <a:r>
              <a:rPr lang="en-US" altLang="en-US" sz="2800" b="1">
                <a:solidFill>
                  <a:srgbClr val="FF0000"/>
                </a:solidFill>
                <a:cs typeface="Times New Roman" panose="02020603050405020304" pitchFamily="18" charset="0"/>
              </a:rPr>
              <a:t>.</a:t>
            </a:r>
            <a:endParaRPr lang="en-US" altLang="en-US" sz="2800" b="1">
              <a:solidFill>
                <a:srgbClr val="FF0000"/>
              </a:solidFill>
            </a:endParaRPr>
          </a:p>
          <a:p>
            <a:pPr marL="457200" lvl="1" indent="0">
              <a:spcBef>
                <a:spcPct val="0"/>
              </a:spcBef>
              <a:buFontTx/>
              <a:buAutoNum type="alphaLcParenR"/>
            </a:pPr>
            <a:r>
              <a:rPr lang="hi-IN" altLang="en-US" b="1">
                <a:solidFill>
                  <a:srgbClr val="002060"/>
                </a:solidFill>
                <a:cs typeface="Times New Roman" panose="02020603050405020304" pitchFamily="18" charset="0"/>
              </a:rPr>
              <a:t>यदि मापा प्रभाव प्रायोगिक जानवरों में घातकता है तो </a:t>
            </a:r>
            <a:r>
              <a:rPr lang="en-US" altLang="en-US" b="1">
                <a:solidFill>
                  <a:srgbClr val="002060"/>
                </a:solidFill>
                <a:cs typeface="Times New Roman" panose="02020603050405020304" pitchFamily="18" charset="0"/>
              </a:rPr>
              <a:t>ED50 </a:t>
            </a:r>
            <a:r>
              <a:rPr lang="hi-IN" altLang="en-US" b="1">
                <a:solidFill>
                  <a:srgbClr val="002060"/>
                </a:solidFill>
                <a:cs typeface="Times New Roman" panose="02020603050405020304" pitchFamily="18" charset="0"/>
              </a:rPr>
              <a:t>को </a:t>
            </a:r>
            <a:r>
              <a:rPr lang="en-US" altLang="en-US" b="1">
                <a:solidFill>
                  <a:srgbClr val="002060"/>
                </a:solidFill>
                <a:cs typeface="Times New Roman" panose="02020603050405020304" pitchFamily="18" charset="0"/>
              </a:rPr>
              <a:t>LD50 </a:t>
            </a:r>
            <a:r>
              <a:rPr lang="hi-IN" altLang="en-US" b="1">
                <a:solidFill>
                  <a:srgbClr val="002060"/>
                </a:solidFill>
                <a:cs typeface="Times New Roman" panose="02020603050405020304" pitchFamily="18" charset="0"/>
              </a:rPr>
              <a:t>के रूप में जाना जाता है</a:t>
            </a:r>
            <a:r>
              <a:rPr lang="en-US" altLang="en-US" b="1">
                <a:solidFill>
                  <a:srgbClr val="002060"/>
                </a:solidFill>
                <a:cs typeface="Times New Roman" panose="02020603050405020304" pitchFamily="18" charset="0"/>
              </a:rPr>
              <a:t>.</a:t>
            </a:r>
            <a:endParaRPr lang="en-US" altLang="en-US" b="1">
              <a:solidFill>
                <a:srgbClr val="002060"/>
              </a:solidFill>
            </a:endParaRPr>
          </a:p>
          <a:p>
            <a:pPr marL="457200" lvl="1" indent="0">
              <a:spcBef>
                <a:spcPct val="0"/>
              </a:spcBef>
              <a:buFontTx/>
              <a:buAutoNum type="alphaLcParenR"/>
            </a:pPr>
            <a:r>
              <a:rPr lang="en-US" altLang="en-US" b="1">
                <a:solidFill>
                  <a:srgbClr val="002060"/>
                </a:solidFill>
                <a:cs typeface="Times New Roman" panose="02020603050405020304" pitchFamily="18" charset="0"/>
              </a:rPr>
              <a:t>LD50 </a:t>
            </a:r>
            <a:r>
              <a:rPr lang="hi-IN" altLang="en-US" b="1">
                <a:solidFill>
                  <a:srgbClr val="002060"/>
                </a:solidFill>
                <a:cs typeface="Times New Roman" panose="02020603050405020304" pitchFamily="18" charset="0"/>
              </a:rPr>
              <a:t>को जानवर के </a:t>
            </a:r>
            <a:r>
              <a:rPr lang="en-US" altLang="en-US" b="1">
                <a:solidFill>
                  <a:srgbClr val="002060"/>
                </a:solidFill>
                <a:cs typeface="Times New Roman" panose="02020603050405020304" pitchFamily="18" charset="0"/>
              </a:rPr>
              <a:t>mg/kg </a:t>
            </a:r>
            <a:r>
              <a:rPr lang="hi-IN" altLang="en-US" b="1">
                <a:solidFill>
                  <a:srgbClr val="002060"/>
                </a:solidFill>
                <a:cs typeface="Times New Roman" panose="02020603050405020304" pitchFamily="18" charset="0"/>
              </a:rPr>
              <a:t>या </a:t>
            </a:r>
            <a:r>
              <a:rPr lang="en-US" altLang="en-US" b="1">
                <a:solidFill>
                  <a:srgbClr val="002060"/>
                </a:solidFill>
                <a:cs typeface="Times New Roman" panose="02020603050405020304" pitchFamily="18" charset="0"/>
              </a:rPr>
              <a:t>gm/kg </a:t>
            </a:r>
            <a:r>
              <a:rPr lang="hi-IN" altLang="en-US" b="1">
                <a:solidFill>
                  <a:srgbClr val="002060"/>
                </a:solidFill>
                <a:cs typeface="Times New Roman" panose="02020603050405020304" pitchFamily="18" charset="0"/>
              </a:rPr>
              <a:t>शरीर के वजन के रूप में व्यक्त किया जाता है। यदि रसायन वायुजनित है तो इसे </a:t>
            </a:r>
            <a:r>
              <a:rPr lang="en-US" altLang="en-US" b="1">
                <a:solidFill>
                  <a:srgbClr val="002060"/>
                </a:solidFill>
                <a:cs typeface="Times New Roman" panose="02020603050405020304" pitchFamily="18" charset="0"/>
              </a:rPr>
              <a:t>LC50 </a:t>
            </a:r>
            <a:r>
              <a:rPr lang="hi-IN" altLang="en-US" b="1">
                <a:solidFill>
                  <a:srgbClr val="002060"/>
                </a:solidFill>
                <a:cs typeface="Times New Roman" panose="02020603050405020304" pitchFamily="18" charset="0"/>
              </a:rPr>
              <a:t>के रूप में जाना जाता है</a:t>
            </a:r>
            <a:r>
              <a:rPr lang="en-US" altLang="en-US" b="1">
                <a:solidFill>
                  <a:srgbClr val="002060"/>
                </a:solidFill>
                <a:cs typeface="Times New Roman" panose="02020603050405020304" pitchFamily="18" charset="0"/>
              </a:rPr>
              <a:t>.</a:t>
            </a:r>
            <a:endParaRPr lang="en-US" altLang="en-US" b="1">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42B385C-B8A4-3F32-BF17-7CA13579630A}"/>
              </a:ext>
            </a:extLst>
          </p:cNvPr>
          <p:cNvSpPr>
            <a:spLocks noGrp="1" noChangeArrowheads="1"/>
          </p:cNvSpPr>
          <p:nvPr>
            <p:ph type="title"/>
          </p:nvPr>
        </p:nvSpPr>
        <p:spPr>
          <a:noFill/>
        </p:spPr>
        <p:txBody>
          <a:bodyPr lIns="92075" tIns="46038" rIns="92075" bIns="46038"/>
          <a:lstStyle/>
          <a:p>
            <a:pPr eaLnBrk="1" hangingPunct="1"/>
            <a:r>
              <a:rPr lang="hi-IN" altLang="en-US" b="1" u="sng"/>
              <a:t>नेत्र उपचार</a:t>
            </a:r>
            <a:endParaRPr lang="en-US" altLang="en-US" b="1" u="sng"/>
          </a:p>
        </p:txBody>
      </p:sp>
      <p:sp>
        <p:nvSpPr>
          <p:cNvPr id="52227" name="Rectangle 3">
            <a:extLst>
              <a:ext uri="{FF2B5EF4-FFF2-40B4-BE49-F238E27FC236}">
                <a16:creationId xmlns:a16="http://schemas.microsoft.com/office/drawing/2014/main" id="{5C702B42-5306-BD27-52B1-57C218526912}"/>
              </a:ext>
            </a:extLst>
          </p:cNvPr>
          <p:cNvSpPr>
            <a:spLocks noGrp="1" noChangeArrowheads="1"/>
          </p:cNvSpPr>
          <p:nvPr>
            <p:ph type="body" idx="1"/>
          </p:nvPr>
        </p:nvSpPr>
        <p:spPr>
          <a:xfrm>
            <a:off x="0" y="2000250"/>
            <a:ext cx="5334000" cy="3352800"/>
          </a:xfrm>
          <a:noFill/>
        </p:spPr>
        <p:txBody>
          <a:bodyPr lIns="92075" tIns="46038" rIns="92075" bIns="46038"/>
          <a:lstStyle/>
          <a:p>
            <a:pPr eaLnBrk="1" hangingPunct="1">
              <a:lnSpc>
                <a:spcPct val="170000"/>
              </a:lnSpc>
            </a:pPr>
            <a:r>
              <a:rPr lang="hi-IN" altLang="en-US"/>
              <a:t>सामयिक माइड्रियाटिक्स </a:t>
            </a:r>
            <a:r>
              <a:rPr lang="en-US" altLang="en-US"/>
              <a:t>
</a:t>
            </a:r>
            <a:r>
              <a:rPr lang="hi-IN" altLang="en-US"/>
              <a:t>सामयिक एंटीबायोटिक्स
ढक्कन किनारों पर वैसलीन</a:t>
            </a:r>
            <a:endParaRPr lang="en-US" altLang="en-US"/>
          </a:p>
        </p:txBody>
      </p:sp>
      <p:pic>
        <p:nvPicPr>
          <p:cNvPr id="52228" name="Picture 4">
            <a:extLst>
              <a:ext uri="{FF2B5EF4-FFF2-40B4-BE49-F238E27FC236}">
                <a16:creationId xmlns:a16="http://schemas.microsoft.com/office/drawing/2014/main" id="{112832E2-D8DF-68D0-9944-921CA7AAB5F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3413"/>
            <a:ext cx="3776663"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Urb pulm slide 32">
            <a:extLst>
              <a:ext uri="{FF2B5EF4-FFF2-40B4-BE49-F238E27FC236}">
                <a16:creationId xmlns:a16="http://schemas.microsoft.com/office/drawing/2014/main" id="{9492E634-3D47-134B-E21C-D05A15D2023B}"/>
              </a:ext>
            </a:extLst>
          </p:cNvPr>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7086600" y="2133600"/>
            <a:ext cx="1809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EEF6473C-832F-A1ED-0656-A42114BB1DA0}"/>
              </a:ext>
            </a:extLst>
          </p:cNvPr>
          <p:cNvSpPr>
            <a:spLocks noGrp="1" noChangeArrowheads="1"/>
          </p:cNvSpPr>
          <p:nvPr>
            <p:ph type="title"/>
          </p:nvPr>
        </p:nvSpPr>
        <p:spPr>
          <a:xfrm>
            <a:off x="685800" y="304800"/>
            <a:ext cx="7772400" cy="914400"/>
          </a:xfrm>
          <a:noFill/>
        </p:spPr>
        <p:txBody>
          <a:bodyPr lIns="92075" tIns="46038" rIns="92075" bIns="46038"/>
          <a:lstStyle/>
          <a:p>
            <a:pPr eaLnBrk="1" hangingPunct="1"/>
            <a:r>
              <a:rPr lang="hi-IN" altLang="en-US" b="1" u="sng"/>
              <a:t>वायुमार्ग उपचार</a:t>
            </a:r>
            <a:endParaRPr lang="en-US" altLang="en-US" b="1" u="sng"/>
          </a:p>
        </p:txBody>
      </p:sp>
      <p:sp>
        <p:nvSpPr>
          <p:cNvPr id="53252" name="Rectangle 3">
            <a:extLst>
              <a:ext uri="{FF2B5EF4-FFF2-40B4-BE49-F238E27FC236}">
                <a16:creationId xmlns:a16="http://schemas.microsoft.com/office/drawing/2014/main" id="{F8FB2E3D-339C-46BD-8419-157A858D3F28}"/>
              </a:ext>
            </a:extLst>
          </p:cNvPr>
          <p:cNvSpPr>
            <a:spLocks noGrp="1" noChangeArrowheads="1"/>
          </p:cNvSpPr>
          <p:nvPr>
            <p:ph type="body" idx="1"/>
          </p:nvPr>
        </p:nvSpPr>
        <p:spPr>
          <a:xfrm>
            <a:off x="381000" y="1752600"/>
            <a:ext cx="8763000" cy="5105400"/>
          </a:xfrm>
          <a:noFill/>
        </p:spPr>
        <p:txBody>
          <a:bodyPr lIns="92075" tIns="46038" rIns="92075" bIns="46038"/>
          <a:lstStyle/>
          <a:p>
            <a:pPr eaLnBrk="1" hangingPunct="1">
              <a:buFont typeface="Wingdings" panose="05000000000000000000" pitchFamily="2" charset="2"/>
              <a:buChar char="Ø"/>
            </a:pPr>
            <a:r>
              <a:rPr lang="hi-IN" altLang="en-US" sz="3300" b="1">
                <a:solidFill>
                  <a:srgbClr val="0033CC"/>
                </a:solidFill>
              </a:rPr>
              <a:t>हल्के लक्षणों के लिए कोडीन जैसे ठंडी धुंध, गरारे, खांसी दबाने वाले पदार्थ</a:t>
            </a:r>
            <a:endParaRPr lang="en-IN" altLang="en-US" sz="3300" b="1">
              <a:solidFill>
                <a:srgbClr val="0033CC"/>
              </a:solidFill>
            </a:endParaRPr>
          </a:p>
          <a:p>
            <a:pPr eaLnBrk="1" hangingPunct="1">
              <a:buFont typeface="Wingdings" panose="05000000000000000000" pitchFamily="2" charset="2"/>
              <a:buChar char="Ø"/>
            </a:pPr>
            <a:r>
              <a:rPr lang="hi-IN" altLang="en-US" sz="3300" b="1"/>
              <a:t>आक्सीजन</a:t>
            </a:r>
            <a:endParaRPr lang="en-IN" altLang="en-US" sz="3300" b="1"/>
          </a:p>
          <a:p>
            <a:pPr eaLnBrk="1" hangingPunct="1">
              <a:buFont typeface="Wingdings" panose="05000000000000000000" pitchFamily="2" charset="2"/>
              <a:buChar char="Ø"/>
            </a:pPr>
            <a:r>
              <a:rPr lang="hi-IN" altLang="en-US" sz="3300" b="1">
                <a:solidFill>
                  <a:srgbClr val="FF3300"/>
                </a:solidFill>
              </a:rPr>
              <a:t>सहायक वेंटिलेशन</a:t>
            </a:r>
            <a:endParaRPr lang="en-IN" altLang="en-US" sz="3300" b="1">
              <a:solidFill>
                <a:srgbClr val="FF3300"/>
              </a:solidFill>
            </a:endParaRPr>
          </a:p>
          <a:p>
            <a:pPr eaLnBrk="1" hangingPunct="1">
              <a:buFont typeface="Wingdings" panose="05000000000000000000" pitchFamily="2" charset="2"/>
              <a:buChar char="Ø"/>
            </a:pPr>
            <a:r>
              <a:rPr lang="hi-IN" altLang="en-US" sz="3300" b="1">
                <a:solidFill>
                  <a:srgbClr val="008000"/>
                </a:solidFill>
              </a:rPr>
              <a:t>प्रारंभिक इंटुबैषेण</a:t>
            </a:r>
            <a:endParaRPr lang="en-US" altLang="en-US" sz="3300" b="1">
              <a:solidFill>
                <a:srgbClr val="0033CC"/>
              </a:solidFill>
            </a:endParaRPr>
          </a:p>
          <a:p>
            <a:pPr eaLnBrk="1" hangingPunct="1">
              <a:buFont typeface="Wingdings" panose="05000000000000000000" pitchFamily="2" charset="2"/>
              <a:buChar char="Ø"/>
            </a:pPr>
            <a:r>
              <a:rPr lang="hi-IN" altLang="en-US" sz="3300" b="1">
                <a:solidFill>
                  <a:srgbClr val="0033CC"/>
                </a:solidFill>
              </a:rPr>
              <a:t>ब्रोन्कोडायलेटर्स (स्टेरॉयड) ब्रोन्कोस्पास्म के लिए</a:t>
            </a:r>
            <a:endParaRPr lang="en-IN" altLang="en-US" sz="3300" b="1">
              <a:solidFill>
                <a:srgbClr val="0033CC"/>
              </a:solidFill>
            </a:endParaRPr>
          </a:p>
          <a:p>
            <a:pPr eaLnBrk="1" hangingPunct="1">
              <a:buFont typeface="Wingdings" panose="05000000000000000000" pitchFamily="2" charset="2"/>
              <a:buChar char="Ø"/>
            </a:pPr>
            <a:r>
              <a:rPr lang="hi-IN" altLang="en-US" sz="3300" b="1"/>
              <a:t>केवल बैक्टीरियल न्यूमोनिटिस के लिए एंटीबायोटिक्स</a:t>
            </a:r>
            <a:endParaRPr lang="en-US" altLang="en-US" sz="3300" b="1"/>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C648BEB9-56A3-4FAE-894C-F6E7A83A5A28}"/>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28600" y="173038"/>
            <a:ext cx="8915400" cy="6604000"/>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54275" name="Rectangle 3">
            <a:extLst>
              <a:ext uri="{FF2B5EF4-FFF2-40B4-BE49-F238E27FC236}">
                <a16:creationId xmlns:a16="http://schemas.microsoft.com/office/drawing/2014/main" id="{14D64495-F1C0-FC82-8B3F-6C83F86F07AF}"/>
              </a:ext>
            </a:extLst>
          </p:cNvPr>
          <p:cNvSpPr>
            <a:spLocks noGrp="1" noChangeArrowheads="1"/>
          </p:cNvSpPr>
          <p:nvPr>
            <p:ph type="body" idx="1"/>
          </p:nvPr>
        </p:nvSpPr>
        <p:spPr>
          <a:xfrm>
            <a:off x="685800" y="457200"/>
            <a:ext cx="7772400" cy="5638800"/>
          </a:xfrm>
        </p:spPr>
        <p:txBody>
          <a:bodyPr/>
          <a:lstStyle/>
          <a:p>
            <a:pPr eaLnBrk="1" hangingPunct="1">
              <a:lnSpc>
                <a:spcPct val="90000"/>
              </a:lnSpc>
            </a:pPr>
            <a:endParaRPr lang="en-US" altLang="en-US" sz="2800" b="1">
              <a:solidFill>
                <a:srgbClr val="FF3300"/>
              </a:solidFill>
              <a:latin typeface="Arial" panose="020B0604020202020204" pitchFamily="34" charset="0"/>
            </a:endParaRPr>
          </a:p>
          <a:p>
            <a:pPr lvl="3" eaLnBrk="1" hangingPunct="1">
              <a:lnSpc>
                <a:spcPct val="90000"/>
              </a:lnSpc>
              <a:buFontTx/>
              <a:buNone/>
            </a:pPr>
            <a:r>
              <a:rPr lang="hi-IN" altLang="en-US" sz="3600" b="1" u="sng">
                <a:latin typeface="Arial" panose="020B0604020202020204" pitchFamily="34" charset="0"/>
              </a:rPr>
              <a:t>विविध</a:t>
            </a:r>
            <a:endParaRPr lang="en-US" altLang="en-US" sz="3600" b="1" u="sng">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सक्रिय चारकोल का उपयोग करके गैस्ट्रिक पानी से धोना</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chemeClr val="bg1"/>
                </a:solidFill>
                <a:latin typeface="Arial" panose="020B0604020202020204" pitchFamily="34" charset="0"/>
              </a:rPr>
              <a:t>ग्लूकोज खारा के साथ पुनर्जलीकरण</a:t>
            </a:r>
            <a:endParaRPr lang="en-IN" altLang="en-US" sz="2800" b="1">
              <a:solidFill>
                <a:schemeClr val="bg1"/>
              </a:solidFill>
              <a:latin typeface="Arial" panose="020B0604020202020204" pitchFamily="34" charset="0"/>
            </a:endParaRPr>
          </a:p>
          <a:p>
            <a:pPr eaLnBrk="1" hangingPunct="1">
              <a:lnSpc>
                <a:spcPct val="90000"/>
              </a:lnSpc>
            </a:pPr>
            <a:r>
              <a:rPr lang="hi-IN" altLang="en-US" sz="2800" b="1">
                <a:solidFill>
                  <a:srgbClr val="3333FF"/>
                </a:solidFill>
                <a:latin typeface="Arial" panose="020B0604020202020204" pitchFamily="34" charset="0"/>
              </a:rPr>
              <a:t>उच्च विटामिन और प्रोटीन आहार</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एंटीबायोटिक थेरेपी</a:t>
            </a:r>
            <a:endParaRPr lang="en-IN" altLang="en-US" sz="2800" b="1">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जरूरत के हिसाब से दी जाने वाली एंटीहिस्टामिनिक्स</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chemeClr val="bg1"/>
                </a:solidFill>
                <a:latin typeface="Arial" panose="020B0604020202020204" pitchFamily="34" charset="0"/>
              </a:rPr>
              <a:t>गंभीर लेविसाइट विषाक्तता के लिए बाल को व्यवस्थित रूप से प्रशासित किया जाता है (तेल में बाल, 10% सोलन डीप आई/एम इंजे द्वारा 4,8 और 12 घंटे में दिया जाता है</a:t>
            </a:r>
            <a:endParaRPr lang="en-US" altLang="en-US" sz="2800" b="1">
              <a:solidFill>
                <a:schemeClr val="bg1"/>
              </a:solidFill>
              <a:latin typeface="Arial" panose="020B0604020202020204" pitchFamily="34" charset="0"/>
            </a:endParaRPr>
          </a:p>
        </p:txBody>
      </p:sp>
      <p:pic>
        <p:nvPicPr>
          <p:cNvPr id="54276" name="Picture 1">
            <a:extLst>
              <a:ext uri="{FF2B5EF4-FFF2-40B4-BE49-F238E27FC236}">
                <a16:creationId xmlns:a16="http://schemas.microsoft.com/office/drawing/2014/main" id="{B9BE23C1-99ED-30EF-B79B-2394FD9E3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3970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E777120-AE05-2ED6-3A12-2BA156C458D3}"/>
              </a:ext>
            </a:extLst>
          </p:cNvPr>
          <p:cNvSpPr>
            <a:spLocks noGrp="1" noChangeArrowheads="1"/>
          </p:cNvSpPr>
          <p:nvPr>
            <p:ph type="title"/>
          </p:nvPr>
        </p:nvSpPr>
        <p:spPr/>
        <p:txBody>
          <a:bodyPr/>
          <a:lstStyle/>
          <a:p>
            <a:pPr eaLnBrk="1" hangingPunct="1"/>
            <a:r>
              <a:rPr lang="hi-IN" altLang="en-US" b="1" u="sng">
                <a:solidFill>
                  <a:srgbClr val="FF3300"/>
                </a:solidFill>
                <a:latin typeface="Arial" panose="020B0604020202020204" pitchFamily="34" charset="0"/>
              </a:rPr>
              <a:t>डीआरडीई, ग्वालियर के साथ </a:t>
            </a:r>
            <a:br>
              <a:rPr lang="en-IN" altLang="en-US" b="1" u="sng">
                <a:solidFill>
                  <a:srgbClr val="FF3300"/>
                </a:solidFill>
                <a:latin typeface="Arial" panose="020B0604020202020204" pitchFamily="34" charset="0"/>
              </a:rPr>
            </a:br>
            <a:r>
              <a:rPr lang="hi-IN" altLang="en-US" b="1" u="sng">
                <a:solidFill>
                  <a:srgbClr val="FF3300"/>
                </a:solidFill>
                <a:latin typeface="Arial" panose="020B0604020202020204" pitchFamily="34" charset="0"/>
              </a:rPr>
              <a:t>एक रिपोर्ट आई है</a:t>
            </a:r>
            <a:br>
              <a:rPr lang="en-US" altLang="en-US" b="1" u="sng">
                <a:solidFill>
                  <a:srgbClr val="FF3300"/>
                </a:solidFill>
                <a:latin typeface="Arial" panose="020B0604020202020204" pitchFamily="34" charset="0"/>
              </a:rPr>
            </a:br>
            <a:endParaRPr lang="en-US" altLang="en-US" b="1" u="sng">
              <a:solidFill>
                <a:srgbClr val="FF3300"/>
              </a:solidFill>
              <a:latin typeface="Arial" panose="020B0604020202020204" pitchFamily="34" charset="0"/>
            </a:endParaRPr>
          </a:p>
        </p:txBody>
      </p:sp>
      <p:sp>
        <p:nvSpPr>
          <p:cNvPr id="55299" name="Rectangle 3">
            <a:extLst>
              <a:ext uri="{FF2B5EF4-FFF2-40B4-BE49-F238E27FC236}">
                <a16:creationId xmlns:a16="http://schemas.microsoft.com/office/drawing/2014/main" id="{B970DFE2-F1A1-951A-EBD0-11CF111737DF}"/>
              </a:ext>
            </a:extLst>
          </p:cNvPr>
          <p:cNvSpPr>
            <a:spLocks noGrp="1" noChangeArrowheads="1"/>
          </p:cNvSpPr>
          <p:nvPr>
            <p:ph type="body" idx="1"/>
          </p:nvPr>
        </p:nvSpPr>
        <p:spPr/>
        <p:txBody>
          <a:bodyPr/>
          <a:lstStyle/>
          <a:p>
            <a:pPr eaLnBrk="1" hangingPunct="1"/>
            <a:r>
              <a:rPr lang="hi-IN" altLang="en-US" b="1">
                <a:latin typeface="Arial" panose="020B0604020202020204" pitchFamily="34" charset="0"/>
              </a:rPr>
              <a:t>सल्फर सरसों के पर्स केम डिकॉन के लिए सीसी 2 निलंबन। इसे सुरक्षित, प्रभावी और स्थिर माना जाता है</a:t>
            </a:r>
            <a:endParaRPr lang="en-IN" altLang="en-US" b="1">
              <a:latin typeface="Arial" panose="020B0604020202020204" pitchFamily="34" charset="0"/>
            </a:endParaRPr>
          </a:p>
          <a:p>
            <a:pPr eaLnBrk="1" hangingPunct="1"/>
            <a:r>
              <a:rPr lang="hi-IN" altLang="en-US" b="1">
                <a:solidFill>
                  <a:srgbClr val="0033CC"/>
                </a:solidFill>
                <a:latin typeface="Arial" panose="020B0604020202020204" pitchFamily="34" charset="0"/>
              </a:rPr>
              <a:t>प्रोफिलैक्सिस के लिए </a:t>
            </a:r>
            <a:r>
              <a:rPr lang="en-US" altLang="en-US" b="1">
                <a:solidFill>
                  <a:srgbClr val="0033CC"/>
                </a:solidFill>
                <a:latin typeface="Arial" panose="020B0604020202020204" pitchFamily="34" charset="0"/>
              </a:rPr>
              <a:t>DRDE-07</a:t>
            </a:r>
          </a:p>
          <a:p>
            <a:pPr eaLnBrk="1" hangingPunct="1"/>
            <a:r>
              <a:rPr lang="hi-IN" altLang="en-US" b="1">
                <a:solidFill>
                  <a:srgbClr val="FF3300"/>
                </a:solidFill>
                <a:latin typeface="Arial" panose="020B0604020202020204" pitchFamily="34" charset="0"/>
              </a:rPr>
              <a:t>उपचार के लिए क्वेरसेटिन</a:t>
            </a: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0ECE4AA-EB7F-5EF4-C1A4-53BE0E89796C}"/>
              </a:ext>
            </a:extLst>
          </p:cNvPr>
          <p:cNvSpPr>
            <a:spLocks noGrp="1" noChangeArrowheads="1"/>
          </p:cNvSpPr>
          <p:nvPr>
            <p:ph type="title"/>
          </p:nvPr>
        </p:nvSpPr>
        <p:spPr>
          <a:noFill/>
        </p:spPr>
        <p:txBody>
          <a:bodyPr lIns="90488" tIns="44450" rIns="90488" bIns="44450"/>
          <a:lstStyle/>
          <a:p>
            <a:pPr eaLnBrk="1" hangingPunct="1"/>
            <a:r>
              <a:rPr lang="hi-IN" altLang="en-US" b="1" u="sng"/>
              <a:t>वेसिकेंट एजेंट सारांश</a:t>
            </a:r>
            <a:endParaRPr lang="en-US" altLang="en-US" b="1" u="sng"/>
          </a:p>
        </p:txBody>
      </p:sp>
      <p:sp>
        <p:nvSpPr>
          <p:cNvPr id="56323" name="Rectangle 3">
            <a:extLst>
              <a:ext uri="{FF2B5EF4-FFF2-40B4-BE49-F238E27FC236}">
                <a16:creationId xmlns:a16="http://schemas.microsoft.com/office/drawing/2014/main" id="{61B79061-5650-C67F-872A-B0447991F8B8}"/>
              </a:ext>
            </a:extLst>
          </p:cNvPr>
          <p:cNvSpPr>
            <a:spLocks noGrp="1" noChangeArrowheads="1"/>
          </p:cNvSpPr>
          <p:nvPr>
            <p:ph type="body" idx="1"/>
          </p:nvPr>
        </p:nvSpPr>
        <p:spPr>
          <a:xfrm>
            <a:off x="388938" y="1600200"/>
            <a:ext cx="8247062" cy="4349750"/>
          </a:xfrm>
        </p:spPr>
        <p:txBody>
          <a:bodyPr lIns="90488" tIns="44450" rIns="90488" bIns="44450"/>
          <a:lstStyle/>
          <a:p>
            <a:pPr eaLnBrk="1" hangingPunct="1">
              <a:lnSpc>
                <a:spcPct val="90000"/>
              </a:lnSpc>
              <a:defRPr/>
            </a:pPr>
            <a:r>
              <a:rPr lang="hi-IN" altLang="en-US" dirty="0"/>
              <a:t>एजेंट आंखों, त्वचा, श्वसन प्रणाली को नुकसान पहुंचाते हैं; अतिरिक्त प्रणालीगत प्रभाव पैदा करते हैं</a:t>
            </a:r>
            <a:r>
              <a:rPr lang="en-US" altLang="en-US" dirty="0"/>
              <a:t>.</a:t>
            </a:r>
          </a:p>
          <a:p>
            <a:pPr lvl="1" eaLnBrk="1" hangingPunct="1">
              <a:lnSpc>
                <a:spcPct val="90000"/>
              </a:lnSpc>
              <a:defRPr/>
            </a:pPr>
            <a:r>
              <a:rPr lang="en-US" altLang="en-US" dirty="0"/>
              <a:t>Mustard</a:t>
            </a:r>
          </a:p>
          <a:p>
            <a:pPr lvl="2" eaLnBrk="1" hangingPunct="1">
              <a:lnSpc>
                <a:spcPct val="90000"/>
              </a:lnSpc>
              <a:defRPr/>
            </a:pPr>
            <a:r>
              <a:rPr lang="hi-IN" altLang="en-US" dirty="0"/>
              <a:t>तेजी से अभिनय; लक्षणों में देरी, कोई विशिष्ट मारक नहीं</a:t>
            </a:r>
            <a:endParaRPr lang="en-IN" altLang="en-US" dirty="0"/>
          </a:p>
          <a:p>
            <a:pPr lvl="2" eaLnBrk="1" hangingPunct="1">
              <a:lnSpc>
                <a:spcPct val="90000"/>
              </a:lnSpc>
              <a:defRPr/>
            </a:pPr>
            <a:r>
              <a:rPr lang="hi-IN" altLang="en-US" dirty="0"/>
              <a:t>लेविसाइट</a:t>
            </a:r>
            <a:endParaRPr lang="en-IN" altLang="en-US" dirty="0"/>
          </a:p>
          <a:p>
            <a:pPr marL="914400" lvl="2" indent="0" eaLnBrk="1" hangingPunct="1">
              <a:lnSpc>
                <a:spcPct val="90000"/>
              </a:lnSpc>
              <a:buFontTx/>
              <a:buNone/>
              <a:defRPr/>
            </a:pPr>
            <a:r>
              <a:rPr lang="hi-IN" altLang="en-US" dirty="0"/>
              <a:t>तेजी से अभिनय, लक्षण तत्काल, बाल मारक उपलब्ध</a:t>
            </a:r>
            <a:endParaRPr lang="en-IN" altLang="en-US" dirty="0"/>
          </a:p>
          <a:p>
            <a:pPr marL="914400" lvl="2" indent="0" eaLnBrk="1" hangingPunct="1">
              <a:lnSpc>
                <a:spcPct val="90000"/>
              </a:lnSpc>
              <a:buFontTx/>
              <a:buNone/>
              <a:defRPr/>
            </a:pPr>
            <a:r>
              <a:rPr lang="hi-IN" altLang="en-US" dirty="0"/>
              <a:t>परिशोधन सबसे अच्छा प्रारंभिक उपचार है</a:t>
            </a:r>
            <a:endParaRPr lang="en-US" alt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CA64E029-E1F8-B6B0-0547-319A865C76F9}"/>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
            <a:extLst>
              <a:ext uri="{FF2B5EF4-FFF2-40B4-BE49-F238E27FC236}">
                <a16:creationId xmlns:a16="http://schemas.microsoft.com/office/drawing/2014/main" id="{36F1817C-414D-84D4-1EF5-D8102D01539D}"/>
              </a:ext>
            </a:extLst>
          </p:cNvPr>
          <p:cNvSpPr>
            <a:spLocks noGrp="1" noChangeArrowheads="1"/>
          </p:cNvSpPr>
          <p:nvPr>
            <p:ph type="title"/>
          </p:nvPr>
        </p:nvSpPr>
        <p:spPr>
          <a:xfrm>
            <a:off x="0" y="0"/>
            <a:ext cx="9144000" cy="1752600"/>
          </a:xfrm>
        </p:spPr>
        <p:txBody>
          <a:bodyPr/>
          <a:lstStyle/>
          <a:p>
            <a:pPr eaLnBrk="1" hangingPunct="1"/>
            <a:r>
              <a:rPr lang="hi-IN" altLang="en-US" sz="5400" b="1" u="sng">
                <a:solidFill>
                  <a:srgbClr val="FF3300"/>
                </a:solidFill>
                <a:latin typeface="Arial" panose="020B0604020202020204" pitchFamily="34" charset="0"/>
              </a:rPr>
              <a:t>रक्त एजेंट</a:t>
            </a:r>
            <a:endParaRPr lang="en-US" altLang="en-US" sz="5400" b="1" u="sng">
              <a:solidFill>
                <a:srgbClr val="FF3300"/>
              </a:solidFill>
              <a:latin typeface="Arial" panose="020B0604020202020204" pitchFamily="34" charset="0"/>
            </a:endParaRPr>
          </a:p>
        </p:txBody>
      </p:sp>
      <p:sp>
        <p:nvSpPr>
          <p:cNvPr id="57348" name="Rectangle 3">
            <a:extLst>
              <a:ext uri="{FF2B5EF4-FFF2-40B4-BE49-F238E27FC236}">
                <a16:creationId xmlns:a16="http://schemas.microsoft.com/office/drawing/2014/main" id="{7279B650-48DF-C17F-A937-BA85060AB796}"/>
              </a:ext>
            </a:extLst>
          </p:cNvPr>
          <p:cNvSpPr>
            <a:spLocks noGrp="1" noChangeArrowheads="1"/>
          </p:cNvSpPr>
          <p:nvPr>
            <p:ph type="body" idx="1"/>
          </p:nvPr>
        </p:nvSpPr>
        <p:spPr>
          <a:xfrm>
            <a:off x="0" y="1981200"/>
            <a:ext cx="9144000" cy="4114800"/>
          </a:xfrm>
        </p:spPr>
        <p:txBody>
          <a:bodyPr/>
          <a:lstStyle/>
          <a:p>
            <a:pPr eaLnBrk="1" hangingPunct="1"/>
            <a:r>
              <a:rPr lang="hi-IN" altLang="en-US" sz="4800" b="1">
                <a:solidFill>
                  <a:srgbClr val="CC3300"/>
                </a:solidFill>
                <a:latin typeface="Arial" panose="020B0604020202020204" pitchFamily="34" charset="0"/>
              </a:rPr>
              <a:t>कारवाई की व्यवस्था</a:t>
            </a:r>
            <a:endParaRPr lang="en-IN" altLang="en-US" sz="4800" b="1">
              <a:solidFill>
                <a:srgbClr val="CC3300"/>
              </a:solidFill>
              <a:latin typeface="Arial" panose="020B0604020202020204" pitchFamily="34" charset="0"/>
            </a:endParaRPr>
          </a:p>
          <a:p>
            <a:pPr eaLnBrk="1" hangingPunct="1"/>
            <a:r>
              <a:rPr lang="hi-IN" altLang="en-US" sz="4800" b="1">
                <a:solidFill>
                  <a:schemeClr val="bg1"/>
                </a:solidFill>
                <a:latin typeface="Arial" panose="020B0604020202020204" pitchFamily="34" charset="0"/>
              </a:rPr>
              <a:t>संकेत और लक्षण</a:t>
            </a:r>
            <a:endParaRPr lang="en-IN" altLang="en-US" sz="4800" b="1">
              <a:solidFill>
                <a:schemeClr val="bg1"/>
              </a:solidFill>
              <a:latin typeface="Arial" panose="020B0604020202020204" pitchFamily="34" charset="0"/>
            </a:endParaRPr>
          </a:p>
          <a:p>
            <a:pPr eaLnBrk="1" hangingPunct="1"/>
            <a:r>
              <a:rPr lang="hi-IN" altLang="en-US" sz="4800" b="1">
                <a:solidFill>
                  <a:srgbClr val="3333FF"/>
                </a:solidFill>
                <a:latin typeface="Arial" panose="020B0604020202020204" pitchFamily="34" charset="0"/>
              </a:rPr>
              <a:t>उपचार</a:t>
            </a:r>
            <a:endParaRPr lang="en-US" altLang="en-US" sz="4800" b="1">
              <a:solidFill>
                <a:srgbClr val="3333FF"/>
              </a:solidFill>
              <a:latin typeface="Arial" panose="020B0604020202020204" pitchFamily="34" charset="0"/>
            </a:endParaRPr>
          </a:p>
        </p:txBody>
      </p:sp>
      <p:pic>
        <p:nvPicPr>
          <p:cNvPr id="57349" name="Picture 1">
            <a:extLst>
              <a:ext uri="{FF2B5EF4-FFF2-40B4-BE49-F238E27FC236}">
                <a16:creationId xmlns:a16="http://schemas.microsoft.com/office/drawing/2014/main" id="{A5202F41-6AE0-46D7-DDFE-F83DCFD2C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7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26">
            <a:extLst>
              <a:ext uri="{FF2B5EF4-FFF2-40B4-BE49-F238E27FC236}">
                <a16:creationId xmlns:a16="http://schemas.microsoft.com/office/drawing/2014/main" id="{9812D647-F358-1BC1-271F-5C21E1DBCC82}"/>
              </a:ext>
            </a:extLst>
          </p:cNvPr>
          <p:cNvSpPr>
            <a:spLocks noGrp="1" noChangeArrowheads="1"/>
          </p:cNvSpPr>
          <p:nvPr>
            <p:ph type="title"/>
          </p:nvPr>
        </p:nvSpPr>
        <p:spPr/>
        <p:txBody>
          <a:bodyPr/>
          <a:lstStyle/>
          <a:p>
            <a:pPr eaLnBrk="1" hangingPunct="1"/>
            <a:endParaRPr lang="en-US" altLang="en-US"/>
          </a:p>
        </p:txBody>
      </p:sp>
      <p:sp>
        <p:nvSpPr>
          <p:cNvPr id="58371" name="Rectangle 1027">
            <a:extLst>
              <a:ext uri="{FF2B5EF4-FFF2-40B4-BE49-F238E27FC236}">
                <a16:creationId xmlns:a16="http://schemas.microsoft.com/office/drawing/2014/main" id="{C88D7301-50B9-9185-964F-223819BC66D4}"/>
              </a:ext>
            </a:extLst>
          </p:cNvPr>
          <p:cNvSpPr>
            <a:spLocks noGrp="1" noChangeArrowheads="1"/>
          </p:cNvSpPr>
          <p:nvPr>
            <p:ph type="body" idx="1"/>
          </p:nvPr>
        </p:nvSpPr>
        <p:spPr/>
        <p:txBody>
          <a:bodyPr/>
          <a:lstStyle/>
          <a:p>
            <a:pPr eaLnBrk="1" hangingPunct="1"/>
            <a:endParaRPr lang="en-US" altLang="en-US"/>
          </a:p>
        </p:txBody>
      </p:sp>
      <p:pic>
        <p:nvPicPr>
          <p:cNvPr id="58372" name="Picture 1028" descr="msotw9_temp0">
            <a:extLst>
              <a:ext uri="{FF2B5EF4-FFF2-40B4-BE49-F238E27FC236}">
                <a16:creationId xmlns:a16="http://schemas.microsoft.com/office/drawing/2014/main" id="{BEB533CD-77B0-4B62-8CDC-67FE0ED5A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1029">
            <a:extLst>
              <a:ext uri="{FF2B5EF4-FFF2-40B4-BE49-F238E27FC236}">
                <a16:creationId xmlns:a16="http://schemas.microsoft.com/office/drawing/2014/main" id="{5611F4CB-ACCD-86C8-EA2A-D519B85E3230}"/>
              </a:ext>
            </a:extLst>
          </p:cNvPr>
          <p:cNvSpPr txBox="1">
            <a:spLocks noChangeArrowheads="1"/>
          </p:cNvSpPr>
          <p:nvPr/>
        </p:nvSpPr>
        <p:spPr bwMode="auto">
          <a:xfrm>
            <a:off x="0" y="0"/>
            <a:ext cx="9144000" cy="519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algn="ctr" eaLnBrk="1" hangingPunct="1">
              <a:spcBef>
                <a:spcPct val="50000"/>
              </a:spcBef>
            </a:pPr>
            <a:r>
              <a:rPr lang="hi-IN" altLang="en-US" u="sng">
                <a:solidFill>
                  <a:schemeClr val="tx1"/>
                </a:solidFill>
              </a:rPr>
              <a:t>श्वसन की आरेखीय व्याख्या</a:t>
            </a:r>
            <a:endParaRPr lang="en-US" altLang="en-US" u="sng">
              <a:solidFill>
                <a:schemeClr val="tx1"/>
              </a:solidFill>
            </a:endParaRPr>
          </a:p>
        </p:txBody>
      </p:sp>
      <p:pic>
        <p:nvPicPr>
          <p:cNvPr id="58374" name="Picture 1">
            <a:extLst>
              <a:ext uri="{FF2B5EF4-FFF2-40B4-BE49-F238E27FC236}">
                <a16:creationId xmlns:a16="http://schemas.microsoft.com/office/drawing/2014/main" id="{78238829-FD13-D102-F682-1CECDA37A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850" y="-30163"/>
            <a:ext cx="10731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53EA8FA-C2B5-1777-7AEB-744E5DE1F8E7}"/>
              </a:ext>
            </a:extLst>
          </p:cNvPr>
          <p:cNvSpPr>
            <a:spLocks noGrp="1" noChangeArrowheads="1"/>
          </p:cNvSpPr>
          <p:nvPr>
            <p:ph type="title"/>
          </p:nvPr>
        </p:nvSpPr>
        <p:spPr>
          <a:xfrm>
            <a:off x="685800" y="-152400"/>
            <a:ext cx="7772400" cy="1143000"/>
          </a:xfrm>
        </p:spPr>
        <p:txBody>
          <a:bodyPr/>
          <a:lstStyle/>
          <a:p>
            <a:pPr eaLnBrk="1" hangingPunct="1"/>
            <a:r>
              <a:rPr lang="hi-IN" altLang="en-US" sz="5400" b="1" u="sng">
                <a:latin typeface="Arial" panose="020B0604020202020204" pitchFamily="34" charset="0"/>
              </a:rPr>
              <a:t>रक्त एजेंट</a:t>
            </a:r>
            <a:endParaRPr lang="en-US" altLang="en-US" sz="5400" b="1" u="sng">
              <a:latin typeface="Arial" panose="020B0604020202020204" pitchFamily="34" charset="0"/>
            </a:endParaRPr>
          </a:p>
        </p:txBody>
      </p:sp>
      <p:sp>
        <p:nvSpPr>
          <p:cNvPr id="59395" name="Rectangle 3">
            <a:extLst>
              <a:ext uri="{FF2B5EF4-FFF2-40B4-BE49-F238E27FC236}">
                <a16:creationId xmlns:a16="http://schemas.microsoft.com/office/drawing/2014/main" id="{0E84F234-ECD2-A70B-0B44-E6A86B982368}"/>
              </a:ext>
            </a:extLst>
          </p:cNvPr>
          <p:cNvSpPr>
            <a:spLocks noGrp="1" noChangeArrowheads="1"/>
          </p:cNvSpPr>
          <p:nvPr>
            <p:ph type="body" idx="1"/>
          </p:nvPr>
        </p:nvSpPr>
        <p:spPr>
          <a:xfrm>
            <a:off x="381000" y="990600"/>
            <a:ext cx="8153400" cy="4114800"/>
          </a:xfrm>
        </p:spPr>
        <p:txBody>
          <a:bodyPr/>
          <a:lstStyle/>
          <a:p>
            <a:pPr eaLnBrk="1" hangingPunct="1">
              <a:lnSpc>
                <a:spcPct val="90000"/>
              </a:lnSpc>
            </a:pPr>
            <a:r>
              <a:rPr lang="hi-IN" altLang="en-US" sz="2800" b="1" u="sng">
                <a:solidFill>
                  <a:schemeClr val="accent2"/>
                </a:solidFill>
                <a:latin typeface="Arial" panose="020B0604020202020204" pitchFamily="34" charset="0"/>
              </a:rPr>
              <a:t>सामान्य: हाइड्रोसायनिक एसिड (एसी), साइनोजेन कोलोराइड (सीके)</a:t>
            </a:r>
            <a:r>
              <a:rPr lang="en-US" altLang="en-US" sz="2800" b="1">
                <a:solidFill>
                  <a:schemeClr val="accent2"/>
                </a:solidFill>
                <a:latin typeface="Arial" panose="020B0604020202020204" pitchFamily="34" charset="0"/>
              </a:rPr>
              <a:t>.</a:t>
            </a:r>
          </a:p>
          <a:p>
            <a:pPr eaLnBrk="1" hangingPunct="1">
              <a:lnSpc>
                <a:spcPct val="90000"/>
              </a:lnSpc>
            </a:pPr>
            <a:r>
              <a:rPr lang="hi-IN" altLang="en-US" sz="2800" b="1" u="sng">
                <a:solidFill>
                  <a:schemeClr val="accent1"/>
                </a:solidFill>
                <a:latin typeface="Arial" panose="020B0604020202020204" pitchFamily="34" charset="0"/>
              </a:rPr>
              <a:t>क्रिया का तरीका: साइनाइड में फेरिक अवस्था में लोहे के लिए उच्च आत्मीयता होती है। जटिल बनाने के लिए साइटोक्रोम ऑक्सीडेज के साथ प्रतिक्रिया करता है</a:t>
            </a:r>
            <a:endParaRPr lang="en-IN" altLang="en-US" sz="2800" b="1" u="sng">
              <a:solidFill>
                <a:schemeClr val="accent1"/>
              </a:solidFill>
              <a:latin typeface="Arial" panose="020B0604020202020204" pitchFamily="34" charset="0"/>
            </a:endParaRPr>
          </a:p>
          <a:p>
            <a:pPr eaLnBrk="1" hangingPunct="1">
              <a:lnSpc>
                <a:spcPct val="90000"/>
              </a:lnSpc>
            </a:pPr>
            <a:r>
              <a:rPr lang="en-US" altLang="en-US" sz="2800" b="1">
                <a:solidFill>
                  <a:srgbClr val="FF3300"/>
                </a:solidFill>
                <a:latin typeface="Arial" panose="020B0604020202020204" pitchFamily="34" charset="0"/>
              </a:rPr>
              <a:t>O2 </a:t>
            </a:r>
            <a:r>
              <a:rPr lang="hi-IN" altLang="en-US" sz="2800" b="1">
                <a:solidFill>
                  <a:srgbClr val="FF3300"/>
                </a:solidFill>
                <a:latin typeface="Arial" panose="020B0604020202020204" pitchFamily="34" charset="0"/>
              </a:rPr>
              <a:t>के उपयोग को बाधित करता है</a:t>
            </a:r>
            <a:r>
              <a:rPr lang="en-US" altLang="en-US" sz="2800" b="1">
                <a:solidFill>
                  <a:srgbClr val="FF3300"/>
                </a:solidFill>
                <a:latin typeface="Arial" panose="020B0604020202020204" pitchFamily="34" charset="0"/>
              </a:rPr>
              <a:t> </a:t>
            </a:r>
          </a:p>
          <a:p>
            <a:pPr eaLnBrk="1" hangingPunct="1">
              <a:lnSpc>
                <a:spcPct val="90000"/>
              </a:lnSpc>
            </a:pPr>
            <a:r>
              <a:rPr lang="en-US" altLang="en-US" sz="2800" b="1">
                <a:solidFill>
                  <a:srgbClr val="3333FF"/>
                </a:solidFill>
                <a:latin typeface="Arial" panose="020B0604020202020204" pitchFamily="34" charset="0"/>
              </a:rPr>
              <a:t> </a:t>
            </a:r>
            <a:r>
              <a:rPr lang="hi-IN" altLang="en-US" sz="2800" b="1">
                <a:solidFill>
                  <a:srgbClr val="3333FF"/>
                </a:solidFill>
                <a:latin typeface="Arial" panose="020B0604020202020204" pitchFamily="34" charset="0"/>
              </a:rPr>
              <a:t>सीएनएस कोशिकाएं ऊतक एनोक्सिया के प्रति सबसे अधिक संवेदनशील होती हैं, श्वसन की समाप्ति के बाद हृदय पतन</a:t>
            </a:r>
            <a:endParaRPr lang="en-US" altLang="en-US" sz="2800" b="1">
              <a:solidFill>
                <a:srgbClr val="3333FF"/>
              </a:solidFill>
              <a:latin typeface="Arial" panose="020B0604020202020204" pitchFamily="34" charset="0"/>
            </a:endParaRPr>
          </a:p>
          <a:p>
            <a:pPr eaLnBrk="1" hangingPunct="1">
              <a:lnSpc>
                <a:spcPct val="90000"/>
              </a:lnSpc>
            </a:pPr>
            <a:r>
              <a:rPr lang="hi-IN" altLang="en-US" sz="2800" b="1" u="sng">
                <a:solidFill>
                  <a:srgbClr val="CC3300"/>
                </a:solidFill>
                <a:latin typeface="Arial" panose="020B0604020202020204" pitchFamily="34" charset="0"/>
              </a:rPr>
              <a:t>प्रभाव: आंखों और ऊपरी रेस्प पथ की जलन</a:t>
            </a:r>
            <a:endParaRPr lang="en-US" altLang="en-US" sz="2800" b="1">
              <a:solidFill>
                <a:srgbClr val="CC3300"/>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746D4B0-7209-0B01-0CC1-8A62C9B4B40A}"/>
              </a:ext>
            </a:extLst>
          </p:cNvPr>
          <p:cNvSpPr>
            <a:spLocks noGrp="1" noChangeArrowheads="1"/>
          </p:cNvSpPr>
          <p:nvPr>
            <p:ph type="title"/>
          </p:nvPr>
        </p:nvSpPr>
        <p:spPr>
          <a:xfrm>
            <a:off x="685800" y="-152400"/>
            <a:ext cx="7772400" cy="1143000"/>
          </a:xfrm>
        </p:spPr>
        <p:txBody>
          <a:bodyPr/>
          <a:lstStyle/>
          <a:p>
            <a:pPr eaLnBrk="1" hangingPunct="1"/>
            <a:r>
              <a:rPr lang="hi-IN" altLang="en-US" sz="5400" b="1" u="sng">
                <a:latin typeface="Arial" panose="020B0604020202020204" pitchFamily="34" charset="0"/>
              </a:rPr>
              <a:t>रक्त एजेंट</a:t>
            </a:r>
            <a:endParaRPr lang="en-US" altLang="en-US" sz="5400" b="1" u="sng">
              <a:latin typeface="Arial" panose="020B0604020202020204" pitchFamily="34" charset="0"/>
            </a:endParaRPr>
          </a:p>
        </p:txBody>
      </p:sp>
      <p:sp>
        <p:nvSpPr>
          <p:cNvPr id="60419" name="Rectangle 3">
            <a:extLst>
              <a:ext uri="{FF2B5EF4-FFF2-40B4-BE49-F238E27FC236}">
                <a16:creationId xmlns:a16="http://schemas.microsoft.com/office/drawing/2014/main" id="{EA28F7F9-7297-E1A3-D3DA-15B676548798}"/>
              </a:ext>
            </a:extLst>
          </p:cNvPr>
          <p:cNvSpPr>
            <a:spLocks noGrp="1" noChangeArrowheads="1"/>
          </p:cNvSpPr>
          <p:nvPr>
            <p:ph type="body" idx="1"/>
          </p:nvPr>
        </p:nvSpPr>
        <p:spPr>
          <a:xfrm>
            <a:off x="381000" y="914400"/>
            <a:ext cx="8458200" cy="5791200"/>
          </a:xfrm>
        </p:spPr>
        <p:txBody>
          <a:bodyPr/>
          <a:lstStyle/>
          <a:p>
            <a:pPr eaLnBrk="1" hangingPunct="1">
              <a:buFontTx/>
              <a:buNone/>
            </a:pPr>
            <a:r>
              <a:rPr lang="hi-IN" altLang="en-US" sz="2800" b="1" u="sng">
                <a:latin typeface="Arial" panose="020B0604020202020204" pitchFamily="34" charset="0"/>
              </a:rPr>
              <a:t>संकेत और लक्षण</a:t>
            </a:r>
            <a:endParaRPr lang="en-IN" altLang="en-US" sz="2800" b="1" u="sng">
              <a:latin typeface="Arial" panose="020B0604020202020204" pitchFamily="34" charset="0"/>
            </a:endParaRPr>
          </a:p>
          <a:p>
            <a:pPr eaLnBrk="1" hangingPunct="1"/>
            <a:r>
              <a:rPr lang="hi-IN" altLang="en-US" sz="2800" b="1">
                <a:solidFill>
                  <a:srgbClr val="FF3300"/>
                </a:solidFill>
                <a:latin typeface="Arial" panose="020B0604020202020204" pitchFamily="34" charset="0"/>
              </a:rPr>
              <a:t>एचसीएन की साँस लेने से सेकंड के भीतर लक्षण पैदा हो सकते हैं और मिनटों के भीतर मृत्यु हो सकती है</a:t>
            </a:r>
            <a:endParaRPr lang="en-IN" altLang="en-US" sz="2800" b="1">
              <a:solidFill>
                <a:srgbClr val="FF3300"/>
              </a:solidFill>
              <a:latin typeface="Arial" panose="020B0604020202020204" pitchFamily="34" charset="0"/>
            </a:endParaRPr>
          </a:p>
          <a:p>
            <a:pPr eaLnBrk="1" hangingPunct="1">
              <a:buFont typeface="Wingdings" panose="05000000000000000000" pitchFamily="2" charset="2"/>
              <a:buChar char="Ø"/>
            </a:pPr>
            <a:r>
              <a:rPr lang="hi-IN" altLang="en-US" sz="2800" b="1">
                <a:solidFill>
                  <a:srgbClr val="3333FF"/>
                </a:solidFill>
                <a:latin typeface="Arial" panose="020B0604020202020204" pitchFamily="34" charset="0"/>
              </a:rPr>
              <a:t>तीव्र विषाक्तता की विशेषता है 
चक्कर आना
सिरदर्द, कभी-कभी मतली और उल्टी
धड़कन
चिंता, डिस्पेनिया
गतिभंग, आंदोलन के समन्वय की कमी
 पक्षाघात और कोमा</a:t>
            </a:r>
            <a:endParaRPr lang="en-US" altLang="en-US" sz="2400" b="1">
              <a:solidFill>
                <a:srgbClr val="3333FF"/>
              </a:solidFill>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D684999-677B-4CA7-8D7F-9FF1D7AEDA79}"/>
              </a:ext>
            </a:extLst>
          </p:cNvPr>
          <p:cNvSpPr>
            <a:spLocks noGrp="1" noChangeArrowheads="1"/>
          </p:cNvSpPr>
          <p:nvPr>
            <p:ph type="title"/>
          </p:nvPr>
        </p:nvSpPr>
        <p:spPr/>
        <p:txBody>
          <a:bodyPr/>
          <a:lstStyle/>
          <a:p>
            <a:pPr eaLnBrk="1" hangingPunct="1"/>
            <a:r>
              <a:rPr lang="hi-IN" altLang="en-US" sz="5400" b="1" u="sng">
                <a:latin typeface="Arial" panose="020B0604020202020204" pitchFamily="34" charset="0"/>
              </a:rPr>
              <a:t>रक्त एजेंट</a:t>
            </a:r>
            <a:endParaRPr lang="en-US" altLang="en-US" sz="5400" b="1" u="sng">
              <a:latin typeface="Arial" panose="020B0604020202020204" pitchFamily="34" charset="0"/>
            </a:endParaRPr>
          </a:p>
        </p:txBody>
      </p:sp>
      <p:sp>
        <p:nvSpPr>
          <p:cNvPr id="61443" name="Rectangle 3">
            <a:extLst>
              <a:ext uri="{FF2B5EF4-FFF2-40B4-BE49-F238E27FC236}">
                <a16:creationId xmlns:a16="http://schemas.microsoft.com/office/drawing/2014/main" id="{986B2490-1117-AF1C-71C9-3C5FA4A951AB}"/>
              </a:ext>
            </a:extLst>
          </p:cNvPr>
          <p:cNvSpPr>
            <a:spLocks noGrp="1" noChangeArrowheads="1"/>
          </p:cNvSpPr>
          <p:nvPr>
            <p:ph type="body" idx="1"/>
          </p:nvPr>
        </p:nvSpPr>
        <p:spPr/>
        <p:txBody>
          <a:bodyPr/>
          <a:lstStyle/>
          <a:p>
            <a:pPr eaLnBrk="1" hangingPunct="1"/>
            <a:r>
              <a:rPr lang="hi-IN" altLang="en-US" sz="2800" b="1">
                <a:solidFill>
                  <a:srgbClr val="CC3300"/>
                </a:solidFill>
                <a:latin typeface="Arial" panose="020B0604020202020204" pitchFamily="34" charset="0"/>
              </a:rPr>
              <a:t>गंभीर मामलों में हृदय पतन, श्वसन गिरफ्तारी, आक्षेप और चयापचय एसिडोसिस देखा जाता है</a:t>
            </a:r>
            <a:endParaRPr lang="en-IN" altLang="en-US" sz="2800" b="1">
              <a:solidFill>
                <a:srgbClr val="CC3300"/>
              </a:solidFill>
              <a:latin typeface="Arial" panose="020B0604020202020204" pitchFamily="34" charset="0"/>
            </a:endParaRPr>
          </a:p>
          <a:p>
            <a:pPr eaLnBrk="1" hangingPunct="1"/>
            <a:r>
              <a:rPr lang="hi-IN" altLang="en-US" sz="2800" b="1">
                <a:solidFill>
                  <a:srgbClr val="3333FF"/>
                </a:solidFill>
                <a:latin typeface="Arial" panose="020B0604020202020204" pitchFamily="34" charset="0"/>
              </a:rPr>
              <a:t>निदान</a:t>
            </a:r>
            <a:endParaRPr lang="en-IN" altLang="en-US" sz="2800" b="1">
              <a:solidFill>
                <a:srgbClr val="3333FF"/>
              </a:solidFill>
              <a:latin typeface="Arial" panose="020B0604020202020204" pitchFamily="34" charset="0"/>
            </a:endParaRPr>
          </a:p>
          <a:p>
            <a:pPr eaLnBrk="1" hangingPunct="1">
              <a:buFont typeface="Wingdings" panose="05000000000000000000" pitchFamily="2" charset="2"/>
              <a:buChar char="Ø"/>
            </a:pPr>
            <a:r>
              <a:rPr lang="hi-IN" altLang="en-US" sz="2400" b="1">
                <a:solidFill>
                  <a:srgbClr val="3333FF"/>
                </a:solidFill>
                <a:latin typeface="Arial" panose="020B0604020202020204" pitchFamily="34" charset="0"/>
              </a:rPr>
              <a:t>इतिहास
गंध (कड़वे बादाम)</a:t>
            </a:r>
            <a:endParaRPr lang="en-US" altLang="en-US" sz="4400">
              <a:solidFill>
                <a:srgbClr val="3333FF"/>
              </a:solidFill>
            </a:endParaRPr>
          </a:p>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676A898-9309-2A58-CB59-DDAB15D376CE}"/>
              </a:ext>
            </a:extLst>
          </p:cNvPr>
          <p:cNvSpPr>
            <a:spLocks noGrp="1" noChangeArrowheads="1"/>
          </p:cNvSpPr>
          <p:nvPr>
            <p:ph type="title"/>
          </p:nvPr>
        </p:nvSpPr>
        <p:spPr>
          <a:xfrm>
            <a:off x="685800" y="0"/>
            <a:ext cx="7772400" cy="838200"/>
          </a:xfrm>
        </p:spPr>
        <p:txBody>
          <a:bodyPr/>
          <a:lstStyle/>
          <a:p>
            <a:r>
              <a:rPr lang="en-US" altLang="en-US" b="1">
                <a:solidFill>
                  <a:srgbClr val="FF0000"/>
                </a:solidFill>
                <a:cs typeface="Times New Roman" panose="02020603050405020304" pitchFamily="18" charset="0"/>
              </a:rPr>
              <a:t>   </a:t>
            </a:r>
            <a:r>
              <a:rPr lang="hi-IN" altLang="en-US" sz="3600" b="1" u="sng">
                <a:solidFill>
                  <a:srgbClr val="FF0000"/>
                </a:solidFill>
                <a:cs typeface="Times New Roman" panose="02020603050405020304" pitchFamily="18" charset="0"/>
              </a:rPr>
              <a:t>प्रभावी खुराक</a:t>
            </a:r>
            <a:endParaRPr lang="en-US" altLang="en-US" sz="2800" b="1">
              <a:solidFill>
                <a:srgbClr val="FF0000"/>
              </a:solidFill>
            </a:endParaRPr>
          </a:p>
        </p:txBody>
      </p:sp>
      <p:sp>
        <p:nvSpPr>
          <p:cNvPr id="7171" name="Content Placeholder 2">
            <a:extLst>
              <a:ext uri="{FF2B5EF4-FFF2-40B4-BE49-F238E27FC236}">
                <a16:creationId xmlns:a16="http://schemas.microsoft.com/office/drawing/2014/main" id="{FE697F03-7F22-6C1B-E9B4-3B304E47BA42}"/>
              </a:ext>
            </a:extLst>
          </p:cNvPr>
          <p:cNvSpPr>
            <a:spLocks noGrp="1" noChangeArrowheads="1"/>
          </p:cNvSpPr>
          <p:nvPr>
            <p:ph idx="1"/>
          </p:nvPr>
        </p:nvSpPr>
        <p:spPr>
          <a:xfrm>
            <a:off x="152400" y="1219200"/>
            <a:ext cx="8763000" cy="3200400"/>
          </a:xfrm>
        </p:spPr>
        <p:txBody>
          <a:bodyPr/>
          <a:lstStyle/>
          <a:p>
            <a:pPr marL="457200" lvl="1" indent="0">
              <a:spcBef>
                <a:spcPct val="0"/>
              </a:spcBef>
              <a:buFontTx/>
              <a:buAutoNum type="alphaLcParenR"/>
            </a:pPr>
            <a:r>
              <a:rPr lang="en-US" altLang="en-US" b="1">
                <a:solidFill>
                  <a:srgbClr val="002060"/>
                </a:solidFill>
                <a:cs typeface="Times New Roman" panose="02020603050405020304" pitchFamily="18" charset="0"/>
              </a:rPr>
              <a:t> LD50 </a:t>
            </a:r>
            <a:r>
              <a:rPr lang="hi-IN" altLang="en-US" b="1">
                <a:solidFill>
                  <a:srgbClr val="002060"/>
                </a:solidFill>
                <a:cs typeface="Times New Roman" panose="02020603050405020304" pitchFamily="18" charset="0"/>
              </a:rPr>
              <a:t>कुछ हद तक विभिन्न रसायनों की विषाक्तता की तुलना करने के लिए उपयोगी है</a:t>
            </a:r>
            <a:r>
              <a:rPr lang="en-US" altLang="en-US" b="1">
                <a:solidFill>
                  <a:srgbClr val="FF0000"/>
                </a:solidFill>
                <a:cs typeface="Times New Roman" panose="02020603050405020304" pitchFamily="18" charset="0"/>
              </a:rPr>
              <a:t>. </a:t>
            </a:r>
            <a:r>
              <a:rPr lang="hi-IN" altLang="en-US" b="1">
                <a:solidFill>
                  <a:srgbClr val="FF0000"/>
                </a:solidFill>
                <a:cs typeface="Times New Roman" panose="02020603050405020304" pitchFamily="18" charset="0"/>
              </a:rPr>
              <a:t>उदाहरण के लिए</a:t>
            </a:r>
            <a:endParaRPr lang="en-US" altLang="en-US"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LD50 of Nacl is </a:t>
            </a:r>
            <a:r>
              <a:rPr lang="en-US" altLang="en-US" sz="2800" b="1">
                <a:solidFill>
                  <a:srgbClr val="FF0000"/>
                </a:solidFill>
                <a:cs typeface="Times New Roman" panose="02020603050405020304" pitchFamily="18" charset="0"/>
              </a:rPr>
              <a:t>4000mg/kg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Nicotine is </a:t>
            </a:r>
            <a:r>
              <a:rPr lang="en-US" altLang="en-US" sz="2800" b="1">
                <a:solidFill>
                  <a:srgbClr val="FF0000"/>
                </a:solidFill>
                <a:cs typeface="Times New Roman" panose="02020603050405020304" pitchFamily="18" charset="0"/>
              </a:rPr>
              <a:t>1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CWA sarin is </a:t>
            </a:r>
            <a:r>
              <a:rPr lang="en-US" altLang="en-US" sz="2800" b="1">
                <a:solidFill>
                  <a:srgbClr val="FF0000"/>
                </a:solidFill>
                <a:cs typeface="Times New Roman" panose="02020603050405020304" pitchFamily="18" charset="0"/>
              </a:rPr>
              <a:t>0.2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 </a:t>
            </a:r>
            <a:r>
              <a:rPr lang="en-US" altLang="en-US" sz="2800" b="1">
                <a:solidFill>
                  <a:srgbClr val="002060"/>
                </a:solidFill>
                <a:cs typeface="Times New Roman" panose="02020603050405020304" pitchFamily="18" charset="0"/>
              </a:rPr>
              <a:t>plant called Ricin is </a:t>
            </a:r>
            <a:r>
              <a:rPr lang="en-US" altLang="en-US" sz="2800" b="1">
                <a:solidFill>
                  <a:srgbClr val="FF0000"/>
                </a:solidFill>
                <a:cs typeface="Times New Roman" panose="02020603050405020304" pitchFamily="18" charset="0"/>
              </a:rPr>
              <a:t>0.001 mg/kg</a:t>
            </a:r>
            <a:endParaRPr lang="en-US" altLang="en-US" sz="2800" b="1">
              <a:solidFill>
                <a:srgbClr val="FF0000"/>
              </a:solidFill>
            </a:endParaRPr>
          </a:p>
          <a:p>
            <a:pPr marL="1828800" lvl="4" indent="0">
              <a:spcBef>
                <a:spcPct val="0"/>
              </a:spcBef>
              <a:buFontTx/>
              <a:buAutoNum type="romanUcParenR"/>
            </a:pPr>
            <a:r>
              <a:rPr lang="en-US" altLang="en-US" sz="2800" b="1">
                <a:solidFill>
                  <a:srgbClr val="FF0000"/>
                </a:solidFill>
                <a:cs typeface="Times New Roman" panose="02020603050405020304" pitchFamily="18" charset="0"/>
              </a:rPr>
              <a:t>      </a:t>
            </a:r>
            <a:r>
              <a:rPr lang="en-US" altLang="en-US" sz="2800" b="1">
                <a:solidFill>
                  <a:srgbClr val="002060"/>
                </a:solidFill>
                <a:cs typeface="Times New Roman" panose="02020603050405020304" pitchFamily="18" charset="0"/>
              </a:rPr>
              <a:t>Botulinum toxin is </a:t>
            </a:r>
            <a:r>
              <a:rPr lang="en-US" altLang="en-US" sz="2800" b="1">
                <a:solidFill>
                  <a:srgbClr val="FF0000"/>
                </a:solidFill>
                <a:cs typeface="Times New Roman" panose="02020603050405020304" pitchFamily="18" charset="0"/>
              </a:rPr>
              <a:t>0.00001 mg/kg</a:t>
            </a:r>
            <a:endParaRPr lang="en-US" altLang="en-US" sz="2800" b="1">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88B586E6-C56C-DCD0-15DD-52342DAD0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3038"/>
            <a:ext cx="8915400" cy="6735762"/>
          </a:xfrm>
          <a:prstGeom prst="rect">
            <a:avLst/>
          </a:prstGeom>
          <a:noFill/>
          <a:ln w="76200">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62467" name="Rectangle 2">
            <a:extLst>
              <a:ext uri="{FF2B5EF4-FFF2-40B4-BE49-F238E27FC236}">
                <a16:creationId xmlns:a16="http://schemas.microsoft.com/office/drawing/2014/main" id="{D9BF9CF4-0229-3B54-8AF5-98144032D731}"/>
              </a:ext>
            </a:extLst>
          </p:cNvPr>
          <p:cNvSpPr>
            <a:spLocks noGrp="1" noChangeArrowheads="1"/>
          </p:cNvSpPr>
          <p:nvPr>
            <p:ph type="title"/>
          </p:nvPr>
        </p:nvSpPr>
        <p:spPr>
          <a:xfrm>
            <a:off x="685800" y="76200"/>
            <a:ext cx="7772400" cy="1143000"/>
          </a:xfrm>
        </p:spPr>
        <p:txBody>
          <a:bodyPr/>
          <a:lstStyle/>
          <a:p>
            <a:pPr eaLnBrk="1" hangingPunct="1"/>
            <a:r>
              <a:rPr lang="hi-IN" altLang="en-US" sz="6000" b="1" u="sng">
                <a:latin typeface="Arial" panose="020B0604020202020204" pitchFamily="34" charset="0"/>
              </a:rPr>
              <a:t>रक्त एजेंट</a:t>
            </a:r>
            <a:endParaRPr lang="en-US" altLang="en-US" sz="6000" b="1" u="sng">
              <a:latin typeface="Arial" panose="020B0604020202020204" pitchFamily="34" charset="0"/>
            </a:endParaRPr>
          </a:p>
        </p:txBody>
      </p:sp>
      <p:sp>
        <p:nvSpPr>
          <p:cNvPr id="62468" name="Rectangle 3">
            <a:extLst>
              <a:ext uri="{FF2B5EF4-FFF2-40B4-BE49-F238E27FC236}">
                <a16:creationId xmlns:a16="http://schemas.microsoft.com/office/drawing/2014/main" id="{9FF84E00-C470-ED2A-F361-82A4F1521FA6}"/>
              </a:ext>
            </a:extLst>
          </p:cNvPr>
          <p:cNvSpPr>
            <a:spLocks noGrp="1" noChangeArrowheads="1"/>
          </p:cNvSpPr>
          <p:nvPr>
            <p:ph type="body" idx="1"/>
          </p:nvPr>
        </p:nvSpPr>
        <p:spPr>
          <a:xfrm>
            <a:off x="228600" y="1371600"/>
            <a:ext cx="8915400" cy="5486400"/>
          </a:xfrm>
        </p:spPr>
        <p:txBody>
          <a:bodyPr/>
          <a:lstStyle/>
          <a:p>
            <a:pPr eaLnBrk="1" hangingPunct="1"/>
            <a:r>
              <a:rPr lang="hi-IN" altLang="en-US" b="1">
                <a:solidFill>
                  <a:srgbClr val="FF3300"/>
                </a:solidFill>
                <a:latin typeface="Arial" panose="020B0604020202020204" pitchFamily="34" charset="0"/>
              </a:rPr>
              <a:t>स्व-चिकित्सा/प्राथमिक चिकित्सा
महक एमिल नाइट्राइट</a:t>
            </a:r>
            <a:endParaRPr lang="en-IN" altLang="en-US" b="1">
              <a:solidFill>
                <a:srgbClr val="FF3300"/>
              </a:solidFill>
              <a:latin typeface="Arial" panose="020B0604020202020204" pitchFamily="34" charset="0"/>
            </a:endParaRPr>
          </a:p>
          <a:p>
            <a:pPr eaLnBrk="1" hangingPunct="1"/>
            <a:r>
              <a:rPr lang="hi-IN" altLang="en-US" b="1" u="sng">
                <a:latin typeface="Arial" panose="020B0604020202020204" pitchFamily="34" charset="0"/>
              </a:rPr>
              <a:t>साइटोक्रोम ऑक्सीडेज-साइनाइड कॉम्प्लेक्स से साइनाइड आयन को अलग करने के लिए उपचार का उद्देश्य</a:t>
            </a:r>
            <a:endParaRPr lang="en-IN" altLang="en-US" b="1" u="sng">
              <a:latin typeface="Arial" panose="020B0604020202020204" pitchFamily="34" charset="0"/>
            </a:endParaRPr>
          </a:p>
          <a:p>
            <a:pPr eaLnBrk="1" hangingPunct="1"/>
            <a:r>
              <a:rPr lang="hi-IN" altLang="en-US" sz="2400" b="1">
                <a:solidFill>
                  <a:srgbClr val="CC3300"/>
                </a:solidFill>
                <a:latin typeface="Arial" panose="020B0604020202020204" pitchFamily="34" charset="0"/>
              </a:rPr>
              <a:t>डिकोबाल्ट एडिटेट - 300 - 600 मिलीग्राम </a:t>
            </a:r>
            <a:r>
              <a:rPr lang="en-US" altLang="en-US" sz="2400" b="1">
                <a:solidFill>
                  <a:srgbClr val="CC3300"/>
                </a:solidFill>
                <a:latin typeface="Arial" panose="020B0604020202020204" pitchFamily="34" charset="0"/>
              </a:rPr>
              <a:t>I/V</a:t>
            </a:r>
          </a:p>
          <a:p>
            <a:pPr eaLnBrk="1" hangingPunct="1"/>
            <a:r>
              <a:rPr lang="hi-IN" altLang="en-US" b="1">
                <a:solidFill>
                  <a:srgbClr val="3333FF"/>
                </a:solidFill>
                <a:latin typeface="Arial" panose="020B0604020202020204" pitchFamily="34" charset="0"/>
              </a:rPr>
              <a:t>सोडियम थियो-सल्फेट और सोडियम नाइट्राइट</a:t>
            </a:r>
            <a:endParaRPr lang="en-IN" altLang="en-US" b="1">
              <a:solidFill>
                <a:srgbClr val="3333FF"/>
              </a:solidFill>
              <a:latin typeface="Arial" panose="020B0604020202020204" pitchFamily="34" charset="0"/>
            </a:endParaRPr>
          </a:p>
          <a:p>
            <a:pPr eaLnBrk="1" hangingPunct="1"/>
            <a:r>
              <a:rPr lang="hi-IN" altLang="en-US" b="1">
                <a:latin typeface="Arial" panose="020B0604020202020204" pitchFamily="34" charset="0"/>
              </a:rPr>
              <a:t>सोडियम नाइट्राइट का तीन प्रतिशत 10 मिली
50 प्रतिशत सोडियम थायो-सल्फेट 25 मिली</a:t>
            </a:r>
            <a:endParaRPr lang="en-US" altLang="en-US" b="1">
              <a:latin typeface="Arial" panose="020B0604020202020204" pitchFamily="34" charset="0"/>
            </a:endParaRPr>
          </a:p>
        </p:txBody>
      </p:sp>
      <p:pic>
        <p:nvPicPr>
          <p:cNvPr id="62469" name="Picture 1">
            <a:extLst>
              <a:ext uri="{FF2B5EF4-FFF2-40B4-BE49-F238E27FC236}">
                <a16:creationId xmlns:a16="http://schemas.microsoft.com/office/drawing/2014/main" id="{C6F02076-00B4-CEF3-A16D-EE4B1ADD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95263"/>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a:extLst>
              <a:ext uri="{FF2B5EF4-FFF2-40B4-BE49-F238E27FC236}">
                <a16:creationId xmlns:a16="http://schemas.microsoft.com/office/drawing/2014/main" id="{AE20A169-8D64-1309-B442-95AA77DB2DB3}"/>
              </a:ext>
            </a:extLst>
          </p:cNvPr>
          <p:cNvPicPr>
            <a:picLocks noChangeAspect="1" noChangeArrowheads="1"/>
          </p:cNvPicPr>
          <p:nvPr/>
        </p:nvPicPr>
        <p:blipFill>
          <a:blip r:embed="rId2">
            <a:lum bright="-32000" contrast="-16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a:extLst>
              <a:ext uri="{FF2B5EF4-FFF2-40B4-BE49-F238E27FC236}">
                <a16:creationId xmlns:a16="http://schemas.microsoft.com/office/drawing/2014/main" id="{6C43226F-F447-3C1B-5A99-065F034D9EEB}"/>
              </a:ext>
            </a:extLst>
          </p:cNvPr>
          <p:cNvSpPr>
            <a:spLocks noGrp="1" noChangeArrowheads="1"/>
          </p:cNvSpPr>
          <p:nvPr>
            <p:ph type="title"/>
          </p:nvPr>
        </p:nvSpPr>
        <p:spPr>
          <a:xfrm>
            <a:off x="685800" y="-152400"/>
            <a:ext cx="7772400" cy="1143000"/>
          </a:xfrm>
        </p:spPr>
        <p:txBody>
          <a:bodyPr/>
          <a:lstStyle/>
          <a:p>
            <a:pPr eaLnBrk="1" hangingPunct="1"/>
            <a:r>
              <a:rPr lang="hi-IN" altLang="en-US" sz="5400" b="1" u="sng">
                <a:latin typeface="Arial" panose="020B0604020202020204" pitchFamily="34" charset="0"/>
              </a:rPr>
              <a:t>रक्त एजेंट</a:t>
            </a:r>
            <a:endParaRPr lang="en-US" altLang="en-US" sz="5400" b="1" u="sng">
              <a:latin typeface="Arial" panose="020B0604020202020204" pitchFamily="34" charset="0"/>
            </a:endParaRPr>
          </a:p>
        </p:txBody>
      </p:sp>
      <p:sp>
        <p:nvSpPr>
          <p:cNvPr id="63492" name="Rectangle 3">
            <a:extLst>
              <a:ext uri="{FF2B5EF4-FFF2-40B4-BE49-F238E27FC236}">
                <a16:creationId xmlns:a16="http://schemas.microsoft.com/office/drawing/2014/main" id="{AD89631D-8998-42C5-A4A7-B963378C9F17}"/>
              </a:ext>
            </a:extLst>
          </p:cNvPr>
          <p:cNvSpPr>
            <a:spLocks noGrp="1" noChangeArrowheads="1"/>
          </p:cNvSpPr>
          <p:nvPr>
            <p:ph type="body" idx="1"/>
          </p:nvPr>
        </p:nvSpPr>
        <p:spPr>
          <a:xfrm>
            <a:off x="0" y="1066800"/>
            <a:ext cx="9144000" cy="5791200"/>
          </a:xfrm>
        </p:spPr>
        <p:txBody>
          <a:bodyPr/>
          <a:lstStyle/>
          <a:p>
            <a:pPr eaLnBrk="1" hangingPunct="1"/>
            <a:r>
              <a:rPr lang="hi-IN" altLang="en-US" b="1">
                <a:solidFill>
                  <a:schemeClr val="bg1"/>
                </a:solidFill>
                <a:latin typeface="Arial" panose="020B0604020202020204" pitchFamily="34" charset="0"/>
              </a:rPr>
              <a:t>साइनाइड विषाक्तता में उपचार की गति सबसे छोटा सा
कैस पूरी तरह से सचेत और एक्सपोजर के 5 मिनट से अधिक समय बाद सामान्य रूप से सांस लेने पर उपचार के बिना अनायास ठीक हो जाएगा
आक्सीजन</a:t>
            </a:r>
            <a:endParaRPr lang="en-US" altLang="en-US" b="1">
              <a:solidFill>
                <a:schemeClr val="bg1"/>
              </a:solidFill>
              <a:latin typeface="Arial" panose="020B0604020202020204" pitchFamily="34" charset="0"/>
            </a:endParaRPr>
          </a:p>
        </p:txBody>
      </p:sp>
      <p:pic>
        <p:nvPicPr>
          <p:cNvPr id="63493" name="Picture 1">
            <a:extLst>
              <a:ext uri="{FF2B5EF4-FFF2-40B4-BE49-F238E27FC236}">
                <a16:creationId xmlns:a16="http://schemas.microsoft.com/office/drawing/2014/main" id="{D8D9B808-8200-969F-74B2-48801D418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88" y="5715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2FF0DE5-D364-10A5-E040-91A037B93389}"/>
              </a:ext>
            </a:extLst>
          </p:cNvPr>
          <p:cNvSpPr>
            <a:spLocks noGrp="1" noChangeArrowheads="1"/>
          </p:cNvSpPr>
          <p:nvPr>
            <p:ph type="title"/>
          </p:nvPr>
        </p:nvSpPr>
        <p:spPr>
          <a:xfrm>
            <a:off x="685800" y="533400"/>
            <a:ext cx="6858000" cy="1143000"/>
          </a:xfrm>
        </p:spPr>
        <p:txBody>
          <a:bodyPr/>
          <a:lstStyle/>
          <a:p>
            <a:pPr eaLnBrk="1" hangingPunct="1"/>
            <a:r>
              <a:rPr lang="hi-IN" altLang="en-US" sz="5400" b="1" u="sng">
                <a:latin typeface="Arial" panose="020B0604020202020204" pitchFamily="34" charset="0"/>
              </a:rPr>
              <a:t>घुटन पैदा करने वाले एजेंट</a:t>
            </a:r>
            <a:endParaRPr lang="en-US" altLang="en-US" sz="5400" b="1" u="sng">
              <a:latin typeface="Arial" panose="020B0604020202020204" pitchFamily="34" charset="0"/>
            </a:endParaRPr>
          </a:p>
        </p:txBody>
      </p:sp>
      <p:sp>
        <p:nvSpPr>
          <p:cNvPr id="64515" name="Rectangle 3">
            <a:extLst>
              <a:ext uri="{FF2B5EF4-FFF2-40B4-BE49-F238E27FC236}">
                <a16:creationId xmlns:a16="http://schemas.microsoft.com/office/drawing/2014/main" id="{C40CE34A-38F7-D23B-DF8D-D8AF7733C79C}"/>
              </a:ext>
            </a:extLst>
          </p:cNvPr>
          <p:cNvSpPr>
            <a:spLocks noGrp="1" noChangeArrowheads="1"/>
          </p:cNvSpPr>
          <p:nvPr>
            <p:ph type="body" idx="1"/>
          </p:nvPr>
        </p:nvSpPr>
        <p:spPr/>
        <p:txBody>
          <a:bodyPr/>
          <a:lstStyle/>
          <a:p>
            <a:pPr eaLnBrk="1" hangingPunct="1"/>
            <a:r>
              <a:rPr lang="hi-IN" altLang="en-US" sz="4000" b="1">
                <a:solidFill>
                  <a:srgbClr val="3333FF"/>
                </a:solidFill>
                <a:latin typeface="Arial" panose="020B0604020202020204" pitchFamily="34" charset="0"/>
              </a:rPr>
              <a:t>कारवाई की व्यवस्था</a:t>
            </a:r>
            <a:endParaRPr lang="en-IN" altLang="en-US" sz="4000" b="1">
              <a:solidFill>
                <a:srgbClr val="3333FF"/>
              </a:solidFill>
              <a:latin typeface="Arial" panose="020B0604020202020204" pitchFamily="34" charset="0"/>
            </a:endParaRPr>
          </a:p>
          <a:p>
            <a:pPr eaLnBrk="1" hangingPunct="1"/>
            <a:r>
              <a:rPr lang="hi-IN" altLang="en-US" sz="4000" b="1">
                <a:solidFill>
                  <a:srgbClr val="CC3300"/>
                </a:solidFill>
                <a:latin typeface="Arial" panose="020B0604020202020204" pitchFamily="34" charset="0"/>
              </a:rPr>
              <a:t>लक्षण</a:t>
            </a:r>
            <a:endParaRPr lang="en-IN" altLang="en-US" sz="4000" b="1">
              <a:solidFill>
                <a:srgbClr val="CC3300"/>
              </a:solidFill>
              <a:latin typeface="Arial" panose="020B0604020202020204" pitchFamily="34" charset="0"/>
            </a:endParaRPr>
          </a:p>
          <a:p>
            <a:pPr eaLnBrk="1" hangingPunct="1"/>
            <a:r>
              <a:rPr lang="hi-IN" altLang="en-US" sz="4000" b="1">
                <a:solidFill>
                  <a:srgbClr val="008000"/>
                </a:solidFill>
                <a:latin typeface="Arial" panose="020B0604020202020204" pitchFamily="34" charset="0"/>
              </a:rPr>
              <a:t>उपचार</a:t>
            </a:r>
            <a:endParaRPr lang="en-US" altLang="en-US" sz="4000" b="1">
              <a:solidFill>
                <a:srgbClr val="008000"/>
              </a:solidFill>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a:extLst>
              <a:ext uri="{FF2B5EF4-FFF2-40B4-BE49-F238E27FC236}">
                <a16:creationId xmlns:a16="http://schemas.microsoft.com/office/drawing/2014/main" id="{FF586DFB-C683-1F53-A975-B191F0D36D2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E56848F7-88A0-6A0C-ADFE-C7BF49751365}"/>
              </a:ext>
            </a:extLst>
          </p:cNvPr>
          <p:cNvSpPr>
            <a:spLocks noGrp="1" noChangeArrowheads="1"/>
          </p:cNvSpPr>
          <p:nvPr>
            <p:ph type="title"/>
          </p:nvPr>
        </p:nvSpPr>
        <p:spPr>
          <a:xfrm>
            <a:off x="123825" y="-61913"/>
            <a:ext cx="7772400" cy="1143001"/>
          </a:xfrm>
        </p:spPr>
        <p:txBody>
          <a:bodyPr/>
          <a:lstStyle/>
          <a:p>
            <a:pPr eaLnBrk="1" hangingPunct="1"/>
            <a:r>
              <a:rPr lang="hi-IN" altLang="en-US" sz="4800" b="1" u="sng">
                <a:latin typeface="Arial" panose="020B0604020202020204" pitchFamily="34" charset="0"/>
              </a:rPr>
              <a:t>घुटन पैदा करने वाले एजेंट</a:t>
            </a:r>
            <a:endParaRPr lang="en-US" altLang="en-US" sz="4800" b="1" u="sng">
              <a:latin typeface="Arial" panose="020B0604020202020204" pitchFamily="34" charset="0"/>
            </a:endParaRPr>
          </a:p>
        </p:txBody>
      </p:sp>
      <p:sp>
        <p:nvSpPr>
          <p:cNvPr id="65540" name="Rectangle 3">
            <a:extLst>
              <a:ext uri="{FF2B5EF4-FFF2-40B4-BE49-F238E27FC236}">
                <a16:creationId xmlns:a16="http://schemas.microsoft.com/office/drawing/2014/main" id="{F4695B5E-C0F4-2326-E268-056881CF4E40}"/>
              </a:ext>
            </a:extLst>
          </p:cNvPr>
          <p:cNvSpPr>
            <a:spLocks noGrp="1" noChangeArrowheads="1"/>
          </p:cNvSpPr>
          <p:nvPr>
            <p:ph type="body" idx="1"/>
          </p:nvPr>
        </p:nvSpPr>
        <p:spPr>
          <a:xfrm>
            <a:off x="457200" y="1447800"/>
            <a:ext cx="8229600" cy="5410200"/>
          </a:xfrm>
        </p:spPr>
        <p:txBody>
          <a:bodyPr/>
          <a:lstStyle/>
          <a:p>
            <a:pPr eaLnBrk="1" hangingPunct="1"/>
            <a:r>
              <a:rPr lang="hi-IN" altLang="en-US" b="1" u="sng">
                <a:latin typeface="Arial" panose="020B0604020202020204" pitchFamily="34" charset="0"/>
              </a:rPr>
              <a:t>सामान्य:- फॉस्जीन (सीजी), डिफॉसजीन (डीपी) क्लोरीन (सीएल)</a:t>
            </a:r>
            <a:endParaRPr lang="en-IN" altLang="en-US" b="1" u="sng">
              <a:latin typeface="Arial" panose="020B0604020202020204" pitchFamily="34" charset="0"/>
            </a:endParaRPr>
          </a:p>
          <a:p>
            <a:pPr eaLnBrk="1" hangingPunct="1"/>
            <a:r>
              <a:rPr lang="hi-IN" altLang="en-US" b="1" u="sng">
                <a:solidFill>
                  <a:srgbClr val="FF3300"/>
                </a:solidFill>
                <a:latin typeface="Arial" panose="020B0604020202020204" pitchFamily="34" charset="0"/>
              </a:rPr>
              <a:t>कार्रवाई का तरीका</a:t>
            </a:r>
            <a:r>
              <a:rPr lang="en-US" altLang="en-US" b="1">
                <a:solidFill>
                  <a:srgbClr val="FF3300"/>
                </a:solidFill>
                <a:latin typeface="Arial" panose="020B0604020202020204" pitchFamily="34" charset="0"/>
              </a:rPr>
              <a:t>:-</a:t>
            </a:r>
          </a:p>
          <a:p>
            <a:pPr lvl="1" eaLnBrk="1" hangingPunct="1"/>
            <a:r>
              <a:rPr lang="hi-IN" altLang="en-US" b="1">
                <a:solidFill>
                  <a:srgbClr val="FF3300"/>
                </a:solidFill>
                <a:latin typeface="Arial" panose="020B0604020202020204" pitchFamily="34" charset="0"/>
              </a:rPr>
              <a:t>केशिकाओं से फेफड़े के एल्वियोली में तरल पदार्थ के पारित होने से बड़े पैमाने पर पल्म एडिमा होता है
गैस विनिमय में हस्तक्षेप किया जाता है, इसलिए हाइपोक्सिमिया के परिणाम
निदान;- नैदानिक</a:t>
            </a:r>
            <a:endParaRPr lang="en-US" altLang="en-US" b="1">
              <a:solidFill>
                <a:srgbClr val="0033CC"/>
              </a:solidFill>
              <a:latin typeface="Arial" panose="020B0604020202020204" pitchFamily="34" charset="0"/>
            </a:endParaRPr>
          </a:p>
        </p:txBody>
      </p:sp>
      <p:pic>
        <p:nvPicPr>
          <p:cNvPr id="65541" name="Picture 1">
            <a:extLst>
              <a:ext uri="{FF2B5EF4-FFF2-40B4-BE49-F238E27FC236}">
                <a16:creationId xmlns:a16="http://schemas.microsoft.com/office/drawing/2014/main" id="{78455E1C-43CB-481D-BB13-0BD87F36E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a:extLst>
              <a:ext uri="{FF2B5EF4-FFF2-40B4-BE49-F238E27FC236}">
                <a16:creationId xmlns:a16="http://schemas.microsoft.com/office/drawing/2014/main" id="{A1A98723-6E1B-3273-B9A9-0052624C0C15}"/>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112F6BEB-CF76-A4A6-B2B6-B61BABA536FE}"/>
              </a:ext>
            </a:extLst>
          </p:cNvPr>
          <p:cNvSpPr>
            <a:spLocks noGrp="1" noChangeArrowheads="1"/>
          </p:cNvSpPr>
          <p:nvPr>
            <p:ph type="title"/>
          </p:nvPr>
        </p:nvSpPr>
        <p:spPr>
          <a:xfrm>
            <a:off x="304800" y="0"/>
            <a:ext cx="8458200" cy="990600"/>
          </a:xfrm>
        </p:spPr>
        <p:txBody>
          <a:bodyPr/>
          <a:lstStyle/>
          <a:p>
            <a:pPr eaLnBrk="1" hangingPunct="1"/>
            <a:r>
              <a:rPr lang="hi-IN" altLang="en-US" sz="3600" b="1" u="sng">
                <a:latin typeface="Arial" panose="020B0604020202020204" pitchFamily="34" charset="0"/>
              </a:rPr>
              <a:t>संकेत और लक्षण घुट एजेंट</a:t>
            </a:r>
            <a:endParaRPr lang="en-US" altLang="en-US" sz="3600" b="1" u="sng">
              <a:latin typeface="Arial" panose="020B0604020202020204" pitchFamily="34" charset="0"/>
            </a:endParaRPr>
          </a:p>
        </p:txBody>
      </p:sp>
      <p:sp>
        <p:nvSpPr>
          <p:cNvPr id="66564" name="Rectangle 3">
            <a:extLst>
              <a:ext uri="{FF2B5EF4-FFF2-40B4-BE49-F238E27FC236}">
                <a16:creationId xmlns:a16="http://schemas.microsoft.com/office/drawing/2014/main" id="{EC240A69-CDC6-31B1-714D-4816E6E31226}"/>
              </a:ext>
            </a:extLst>
          </p:cNvPr>
          <p:cNvSpPr>
            <a:spLocks noGrp="1" noChangeArrowheads="1"/>
          </p:cNvSpPr>
          <p:nvPr>
            <p:ph type="body" idx="1"/>
          </p:nvPr>
        </p:nvSpPr>
        <p:spPr>
          <a:xfrm>
            <a:off x="381000" y="1143000"/>
            <a:ext cx="8458200" cy="4648200"/>
          </a:xfrm>
        </p:spPr>
        <p:txBody>
          <a:bodyPr/>
          <a:lstStyle/>
          <a:p>
            <a:pPr eaLnBrk="1" hangingPunct="1"/>
            <a:r>
              <a:rPr lang="hi-IN" altLang="en-US" sz="2800" b="1">
                <a:solidFill>
                  <a:srgbClr val="CC3300"/>
                </a:solidFill>
                <a:latin typeface="Arial" panose="020B0604020202020204" pitchFamily="34" charset="0"/>
              </a:rPr>
              <a:t>लैक्रिमेशन, खांसी और घुटन के साथ आंखों, गले और श्वसन पथ में जलन</a:t>
            </a:r>
            <a:endParaRPr lang="en-IN" altLang="en-US" sz="2800" b="1">
              <a:solidFill>
                <a:srgbClr val="CC3300"/>
              </a:solidFill>
              <a:latin typeface="Arial" panose="020B0604020202020204" pitchFamily="34" charset="0"/>
            </a:endParaRPr>
          </a:p>
          <a:p>
            <a:pPr eaLnBrk="1" hangingPunct="1"/>
            <a:r>
              <a:rPr lang="hi-IN" altLang="en-US" sz="2800" b="1">
                <a:solidFill>
                  <a:srgbClr val="0033CC"/>
                </a:solidFill>
                <a:latin typeface="Arial" panose="020B0604020202020204" pitchFamily="34" charset="0"/>
              </a:rPr>
              <a:t>सीने में जकड़न महसूस होना, मतली और उल्टी</a:t>
            </a:r>
            <a:endParaRPr lang="en-IN" altLang="en-US" sz="2800" b="1">
              <a:solidFill>
                <a:srgbClr val="0033CC"/>
              </a:solidFill>
              <a:latin typeface="Arial" panose="020B0604020202020204" pitchFamily="34" charset="0"/>
            </a:endParaRPr>
          </a:p>
          <a:p>
            <a:pPr eaLnBrk="1" hangingPunct="1"/>
            <a:r>
              <a:rPr lang="hi-IN" altLang="en-US" sz="2800" b="1">
                <a:solidFill>
                  <a:srgbClr val="008000"/>
                </a:solidFill>
                <a:latin typeface="Arial" panose="020B0604020202020204" pitchFamily="34" charset="0"/>
              </a:rPr>
              <a:t>30 मिनट से 24 घंटे की अव्यक्त अवधि के बाद अधिक महत्वपूर्ण लक्षण और संकेत दिखाई देते हैं जो व्यायाम के साथ अवक्षेपित हो सकते हैं</a:t>
            </a:r>
            <a:endParaRPr lang="en-US" altLang="en-US" sz="2800" b="1">
              <a:solidFill>
                <a:srgbClr val="008000"/>
              </a:solidFill>
              <a:latin typeface="Arial" panose="020B0604020202020204" pitchFamily="34" charset="0"/>
            </a:endParaRPr>
          </a:p>
        </p:txBody>
      </p:sp>
      <p:pic>
        <p:nvPicPr>
          <p:cNvPr id="66565" name="Picture 1">
            <a:extLst>
              <a:ext uri="{FF2B5EF4-FFF2-40B4-BE49-F238E27FC236}">
                <a16:creationId xmlns:a16="http://schemas.microsoft.com/office/drawing/2014/main" id="{17A55C43-95D7-7320-F089-37243C8D0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a:extLst>
              <a:ext uri="{FF2B5EF4-FFF2-40B4-BE49-F238E27FC236}">
                <a16:creationId xmlns:a16="http://schemas.microsoft.com/office/drawing/2014/main" id="{1CD5B39A-5AF3-06F3-C11C-D0481D19930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a:extLst>
              <a:ext uri="{FF2B5EF4-FFF2-40B4-BE49-F238E27FC236}">
                <a16:creationId xmlns:a16="http://schemas.microsoft.com/office/drawing/2014/main" id="{3FB74E22-5922-7331-C552-F64F44057CB0}"/>
              </a:ext>
            </a:extLst>
          </p:cNvPr>
          <p:cNvSpPr>
            <a:spLocks noChangeArrowheads="1"/>
          </p:cNvSpPr>
          <p:nvPr/>
        </p:nvSpPr>
        <p:spPr bwMode="auto">
          <a:xfrm>
            <a:off x="381000" y="1295400"/>
            <a:ext cx="8610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defRPr>
            </a:lvl1pPr>
            <a:lvl2pPr marL="742950" indent="-285750">
              <a:defRPr sz="2800" b="1">
                <a:solidFill>
                  <a:srgbClr val="FF0000"/>
                </a:solidFill>
                <a:latin typeface="Times New Roman" panose="02020603050405020304" pitchFamily="18" charset="0"/>
              </a:defRPr>
            </a:lvl2pPr>
            <a:lvl3pPr marL="1143000" indent="-228600">
              <a:defRPr sz="2800" b="1">
                <a:solidFill>
                  <a:srgbClr val="FF0000"/>
                </a:solidFill>
                <a:latin typeface="Times New Roman" panose="02020603050405020304" pitchFamily="18" charset="0"/>
              </a:defRPr>
            </a:lvl3pPr>
            <a:lvl4pPr marL="1600200" indent="-228600">
              <a:defRPr sz="2800" b="1">
                <a:solidFill>
                  <a:srgbClr val="FF0000"/>
                </a:solidFill>
                <a:latin typeface="Times New Roman" panose="02020603050405020304" pitchFamily="18" charset="0"/>
              </a:defRPr>
            </a:lvl4pPr>
            <a:lvl5pPr marL="2057400" indent="-228600">
              <a:defRPr sz="2800" b="1">
                <a:solidFill>
                  <a:srgbClr val="FF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defRPr>
            </a:lvl9pPr>
          </a:lstStyle>
          <a:p>
            <a:pPr eaLnBrk="1" hangingPunct="1">
              <a:spcBef>
                <a:spcPct val="50000"/>
              </a:spcBef>
              <a:buFontTx/>
              <a:buChar char="•"/>
            </a:pPr>
            <a:r>
              <a:rPr lang="hi-IN" altLang="en-US">
                <a:solidFill>
                  <a:srgbClr val="3333FF"/>
                </a:solidFill>
                <a:latin typeface="Arial" panose="020B0604020202020204" pitchFamily="34" charset="0"/>
              </a:rPr>
              <a:t>झागदार सफेद या पीले रंग के तरल पदार्थ की बढ़ती मात्रा में कफ निकलने की संभावना हो सकती है।  बाद में तरल पदार्थ गुलाबी रंग का हो सकता है</a:t>
            </a:r>
            <a:endParaRPr lang="en-IN" altLang="en-US">
              <a:solidFill>
                <a:srgbClr val="3333FF"/>
              </a:solidFill>
              <a:latin typeface="Arial" panose="020B0604020202020204" pitchFamily="34" charset="0"/>
            </a:endParaRPr>
          </a:p>
          <a:p>
            <a:pPr eaLnBrk="1" hangingPunct="1">
              <a:spcBef>
                <a:spcPct val="50000"/>
              </a:spcBef>
              <a:buFontTx/>
              <a:buChar char="•"/>
            </a:pPr>
            <a:r>
              <a:rPr lang="hi-IN" altLang="en-US">
                <a:solidFill>
                  <a:schemeClr val="tx1"/>
                </a:solidFill>
                <a:latin typeface="Arial" panose="020B0604020202020204" pitchFamily="34" charset="0"/>
              </a:rPr>
              <a:t>संचार पतन और हृदय विफलता हो सकती है</a:t>
            </a:r>
            <a:endParaRPr lang="en-IN" altLang="en-US">
              <a:solidFill>
                <a:schemeClr val="tx1"/>
              </a:solidFill>
              <a:latin typeface="Arial" panose="020B0604020202020204" pitchFamily="34" charset="0"/>
            </a:endParaRPr>
          </a:p>
          <a:p>
            <a:pPr eaLnBrk="1" hangingPunct="1">
              <a:spcBef>
                <a:spcPct val="50000"/>
              </a:spcBef>
              <a:buFontTx/>
              <a:buChar char="•"/>
            </a:pPr>
            <a:r>
              <a:rPr lang="hi-IN" altLang="en-US">
                <a:solidFill>
                  <a:srgbClr val="CC3300"/>
                </a:solidFill>
                <a:latin typeface="Arial" panose="020B0604020202020204" pitchFamily="34" charset="0"/>
              </a:rPr>
              <a:t>आठ प्रतिशत घातक मामलों की मौत जोखिम के पहले 48 घंटों के भीतर हो जाती है</a:t>
            </a:r>
            <a:endParaRPr lang="en-IN" altLang="en-US">
              <a:solidFill>
                <a:srgbClr val="CC3300"/>
              </a:solidFill>
              <a:latin typeface="Arial" panose="020B0604020202020204" pitchFamily="34" charset="0"/>
            </a:endParaRPr>
          </a:p>
          <a:p>
            <a:pPr eaLnBrk="1" hangingPunct="1">
              <a:spcBef>
                <a:spcPct val="50000"/>
              </a:spcBef>
              <a:buFontTx/>
              <a:buChar char="•"/>
            </a:pPr>
            <a:r>
              <a:rPr lang="hi-IN" altLang="en-US">
                <a:solidFill>
                  <a:srgbClr val="008000"/>
                </a:solidFill>
                <a:latin typeface="Arial" panose="020B0604020202020204" pitchFamily="34" charset="0"/>
              </a:rPr>
              <a:t>प्रथम विश्व युद्ध में, देर से होने वाली मौतें ब्रोन्कोपमोनिया ब्रोन्किइक्टेसिस और फेफड़ों के फोड़े के कारण हुईं</a:t>
            </a:r>
            <a:endParaRPr lang="en-US" altLang="en-US">
              <a:solidFill>
                <a:srgbClr val="008000"/>
              </a:solidFill>
              <a:latin typeface="Arial" panose="020B0604020202020204" pitchFamily="34" charset="0"/>
            </a:endParaRPr>
          </a:p>
        </p:txBody>
      </p:sp>
      <p:pic>
        <p:nvPicPr>
          <p:cNvPr id="67588" name="Picture 1">
            <a:extLst>
              <a:ext uri="{FF2B5EF4-FFF2-40B4-BE49-F238E27FC236}">
                <a16:creationId xmlns:a16="http://schemas.microsoft.com/office/drawing/2014/main" id="{85DAC85F-6BDC-028E-BF43-9E738BF7C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a:extLst>
              <a:ext uri="{FF2B5EF4-FFF2-40B4-BE49-F238E27FC236}">
                <a16:creationId xmlns:a16="http://schemas.microsoft.com/office/drawing/2014/main" id="{D729E468-9582-21AB-E319-9826472F9F6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a:extLst>
              <a:ext uri="{FF2B5EF4-FFF2-40B4-BE49-F238E27FC236}">
                <a16:creationId xmlns:a16="http://schemas.microsoft.com/office/drawing/2014/main" id="{36870D4D-7355-5AEB-DC17-BE7BBCFA550F}"/>
              </a:ext>
            </a:extLst>
          </p:cNvPr>
          <p:cNvSpPr>
            <a:spLocks noGrp="1" noChangeArrowheads="1"/>
          </p:cNvSpPr>
          <p:nvPr>
            <p:ph type="title"/>
          </p:nvPr>
        </p:nvSpPr>
        <p:spPr>
          <a:xfrm>
            <a:off x="685800" y="76200"/>
            <a:ext cx="7772400" cy="1143000"/>
          </a:xfrm>
        </p:spPr>
        <p:txBody>
          <a:bodyPr/>
          <a:lstStyle/>
          <a:p>
            <a:pPr eaLnBrk="1" hangingPunct="1"/>
            <a:r>
              <a:rPr lang="hi-IN" altLang="en-US" sz="3600" b="1" u="sng">
                <a:latin typeface="Arial" panose="020B0604020202020204" pitchFamily="34" charset="0"/>
              </a:rPr>
              <a:t>घुटन पैदा करने वाले एजेंट</a:t>
            </a:r>
            <a:endParaRPr lang="en-US" altLang="en-US" sz="3600" b="1" u="sng">
              <a:latin typeface="Arial" panose="020B0604020202020204" pitchFamily="34" charset="0"/>
            </a:endParaRPr>
          </a:p>
        </p:txBody>
      </p:sp>
      <p:sp>
        <p:nvSpPr>
          <p:cNvPr id="68612" name="Rectangle 3">
            <a:extLst>
              <a:ext uri="{FF2B5EF4-FFF2-40B4-BE49-F238E27FC236}">
                <a16:creationId xmlns:a16="http://schemas.microsoft.com/office/drawing/2014/main" id="{0B700701-5813-DCF6-D533-192F17D349FE}"/>
              </a:ext>
            </a:extLst>
          </p:cNvPr>
          <p:cNvSpPr>
            <a:spLocks noGrp="1" noChangeArrowheads="1"/>
          </p:cNvSpPr>
          <p:nvPr>
            <p:ph type="body" idx="1"/>
          </p:nvPr>
        </p:nvSpPr>
        <p:spPr>
          <a:xfrm>
            <a:off x="381000" y="1219200"/>
            <a:ext cx="8458200" cy="5334000"/>
          </a:xfrm>
        </p:spPr>
        <p:txBody>
          <a:bodyPr/>
          <a:lstStyle/>
          <a:p>
            <a:pPr eaLnBrk="1" hangingPunct="1"/>
            <a:r>
              <a:rPr lang="hi-IN" altLang="en-US" sz="2800" b="1">
                <a:solidFill>
                  <a:srgbClr val="FF3300"/>
                </a:solidFill>
                <a:latin typeface="Arial" panose="020B0604020202020204" pitchFamily="34" charset="0"/>
              </a:rPr>
              <a:t>गर्मी और आराम</a:t>
            </a:r>
            <a:endParaRPr lang="en-IN" altLang="en-US" sz="2800" b="1">
              <a:solidFill>
                <a:srgbClr val="FF3300"/>
              </a:solidFill>
              <a:latin typeface="Arial" panose="020B0604020202020204" pitchFamily="34" charset="0"/>
            </a:endParaRPr>
          </a:p>
          <a:p>
            <a:pPr eaLnBrk="1" hangingPunct="1"/>
            <a:r>
              <a:rPr lang="hi-IN" altLang="en-US" sz="2800" b="1">
                <a:solidFill>
                  <a:srgbClr val="3333FF"/>
                </a:solidFill>
                <a:latin typeface="Arial" panose="020B0604020202020204" pitchFamily="34" charset="0"/>
              </a:rPr>
              <a:t>खांसी - कोडीन फॉस्फेट के साथ दबा हुआ</a:t>
            </a:r>
            <a:endParaRPr lang="en-IN" altLang="en-US" sz="2800" b="1">
              <a:solidFill>
                <a:srgbClr val="3333FF"/>
              </a:solidFill>
              <a:latin typeface="Arial" panose="020B0604020202020204" pitchFamily="34" charset="0"/>
            </a:endParaRPr>
          </a:p>
          <a:p>
            <a:pPr eaLnBrk="1" hangingPunct="1"/>
            <a:r>
              <a:rPr lang="hi-IN" altLang="en-US" sz="2800" b="1">
                <a:solidFill>
                  <a:srgbClr val="008000"/>
                </a:solidFill>
                <a:latin typeface="Arial" panose="020B0604020202020204" pitchFamily="34" charset="0"/>
              </a:rPr>
              <a:t>आवश्यकतानुसार ऑक्सीजन</a:t>
            </a:r>
            <a:endParaRPr lang="en-IN" altLang="en-US" sz="2800" b="1">
              <a:solidFill>
                <a:srgbClr val="008000"/>
              </a:solidFill>
              <a:latin typeface="Arial" panose="020B0604020202020204" pitchFamily="34" charset="0"/>
            </a:endParaRPr>
          </a:p>
          <a:p>
            <a:pPr eaLnBrk="1" hangingPunct="1"/>
            <a:r>
              <a:rPr lang="hi-IN" altLang="en-US" sz="2800" b="1">
                <a:solidFill>
                  <a:srgbClr val="FF3300"/>
                </a:solidFill>
                <a:latin typeface="Arial" panose="020B0604020202020204" pitchFamily="34" charset="0"/>
              </a:rPr>
              <a:t>मॉर्फिन से बचा जा सकता है क्योंकि इसके परिणामस्वरूप आरईएसपी अवसाद हो सकता है</a:t>
            </a:r>
            <a:endParaRPr lang="en-US" altLang="en-US" sz="2800" b="1">
              <a:solidFill>
                <a:schemeClr val="accent2"/>
              </a:solidFill>
              <a:latin typeface="Arial" panose="020B0604020202020204" pitchFamily="34" charset="0"/>
            </a:endParaRPr>
          </a:p>
        </p:txBody>
      </p:sp>
      <p:pic>
        <p:nvPicPr>
          <p:cNvPr id="68613" name="Picture 1">
            <a:extLst>
              <a:ext uri="{FF2B5EF4-FFF2-40B4-BE49-F238E27FC236}">
                <a16:creationId xmlns:a16="http://schemas.microsoft.com/office/drawing/2014/main" id="{08784D24-F7F3-5EEE-8C2E-A8DD50EFD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33338"/>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a:extLst>
              <a:ext uri="{FF2B5EF4-FFF2-40B4-BE49-F238E27FC236}">
                <a16:creationId xmlns:a16="http://schemas.microsoft.com/office/drawing/2014/main" id="{1F6A554D-8331-2E88-C851-0B5563B45B6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1C60E1C8-0307-A4F8-4355-7020A0184DD6}"/>
              </a:ext>
            </a:extLst>
          </p:cNvPr>
          <p:cNvSpPr>
            <a:spLocks noGrp="1" noChangeArrowheads="1"/>
          </p:cNvSpPr>
          <p:nvPr>
            <p:ph type="body" idx="1"/>
          </p:nvPr>
        </p:nvSpPr>
        <p:spPr/>
        <p:txBody>
          <a:bodyPr/>
          <a:lstStyle/>
          <a:p>
            <a:pPr eaLnBrk="1" hangingPunct="1">
              <a:lnSpc>
                <a:spcPct val="90000"/>
              </a:lnSpc>
            </a:pPr>
            <a:r>
              <a:rPr lang="hi-IN" altLang="en-US" sz="2800" b="1">
                <a:solidFill>
                  <a:srgbClr val="3333FF"/>
                </a:solidFill>
                <a:latin typeface="Arial" panose="020B0604020202020204" pitchFamily="34" charset="0"/>
              </a:rPr>
              <a:t>चूंकि फेफड़ों को नुकसान होता है, इसलिए कृत्रिम आरईएसपी पूरी तरह से देखभाल की जाती है</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कुछ सहायता के मूत्रवर्धक</a:t>
            </a:r>
            <a:endParaRPr lang="en-IN" altLang="en-US" sz="2800" b="1">
              <a:solidFill>
                <a:srgbClr val="008000"/>
              </a:solidFill>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स्टेरॉयड जीवन रक्षक हो सकता है अगर तुरंत दिया जाता है.  फुफ्फुसीय एडिमा के बाद ज्यादा उपयोग नहीं</a:t>
            </a:r>
            <a:r>
              <a:rPr lang="en-US" altLang="en-US" sz="2800" b="1">
                <a:solidFill>
                  <a:srgbClr val="FF3300"/>
                </a:solidFill>
                <a:latin typeface="Arial" panose="020B0604020202020204" pitchFamily="34" charset="0"/>
              </a:rPr>
              <a:t> </a:t>
            </a:r>
          </a:p>
          <a:p>
            <a:pPr eaLnBrk="1" hangingPunct="1">
              <a:lnSpc>
                <a:spcPct val="90000"/>
              </a:lnSpc>
            </a:pPr>
            <a:r>
              <a:rPr lang="hi-IN" altLang="en-US" sz="2800" b="1">
                <a:latin typeface="Arial" panose="020B0604020202020204" pitchFamily="34" charset="0"/>
              </a:rPr>
              <a:t>इनहेलर - बेक्लेमेथासोन (बेक्लेट)</a:t>
            </a:r>
            <a:r>
              <a:rPr lang="en-US" altLang="en-US" sz="2800" b="1">
                <a:latin typeface="Arial" panose="020B0604020202020204" pitchFamily="34" charset="0"/>
              </a:rPr>
              <a:t>.</a:t>
            </a:r>
          </a:p>
          <a:p>
            <a:pPr eaLnBrk="1" hangingPunct="1">
              <a:lnSpc>
                <a:spcPct val="90000"/>
              </a:lnSpc>
            </a:pPr>
            <a:r>
              <a:rPr lang="hi-IN" altLang="en-US" sz="2800" b="1">
                <a:solidFill>
                  <a:schemeClr val="accent2"/>
                </a:solidFill>
                <a:latin typeface="Arial" panose="020B0604020202020204" pitchFamily="34" charset="0"/>
              </a:rPr>
              <a:t>एंटीबायोटिक प्रशासन</a:t>
            </a:r>
            <a:endParaRPr lang="en-US" altLang="en-US" sz="2800" b="1">
              <a:solidFill>
                <a:schemeClr val="accent2"/>
              </a:solidFill>
              <a:latin typeface="Arial" panose="020B0604020202020204" pitchFamily="34" charset="0"/>
            </a:endParaRPr>
          </a:p>
        </p:txBody>
      </p:sp>
      <p:sp>
        <p:nvSpPr>
          <p:cNvPr id="69636" name="Rectangle 4">
            <a:extLst>
              <a:ext uri="{FF2B5EF4-FFF2-40B4-BE49-F238E27FC236}">
                <a16:creationId xmlns:a16="http://schemas.microsoft.com/office/drawing/2014/main" id="{53F6D702-7E0E-DA96-EEB9-4225A631EE23}"/>
              </a:ext>
            </a:extLst>
          </p:cNvPr>
          <p:cNvSpPr>
            <a:spLocks noGrp="1" noChangeArrowheads="1"/>
          </p:cNvSpPr>
          <p:nvPr>
            <p:ph type="title"/>
          </p:nvPr>
        </p:nvSpPr>
        <p:spPr>
          <a:noFill/>
        </p:spPr>
        <p:txBody>
          <a:bodyPr/>
          <a:lstStyle/>
          <a:p>
            <a:pPr eaLnBrk="1" hangingPunct="1"/>
            <a:r>
              <a:rPr lang="hi-IN" altLang="en-US" sz="3600" b="1" u="sng">
                <a:latin typeface="Arial" panose="020B0604020202020204" pitchFamily="34" charset="0"/>
              </a:rPr>
              <a:t>घुटन पैदा करने वाले एजेंट</a:t>
            </a:r>
            <a:endParaRPr lang="en-US" altLang="en-US" sz="3600" b="1" u="sng">
              <a:solidFill>
                <a:srgbClr val="002060"/>
              </a:solidFill>
              <a:latin typeface="Arial" panose="020B0604020202020204" pitchFamily="34" charset="0"/>
            </a:endParaRPr>
          </a:p>
        </p:txBody>
      </p:sp>
      <p:pic>
        <p:nvPicPr>
          <p:cNvPr id="69637" name="Picture 1">
            <a:extLst>
              <a:ext uri="{FF2B5EF4-FFF2-40B4-BE49-F238E27FC236}">
                <a16:creationId xmlns:a16="http://schemas.microsoft.com/office/drawing/2014/main" id="{F75F87D3-F327-41AF-4205-0691187A0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41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F7C9488-6306-AD2C-AC21-07E067C8D348}"/>
              </a:ext>
            </a:extLst>
          </p:cNvPr>
          <p:cNvSpPr>
            <a:spLocks noGrp="1" noChangeArrowheads="1"/>
          </p:cNvSpPr>
          <p:nvPr>
            <p:ph type="title"/>
          </p:nvPr>
        </p:nvSpPr>
        <p:spPr>
          <a:xfrm>
            <a:off x="685800" y="-152400"/>
            <a:ext cx="7772400" cy="914400"/>
          </a:xfrm>
        </p:spPr>
        <p:txBody>
          <a:bodyPr/>
          <a:lstStyle/>
          <a:p>
            <a:pPr eaLnBrk="1" hangingPunct="1"/>
            <a:r>
              <a:rPr lang="hi-IN" altLang="en-US" sz="3600" b="1" u="sng">
                <a:solidFill>
                  <a:srgbClr val="7030A0"/>
                </a:solidFill>
                <a:latin typeface="Arial" panose="020B0604020202020204" pitchFamily="34" charset="0"/>
              </a:rPr>
              <a:t>अक्षम करने वाले एजेंट</a:t>
            </a:r>
            <a:endParaRPr lang="en-US" altLang="en-US" sz="3600" b="1" u="sng">
              <a:solidFill>
                <a:srgbClr val="7030A0"/>
              </a:solidFill>
              <a:latin typeface="Arial" panose="020B0604020202020204" pitchFamily="34" charset="0"/>
            </a:endParaRPr>
          </a:p>
        </p:txBody>
      </p:sp>
      <p:sp>
        <p:nvSpPr>
          <p:cNvPr id="70659" name="Rectangle 3">
            <a:extLst>
              <a:ext uri="{FF2B5EF4-FFF2-40B4-BE49-F238E27FC236}">
                <a16:creationId xmlns:a16="http://schemas.microsoft.com/office/drawing/2014/main" id="{867FB276-81A5-2B4B-AB20-F69406C33DE8}"/>
              </a:ext>
            </a:extLst>
          </p:cNvPr>
          <p:cNvSpPr>
            <a:spLocks noGrp="1" noChangeArrowheads="1"/>
          </p:cNvSpPr>
          <p:nvPr>
            <p:ph type="body" idx="1"/>
          </p:nvPr>
        </p:nvSpPr>
        <p:spPr>
          <a:xfrm>
            <a:off x="381000" y="609600"/>
            <a:ext cx="8763000" cy="6248400"/>
          </a:xfrm>
        </p:spPr>
        <p:txBody>
          <a:bodyPr/>
          <a:lstStyle/>
          <a:p>
            <a:pPr eaLnBrk="1" hangingPunct="1">
              <a:lnSpc>
                <a:spcPct val="85000"/>
              </a:lnSpc>
              <a:buFontTx/>
              <a:buNone/>
            </a:pPr>
            <a:r>
              <a:rPr lang="en-US" altLang="en-US" sz="2400" b="1">
                <a:solidFill>
                  <a:srgbClr val="FF3300"/>
                </a:solidFill>
                <a:latin typeface="Arial" panose="020B0604020202020204" pitchFamily="34" charset="0"/>
              </a:rPr>
              <a:t>IMP AGENTS : BZ &amp; LSD 25.</a:t>
            </a:r>
          </a:p>
          <a:p>
            <a:pPr eaLnBrk="1" hangingPunct="1">
              <a:lnSpc>
                <a:spcPct val="85000"/>
              </a:lnSpc>
              <a:buFontTx/>
              <a:buNone/>
            </a:pPr>
            <a:r>
              <a:rPr lang="hi-IN" altLang="en-US" sz="2800" b="1" u="sng">
                <a:latin typeface="Arial" panose="020B0604020202020204" pitchFamily="34" charset="0"/>
              </a:rPr>
              <a:t>लक्षण</a:t>
            </a:r>
            <a:r>
              <a:rPr lang="en-US" altLang="en-US" sz="2800" b="1" u="sng">
                <a:latin typeface="Arial" panose="020B0604020202020204" pitchFamily="34" charset="0"/>
              </a:rPr>
              <a:t>.</a:t>
            </a:r>
          </a:p>
          <a:p>
            <a:pPr eaLnBrk="1" hangingPunct="1">
              <a:lnSpc>
                <a:spcPct val="85000"/>
              </a:lnSpc>
              <a:buFontTx/>
              <a:buNone/>
            </a:pPr>
            <a:r>
              <a:rPr lang="en-US" altLang="en-US" sz="2400" b="1">
                <a:solidFill>
                  <a:srgbClr val="FF3300"/>
                </a:solidFill>
                <a:latin typeface="Arial" panose="020B0604020202020204" pitchFamily="34" charset="0"/>
              </a:rPr>
              <a:t>BZ AFTER 1-2 HRS OF EXPOSURE CAUSES</a:t>
            </a:r>
            <a:r>
              <a:rPr lang="en-US" altLang="en-US" sz="2400" b="1">
                <a:solidFill>
                  <a:srgbClr val="3333FF"/>
                </a:solidFill>
                <a:latin typeface="Arial" panose="020B0604020202020204" pitchFamily="34" charset="0"/>
              </a:rPr>
              <a:t> </a:t>
            </a:r>
          </a:p>
          <a:p>
            <a:pPr eaLnBrk="1" hangingPunct="1">
              <a:lnSpc>
                <a:spcPct val="85000"/>
              </a:lnSpc>
            </a:pPr>
            <a:r>
              <a:rPr lang="hi-IN" altLang="en-US" sz="2400" b="1">
                <a:latin typeface="Arial" panose="020B0604020202020204" pitchFamily="34" charset="0"/>
              </a:rPr>
              <a:t>पुतलियों का फैलाव</a:t>
            </a:r>
            <a:r>
              <a:rPr lang="en-US" altLang="en-US" sz="2400" b="1">
                <a:solidFill>
                  <a:srgbClr val="3333FF"/>
                </a:solidFill>
                <a:latin typeface="Arial" panose="020B0604020202020204" pitchFamily="34" charset="0"/>
              </a:rPr>
              <a:t>.</a:t>
            </a:r>
          </a:p>
          <a:p>
            <a:pPr eaLnBrk="1" hangingPunct="1">
              <a:lnSpc>
                <a:spcPct val="85000"/>
              </a:lnSpc>
            </a:pPr>
            <a:r>
              <a:rPr lang="hi-IN" altLang="en-US" sz="2400" b="1">
                <a:solidFill>
                  <a:srgbClr val="FF3300"/>
                </a:solidFill>
                <a:latin typeface="Arial" panose="020B0604020202020204" pitchFamily="34" charset="0"/>
              </a:rPr>
              <a:t>शुष्क मुँह</a:t>
            </a:r>
            <a:r>
              <a:rPr lang="en-US" altLang="en-US" sz="2400" b="1">
                <a:solidFill>
                  <a:srgbClr val="FF3300"/>
                </a:solidFill>
                <a:latin typeface="Arial" panose="020B0604020202020204" pitchFamily="34" charset="0"/>
              </a:rPr>
              <a:t>.</a:t>
            </a:r>
          </a:p>
          <a:p>
            <a:pPr eaLnBrk="1" hangingPunct="1">
              <a:lnSpc>
                <a:spcPct val="85000"/>
              </a:lnSpc>
            </a:pPr>
            <a:r>
              <a:rPr lang="hi-IN" altLang="en-US" sz="2400" b="1">
                <a:latin typeface="Arial" panose="020B0604020202020204" pitchFamily="34" charset="0"/>
              </a:rPr>
              <a:t>हृदय गति में वृद्धि</a:t>
            </a:r>
            <a:r>
              <a:rPr lang="en-US" altLang="en-US" sz="2400" b="1">
                <a:solidFill>
                  <a:srgbClr val="3333FF"/>
                </a:solidFill>
                <a:latin typeface="Arial" panose="020B0604020202020204" pitchFamily="34" charset="0"/>
              </a:rPr>
              <a:t>.</a:t>
            </a:r>
          </a:p>
          <a:p>
            <a:pPr eaLnBrk="1" hangingPunct="1">
              <a:lnSpc>
                <a:spcPct val="85000"/>
              </a:lnSpc>
            </a:pPr>
            <a:r>
              <a:rPr lang="hi-IN" altLang="en-US" sz="2400" b="1">
                <a:solidFill>
                  <a:srgbClr val="FF3300"/>
                </a:solidFill>
                <a:latin typeface="Arial" panose="020B0604020202020204" pitchFamily="34" charset="0"/>
              </a:rPr>
              <a:t>गतिभंग</a:t>
            </a:r>
            <a:r>
              <a:rPr lang="en-US" altLang="en-US" sz="2400" b="1">
                <a:solidFill>
                  <a:srgbClr val="FF3300"/>
                </a:solidFill>
                <a:latin typeface="Arial" panose="020B0604020202020204" pitchFamily="34" charset="0"/>
              </a:rPr>
              <a:t>.</a:t>
            </a:r>
          </a:p>
          <a:p>
            <a:pPr eaLnBrk="1" hangingPunct="1">
              <a:lnSpc>
                <a:spcPct val="85000"/>
              </a:lnSpc>
            </a:pPr>
            <a:r>
              <a:rPr lang="hi-IN" altLang="en-US" sz="2400" b="1">
                <a:latin typeface="Arial" panose="020B0604020202020204" pitchFamily="34" charset="0"/>
              </a:rPr>
              <a:t>उनींदापन</a:t>
            </a:r>
            <a:r>
              <a:rPr lang="en-US" altLang="en-US" sz="2400" b="1">
                <a:latin typeface="Arial" panose="020B0604020202020204" pitchFamily="34" charset="0"/>
              </a:rPr>
              <a:t>.</a:t>
            </a:r>
          </a:p>
          <a:p>
            <a:pPr eaLnBrk="1" hangingPunct="1">
              <a:lnSpc>
                <a:spcPct val="85000"/>
              </a:lnSpc>
            </a:pPr>
            <a:r>
              <a:rPr lang="hi-IN" altLang="en-US" sz="2400" b="1">
                <a:solidFill>
                  <a:srgbClr val="FF3300"/>
                </a:solidFill>
                <a:latin typeface="Arial" panose="020B0604020202020204" pitchFamily="34" charset="0"/>
              </a:rPr>
              <a:t>भ्रम</a:t>
            </a:r>
            <a:r>
              <a:rPr lang="en-US" altLang="en-US" sz="2400" b="1">
                <a:solidFill>
                  <a:srgbClr val="FF3300"/>
                </a:solidFill>
                <a:latin typeface="Arial" panose="020B0604020202020204" pitchFamily="34" charset="0"/>
              </a:rPr>
              <a:t>.</a:t>
            </a:r>
          </a:p>
          <a:p>
            <a:pPr eaLnBrk="1" hangingPunct="1">
              <a:lnSpc>
                <a:spcPct val="85000"/>
              </a:lnSpc>
            </a:pPr>
            <a:r>
              <a:rPr lang="hi-IN" altLang="en-US" sz="2400" b="1">
                <a:latin typeface="Arial" panose="020B0604020202020204" pitchFamily="34" charset="0"/>
              </a:rPr>
              <a:t>मतिभ्रम</a:t>
            </a:r>
            <a:endParaRPr lang="en-IN" altLang="en-US" sz="2400" b="1">
              <a:latin typeface="Arial" panose="020B0604020202020204" pitchFamily="34" charset="0"/>
            </a:endParaRPr>
          </a:p>
          <a:p>
            <a:pPr eaLnBrk="1" hangingPunct="1">
              <a:lnSpc>
                <a:spcPct val="85000"/>
              </a:lnSpc>
            </a:pPr>
            <a:r>
              <a:rPr lang="hi-IN" altLang="en-US" sz="2400" b="1">
                <a:solidFill>
                  <a:srgbClr val="FF3300"/>
                </a:solidFill>
                <a:latin typeface="Arial" panose="020B0604020202020204" pitchFamily="34" charset="0"/>
              </a:rPr>
              <a:t>लक्ष्यहीन व्यवहार</a:t>
            </a:r>
            <a:endParaRPr lang="en-IN" altLang="en-US" sz="2400" b="1">
              <a:solidFill>
                <a:srgbClr val="FF3300"/>
              </a:solidFill>
              <a:latin typeface="Arial" panose="020B0604020202020204" pitchFamily="34" charset="0"/>
            </a:endParaRPr>
          </a:p>
          <a:p>
            <a:pPr eaLnBrk="1" hangingPunct="1">
              <a:lnSpc>
                <a:spcPct val="85000"/>
              </a:lnSpc>
              <a:buFontTx/>
              <a:buNone/>
            </a:pPr>
            <a:r>
              <a:rPr lang="hi-IN" altLang="en-US" sz="2800" b="1" u="sng">
                <a:solidFill>
                  <a:srgbClr val="008000"/>
                </a:solidFill>
                <a:latin typeface="Arial" panose="020B0604020202020204" pitchFamily="34" charset="0"/>
                <a:cs typeface="Mangal" panose="02040503050203030202" pitchFamily="18" charset="0"/>
              </a:rPr>
              <a:t>प्रत्‍यौषध</a:t>
            </a:r>
            <a:r>
              <a:rPr lang="en-US" altLang="en-US" sz="2800" b="1" u="sng">
                <a:solidFill>
                  <a:srgbClr val="008000"/>
                </a:solidFill>
                <a:latin typeface="Arial" panose="020B0604020202020204" pitchFamily="34" charset="0"/>
              </a:rPr>
              <a:t> </a:t>
            </a:r>
          </a:p>
          <a:p>
            <a:pPr eaLnBrk="1" hangingPunct="1">
              <a:lnSpc>
                <a:spcPct val="85000"/>
              </a:lnSpc>
              <a:buFont typeface="Wingdings" panose="05000000000000000000" pitchFamily="2" charset="2"/>
              <a:buChar char="Ø"/>
            </a:pPr>
            <a:r>
              <a:rPr lang="en-US" altLang="en-US" sz="2400" b="1" u="sng">
                <a:solidFill>
                  <a:srgbClr val="008000"/>
                </a:solidFill>
                <a:latin typeface="Arial" panose="020B0604020202020204" pitchFamily="34" charset="0"/>
              </a:rPr>
              <a:t> </a:t>
            </a:r>
            <a:r>
              <a:rPr lang="en-US" altLang="en-US" sz="2400" b="1">
                <a:latin typeface="Arial" panose="020B0604020202020204" pitchFamily="34" charset="0"/>
              </a:rPr>
              <a:t>BZ </a:t>
            </a:r>
            <a:r>
              <a:rPr lang="hi-IN" altLang="en-US" sz="2400" b="1">
                <a:latin typeface="Arial" panose="020B0604020202020204" pitchFamily="34" charset="0"/>
              </a:rPr>
              <a:t>के लिए </a:t>
            </a:r>
            <a:r>
              <a:rPr lang="en-US" altLang="en-US" sz="2400" b="1">
                <a:latin typeface="Arial" panose="020B0604020202020204" pitchFamily="34" charset="0"/>
              </a:rPr>
              <a:t>INJ PHYSOSTIGMINE 2-3 </a:t>
            </a:r>
            <a:r>
              <a:rPr lang="hi-IN" altLang="en-US" sz="2400" b="1">
                <a:latin typeface="Arial" panose="020B0604020202020204" pitchFamily="34" charset="0"/>
              </a:rPr>
              <a:t>मिलीग्राम (</a:t>
            </a:r>
            <a:r>
              <a:rPr lang="en-US" altLang="en-US" sz="2400" b="1">
                <a:latin typeface="Arial" panose="020B0604020202020204" pitchFamily="34" charset="0"/>
              </a:rPr>
              <a:t>REQD </a:t>
            </a:r>
            <a:r>
              <a:rPr lang="hi-IN" altLang="en-US" sz="2400" b="1">
                <a:latin typeface="Arial" panose="020B0604020202020204" pitchFamily="34" charset="0"/>
              </a:rPr>
              <a:t>के रूप में हर 2-3 मिनट में दोहराया गया)</a:t>
            </a:r>
            <a:r>
              <a:rPr lang="en-US" altLang="en-US" sz="2400" b="1">
                <a:latin typeface="Arial" panose="020B0604020202020204" pitchFamily="34" charset="0"/>
              </a:rPr>
              <a:t>	</a:t>
            </a:r>
          </a:p>
          <a:p>
            <a:pPr eaLnBrk="1" hangingPunct="1">
              <a:lnSpc>
                <a:spcPct val="85000"/>
              </a:lnSpc>
              <a:buFont typeface="Wingdings" panose="05000000000000000000" pitchFamily="2" charset="2"/>
              <a:buChar char="Ø"/>
            </a:pPr>
            <a:r>
              <a:rPr lang="hi-IN" altLang="en-US" sz="2400" b="1">
                <a:latin typeface="Arial" panose="020B0604020202020204" pitchFamily="34" charset="0"/>
              </a:rPr>
              <a:t>सोडियम </a:t>
            </a:r>
            <a:r>
              <a:rPr lang="en-US" altLang="en-US" sz="2400" b="1">
                <a:latin typeface="Arial" panose="020B0604020202020204" pitchFamily="34" charset="0"/>
              </a:rPr>
              <a:t>AMYTAL 200-400 </a:t>
            </a:r>
            <a:r>
              <a:rPr lang="hi-IN" altLang="en-US" sz="2400" b="1">
                <a:latin typeface="Arial" panose="020B0604020202020204" pitchFamily="34" charset="0"/>
              </a:rPr>
              <a:t>मिलीग्राम </a:t>
            </a:r>
            <a:r>
              <a:rPr lang="en-US" altLang="en-US" sz="2400" b="1">
                <a:latin typeface="Arial" panose="020B0604020202020204" pitchFamily="34" charset="0"/>
              </a:rPr>
              <a:t>I/V </a:t>
            </a:r>
            <a:r>
              <a:rPr lang="hi-IN" altLang="en-US" sz="2400" b="1">
                <a:latin typeface="Arial" panose="020B0604020202020204" pitchFamily="34" charset="0"/>
              </a:rPr>
              <a:t>या डायजेपाम 10-20 मिलीग्राम </a:t>
            </a:r>
            <a:r>
              <a:rPr lang="en-US" altLang="en-US" sz="2400" b="1">
                <a:latin typeface="Arial" panose="020B0604020202020204" pitchFamily="34" charset="0"/>
              </a:rPr>
              <a:t>I/V </a:t>
            </a:r>
            <a:r>
              <a:rPr lang="hi-IN" altLang="en-US" sz="2400" b="1">
                <a:latin typeface="Arial" panose="020B0604020202020204" pitchFamily="34" charset="0"/>
              </a:rPr>
              <a:t>एलएसडी के लिए – 25.</a:t>
            </a:r>
            <a:endParaRPr lang="en-US" altLang="en-US" sz="2400" b="1">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a:extLst>
              <a:ext uri="{FF2B5EF4-FFF2-40B4-BE49-F238E27FC236}">
                <a16:creationId xmlns:a16="http://schemas.microsoft.com/office/drawing/2014/main" id="{67590071-DCCD-A0D0-7577-4E25D3DB80A1}"/>
              </a:ext>
            </a:extLst>
          </p:cNvPr>
          <p:cNvPicPr>
            <a:picLocks noChangeAspect="1" noChangeArrowheads="1"/>
          </p:cNvPicPr>
          <p:nvPr/>
        </p:nvPicPr>
        <p:blipFill>
          <a:blip r:embed="rId3">
            <a:lum bright="-32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B025C9E1-FC1A-327F-A544-9EEB2E1D1E59}"/>
              </a:ext>
            </a:extLst>
          </p:cNvPr>
          <p:cNvSpPr>
            <a:spLocks noGrp="1" noChangeArrowheads="1"/>
          </p:cNvSpPr>
          <p:nvPr>
            <p:ph type="title"/>
          </p:nvPr>
        </p:nvSpPr>
        <p:spPr>
          <a:xfrm>
            <a:off x="685800" y="0"/>
            <a:ext cx="7772400" cy="1143000"/>
          </a:xfrm>
          <a:noFill/>
        </p:spPr>
        <p:txBody>
          <a:bodyPr lIns="92075" tIns="46038" rIns="92075" bIns="46038"/>
          <a:lstStyle/>
          <a:p>
            <a:pPr eaLnBrk="1" hangingPunct="1"/>
            <a:r>
              <a:rPr lang="hi-IN" altLang="en-US" b="1" u="sng">
                <a:solidFill>
                  <a:srgbClr val="C00000"/>
                </a:solidFill>
              </a:rPr>
              <a:t>दंगा नियंत्रण एजेंट</a:t>
            </a:r>
            <a:endParaRPr lang="en-US" altLang="en-US" b="1" u="sng">
              <a:solidFill>
                <a:srgbClr val="C00000"/>
              </a:solidFill>
            </a:endParaRPr>
          </a:p>
        </p:txBody>
      </p:sp>
      <p:sp>
        <p:nvSpPr>
          <p:cNvPr id="71684" name="Rectangle 3">
            <a:extLst>
              <a:ext uri="{FF2B5EF4-FFF2-40B4-BE49-F238E27FC236}">
                <a16:creationId xmlns:a16="http://schemas.microsoft.com/office/drawing/2014/main" id="{A5D93D14-76F7-8693-C3AC-FB892C42EB68}"/>
              </a:ext>
            </a:extLst>
          </p:cNvPr>
          <p:cNvSpPr>
            <a:spLocks noGrp="1" noChangeArrowheads="1"/>
          </p:cNvSpPr>
          <p:nvPr>
            <p:ph type="body" idx="1"/>
          </p:nvPr>
        </p:nvSpPr>
        <p:spPr>
          <a:xfrm>
            <a:off x="525463" y="1441450"/>
            <a:ext cx="5418137" cy="5111750"/>
          </a:xfrm>
          <a:noFill/>
        </p:spPr>
        <p:txBody>
          <a:bodyPr lIns="92075" tIns="46038" rIns="92075" bIns="46038"/>
          <a:lstStyle/>
          <a:p>
            <a:pPr eaLnBrk="1" hangingPunct="1">
              <a:lnSpc>
                <a:spcPct val="90000"/>
              </a:lnSpc>
            </a:pPr>
            <a:r>
              <a:rPr lang="hi-IN" altLang="en-US" b="1">
                <a:solidFill>
                  <a:srgbClr val="FFFF00"/>
                </a:solidFill>
              </a:rPr>
              <a:t>परेशान करने वाले एजेंट, लैक्रिमेटर्स, "आंसू गैस"
में प्रतिक्रिया का कारण
आंखें: जलन, फटना, पलक में ऐंठन, लालिमा
वायुमार्ग: जलन, खांसी, सांस की तकलीफ
त्वचा: जलन, एरिथेमा
नेत्र सिंचाई और सहायक देखभाल</a:t>
            </a:r>
            <a:endParaRPr lang="en-US" altLang="en-US" b="1">
              <a:solidFill>
                <a:srgbClr val="FFFF00"/>
              </a:solidFill>
            </a:endParaRPr>
          </a:p>
        </p:txBody>
      </p:sp>
      <p:pic>
        <p:nvPicPr>
          <p:cNvPr id="71685" name="Picture 4">
            <a:extLst>
              <a:ext uri="{FF2B5EF4-FFF2-40B4-BE49-F238E27FC236}">
                <a16:creationId xmlns:a16="http://schemas.microsoft.com/office/drawing/2014/main" id="{D692EE90-3DDB-9FF3-ADA0-1FC6423B56A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581400"/>
            <a:ext cx="2590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1">
            <a:extLst>
              <a:ext uri="{FF2B5EF4-FFF2-40B4-BE49-F238E27FC236}">
                <a16:creationId xmlns:a16="http://schemas.microsoft.com/office/drawing/2014/main" id="{9B4BAB56-37E0-2C0D-4D1F-9B1F9EFC6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D46A7E4-63EC-7063-1726-90A7C01DA1A1}"/>
              </a:ext>
            </a:extLst>
          </p:cNvPr>
          <p:cNvSpPr>
            <a:spLocks noGrp="1" noChangeArrowheads="1"/>
          </p:cNvSpPr>
          <p:nvPr>
            <p:ph type="title"/>
          </p:nvPr>
        </p:nvSpPr>
        <p:spPr>
          <a:xfrm>
            <a:off x="685800" y="0"/>
            <a:ext cx="7772400" cy="1219200"/>
          </a:xfrm>
        </p:spPr>
        <p:txBody>
          <a:bodyPr/>
          <a:lstStyle/>
          <a:p>
            <a:pPr>
              <a:tabLst>
                <a:tab pos="914400" algn="l"/>
              </a:tabLst>
            </a:pPr>
            <a:r>
              <a:rPr lang="en-US" altLang="en-US" b="1">
                <a:solidFill>
                  <a:srgbClr val="FF0000"/>
                </a:solidFill>
                <a:cs typeface="Times New Roman" panose="02020603050405020304" pitchFamily="18" charset="0"/>
              </a:rPr>
              <a:t>   </a:t>
            </a:r>
            <a:r>
              <a:rPr lang="hi-IN" altLang="en-US" sz="3600" b="1" u="sng">
                <a:solidFill>
                  <a:srgbClr val="FF0000"/>
                </a:solidFill>
                <a:cs typeface="Times New Roman" panose="02020603050405020304" pitchFamily="18" charset="0"/>
              </a:rPr>
              <a:t>प्रभावी खुराक</a:t>
            </a:r>
            <a:endParaRPr lang="en-US" altLang="en-US" sz="2800" b="1">
              <a:solidFill>
                <a:srgbClr val="FF0000"/>
              </a:solidFill>
            </a:endParaRPr>
          </a:p>
        </p:txBody>
      </p:sp>
      <p:sp>
        <p:nvSpPr>
          <p:cNvPr id="8195" name="Content Placeholder 2">
            <a:extLst>
              <a:ext uri="{FF2B5EF4-FFF2-40B4-BE49-F238E27FC236}">
                <a16:creationId xmlns:a16="http://schemas.microsoft.com/office/drawing/2014/main" id="{CC5EE868-1CB2-4CE9-FB24-4445082589E5}"/>
              </a:ext>
            </a:extLst>
          </p:cNvPr>
          <p:cNvSpPr>
            <a:spLocks noGrp="1" noChangeArrowheads="1"/>
          </p:cNvSpPr>
          <p:nvPr>
            <p:ph idx="1"/>
          </p:nvPr>
        </p:nvSpPr>
        <p:spPr>
          <a:xfrm>
            <a:off x="533400" y="1143000"/>
            <a:ext cx="8077200" cy="4572000"/>
          </a:xfrm>
        </p:spPr>
        <p:txBody>
          <a:bodyPr/>
          <a:lstStyle/>
          <a:p>
            <a:pPr marL="0" indent="0">
              <a:spcBef>
                <a:spcPct val="0"/>
              </a:spcBef>
            </a:pPr>
            <a:r>
              <a:rPr lang="hi-IN" altLang="en-US" sz="2800" b="1" u="sng">
                <a:solidFill>
                  <a:srgbClr val="FF0000"/>
                </a:solidFill>
                <a:cs typeface="Times New Roman" panose="02020603050405020304" pitchFamily="18" charset="0"/>
              </a:rPr>
              <a:t>सुरक्षा मार्जिन</a:t>
            </a:r>
            <a:endParaRPr lang="en-IN" altLang="en-US" sz="2800" b="1" u="sng">
              <a:solidFill>
                <a:srgbClr val="FF0000"/>
              </a:solidFill>
              <a:cs typeface="Times New Roman" panose="02020603050405020304" pitchFamily="18" charset="0"/>
            </a:endParaRPr>
          </a:p>
          <a:p>
            <a:pPr marL="0" indent="0">
              <a:spcBef>
                <a:spcPct val="0"/>
              </a:spcBef>
              <a:buFontTx/>
              <a:buNone/>
            </a:pPr>
            <a:r>
              <a:rPr lang="en-US" altLang="en-US" sz="2800" b="1">
                <a:solidFill>
                  <a:srgbClr val="FF0000"/>
                </a:solidFill>
                <a:cs typeface="Times New Roman" panose="02020603050405020304" pitchFamily="18" charset="0"/>
              </a:rPr>
              <a:t>i) 	</a:t>
            </a:r>
            <a:r>
              <a:rPr lang="en-US" altLang="en-US" sz="2800" b="1">
                <a:solidFill>
                  <a:srgbClr val="002060"/>
                </a:solidFill>
                <a:cs typeface="Times New Roman" panose="02020603050405020304" pitchFamily="18" charset="0"/>
              </a:rPr>
              <a:t>LD50 </a:t>
            </a:r>
            <a:r>
              <a:rPr lang="hi-IN" altLang="en-US" sz="2800" b="1">
                <a:solidFill>
                  <a:srgbClr val="002060"/>
                </a:solidFill>
                <a:cs typeface="Times New Roman" panose="02020603050405020304" pitchFamily="18" charset="0"/>
              </a:rPr>
              <a:t>से </a:t>
            </a:r>
            <a:r>
              <a:rPr lang="en-US" altLang="en-US" sz="2800" b="1">
                <a:solidFill>
                  <a:srgbClr val="002060"/>
                </a:solidFill>
                <a:cs typeface="Times New Roman" panose="02020603050405020304" pitchFamily="18" charset="0"/>
              </a:rPr>
              <a:t>ED 50 </a:t>
            </a:r>
            <a:r>
              <a:rPr lang="hi-IN" altLang="en-US" sz="2800" b="1">
                <a:solidFill>
                  <a:srgbClr val="002060"/>
                </a:solidFill>
                <a:cs typeface="Times New Roman" panose="02020603050405020304" pitchFamily="18" charset="0"/>
              </a:rPr>
              <a:t>का अनुपात विशेष रूप से दवा के मामले में सुरक्षा मार्जिन के बारे में संकेत देता है। कीटनाशकों के मामले में, </a:t>
            </a:r>
            <a:r>
              <a:rPr lang="en-US" altLang="en-US" sz="2800" b="1">
                <a:solidFill>
                  <a:srgbClr val="002060"/>
                </a:solidFill>
                <a:cs typeface="Times New Roman" panose="02020603050405020304" pitchFamily="18" charset="0"/>
              </a:rPr>
              <a:t>ED50 </a:t>
            </a:r>
            <a:r>
              <a:rPr lang="hi-IN" altLang="en-US" sz="2800" b="1">
                <a:solidFill>
                  <a:srgbClr val="002060"/>
                </a:solidFill>
                <a:cs typeface="Times New Roman" panose="02020603050405020304" pitchFamily="18" charset="0"/>
              </a:rPr>
              <a:t>कीड़ों पर प्रभाव को संदर्भित करता है, और </a:t>
            </a:r>
            <a:r>
              <a:rPr lang="en-US" altLang="en-US" sz="2800" b="1">
                <a:solidFill>
                  <a:srgbClr val="002060"/>
                </a:solidFill>
                <a:cs typeface="Times New Roman" panose="02020603050405020304" pitchFamily="18" charset="0"/>
              </a:rPr>
              <a:t>LD50 </a:t>
            </a:r>
            <a:r>
              <a:rPr lang="hi-IN" altLang="en-US" sz="2800" b="1">
                <a:solidFill>
                  <a:srgbClr val="002060"/>
                </a:solidFill>
                <a:cs typeface="Times New Roman" panose="02020603050405020304" pitchFamily="18" charset="0"/>
              </a:rPr>
              <a:t>स्तनधारी प्रजातियों की घातकता को संदर्भित करता है।
विषाक्त प्रतिक्रिया प्रतिवर्ती हो सकती है जैसे आंसू गैस या यह अपरिवर्तनीय हो सकती है जैसे रासायनिक उत्प्रेरण न्यूरोटॉक्सिसिटी, या टेराटोजेनिसिटी</a:t>
            </a:r>
            <a:endParaRPr lang="en-US" altLang="en-US" sz="2800">
              <a:solidFill>
                <a:srgbClr val="00206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a:extLst>
              <a:ext uri="{FF2B5EF4-FFF2-40B4-BE49-F238E27FC236}">
                <a16:creationId xmlns:a16="http://schemas.microsoft.com/office/drawing/2014/main" id="{22113292-D9E0-6994-8C53-56F28EC78F8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7D7BCA47-61DC-4BD0-B27E-86073D67605C}"/>
              </a:ext>
            </a:extLst>
          </p:cNvPr>
          <p:cNvSpPr>
            <a:spLocks noGrp="1" noChangeArrowheads="1"/>
          </p:cNvSpPr>
          <p:nvPr>
            <p:ph type="body" idx="1"/>
          </p:nvPr>
        </p:nvSpPr>
        <p:spPr>
          <a:xfrm>
            <a:off x="457200" y="381000"/>
            <a:ext cx="8686800" cy="6134100"/>
          </a:xfrm>
        </p:spPr>
        <p:txBody>
          <a:bodyPr/>
          <a:lstStyle/>
          <a:p>
            <a:pPr algn="ctr" eaLnBrk="1" hangingPunct="1">
              <a:lnSpc>
                <a:spcPct val="90000"/>
              </a:lnSpc>
              <a:buFontTx/>
              <a:buNone/>
            </a:pPr>
            <a:r>
              <a:rPr lang="hi-IN" altLang="en-US" sz="3600" b="1" u="sng">
                <a:latin typeface="Arial" panose="020B0604020202020204" pitchFamily="34" charset="0"/>
              </a:rPr>
              <a:t>रासायनिक युद्ध का प्रभाव</a:t>
            </a:r>
            <a:endParaRPr lang="en-IN" altLang="en-US" sz="3600" b="1" u="sng">
              <a:latin typeface="Arial" panose="020B0604020202020204" pitchFamily="34" charset="0"/>
            </a:endParaRPr>
          </a:p>
          <a:p>
            <a:pPr eaLnBrk="1" hangingPunct="1">
              <a:lnSpc>
                <a:spcPct val="90000"/>
              </a:lnSpc>
            </a:pPr>
            <a:r>
              <a:rPr lang="hi-IN" altLang="en-US" sz="2800" b="1">
                <a:solidFill>
                  <a:srgbClr val="3333FF"/>
                </a:solidFill>
                <a:latin typeface="Arial" panose="020B0604020202020204" pitchFamily="34" charset="0"/>
              </a:rPr>
              <a:t>चिकित्सा इकाइयों के लिए खतरा</a:t>
            </a:r>
            <a:r>
              <a:rPr lang="en-US" altLang="en-US" sz="2800" b="1">
                <a:solidFill>
                  <a:srgbClr val="3333FF"/>
                </a:solidFill>
                <a:latin typeface="Arial" panose="020B0604020202020204" pitchFamily="34" charset="0"/>
              </a:rPr>
              <a:t>.</a:t>
            </a:r>
          </a:p>
          <a:p>
            <a:pPr eaLnBrk="1" hangingPunct="1">
              <a:lnSpc>
                <a:spcPct val="90000"/>
              </a:lnSpc>
            </a:pPr>
            <a:r>
              <a:rPr lang="hi-IN" altLang="en-US" sz="2800" b="1">
                <a:solidFill>
                  <a:srgbClr val="CC3300"/>
                </a:solidFill>
                <a:latin typeface="Arial" panose="020B0604020202020204" pitchFamily="34" charset="0"/>
              </a:rPr>
              <a:t>रसायन खतरों का कारण</a:t>
            </a:r>
            <a:r>
              <a:rPr lang="en-US" altLang="en-US" sz="2800" b="1">
                <a:solidFill>
                  <a:srgbClr val="CC3300"/>
                </a:solidFill>
                <a:latin typeface="Arial" panose="020B0604020202020204" pitchFamily="34" charset="0"/>
              </a:rPr>
              <a:t>.</a:t>
            </a:r>
          </a:p>
          <a:p>
            <a:pPr lvl="1" eaLnBrk="1" hangingPunct="1">
              <a:lnSpc>
                <a:spcPct val="90000"/>
              </a:lnSpc>
            </a:pPr>
            <a:r>
              <a:rPr lang="hi-IN" altLang="en-US" sz="2400" b="1">
                <a:solidFill>
                  <a:srgbClr val="002060"/>
                </a:solidFill>
                <a:latin typeface="Arial" panose="020B0604020202020204" pitchFamily="34" charset="0"/>
              </a:rPr>
              <a:t>प्रत्यक्ष जानबूझकर हमला।
गलत पहचान के कारण अनजाने में हमला।
सटीकता की कमी के कारण अनजाने में हमला।
नीचे हवा का खतरा</a:t>
            </a:r>
            <a:r>
              <a:rPr lang="en-US" altLang="en-US" sz="2400" b="1">
                <a:solidFill>
                  <a:srgbClr val="002060"/>
                </a:solidFill>
                <a:latin typeface="Arial" panose="020B0604020202020204" pitchFamily="34" charset="0"/>
              </a:rPr>
              <a:t>.</a:t>
            </a:r>
          </a:p>
          <a:p>
            <a:pPr eaLnBrk="1" hangingPunct="1">
              <a:lnSpc>
                <a:spcPct val="90000"/>
              </a:lnSpc>
            </a:pPr>
            <a:r>
              <a:rPr lang="hi-IN" altLang="en-US" sz="2800" b="1">
                <a:solidFill>
                  <a:srgbClr val="008000"/>
                </a:solidFill>
                <a:latin typeface="Arial" panose="020B0604020202020204" pitchFamily="34" charset="0"/>
              </a:rPr>
              <a:t>पारंपरिक हथियारों की तुलना में कुल मिलाकर हताहतों की दर अधिक</a:t>
            </a:r>
            <a:r>
              <a:rPr lang="en-US" altLang="en-US" sz="2800" b="1">
                <a:solidFill>
                  <a:srgbClr val="008000"/>
                </a:solidFill>
                <a:latin typeface="Arial" panose="020B0604020202020204" pitchFamily="34" charset="0"/>
              </a:rPr>
              <a:t>.</a:t>
            </a:r>
          </a:p>
          <a:p>
            <a:pPr eaLnBrk="1" hangingPunct="1">
              <a:lnSpc>
                <a:spcPct val="90000"/>
              </a:lnSpc>
            </a:pPr>
            <a:r>
              <a:rPr lang="hi-IN" altLang="en-US" sz="2800" b="1">
                <a:solidFill>
                  <a:srgbClr val="0033CC"/>
                </a:solidFill>
                <a:latin typeface="Arial" panose="020B0604020202020204" pitchFamily="34" charset="0"/>
              </a:rPr>
              <a:t>गर्मी की थकावट/स्ट्रोक के मामले, उच्च एट्रोपिन खुराक का उपयोग</a:t>
            </a:r>
            <a:r>
              <a:rPr lang="en-US" altLang="en-US" sz="2800" b="1">
                <a:solidFill>
                  <a:srgbClr val="0033CC"/>
                </a:solidFill>
                <a:latin typeface="Arial" panose="020B0604020202020204" pitchFamily="34" charset="0"/>
              </a:rPr>
              <a:t>.</a:t>
            </a:r>
          </a:p>
          <a:p>
            <a:pPr eaLnBrk="1" hangingPunct="1">
              <a:lnSpc>
                <a:spcPct val="90000"/>
              </a:lnSpc>
            </a:pPr>
            <a:endParaRPr lang="en-US" altLang="en-US" sz="2800" b="1">
              <a:solidFill>
                <a:srgbClr val="0033CC"/>
              </a:solidFill>
              <a:latin typeface="Arial" panose="020B0604020202020204" pitchFamily="34" charset="0"/>
            </a:endParaRPr>
          </a:p>
        </p:txBody>
      </p:sp>
      <p:pic>
        <p:nvPicPr>
          <p:cNvPr id="72708" name="Picture 1">
            <a:extLst>
              <a:ext uri="{FF2B5EF4-FFF2-40B4-BE49-F238E27FC236}">
                <a16:creationId xmlns:a16="http://schemas.microsoft.com/office/drawing/2014/main" id="{734384CF-FF01-3394-4302-FCD77069A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97B2B62-6849-FAD7-DA86-3130E0EBFFAE}"/>
              </a:ext>
            </a:extLst>
          </p:cNvPr>
          <p:cNvSpPr>
            <a:spLocks noGrp="1" noChangeArrowheads="1"/>
          </p:cNvSpPr>
          <p:nvPr>
            <p:ph type="title"/>
          </p:nvPr>
        </p:nvSpPr>
        <p:spPr>
          <a:xfrm>
            <a:off x="0" y="76200"/>
            <a:ext cx="7543800" cy="1295400"/>
          </a:xfrm>
        </p:spPr>
        <p:txBody>
          <a:bodyPr/>
          <a:lstStyle/>
          <a:p>
            <a:pPr eaLnBrk="1" hangingPunct="1"/>
            <a:r>
              <a:rPr lang="hi-IN" altLang="en-US" sz="3600" b="1" u="sng">
                <a:latin typeface="Arial" panose="020B0604020202020204" pitchFamily="34" charset="0"/>
              </a:rPr>
              <a:t>यह निर्धारित करने के लिए कि क्या हताहत एक रासायनिक दुर्घटना है</a:t>
            </a:r>
            <a:endParaRPr lang="en-US" altLang="en-US" sz="3600" b="1" u="sng">
              <a:latin typeface="Arial" panose="020B0604020202020204" pitchFamily="34" charset="0"/>
            </a:endParaRPr>
          </a:p>
        </p:txBody>
      </p:sp>
      <p:sp>
        <p:nvSpPr>
          <p:cNvPr id="73731" name="Rectangle 3">
            <a:extLst>
              <a:ext uri="{FF2B5EF4-FFF2-40B4-BE49-F238E27FC236}">
                <a16:creationId xmlns:a16="http://schemas.microsoft.com/office/drawing/2014/main" id="{670B4094-0CCB-41CF-A49D-7C0F75EC6CD1}"/>
              </a:ext>
            </a:extLst>
          </p:cNvPr>
          <p:cNvSpPr>
            <a:spLocks noGrp="1" noChangeArrowheads="1"/>
          </p:cNvSpPr>
          <p:nvPr>
            <p:ph type="body" idx="1"/>
          </p:nvPr>
        </p:nvSpPr>
        <p:spPr>
          <a:xfrm>
            <a:off x="685800" y="1600200"/>
            <a:ext cx="7772400" cy="4114800"/>
          </a:xfrm>
        </p:spPr>
        <p:txBody>
          <a:bodyPr/>
          <a:lstStyle/>
          <a:p>
            <a:pPr eaLnBrk="1" hangingPunct="1">
              <a:lnSpc>
                <a:spcPct val="90000"/>
              </a:lnSpc>
            </a:pPr>
            <a:r>
              <a:rPr lang="hi-IN" altLang="en-US" sz="2800" b="1">
                <a:solidFill>
                  <a:srgbClr val="FF3300"/>
                </a:solidFill>
                <a:latin typeface="Arial" panose="020B0604020202020204" pitchFamily="34" charset="0"/>
              </a:rPr>
              <a:t>क्या हमले के समय हताहत पूर्ण एनबीसी गियर में थे</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rgbClr val="3333FF"/>
                </a:solidFill>
                <a:latin typeface="Arial" panose="020B0604020202020204" pitchFamily="34" charset="0"/>
              </a:rPr>
              <a:t>क्या हमले के समय कोई कम उड़ान वाले विमान थे</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CC3300"/>
                </a:solidFill>
                <a:latin typeface="Arial" panose="020B0604020202020204" pitchFamily="34" charset="0"/>
              </a:rPr>
              <a:t>क्या स्प्रे का कोई सबूत था</a:t>
            </a:r>
            <a:endParaRPr lang="en-IN" altLang="en-US" sz="2800" b="1">
              <a:solidFill>
                <a:srgbClr val="CC3300"/>
              </a:solidFill>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इस प्रकार के कितने अन्य हताहत हुए थे</a:t>
            </a:r>
            <a:endParaRPr lang="en-IN" altLang="en-US" sz="2800" b="1">
              <a:solidFill>
                <a:srgbClr val="0080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क्या डिटेक्टर डिवाइस हमले से सक्रिय थे</a:t>
            </a:r>
            <a:endParaRPr lang="en-US" altLang="en-US" sz="2800" b="1">
              <a:solidFill>
                <a:srgbClr val="0033CC"/>
              </a:solidFill>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5C303EE-72D3-D4AD-EEA3-0DF5D1E538BA}"/>
              </a:ext>
            </a:extLst>
          </p:cNvPr>
          <p:cNvSpPr>
            <a:spLocks noGrp="1" noChangeArrowheads="1"/>
          </p:cNvSpPr>
          <p:nvPr>
            <p:ph type="title"/>
          </p:nvPr>
        </p:nvSpPr>
        <p:spPr>
          <a:xfrm>
            <a:off x="685800" y="152400"/>
            <a:ext cx="6781800" cy="1143000"/>
          </a:xfrm>
        </p:spPr>
        <p:txBody>
          <a:bodyPr/>
          <a:lstStyle/>
          <a:p>
            <a:pPr eaLnBrk="1" hangingPunct="1"/>
            <a:r>
              <a:rPr lang="hi-IN" altLang="en-US" sz="3600" b="1" u="sng">
                <a:latin typeface="Arial" panose="020B0604020202020204" pitchFamily="34" charset="0"/>
              </a:rPr>
              <a:t>एजेंट की पहचान निर्धारित करने के लिए</a:t>
            </a:r>
            <a:endParaRPr lang="en-US" altLang="en-US" sz="3600" b="1" u="sng">
              <a:latin typeface="Arial" panose="020B0604020202020204" pitchFamily="34" charset="0"/>
            </a:endParaRPr>
          </a:p>
        </p:txBody>
      </p:sp>
      <p:sp>
        <p:nvSpPr>
          <p:cNvPr id="74755" name="Rectangle 3">
            <a:extLst>
              <a:ext uri="{FF2B5EF4-FFF2-40B4-BE49-F238E27FC236}">
                <a16:creationId xmlns:a16="http://schemas.microsoft.com/office/drawing/2014/main" id="{B1FCFFFC-1538-EF42-3DC9-1F77E5535EAB}"/>
              </a:ext>
            </a:extLst>
          </p:cNvPr>
          <p:cNvSpPr>
            <a:spLocks noGrp="1" noChangeArrowheads="1"/>
          </p:cNvSpPr>
          <p:nvPr>
            <p:ph type="body" idx="1"/>
          </p:nvPr>
        </p:nvSpPr>
        <p:spPr>
          <a:xfrm>
            <a:off x="381000" y="1981200"/>
            <a:ext cx="8229600" cy="4114800"/>
          </a:xfrm>
        </p:spPr>
        <p:txBody>
          <a:bodyPr/>
          <a:lstStyle/>
          <a:p>
            <a:pPr eaLnBrk="1" hangingPunct="1">
              <a:lnSpc>
                <a:spcPct val="90000"/>
              </a:lnSpc>
            </a:pPr>
            <a:r>
              <a:rPr lang="hi-IN" altLang="en-US" sz="2800" b="1">
                <a:solidFill>
                  <a:srgbClr val="3333FF"/>
                </a:solidFill>
                <a:latin typeface="Arial" panose="020B0604020202020204" pitchFamily="34" charset="0"/>
              </a:rPr>
              <a:t>कैजुअल्टी ने क्या लक्षण देखे और कितनी जल्दी</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हमले और लक्षणों के प्रकट होने के बीच कितनी देरी थी</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क्या श्वासयंत्र के समायोजन के बाद भी प्रभाव बना रहा</a:t>
            </a:r>
            <a:endParaRPr lang="en-IN" altLang="en-US" sz="2800" b="1">
              <a:solidFill>
                <a:srgbClr val="0080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क्या हताहत ने ऑटो इंजेक्टर उपकरणों का उपयोग किया और परिणाम क्या हुआ</a:t>
            </a:r>
            <a:endParaRPr lang="en-IN" altLang="en-US" sz="2800" b="1">
              <a:solidFill>
                <a:srgbClr val="0033CC"/>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क्या हताहतों का व्यवहार सामान्य है</a:t>
            </a:r>
            <a:endParaRPr lang="en-US" altLang="en-US" sz="2800" b="1">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E31FABC-6C4A-E3ED-EA4B-3DC92460B5AE}"/>
              </a:ext>
            </a:extLst>
          </p:cNvPr>
          <p:cNvSpPr>
            <a:spLocks noGrp="1" noChangeArrowheads="1"/>
          </p:cNvSpPr>
          <p:nvPr>
            <p:ph type="title"/>
          </p:nvPr>
        </p:nvSpPr>
        <p:spPr>
          <a:xfrm>
            <a:off x="685800" y="152400"/>
            <a:ext cx="6858000" cy="1143000"/>
          </a:xfrm>
        </p:spPr>
        <p:txBody>
          <a:bodyPr/>
          <a:lstStyle/>
          <a:p>
            <a:pPr eaLnBrk="1" hangingPunct="1"/>
            <a:r>
              <a:rPr lang="hi-IN" altLang="en-US" sz="3600" b="1" u="sng">
                <a:latin typeface="Arial" panose="020B0604020202020204" pitchFamily="34" charset="0"/>
              </a:rPr>
              <a:t>एजेंट की पहचान निर्धारित करने के लिए</a:t>
            </a:r>
            <a:endParaRPr lang="en-US" altLang="en-US" sz="3600" b="1" u="sng">
              <a:latin typeface="Arial" panose="020B0604020202020204" pitchFamily="34" charset="0"/>
            </a:endParaRPr>
          </a:p>
        </p:txBody>
      </p:sp>
      <p:sp>
        <p:nvSpPr>
          <p:cNvPr id="75779" name="Rectangle 3">
            <a:extLst>
              <a:ext uri="{FF2B5EF4-FFF2-40B4-BE49-F238E27FC236}">
                <a16:creationId xmlns:a16="http://schemas.microsoft.com/office/drawing/2014/main" id="{569487FE-FAD0-E73D-4248-C520FB6F7DA9}"/>
              </a:ext>
            </a:extLst>
          </p:cNvPr>
          <p:cNvSpPr>
            <a:spLocks noGrp="1" noChangeArrowheads="1"/>
          </p:cNvSpPr>
          <p:nvPr>
            <p:ph type="body" idx="1"/>
          </p:nvPr>
        </p:nvSpPr>
        <p:spPr>
          <a:xfrm>
            <a:off x="381000" y="1981200"/>
            <a:ext cx="8229600" cy="4114800"/>
          </a:xfrm>
        </p:spPr>
        <p:txBody>
          <a:bodyPr/>
          <a:lstStyle/>
          <a:p>
            <a:pPr eaLnBrk="1" hangingPunct="1">
              <a:lnSpc>
                <a:spcPct val="90000"/>
              </a:lnSpc>
            </a:pPr>
            <a:r>
              <a:rPr lang="hi-IN" altLang="en-US" sz="2800" b="1">
                <a:solidFill>
                  <a:srgbClr val="3333FF"/>
                </a:solidFill>
                <a:latin typeface="Arial" panose="020B0604020202020204" pitchFamily="34" charset="0"/>
              </a:rPr>
              <a:t>कैजुअल्टी ने क्या लक्षण देखे और कितनी जल्दी</a:t>
            </a:r>
            <a:endParaRPr lang="en-IN" altLang="en-US" sz="2800" b="1">
              <a:solidFill>
                <a:srgbClr val="3333FF"/>
              </a:solidFill>
              <a:latin typeface="Arial" panose="020B0604020202020204" pitchFamily="34" charset="0"/>
            </a:endParaRPr>
          </a:p>
          <a:p>
            <a:pPr eaLnBrk="1" hangingPunct="1">
              <a:lnSpc>
                <a:spcPct val="90000"/>
              </a:lnSpc>
            </a:pPr>
            <a:r>
              <a:rPr lang="hi-IN" altLang="en-US" sz="2800" b="1">
                <a:solidFill>
                  <a:srgbClr val="FF3300"/>
                </a:solidFill>
                <a:latin typeface="Arial" panose="020B0604020202020204" pitchFamily="34" charset="0"/>
              </a:rPr>
              <a:t>हमले और लक्षणों के प्रकट होने के बीच कितनी देरी थी</a:t>
            </a:r>
            <a:endParaRPr lang="en-IN" altLang="en-US" sz="2800" b="1">
              <a:solidFill>
                <a:srgbClr val="FF3300"/>
              </a:solidFill>
              <a:latin typeface="Arial" panose="020B0604020202020204" pitchFamily="34" charset="0"/>
            </a:endParaRPr>
          </a:p>
          <a:p>
            <a:pPr eaLnBrk="1" hangingPunct="1">
              <a:lnSpc>
                <a:spcPct val="90000"/>
              </a:lnSpc>
            </a:pPr>
            <a:r>
              <a:rPr lang="hi-IN" altLang="en-US" sz="2800" b="1">
                <a:solidFill>
                  <a:srgbClr val="008000"/>
                </a:solidFill>
                <a:latin typeface="Arial" panose="020B0604020202020204" pitchFamily="34" charset="0"/>
              </a:rPr>
              <a:t>क्या श्वासयंत्र के समायोजन के बाद भी प्रभाव बना रहा</a:t>
            </a:r>
            <a:endParaRPr lang="en-IN" altLang="en-US" sz="2800" b="1">
              <a:solidFill>
                <a:srgbClr val="008000"/>
              </a:solidFill>
              <a:latin typeface="Arial" panose="020B0604020202020204" pitchFamily="34" charset="0"/>
            </a:endParaRPr>
          </a:p>
          <a:p>
            <a:pPr eaLnBrk="1" hangingPunct="1">
              <a:lnSpc>
                <a:spcPct val="90000"/>
              </a:lnSpc>
            </a:pPr>
            <a:r>
              <a:rPr lang="hi-IN" altLang="en-US" sz="2800" b="1">
                <a:solidFill>
                  <a:srgbClr val="0033CC"/>
                </a:solidFill>
                <a:latin typeface="Arial" panose="020B0604020202020204" pitchFamily="34" charset="0"/>
              </a:rPr>
              <a:t>क्या हताहत ने ऑटो इंजेक्टर उपकरणों का उपयोग किया और परिणाम क्या हुआ</a:t>
            </a:r>
            <a:endParaRPr lang="en-IN" altLang="en-US" sz="2800" b="1">
              <a:solidFill>
                <a:srgbClr val="0033CC"/>
              </a:solidFill>
              <a:latin typeface="Arial" panose="020B0604020202020204" pitchFamily="34" charset="0"/>
            </a:endParaRPr>
          </a:p>
          <a:p>
            <a:pPr eaLnBrk="1" hangingPunct="1">
              <a:lnSpc>
                <a:spcPct val="90000"/>
              </a:lnSpc>
            </a:pPr>
            <a:r>
              <a:rPr lang="hi-IN" altLang="en-US" sz="2800" b="1">
                <a:latin typeface="Arial" panose="020B0604020202020204" pitchFamily="34" charset="0"/>
              </a:rPr>
              <a:t>क्या हताहतों का व्यवहार सामान्य है</a:t>
            </a:r>
            <a:endParaRPr lang="en-US" altLang="en-US" sz="2800" b="1">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F5E8A4A-FC0C-B3B2-BF08-20F76CDF12A2}"/>
              </a:ext>
            </a:extLst>
          </p:cNvPr>
          <p:cNvSpPr>
            <a:spLocks noGrp="1" noChangeArrowheads="1"/>
          </p:cNvSpPr>
          <p:nvPr>
            <p:ph type="title"/>
          </p:nvPr>
        </p:nvSpPr>
        <p:spPr>
          <a:xfrm>
            <a:off x="685800" y="152400"/>
            <a:ext cx="6858000" cy="1143000"/>
          </a:xfrm>
        </p:spPr>
        <p:txBody>
          <a:bodyPr/>
          <a:lstStyle/>
          <a:p>
            <a:pPr eaLnBrk="1" hangingPunct="1"/>
            <a:r>
              <a:rPr lang="hi-IN" altLang="en-US" sz="3600" b="1" u="sng">
                <a:latin typeface="Arial" panose="020B0604020202020204" pitchFamily="34" charset="0"/>
              </a:rPr>
              <a:t>प्राप्त एजेंट की खुराक का आकलन करने के लिए</a:t>
            </a:r>
            <a:endParaRPr lang="en-US" altLang="en-US" sz="3600" b="1" u="sng">
              <a:latin typeface="Arial" panose="020B0604020202020204" pitchFamily="34" charset="0"/>
            </a:endParaRPr>
          </a:p>
        </p:txBody>
      </p:sp>
      <p:sp>
        <p:nvSpPr>
          <p:cNvPr id="76803" name="Rectangle 3">
            <a:extLst>
              <a:ext uri="{FF2B5EF4-FFF2-40B4-BE49-F238E27FC236}">
                <a16:creationId xmlns:a16="http://schemas.microsoft.com/office/drawing/2014/main" id="{9B7E5001-5E17-356C-3087-289C5DBD14C7}"/>
              </a:ext>
            </a:extLst>
          </p:cNvPr>
          <p:cNvSpPr>
            <a:spLocks noGrp="1" noChangeArrowheads="1"/>
          </p:cNvSpPr>
          <p:nvPr>
            <p:ph type="body" idx="1"/>
          </p:nvPr>
        </p:nvSpPr>
        <p:spPr>
          <a:xfrm>
            <a:off x="381000" y="1676400"/>
            <a:ext cx="8153400" cy="4495800"/>
          </a:xfrm>
        </p:spPr>
        <p:txBody>
          <a:bodyPr/>
          <a:lstStyle/>
          <a:p>
            <a:pPr eaLnBrk="1" hangingPunct="1"/>
            <a:r>
              <a:rPr lang="hi-IN" altLang="en-US" b="1">
                <a:solidFill>
                  <a:srgbClr val="3333FF"/>
                </a:solidFill>
                <a:latin typeface="Arial" panose="020B0604020202020204" pitchFamily="34" charset="0"/>
              </a:rPr>
              <a:t>क्या हताहत व्यायाम कर रहा था या आराम कर रहा था</a:t>
            </a:r>
            <a:endParaRPr lang="en-IN" altLang="en-US" b="1">
              <a:solidFill>
                <a:srgbClr val="3333FF"/>
              </a:solidFill>
              <a:latin typeface="Arial" panose="020B0604020202020204" pitchFamily="34" charset="0"/>
            </a:endParaRPr>
          </a:p>
          <a:p>
            <a:pPr eaLnBrk="1" hangingPunct="1"/>
            <a:r>
              <a:rPr lang="hi-IN" altLang="en-US" b="1">
                <a:solidFill>
                  <a:srgbClr val="CC3300"/>
                </a:solidFill>
                <a:latin typeface="Arial" panose="020B0604020202020204" pitchFamily="34" charset="0"/>
              </a:rPr>
              <a:t>हताहत खुले में थे या बंकर में</a:t>
            </a:r>
            <a:endParaRPr lang="en-IN" altLang="en-US" b="1">
              <a:solidFill>
                <a:srgbClr val="CC3300"/>
              </a:solidFill>
              <a:latin typeface="Arial" panose="020B0604020202020204" pitchFamily="34" charset="0"/>
            </a:endParaRPr>
          </a:p>
          <a:p>
            <a:pPr eaLnBrk="1" hangingPunct="1"/>
            <a:r>
              <a:rPr lang="hi-IN" altLang="en-US" b="1">
                <a:solidFill>
                  <a:srgbClr val="008000"/>
                </a:solidFill>
                <a:latin typeface="Arial" panose="020B0604020202020204" pitchFamily="34" charset="0"/>
              </a:rPr>
              <a:t>एजेंट को कितनी देर तक सांस ली गई</a:t>
            </a:r>
            <a:endParaRPr lang="en-US" altLang="en-US" b="1">
              <a:solidFill>
                <a:srgbClr val="008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4A4E4FB-0E5F-9DE8-27B7-9E0793DC97BC}"/>
              </a:ext>
            </a:extLst>
          </p:cNvPr>
          <p:cNvSpPr>
            <a:spLocks noGrp="1" noChangeArrowheads="1"/>
          </p:cNvSpPr>
          <p:nvPr>
            <p:ph type="title"/>
          </p:nvPr>
        </p:nvSpPr>
        <p:spPr>
          <a:xfrm>
            <a:off x="685800" y="304800"/>
            <a:ext cx="7772400" cy="1143000"/>
          </a:xfrm>
        </p:spPr>
        <p:txBody>
          <a:bodyPr/>
          <a:lstStyle/>
          <a:p>
            <a:pPr eaLnBrk="1" hangingPunct="1"/>
            <a:r>
              <a:rPr lang="hi-IN" altLang="en-US" sz="3600" b="1" u="sng">
                <a:solidFill>
                  <a:srgbClr val="3333FF"/>
                </a:solidFill>
                <a:latin typeface="Arial" panose="020B0604020202020204" pitchFamily="34" charset="0"/>
              </a:rPr>
              <a:t>रासायनिक एजेंटों का अवशोषण</a:t>
            </a:r>
            <a:endParaRPr lang="en-US" altLang="en-US" sz="3600" b="1" u="sng">
              <a:solidFill>
                <a:srgbClr val="3333FF"/>
              </a:solidFill>
              <a:latin typeface="Arial" panose="020B0604020202020204" pitchFamily="34" charset="0"/>
            </a:endParaRPr>
          </a:p>
        </p:txBody>
      </p:sp>
      <p:sp>
        <p:nvSpPr>
          <p:cNvPr id="9219" name="Rectangle 3">
            <a:extLst>
              <a:ext uri="{FF2B5EF4-FFF2-40B4-BE49-F238E27FC236}">
                <a16:creationId xmlns:a16="http://schemas.microsoft.com/office/drawing/2014/main" id="{A7C50BEC-E6A0-B5EB-2F84-9494B11280E8}"/>
              </a:ext>
            </a:extLst>
          </p:cNvPr>
          <p:cNvSpPr>
            <a:spLocks noGrp="1" noChangeArrowheads="1"/>
          </p:cNvSpPr>
          <p:nvPr>
            <p:ph type="body" idx="1"/>
          </p:nvPr>
        </p:nvSpPr>
        <p:spPr>
          <a:xfrm>
            <a:off x="228600" y="1981200"/>
            <a:ext cx="8610600" cy="4114800"/>
          </a:xfrm>
        </p:spPr>
        <p:txBody>
          <a:bodyPr/>
          <a:lstStyle/>
          <a:p>
            <a:pPr eaLnBrk="1" hangingPunct="1">
              <a:buFontTx/>
              <a:buNone/>
            </a:pPr>
            <a:r>
              <a:rPr lang="hi-IN" altLang="en-US" sz="2000" b="1" u="sng">
                <a:solidFill>
                  <a:srgbClr val="FF3300"/>
                </a:solidFill>
                <a:latin typeface="Arial" panose="020B0604020202020204" pitchFamily="34" charset="0"/>
              </a:rPr>
              <a:t>मार्ग</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NERVE	</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BLISTER</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CHOKING</a:t>
            </a:r>
            <a:r>
              <a:rPr lang="en-US" altLang="en-US" sz="2000" b="1">
                <a:solidFill>
                  <a:srgbClr val="FF3300"/>
                </a:solidFill>
                <a:latin typeface="Arial" panose="020B0604020202020204" pitchFamily="34" charset="0"/>
              </a:rPr>
              <a:t>	</a:t>
            </a:r>
            <a:r>
              <a:rPr lang="en-US" altLang="en-US" sz="2000" b="1" u="sng">
                <a:solidFill>
                  <a:srgbClr val="FF3300"/>
                </a:solidFill>
                <a:latin typeface="Arial" panose="020B0604020202020204" pitchFamily="34" charset="0"/>
              </a:rPr>
              <a:t>BLOOD</a:t>
            </a:r>
          </a:p>
          <a:p>
            <a:pPr eaLnBrk="1" hangingPunct="1">
              <a:buFontTx/>
              <a:buNone/>
            </a:pPr>
            <a:endParaRPr lang="en-US" altLang="en-US" sz="2000" b="1">
              <a:solidFill>
                <a:srgbClr val="FF3300"/>
              </a:solidFill>
              <a:latin typeface="Arial" panose="020B0604020202020204" pitchFamily="34" charset="0"/>
            </a:endParaRPr>
          </a:p>
          <a:p>
            <a:pPr eaLnBrk="1" hangingPunct="1">
              <a:buFontTx/>
              <a:buNone/>
            </a:pPr>
            <a:r>
              <a:rPr lang="en-US" altLang="en-US" sz="2000" b="1">
                <a:latin typeface="Arial" panose="020B0604020202020204" pitchFamily="34" charset="0"/>
              </a:rPr>
              <a:t>RESP/		MAJOR	YES		YES		YES</a:t>
            </a:r>
          </a:p>
          <a:p>
            <a:pPr eaLnBrk="1" hangingPunct="1">
              <a:buFontTx/>
              <a:buNone/>
            </a:pPr>
            <a:r>
              <a:rPr lang="en-US" altLang="en-US" sz="2000" b="1">
                <a:latin typeface="Arial" panose="020B0604020202020204" pitchFamily="34" charset="0"/>
              </a:rPr>
              <a:t>INHAL</a:t>
            </a:r>
          </a:p>
          <a:p>
            <a:pPr eaLnBrk="1" hangingPunct="1">
              <a:buFontTx/>
              <a:buNone/>
            </a:pPr>
            <a:endParaRPr lang="en-US" altLang="en-US" sz="2000" b="1">
              <a:latin typeface="Arial" panose="020B0604020202020204" pitchFamily="34" charset="0"/>
            </a:endParaRPr>
          </a:p>
          <a:p>
            <a:pPr eaLnBrk="1" hangingPunct="1">
              <a:buFontTx/>
              <a:buNone/>
            </a:pPr>
            <a:r>
              <a:rPr lang="en-US" altLang="en-US" sz="2000" b="1">
                <a:solidFill>
                  <a:srgbClr val="3333FF"/>
                </a:solidFill>
                <a:latin typeface="Arial" panose="020B0604020202020204" pitchFamily="34" charset="0"/>
              </a:rPr>
              <a:t>EYE		YES		YES		YES		YES</a:t>
            </a:r>
          </a:p>
          <a:p>
            <a:pPr eaLnBrk="1" hangingPunct="1">
              <a:buFontTx/>
              <a:buNone/>
            </a:pPr>
            <a:endParaRPr lang="en-US" altLang="en-US" sz="2000" b="1">
              <a:solidFill>
                <a:srgbClr val="3333FF"/>
              </a:solidFill>
              <a:latin typeface="Arial" panose="020B0604020202020204" pitchFamily="34" charset="0"/>
            </a:endParaRPr>
          </a:p>
          <a:p>
            <a:pPr eaLnBrk="1" hangingPunct="1">
              <a:buFontTx/>
              <a:buNone/>
            </a:pPr>
            <a:r>
              <a:rPr lang="en-US" altLang="en-US" sz="2000" b="1">
                <a:solidFill>
                  <a:srgbClr val="FF3300"/>
                </a:solidFill>
                <a:latin typeface="Arial" panose="020B0604020202020204" pitchFamily="34" charset="0"/>
              </a:rPr>
              <a:t>SKIN		YES		RAPID		-		-</a:t>
            </a:r>
          </a:p>
          <a:p>
            <a:pPr eaLnBrk="1" hangingPunct="1">
              <a:buFontTx/>
              <a:buNone/>
            </a:pPr>
            <a:endParaRPr lang="en-US" altLang="en-US" sz="2000" b="1">
              <a:solidFill>
                <a:srgbClr val="FF3300"/>
              </a:solidFill>
              <a:latin typeface="Arial" panose="020B0604020202020204" pitchFamily="34" charset="0"/>
            </a:endParaRPr>
          </a:p>
          <a:p>
            <a:pPr eaLnBrk="1" hangingPunct="1">
              <a:buFontTx/>
              <a:buNone/>
            </a:pPr>
            <a:r>
              <a:rPr lang="en-US" altLang="en-US" sz="2000" b="1">
                <a:latin typeface="Arial" panose="020B0604020202020204" pitchFamily="34" charset="0"/>
              </a:rPr>
              <a:t>INGESTION	-         		 </a:t>
            </a:r>
            <a:r>
              <a:rPr lang="en-US" altLang="en-US" sz="2000" b="1">
                <a:solidFill>
                  <a:srgbClr val="3333FF"/>
                </a:solidFill>
                <a:latin typeface="Arial" panose="020B0604020202020204" pitchFamily="34" charset="0"/>
              </a:rPr>
              <a:t>YES</a:t>
            </a:r>
            <a:r>
              <a:rPr lang="en-US" altLang="en-US" sz="2000" b="1">
                <a:latin typeface="Arial" panose="020B060402020202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B49F75-3C04-E68B-750F-2B1FCCF639DB}"/>
              </a:ext>
            </a:extLst>
          </p:cNvPr>
          <p:cNvSpPr>
            <a:spLocks noGrp="1" noChangeArrowheads="1"/>
          </p:cNvSpPr>
          <p:nvPr>
            <p:ph type="title"/>
          </p:nvPr>
        </p:nvSpPr>
        <p:spPr/>
        <p:txBody>
          <a:bodyPr/>
          <a:lstStyle/>
          <a:p>
            <a:pPr eaLnBrk="1" hangingPunct="1"/>
            <a:r>
              <a:rPr lang="hi-IN" altLang="en-US" sz="3600" b="1" u="sng">
                <a:solidFill>
                  <a:srgbClr val="FF3300"/>
                </a:solidFill>
                <a:latin typeface="Arial" panose="020B0604020202020204" pitchFamily="34" charset="0"/>
              </a:rPr>
              <a:t>तंत्रिका एजेंट</a:t>
            </a:r>
            <a:endParaRPr lang="en-US" altLang="en-US" sz="3600" b="1" u="sng">
              <a:solidFill>
                <a:srgbClr val="FF3300"/>
              </a:solidFill>
              <a:latin typeface="Arial" panose="020B0604020202020204" pitchFamily="34" charset="0"/>
            </a:endParaRPr>
          </a:p>
        </p:txBody>
      </p:sp>
      <p:sp>
        <p:nvSpPr>
          <p:cNvPr id="10243" name="Rectangle 3">
            <a:extLst>
              <a:ext uri="{FF2B5EF4-FFF2-40B4-BE49-F238E27FC236}">
                <a16:creationId xmlns:a16="http://schemas.microsoft.com/office/drawing/2014/main" id="{5FDDFAA1-A128-09C9-D2BC-4CA445B0D2E8}"/>
              </a:ext>
            </a:extLst>
          </p:cNvPr>
          <p:cNvSpPr>
            <a:spLocks noGrp="1" noChangeArrowheads="1"/>
          </p:cNvSpPr>
          <p:nvPr>
            <p:ph type="body" idx="1"/>
          </p:nvPr>
        </p:nvSpPr>
        <p:spPr/>
        <p:txBody>
          <a:bodyPr/>
          <a:lstStyle/>
          <a:p>
            <a:pPr eaLnBrk="1" hangingPunct="1"/>
            <a:r>
              <a:rPr lang="hi-IN" altLang="en-US" sz="2800" b="1">
                <a:latin typeface="Arial" panose="020B0604020202020204" pitchFamily="34" charset="0"/>
              </a:rPr>
              <a:t>कारवाई की व्यवस्था</a:t>
            </a:r>
            <a:r>
              <a:rPr lang="en-US" altLang="en-US" sz="2800" b="1">
                <a:latin typeface="Arial" panose="020B0604020202020204" pitchFamily="34" charset="0"/>
              </a:rPr>
              <a:t>.</a:t>
            </a:r>
          </a:p>
          <a:p>
            <a:pPr eaLnBrk="1" hangingPunct="1"/>
            <a:endParaRPr lang="en-US" altLang="en-US" sz="2800" b="1">
              <a:latin typeface="Arial" panose="020B0604020202020204" pitchFamily="34" charset="0"/>
            </a:endParaRPr>
          </a:p>
          <a:p>
            <a:pPr eaLnBrk="1" hangingPunct="1"/>
            <a:r>
              <a:rPr lang="hi-IN" altLang="en-US" sz="2800" b="1">
                <a:solidFill>
                  <a:srgbClr val="3333FF"/>
                </a:solidFill>
                <a:latin typeface="Arial" panose="020B0604020202020204" pitchFamily="34" charset="0"/>
              </a:rPr>
              <a:t>लक्षण</a:t>
            </a:r>
            <a:r>
              <a:rPr lang="en-US" altLang="en-US" sz="2800" b="1">
                <a:solidFill>
                  <a:srgbClr val="3333FF"/>
                </a:solidFill>
                <a:latin typeface="Arial" panose="020B0604020202020204" pitchFamily="34" charset="0"/>
              </a:rPr>
              <a:t>.</a:t>
            </a:r>
          </a:p>
          <a:p>
            <a:pPr eaLnBrk="1" hangingPunct="1"/>
            <a:endParaRPr lang="en-US" altLang="en-US" sz="2800" b="1">
              <a:solidFill>
                <a:srgbClr val="3333FF"/>
              </a:solidFill>
              <a:latin typeface="Arial" panose="020B0604020202020204" pitchFamily="34" charset="0"/>
            </a:endParaRPr>
          </a:p>
          <a:p>
            <a:pPr eaLnBrk="1" hangingPunct="1"/>
            <a:r>
              <a:rPr lang="hi-IN" altLang="en-US" sz="2800" b="1">
                <a:latin typeface="Arial" panose="020B0604020202020204" pitchFamily="34" charset="0"/>
              </a:rPr>
              <a:t>उपचार</a:t>
            </a:r>
            <a:r>
              <a:rPr lang="en-US" altLang="en-US" sz="2800" b="1">
                <a:latin typeface="Arial" panose="020B0604020202020204" pitchFamily="34" charset="0"/>
              </a:rPr>
              <a:t>.</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5471</Words>
  <Application>Microsoft Office PowerPoint</Application>
  <PresentationFormat>On-screen Show (4:3)</PresentationFormat>
  <Paragraphs>442</Paragraphs>
  <Slides>74</Slides>
  <Notes>14</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4" baseType="lpstr">
      <vt:lpstr>Times New Roman</vt:lpstr>
      <vt:lpstr>Arial</vt:lpstr>
      <vt:lpstr>Calibri</vt:lpstr>
      <vt:lpstr>Mangal</vt:lpstr>
      <vt:lpstr>Kruti Dev 011</vt:lpstr>
      <vt:lpstr>Arial Black</vt:lpstr>
      <vt:lpstr>Stencil</vt:lpstr>
      <vt:lpstr>Wingdings</vt:lpstr>
      <vt:lpstr>Default Design</vt:lpstr>
      <vt:lpstr>Microsoft PowerPoint Slide</vt:lpstr>
      <vt:lpstr>रासायनिक युद्ध से चिकित्सा सुरक्षा</vt:lpstr>
      <vt:lpstr>PowerPoint Presentation</vt:lpstr>
      <vt:lpstr>खुराक प्रतिक्रिया संबंध </vt:lpstr>
      <vt:lpstr>खुराक प्रतिक्रिया संबंध</vt:lpstr>
      <vt:lpstr>   प्रभावी खुराक</vt:lpstr>
      <vt:lpstr>   प्रभावी खुराक</vt:lpstr>
      <vt:lpstr>   प्रभावी खुराक</vt:lpstr>
      <vt:lpstr>रासायनिक एजेंटों का अवशोषण</vt:lpstr>
      <vt:lpstr>तंत्रिका एजेंट</vt:lpstr>
      <vt:lpstr>सामान्य तंत्रिका कार्य</vt:lpstr>
      <vt:lpstr>PowerPoint Presentation</vt:lpstr>
      <vt:lpstr>PowerPoint Presentation</vt:lpstr>
      <vt:lpstr>तंत्रिका एजेंट कैसे काम करते हैं</vt:lpstr>
      <vt:lpstr>PowerPoint Presentation</vt:lpstr>
      <vt:lpstr>PowerPoint Presentation</vt:lpstr>
      <vt:lpstr>PowerPoint Presentation</vt:lpstr>
      <vt:lpstr>तंत्रिका एजेंटों द्वारा कार्रवाई का तंत्र</vt:lpstr>
      <vt:lpstr>अत्यधिक कोलीनर्जिक उत्तेजना के लक्षण</vt:lpstr>
      <vt:lpstr>PowerPoint Presentation</vt:lpstr>
      <vt:lpstr>तंत्रिका एजेंट विषाक्तता का संदेह</vt:lpstr>
      <vt:lpstr>PowerPoint Presentation</vt:lpstr>
      <vt:lpstr>उपचार के सिद्धांत</vt:lpstr>
      <vt:lpstr>ऑक्सीजनेशन</vt:lpstr>
      <vt:lpstr>प्राथमिक चिकित्सा - तंत्रिका एजेंट</vt:lpstr>
      <vt:lpstr>PowerPoint Presentation</vt:lpstr>
      <vt:lpstr>तंत्रिका एजेंट उपचार</vt:lpstr>
      <vt:lpstr>PowerPoint Presentation</vt:lpstr>
      <vt:lpstr>एट्रोपिन विषाक्तता</vt:lpstr>
      <vt:lpstr>पुतली पर एट्रोपिन प्रभाव</vt:lpstr>
      <vt:lpstr>ब्लिस्टर एजेंट</vt:lpstr>
      <vt:lpstr>ब्लिस्टर एजेंटों की कार्रवाई का तंत्र</vt:lpstr>
      <vt:lpstr>संकेत और लक्षण SULPHUR MUSTARD विषाक्तता</vt:lpstr>
      <vt:lpstr>संकेत और लक्षण SULPHUR MUSTARD विषाक्तता</vt:lpstr>
      <vt:lpstr>PowerPoint Presentation</vt:lpstr>
      <vt:lpstr>MUSTARD (HD)  EFFECTS ON EYES</vt:lpstr>
      <vt:lpstr>Mustard प्रभाव आँख की चोट</vt:lpstr>
      <vt:lpstr>त्वचा पर प्रभाव</vt:lpstr>
      <vt:lpstr>PowerPoint Presentation</vt:lpstr>
      <vt:lpstr>Mustard प्रभाव त्वचा की चोट</vt:lpstr>
      <vt:lpstr>PowerPoint Presentation</vt:lpstr>
      <vt:lpstr>PowerPoint Presentation</vt:lpstr>
      <vt:lpstr>प्रणालीगत प्रभाव</vt:lpstr>
      <vt:lpstr>Mustard प्रभाव:वायुमार्ग की चोट</vt:lpstr>
      <vt:lpstr>Mustard प्रभाव गैस्ट्रोइंटेस्टाइनल चोट</vt:lpstr>
      <vt:lpstr>PowerPoint Presentation</vt:lpstr>
      <vt:lpstr>Mustard प्रभाव अस्थि मज्जा क्षति</vt:lpstr>
      <vt:lpstr>लेविसाइट प्रभाव</vt:lpstr>
      <vt:lpstr>उपचार व्यवस्था खाल</vt:lpstr>
      <vt:lpstr> आंखों के लिए उपचार व्यवस्था</vt:lpstr>
      <vt:lpstr>नेत्र उपचार</vt:lpstr>
      <vt:lpstr>वायुमार्ग उपचार</vt:lpstr>
      <vt:lpstr>PowerPoint Presentation</vt:lpstr>
      <vt:lpstr>डीआरडीई, ग्वालियर के साथ  एक रिपोर्ट आई है </vt:lpstr>
      <vt:lpstr>वेसिकेंट एजेंट सारांश</vt:lpstr>
      <vt:lpstr>रक्त एजेंट</vt:lpstr>
      <vt:lpstr>PowerPoint Presentation</vt:lpstr>
      <vt:lpstr>रक्त एजेंट</vt:lpstr>
      <vt:lpstr>रक्त एजेंट</vt:lpstr>
      <vt:lpstr>रक्त एजेंट</vt:lpstr>
      <vt:lpstr>रक्त एजेंट</vt:lpstr>
      <vt:lpstr>रक्त एजेंट</vt:lpstr>
      <vt:lpstr>घुटन पैदा करने वाले एजेंट</vt:lpstr>
      <vt:lpstr>घुटन पैदा करने वाले एजेंट</vt:lpstr>
      <vt:lpstr>संकेत और लक्षण घुट एजेंट</vt:lpstr>
      <vt:lpstr>PowerPoint Presentation</vt:lpstr>
      <vt:lpstr>घुटन पैदा करने वाले एजेंट</vt:lpstr>
      <vt:lpstr>घुटन पैदा करने वाले एजेंट</vt:lpstr>
      <vt:lpstr>अक्षम करने वाले एजेंट</vt:lpstr>
      <vt:lpstr>दंगा नियंत्रण एजेंट</vt:lpstr>
      <vt:lpstr>PowerPoint Presentation</vt:lpstr>
      <vt:lpstr>यह निर्धारित करने के लिए कि क्या हताहत एक रासायनिक दुर्घटना है</vt:lpstr>
      <vt:lpstr>एजेंट की पहचान निर्धारित करने के लिए</vt:lpstr>
      <vt:lpstr>एजेंट की पहचान निर्धारित करने के लिए</vt:lpstr>
      <vt:lpstr>प्राप्त एजेंट की खुराक का आकलन करने के लिए</vt:lpstr>
    </vt:vector>
  </TitlesOfParts>
  <Company>fnbcp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ASPOECTS OF NBC WARFARE</dc:title>
  <dc:creator>bandhu</dc:creator>
  <cp:lastModifiedBy>NDRF NDRF</cp:lastModifiedBy>
  <cp:revision>113</cp:revision>
  <dcterms:created xsi:type="dcterms:W3CDTF">2000-12-26T04:49:33Z</dcterms:created>
  <dcterms:modified xsi:type="dcterms:W3CDTF">2026-01-19T06:01:09Z</dcterms:modified>
</cp:coreProperties>
</file>