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76" r:id="rId3"/>
    <p:sldId id="281" r:id="rId4"/>
    <p:sldId id="282" r:id="rId5"/>
    <p:sldId id="283" r:id="rId6"/>
    <p:sldId id="284" r:id="rId7"/>
    <p:sldId id="285" r:id="rId8"/>
    <p:sldId id="323" r:id="rId9"/>
    <p:sldId id="286" r:id="rId10"/>
    <p:sldId id="287" r:id="rId11"/>
    <p:sldId id="288" r:id="rId12"/>
    <p:sldId id="324" r:id="rId13"/>
    <p:sldId id="289" r:id="rId14"/>
    <p:sldId id="290" r:id="rId15"/>
    <p:sldId id="291" r:id="rId16"/>
    <p:sldId id="325" r:id="rId17"/>
    <p:sldId id="292" r:id="rId18"/>
    <p:sldId id="297" r:id="rId19"/>
    <p:sldId id="296" r:id="rId20"/>
    <p:sldId id="326" r:id="rId21"/>
    <p:sldId id="295" r:id="rId22"/>
    <p:sldId id="294" r:id="rId23"/>
    <p:sldId id="293" r:id="rId24"/>
    <p:sldId id="327" r:id="rId25"/>
    <p:sldId id="298" r:id="rId26"/>
    <p:sldId id="299" r:id="rId27"/>
    <p:sldId id="304" r:id="rId28"/>
    <p:sldId id="328" r:id="rId29"/>
    <p:sldId id="303" r:id="rId30"/>
    <p:sldId id="302" r:id="rId31"/>
    <p:sldId id="301" r:id="rId32"/>
    <p:sldId id="329" r:id="rId33"/>
    <p:sldId id="300" r:id="rId34"/>
    <p:sldId id="312" r:id="rId35"/>
    <p:sldId id="311" r:id="rId36"/>
    <p:sldId id="330" r:id="rId37"/>
    <p:sldId id="310" r:id="rId38"/>
    <p:sldId id="309" r:id="rId39"/>
    <p:sldId id="308" r:id="rId40"/>
    <p:sldId id="331" r:id="rId41"/>
    <p:sldId id="307" r:id="rId42"/>
    <p:sldId id="306" r:id="rId43"/>
    <p:sldId id="305" r:id="rId44"/>
    <p:sldId id="332" r:id="rId45"/>
    <p:sldId id="313" r:id="rId46"/>
    <p:sldId id="314" r:id="rId47"/>
    <p:sldId id="315" r:id="rId48"/>
    <p:sldId id="333" r:id="rId49"/>
    <p:sldId id="317" r:id="rId50"/>
    <p:sldId id="316" r:id="rId51"/>
    <p:sldId id="318" r:id="rId52"/>
    <p:sldId id="334" r:id="rId53"/>
    <p:sldId id="322" r:id="rId54"/>
    <p:sldId id="321" r:id="rId55"/>
    <p:sldId id="277" r:id="rId56"/>
    <p:sldId id="278" r:id="rId57"/>
    <p:sldId id="279" r:id="rId58"/>
    <p:sldId id="280" r:id="rId59"/>
    <p:sldId id="270" r:id="rId60"/>
    <p:sldId id="271"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68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059168-F23D-4F10-9061-25202FA44257}" type="datetimeFigureOut">
              <a:rPr lang="en-IN" smtClean="0"/>
              <a:t>19-12-2025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42DE85-95D2-495D-BA98-1C634B8155E2}" type="slidenum">
              <a:rPr lang="en-IN" smtClean="0"/>
              <a:t>‹#›</a:t>
            </a:fld>
            <a:endParaRPr lang="en-IN"/>
          </a:p>
        </p:txBody>
      </p:sp>
    </p:spTree>
    <p:extLst>
      <p:ext uri="{BB962C8B-B14F-4D97-AF65-F5344CB8AC3E}">
        <p14:creationId xmlns:p14="http://schemas.microsoft.com/office/powerpoint/2010/main" val="2303286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59168-F23D-4F10-9061-25202FA44257}" type="datetimeFigureOut">
              <a:rPr lang="en-IN" smtClean="0"/>
              <a:t>19-12-2025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42DE85-95D2-495D-BA98-1C634B8155E2}" type="slidenum">
              <a:rPr lang="en-IN" smtClean="0"/>
              <a:t>‹#›</a:t>
            </a:fld>
            <a:endParaRPr lang="en-IN"/>
          </a:p>
        </p:txBody>
      </p:sp>
    </p:spTree>
    <p:extLst>
      <p:ext uri="{BB962C8B-B14F-4D97-AF65-F5344CB8AC3E}">
        <p14:creationId xmlns:p14="http://schemas.microsoft.com/office/powerpoint/2010/main" val="76242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59168-F23D-4F10-9061-25202FA44257}" type="datetimeFigureOut">
              <a:rPr lang="en-IN" smtClean="0"/>
              <a:t>19-12-2025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42DE85-95D2-495D-BA98-1C634B8155E2}" type="slidenum">
              <a:rPr lang="en-IN" smtClean="0"/>
              <a:t>‹#›</a:t>
            </a:fld>
            <a:endParaRPr lang="en-IN"/>
          </a:p>
        </p:txBody>
      </p:sp>
    </p:spTree>
    <p:extLst>
      <p:ext uri="{BB962C8B-B14F-4D97-AF65-F5344CB8AC3E}">
        <p14:creationId xmlns:p14="http://schemas.microsoft.com/office/powerpoint/2010/main" val="138923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59168-F23D-4F10-9061-25202FA44257}" type="datetimeFigureOut">
              <a:rPr lang="en-IN" smtClean="0"/>
              <a:t>19-12-2025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42DE85-95D2-495D-BA98-1C634B8155E2}" type="slidenum">
              <a:rPr lang="en-IN" smtClean="0"/>
              <a:t>‹#›</a:t>
            </a:fld>
            <a:endParaRPr lang="en-IN"/>
          </a:p>
        </p:txBody>
      </p:sp>
    </p:spTree>
    <p:extLst>
      <p:ext uri="{BB962C8B-B14F-4D97-AF65-F5344CB8AC3E}">
        <p14:creationId xmlns:p14="http://schemas.microsoft.com/office/powerpoint/2010/main" val="237953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059168-F23D-4F10-9061-25202FA44257}" type="datetimeFigureOut">
              <a:rPr lang="en-IN" smtClean="0"/>
              <a:t>19-12-2025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42DE85-95D2-495D-BA98-1C634B8155E2}" type="slidenum">
              <a:rPr lang="en-IN" smtClean="0"/>
              <a:t>‹#›</a:t>
            </a:fld>
            <a:endParaRPr lang="en-IN"/>
          </a:p>
        </p:txBody>
      </p:sp>
    </p:spTree>
    <p:extLst>
      <p:ext uri="{BB962C8B-B14F-4D97-AF65-F5344CB8AC3E}">
        <p14:creationId xmlns:p14="http://schemas.microsoft.com/office/powerpoint/2010/main" val="386022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059168-F23D-4F10-9061-25202FA44257}" type="datetimeFigureOut">
              <a:rPr lang="en-IN" smtClean="0"/>
              <a:t>19-12-2025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42DE85-95D2-495D-BA98-1C634B8155E2}" type="slidenum">
              <a:rPr lang="en-IN" smtClean="0"/>
              <a:t>‹#›</a:t>
            </a:fld>
            <a:endParaRPr lang="en-IN"/>
          </a:p>
        </p:txBody>
      </p:sp>
    </p:spTree>
    <p:extLst>
      <p:ext uri="{BB962C8B-B14F-4D97-AF65-F5344CB8AC3E}">
        <p14:creationId xmlns:p14="http://schemas.microsoft.com/office/powerpoint/2010/main" val="282384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059168-F23D-4F10-9061-25202FA44257}" type="datetimeFigureOut">
              <a:rPr lang="en-IN" smtClean="0"/>
              <a:t>19-12-2025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B42DE85-95D2-495D-BA98-1C634B8155E2}" type="slidenum">
              <a:rPr lang="en-IN" smtClean="0"/>
              <a:t>‹#›</a:t>
            </a:fld>
            <a:endParaRPr lang="en-IN"/>
          </a:p>
        </p:txBody>
      </p:sp>
    </p:spTree>
    <p:extLst>
      <p:ext uri="{BB962C8B-B14F-4D97-AF65-F5344CB8AC3E}">
        <p14:creationId xmlns:p14="http://schemas.microsoft.com/office/powerpoint/2010/main" val="176068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059168-F23D-4F10-9061-25202FA44257}" type="datetimeFigureOut">
              <a:rPr lang="en-IN" smtClean="0"/>
              <a:t>19-12-2025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B42DE85-95D2-495D-BA98-1C634B8155E2}" type="slidenum">
              <a:rPr lang="en-IN" smtClean="0"/>
              <a:t>‹#›</a:t>
            </a:fld>
            <a:endParaRPr lang="en-IN"/>
          </a:p>
        </p:txBody>
      </p:sp>
    </p:spTree>
    <p:extLst>
      <p:ext uri="{BB962C8B-B14F-4D97-AF65-F5344CB8AC3E}">
        <p14:creationId xmlns:p14="http://schemas.microsoft.com/office/powerpoint/2010/main" val="215705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59168-F23D-4F10-9061-25202FA44257}" type="datetimeFigureOut">
              <a:rPr lang="en-IN" smtClean="0"/>
              <a:t>19-12-2025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B42DE85-95D2-495D-BA98-1C634B8155E2}" type="slidenum">
              <a:rPr lang="en-IN" smtClean="0"/>
              <a:t>‹#›</a:t>
            </a:fld>
            <a:endParaRPr lang="en-IN"/>
          </a:p>
        </p:txBody>
      </p:sp>
    </p:spTree>
    <p:extLst>
      <p:ext uri="{BB962C8B-B14F-4D97-AF65-F5344CB8AC3E}">
        <p14:creationId xmlns:p14="http://schemas.microsoft.com/office/powerpoint/2010/main" val="948340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059168-F23D-4F10-9061-25202FA44257}" type="datetimeFigureOut">
              <a:rPr lang="en-IN" smtClean="0"/>
              <a:t>19-12-2025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42DE85-95D2-495D-BA98-1C634B8155E2}" type="slidenum">
              <a:rPr lang="en-IN" smtClean="0"/>
              <a:t>‹#›</a:t>
            </a:fld>
            <a:endParaRPr lang="en-IN"/>
          </a:p>
        </p:txBody>
      </p:sp>
    </p:spTree>
    <p:extLst>
      <p:ext uri="{BB962C8B-B14F-4D97-AF65-F5344CB8AC3E}">
        <p14:creationId xmlns:p14="http://schemas.microsoft.com/office/powerpoint/2010/main" val="1537396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059168-F23D-4F10-9061-25202FA44257}" type="datetimeFigureOut">
              <a:rPr lang="en-IN" smtClean="0"/>
              <a:t>19-12-2025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42DE85-95D2-495D-BA98-1C634B8155E2}" type="slidenum">
              <a:rPr lang="en-IN" smtClean="0"/>
              <a:t>‹#›</a:t>
            </a:fld>
            <a:endParaRPr lang="en-IN"/>
          </a:p>
        </p:txBody>
      </p:sp>
    </p:spTree>
    <p:extLst>
      <p:ext uri="{BB962C8B-B14F-4D97-AF65-F5344CB8AC3E}">
        <p14:creationId xmlns:p14="http://schemas.microsoft.com/office/powerpoint/2010/main" val="306506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59168-F23D-4F10-9061-25202FA44257}" type="datetimeFigureOut">
              <a:rPr lang="en-IN" smtClean="0"/>
              <a:t>19-12-2025</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2DE85-95D2-495D-BA98-1C634B8155E2}" type="slidenum">
              <a:rPr lang="en-IN" smtClean="0"/>
              <a:t>‹#›</a:t>
            </a:fld>
            <a:endParaRPr lang="en-IN"/>
          </a:p>
        </p:txBody>
      </p:sp>
      <p:pic>
        <p:nvPicPr>
          <p:cNvPr id="7" name="Picture 6">
            <a:extLst>
              <a:ext uri="{FF2B5EF4-FFF2-40B4-BE49-F238E27FC236}">
                <a16:creationId xmlns:a16="http://schemas.microsoft.com/office/drawing/2014/main" xmlns="" id="{F6990FF7-3FCB-94E5-2BF2-2CED13275AE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08319" y="-8467"/>
            <a:ext cx="1033299" cy="1212701"/>
          </a:xfrm>
          <a:prstGeom prst="rect">
            <a:avLst/>
          </a:prstGeom>
        </p:spPr>
      </p:pic>
    </p:spTree>
    <p:extLst>
      <p:ext uri="{BB962C8B-B14F-4D97-AF65-F5344CB8AC3E}">
        <p14:creationId xmlns:p14="http://schemas.microsoft.com/office/powerpoint/2010/main" val="80682996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8347"/>
            <a:ext cx="7772400" cy="2387600"/>
          </a:xfrm>
        </p:spPr>
        <p:txBody>
          <a:bodyPr>
            <a:normAutofit/>
          </a:bodyPr>
          <a:lstStyle/>
          <a:p>
            <a:r>
              <a:rPr lang="hi-IN" dirty="0"/>
              <a:t>प्रयोगशाला उपकरण और उपकरणों का परिचय</a:t>
            </a:r>
            <a:endParaRPr dirty="0"/>
          </a:p>
        </p:txBody>
      </p:sp>
      <p:sp>
        <p:nvSpPr>
          <p:cNvPr id="4" name="Title 1">
            <a:extLst>
              <a:ext uri="{FF2B5EF4-FFF2-40B4-BE49-F238E27FC236}">
                <a16:creationId xmlns:a16="http://schemas.microsoft.com/office/drawing/2014/main" xmlns="" id="{9EB4A2A7-710D-02D4-58B3-794EF6E63B81}"/>
              </a:ext>
            </a:extLst>
          </p:cNvPr>
          <p:cNvSpPr>
            <a:spLocks noGrp="1"/>
          </p:cNvSpPr>
          <p:nvPr/>
        </p:nvSpPr>
        <p:spPr>
          <a:xfrm>
            <a:off x="2234045" y="636441"/>
            <a:ext cx="4343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4000" b="1" dirty="0">
                <a:solidFill>
                  <a:srgbClr val="002060"/>
                </a:solidFill>
                <a:latin typeface="Arial" pitchFamily="34" charset="0"/>
                <a:cs typeface="Arial" pitchFamily="34" charset="0"/>
              </a:rPr>
              <a:t>पाठ -3</a:t>
            </a:r>
            <a:endParaRPr lang="en-US" sz="4000" b="1" dirty="0">
              <a:solidFill>
                <a:srgbClr val="002060"/>
              </a:solidFill>
              <a:latin typeface="Arial" pitchFamily="34" charset="0"/>
              <a:cs typeface="Arial" pitchFamily="34" charset="0"/>
            </a:endParaRPr>
          </a:p>
        </p:txBody>
      </p:sp>
      <p:sp>
        <p:nvSpPr>
          <p:cNvPr id="5" name="Subtitle 2"/>
          <p:cNvSpPr>
            <a:spLocks noGrp="1"/>
          </p:cNvSpPr>
          <p:nvPr>
            <p:ph type="subTitle" idx="1"/>
          </p:nvPr>
        </p:nvSpPr>
        <p:spPr>
          <a:xfrm>
            <a:off x="1143000" y="4105853"/>
            <a:ext cx="6858000" cy="1655763"/>
          </a:xfrm>
        </p:spPr>
        <p:txBody>
          <a:bodyPr/>
          <a:lstStyle/>
          <a:p>
            <a:r>
              <a:rPr lang="hi-IN" dirty="0"/>
              <a:t>सुरक्षा, उपकरण, विसंक्रमण, नमूना संग्रह और मूत्र परीक्षा शामिल हैं</a:t>
            </a:r>
            <a:endParaRPr dirty="0"/>
          </a:p>
        </p:txBody>
      </p:sp>
      <p:sp>
        <p:nvSpPr>
          <p:cNvPr id="7" name="Title 1"/>
          <p:cNvSpPr txBox="1">
            <a:spLocks/>
          </p:cNvSpPr>
          <p:nvPr/>
        </p:nvSpPr>
        <p:spPr>
          <a:xfrm>
            <a:off x="6382870" y="5468471"/>
            <a:ext cx="1873624"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fu0@QkekZ0</a:t>
            </a:r>
          </a:p>
          <a:p>
            <a:r>
              <a:rPr lang="en-US" sz="4000" b="1" dirty="0" err="1" smtClean="0">
                <a:solidFill>
                  <a:srgbClr val="002060"/>
                </a:solidFill>
                <a:latin typeface="Kruti Dev 011" pitchFamily="2" charset="0"/>
                <a:cs typeface="Arial" pitchFamily="34" charset="0"/>
              </a:rPr>
              <a:t>ftrsanz</a:t>
            </a:r>
            <a:r>
              <a:rPr lang="en-US" sz="4000" b="1" dirty="0" smtClean="0">
                <a:solidFill>
                  <a:srgbClr val="002060"/>
                </a:solidFill>
                <a:latin typeface="Kruti Dev 011" pitchFamily="2" charset="0"/>
                <a:cs typeface="Arial" pitchFamily="34" charset="0"/>
              </a:rPr>
              <a:t> flag ;</a:t>
            </a:r>
            <a:r>
              <a:rPr lang="en-US" sz="4000" b="1" dirty="0" err="1" smtClean="0">
                <a:solidFill>
                  <a:srgbClr val="002060"/>
                </a:solidFill>
                <a:latin typeface="Kruti Dev 011" pitchFamily="2" charset="0"/>
                <a:cs typeface="Arial" pitchFamily="34" charset="0"/>
              </a:rPr>
              <a:t>kno</a:t>
            </a:r>
            <a:endParaRPr lang="en-US" sz="4000" b="1" dirty="0">
              <a:solidFill>
                <a:srgbClr val="002060"/>
              </a:solidFill>
              <a:latin typeface="Kruti Dev 011" pitchFamily="2"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51357E-C8B6-56E1-BE00-60D25069CCBC}"/>
              </a:ext>
            </a:extLst>
          </p:cNvPr>
          <p:cNvSpPr>
            <a:spLocks noGrp="1"/>
          </p:cNvSpPr>
          <p:nvPr>
            <p:ph type="title"/>
          </p:nvPr>
        </p:nvSpPr>
        <p:spPr/>
        <p:txBody>
          <a:bodyPr/>
          <a:lstStyle/>
          <a:p>
            <a:pPr algn="ctr"/>
            <a:r>
              <a:rPr lang="hi-IN" b="1" dirty="0"/>
              <a:t>उपयोग, देखभाल और सुरक्षा</a:t>
            </a:r>
            <a:endParaRPr lang="en-IN" dirty="0"/>
          </a:p>
        </p:txBody>
      </p:sp>
      <p:sp>
        <p:nvSpPr>
          <p:cNvPr id="3" name="Content Placeholder 2">
            <a:extLst>
              <a:ext uri="{FF2B5EF4-FFF2-40B4-BE49-F238E27FC236}">
                <a16:creationId xmlns:a16="http://schemas.microsoft.com/office/drawing/2014/main" xmlns="" id="{86ED85EB-76AD-3E58-6576-BC7DC32768E9}"/>
              </a:ext>
            </a:extLst>
          </p:cNvPr>
          <p:cNvSpPr>
            <a:spLocks noGrp="1"/>
          </p:cNvSpPr>
          <p:nvPr>
            <p:ph idx="1"/>
          </p:nvPr>
        </p:nvSpPr>
        <p:spPr/>
        <p:txBody>
          <a:bodyPr/>
          <a:lstStyle/>
          <a:p>
            <a:pPr lvl="0"/>
            <a:r>
              <a:rPr lang="hi-IN" dirty="0"/>
              <a:t>क्रिटिकल केयर मॉनिटरिंग, श्वसन संबंधी विकार, वेंटिलेशन समायोजन।
नियमित अंशांकन और सफाई।
दस्ताने के साथ रक्त के नमूनों को संभालें।
"सटीक रीडिंग सुनिश्चित करने के लिए हमेशा दस्ताने का उपयोग करें और विश्लेषक को नियमित रूप से कैलिब्रेट करें।</a:t>
            </a:r>
            <a:endParaRPr lang="en-IN" dirty="0"/>
          </a:p>
        </p:txBody>
      </p:sp>
    </p:spTree>
    <p:extLst>
      <p:ext uri="{BB962C8B-B14F-4D97-AF65-F5344CB8AC3E}">
        <p14:creationId xmlns:p14="http://schemas.microsoft.com/office/powerpoint/2010/main" val="1022625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D0A330-6E9E-6233-391E-8C985CB2B8D0}"/>
              </a:ext>
            </a:extLst>
          </p:cNvPr>
          <p:cNvSpPr>
            <a:spLocks noGrp="1"/>
          </p:cNvSpPr>
          <p:nvPr>
            <p:ph type="title"/>
          </p:nvPr>
        </p:nvSpPr>
        <p:spPr/>
        <p:txBody>
          <a:bodyPr>
            <a:normAutofit/>
          </a:bodyPr>
          <a:lstStyle/>
          <a:p>
            <a:pPr algn="ctr"/>
            <a:r>
              <a:rPr lang="en-IN" b="1" dirty="0"/>
              <a:t>Self-Illuminating Microscope (Binocular)</a:t>
            </a:r>
            <a:endParaRPr lang="en-IN" dirty="0"/>
          </a:p>
        </p:txBody>
      </p:sp>
      <p:sp>
        <p:nvSpPr>
          <p:cNvPr id="3" name="Content Placeholder 2">
            <a:extLst>
              <a:ext uri="{FF2B5EF4-FFF2-40B4-BE49-F238E27FC236}">
                <a16:creationId xmlns:a16="http://schemas.microsoft.com/office/drawing/2014/main" xmlns="" id="{DBD47021-BCB3-0852-CCC8-79B981B71085}"/>
              </a:ext>
            </a:extLst>
          </p:cNvPr>
          <p:cNvSpPr>
            <a:spLocks noGrp="1"/>
          </p:cNvSpPr>
          <p:nvPr>
            <p:ph idx="1"/>
          </p:nvPr>
        </p:nvSpPr>
        <p:spPr/>
        <p:txBody>
          <a:bodyPr/>
          <a:lstStyle/>
          <a:p>
            <a:r>
              <a:rPr lang="hi-IN" dirty="0"/>
              <a:t>परिचय और घटक
अंतर्निहित प्रकाश स्रोत के साथ माइक्रोस्कोप।
अवयव: ऐपिस, उद्देश्य, मंच, फोकस नॉब्स।
"यह माइक्रोस्कोप बाहरी प्रकाश के बिना नमूनों को स्पष्ट रूप से देखने की अनुमति देता है, जिससे यह प्रयोगशाला में उपयोग के लिए आदर्श बन जाता है।</a:t>
            </a:r>
            <a:endParaRPr lang="en-IN" dirty="0"/>
          </a:p>
        </p:txBody>
      </p:sp>
    </p:spTree>
    <p:extLst>
      <p:ext uri="{BB962C8B-B14F-4D97-AF65-F5344CB8AC3E}">
        <p14:creationId xmlns:p14="http://schemas.microsoft.com/office/powerpoint/2010/main" val="2013271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C5739D-F905-22AC-365E-9B766BA9F1C6}"/>
              </a:ext>
            </a:extLst>
          </p:cNvPr>
          <p:cNvSpPr>
            <a:spLocks noGrp="1"/>
          </p:cNvSpPr>
          <p:nvPr>
            <p:ph type="title"/>
          </p:nvPr>
        </p:nvSpPr>
        <p:spPr/>
        <p:txBody>
          <a:bodyPr/>
          <a:lstStyle/>
          <a:p>
            <a:pPr algn="ctr"/>
            <a:r>
              <a:rPr lang="en-IN" b="1" dirty="0"/>
              <a:t>Self-Illuminating Microscope (Binocular)</a:t>
            </a:r>
            <a:endParaRPr lang="en-IN" dirty="0"/>
          </a:p>
        </p:txBody>
      </p:sp>
      <p:pic>
        <p:nvPicPr>
          <p:cNvPr id="3074" name="Picture 2">
            <a:extLst>
              <a:ext uri="{FF2B5EF4-FFF2-40B4-BE49-F238E27FC236}">
                <a16:creationId xmlns:a16="http://schemas.microsoft.com/office/drawing/2014/main" xmlns="" id="{A352994E-7867-429C-E44C-CF870D9240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709" y="1825625"/>
            <a:ext cx="747164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083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612832-894B-F11F-4F01-895C9BBF23E9}"/>
              </a:ext>
            </a:extLst>
          </p:cNvPr>
          <p:cNvSpPr>
            <a:spLocks noGrp="1"/>
          </p:cNvSpPr>
          <p:nvPr>
            <p:ph type="title"/>
          </p:nvPr>
        </p:nvSpPr>
        <p:spPr>
          <a:xfrm>
            <a:off x="628650" y="365126"/>
            <a:ext cx="7886700" cy="881783"/>
          </a:xfrm>
        </p:spPr>
        <p:txBody>
          <a:bodyPr/>
          <a:lstStyle/>
          <a:p>
            <a:pPr algn="ctr"/>
            <a:r>
              <a:rPr lang="hi-IN" b="1" dirty="0"/>
              <a:t>सिद्धांत और कार्य</a:t>
            </a:r>
            <a:endParaRPr lang="en-IN" dirty="0"/>
          </a:p>
        </p:txBody>
      </p:sp>
      <p:sp>
        <p:nvSpPr>
          <p:cNvPr id="3" name="Content Placeholder 2">
            <a:extLst>
              <a:ext uri="{FF2B5EF4-FFF2-40B4-BE49-F238E27FC236}">
                <a16:creationId xmlns:a16="http://schemas.microsoft.com/office/drawing/2014/main" xmlns="" id="{A457CA80-9080-ED79-CF56-FDE1AF753E3E}"/>
              </a:ext>
            </a:extLst>
          </p:cNvPr>
          <p:cNvSpPr>
            <a:spLocks noGrp="1"/>
          </p:cNvSpPr>
          <p:nvPr>
            <p:ph idx="1"/>
          </p:nvPr>
        </p:nvSpPr>
        <p:spPr/>
        <p:txBody>
          <a:bodyPr/>
          <a:lstStyle/>
          <a:p>
            <a:pPr lvl="0"/>
            <a:r>
              <a:rPr lang="hi-IN" dirty="0"/>
              <a:t>सिद्धांत: प्रकाश नमूने से होकर गुजरता है और लेंस छवि को बड़ा करते हैं।
फोकस और रोशनी समायोजित करें।
कोशिकाओं, सूक्ष्मजीवों या स्लाइडों का निरीक्षण करें।
"स्पष्ट दृश्य के लिए फोकस और प्रकाश को समायोजित करें। दूरबीन ऐपिस आंखों के तनाव को कम करते हैं।</a:t>
            </a:r>
            <a:endParaRPr lang="en-IN" dirty="0"/>
          </a:p>
        </p:txBody>
      </p:sp>
    </p:spTree>
    <p:extLst>
      <p:ext uri="{BB962C8B-B14F-4D97-AF65-F5344CB8AC3E}">
        <p14:creationId xmlns:p14="http://schemas.microsoft.com/office/powerpoint/2010/main" val="1927793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DECD8E-0F24-D32D-82FD-0804BC124946}"/>
              </a:ext>
            </a:extLst>
          </p:cNvPr>
          <p:cNvSpPr>
            <a:spLocks noGrp="1"/>
          </p:cNvSpPr>
          <p:nvPr>
            <p:ph type="title"/>
          </p:nvPr>
        </p:nvSpPr>
        <p:spPr/>
        <p:txBody>
          <a:bodyPr/>
          <a:lstStyle/>
          <a:p>
            <a:pPr algn="ctr"/>
            <a:r>
              <a:rPr lang="hi-IN" b="1" dirty="0"/>
              <a:t>उपयोग, देखभाल और सुरक्षा</a:t>
            </a:r>
            <a:endParaRPr lang="en-IN" dirty="0"/>
          </a:p>
        </p:txBody>
      </p:sp>
      <p:sp>
        <p:nvSpPr>
          <p:cNvPr id="3" name="Content Placeholder 2">
            <a:extLst>
              <a:ext uri="{FF2B5EF4-FFF2-40B4-BE49-F238E27FC236}">
                <a16:creationId xmlns:a16="http://schemas.microsoft.com/office/drawing/2014/main" xmlns="" id="{D77BB34D-E466-B018-B857-3114D8B69578}"/>
              </a:ext>
            </a:extLst>
          </p:cNvPr>
          <p:cNvSpPr>
            <a:spLocks noGrp="1"/>
          </p:cNvSpPr>
          <p:nvPr>
            <p:ph idx="1"/>
          </p:nvPr>
        </p:nvSpPr>
        <p:spPr/>
        <p:txBody>
          <a:bodyPr/>
          <a:lstStyle/>
          <a:p>
            <a:pPr lvl="0"/>
            <a:r>
              <a:rPr lang="hi-IN" dirty="0"/>
              <a:t>हेमेटोलॉजी, माइक्रोबायोलॉजी और पैथोलॉजी में उपयोग किया जाता है।
लेंस पेपर से लेंस साफ करें।
उपयोग में न होने पर ढक दें।
"लेंस को हमेशा सावधानी से संभालें और धूल या क्षति से बचने के लिए माइक्रोस्कोप को स्टोर करें।</a:t>
            </a:r>
            <a:endParaRPr lang="en-IN" dirty="0"/>
          </a:p>
        </p:txBody>
      </p:sp>
    </p:spTree>
    <p:extLst>
      <p:ext uri="{BB962C8B-B14F-4D97-AF65-F5344CB8AC3E}">
        <p14:creationId xmlns:p14="http://schemas.microsoft.com/office/powerpoint/2010/main" val="695564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479472-334D-8CD2-1781-2601DA9FE058}"/>
              </a:ext>
            </a:extLst>
          </p:cNvPr>
          <p:cNvSpPr>
            <a:spLocks noGrp="1"/>
          </p:cNvSpPr>
          <p:nvPr>
            <p:ph type="title"/>
          </p:nvPr>
        </p:nvSpPr>
        <p:spPr/>
        <p:txBody>
          <a:bodyPr/>
          <a:lstStyle/>
          <a:p>
            <a:pPr algn="ctr"/>
            <a:r>
              <a:rPr lang="hi-IN" b="1" dirty="0"/>
              <a:t>ग्लूकोमीटर</a:t>
            </a:r>
            <a:endParaRPr lang="en-IN" dirty="0"/>
          </a:p>
        </p:txBody>
      </p:sp>
      <p:sp>
        <p:nvSpPr>
          <p:cNvPr id="3" name="Content Placeholder 2">
            <a:extLst>
              <a:ext uri="{FF2B5EF4-FFF2-40B4-BE49-F238E27FC236}">
                <a16:creationId xmlns:a16="http://schemas.microsoft.com/office/drawing/2014/main" xmlns="" id="{33C38D56-CAE8-EC18-C26B-7F1C4AEECE66}"/>
              </a:ext>
            </a:extLst>
          </p:cNvPr>
          <p:cNvSpPr>
            <a:spLocks noGrp="1"/>
          </p:cNvSpPr>
          <p:nvPr>
            <p:ph idx="1"/>
          </p:nvPr>
        </p:nvSpPr>
        <p:spPr/>
        <p:txBody>
          <a:bodyPr/>
          <a:lstStyle/>
          <a:p>
            <a:r>
              <a:rPr lang="hi-IN" b="1" dirty="0"/>
              <a:t>परिचय और घटक
रक्त शर्करा को मापने के लिए उपकरण।
घटक: परीक्षण स्ट्रिप्स, लैंसेट, डिस्प्ले।
"ग्लूकोमीटर छोटे उपकरण हैं जिनका उपयोग रोगियों और प्रयोगशालाओं द्वारा रक्त में शर्करा के स्तर की जांच करने के लिए किया जाता है।</a:t>
            </a:r>
            <a:endParaRPr lang="en-IN" dirty="0"/>
          </a:p>
        </p:txBody>
      </p:sp>
    </p:spTree>
    <p:extLst>
      <p:ext uri="{BB962C8B-B14F-4D97-AF65-F5344CB8AC3E}">
        <p14:creationId xmlns:p14="http://schemas.microsoft.com/office/powerpoint/2010/main" val="2150068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81CB6D-F812-2B62-0011-A2746036D364}"/>
              </a:ext>
            </a:extLst>
          </p:cNvPr>
          <p:cNvSpPr>
            <a:spLocks noGrp="1"/>
          </p:cNvSpPr>
          <p:nvPr>
            <p:ph type="title"/>
          </p:nvPr>
        </p:nvSpPr>
        <p:spPr/>
        <p:txBody>
          <a:bodyPr/>
          <a:lstStyle/>
          <a:p>
            <a:pPr algn="ctr"/>
            <a:r>
              <a:rPr lang="en-IN" b="1" dirty="0"/>
              <a:t>Glucometer</a:t>
            </a:r>
            <a:endParaRPr lang="en-IN" dirty="0"/>
          </a:p>
        </p:txBody>
      </p:sp>
      <p:pic>
        <p:nvPicPr>
          <p:cNvPr id="5122" name="Picture 2" descr="20,700+ Glucometer Stock Photos, Pictures &amp; Royalty-Free ...">
            <a:extLst>
              <a:ext uri="{FF2B5EF4-FFF2-40B4-BE49-F238E27FC236}">
                <a16:creationId xmlns:a16="http://schemas.microsoft.com/office/drawing/2014/main" xmlns="" id="{0263B258-D7EB-EB44-EABF-0D4C714718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7745" y="1560945"/>
            <a:ext cx="6105237" cy="4230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52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42A093-3C49-E4D1-3BE0-23F0FA91CA21}"/>
              </a:ext>
            </a:extLst>
          </p:cNvPr>
          <p:cNvSpPr>
            <a:spLocks noGrp="1"/>
          </p:cNvSpPr>
          <p:nvPr>
            <p:ph type="title"/>
          </p:nvPr>
        </p:nvSpPr>
        <p:spPr/>
        <p:txBody>
          <a:bodyPr/>
          <a:lstStyle/>
          <a:p>
            <a:pPr algn="ctr"/>
            <a:r>
              <a:rPr lang="hi-IN" b="1" dirty="0"/>
              <a:t>सिद्धांत और कार्य</a:t>
            </a:r>
            <a:endParaRPr lang="en-IN" dirty="0"/>
          </a:p>
        </p:txBody>
      </p:sp>
      <p:sp>
        <p:nvSpPr>
          <p:cNvPr id="3" name="Content Placeholder 2">
            <a:extLst>
              <a:ext uri="{FF2B5EF4-FFF2-40B4-BE49-F238E27FC236}">
                <a16:creationId xmlns:a16="http://schemas.microsoft.com/office/drawing/2014/main" xmlns="" id="{0393EE44-7DE2-0102-D996-E68D028E28B3}"/>
              </a:ext>
            </a:extLst>
          </p:cNvPr>
          <p:cNvSpPr>
            <a:spLocks noGrp="1"/>
          </p:cNvSpPr>
          <p:nvPr>
            <p:ph idx="1"/>
          </p:nvPr>
        </p:nvSpPr>
        <p:spPr/>
        <p:txBody>
          <a:bodyPr/>
          <a:lstStyle/>
          <a:p>
            <a:pPr lvl="0"/>
            <a:r>
              <a:rPr lang="hi-IN" dirty="0"/>
              <a:t>परीक्षण पट्टी विद्युत संकेत उत्पन्न करने के लिए रक्त शर्करा के साथ प्रतिक्रिया करती है।
पट्टी डालें; रक्त की बूंद जोड़ें।
प्रदर्शन ग्लूकोज एकाग्रता दिखाता है।
"पट्टी में रसायन होते हैं जो ग्लूकोज के साथ प्रतिक्रिया करते हैं। डिवाइस इस प्रतिक्रिया को मापता है और परिणाम </a:t>
            </a:r>
            <a:r>
              <a:rPr lang="en-IN" dirty="0"/>
              <a:t>mg/dL </a:t>
            </a:r>
            <a:r>
              <a:rPr lang="hi-IN" dirty="0"/>
              <a:t>या </a:t>
            </a:r>
            <a:r>
              <a:rPr lang="en-IN" dirty="0"/>
              <a:t>mmol/L </a:t>
            </a:r>
            <a:r>
              <a:rPr lang="hi-IN" dirty="0"/>
              <a:t>में दिखाता है।</a:t>
            </a:r>
            <a:endParaRPr lang="en-IN" dirty="0"/>
          </a:p>
        </p:txBody>
      </p:sp>
    </p:spTree>
    <p:extLst>
      <p:ext uri="{BB962C8B-B14F-4D97-AF65-F5344CB8AC3E}">
        <p14:creationId xmlns:p14="http://schemas.microsoft.com/office/powerpoint/2010/main" val="3384972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9A45D-B68E-9BAE-D3CB-3822408CC2C5}"/>
              </a:ext>
            </a:extLst>
          </p:cNvPr>
          <p:cNvSpPr>
            <a:spLocks noGrp="1"/>
          </p:cNvSpPr>
          <p:nvPr>
            <p:ph type="title"/>
          </p:nvPr>
        </p:nvSpPr>
        <p:spPr/>
        <p:txBody>
          <a:bodyPr/>
          <a:lstStyle/>
          <a:p>
            <a:pPr algn="ctr"/>
            <a:r>
              <a:rPr lang="hi-IN" b="1" dirty="0"/>
              <a:t>उपयोग, देखभाल और सुरक्षा</a:t>
            </a:r>
            <a:endParaRPr lang="en-IN" dirty="0"/>
          </a:p>
        </p:txBody>
      </p:sp>
      <p:sp>
        <p:nvSpPr>
          <p:cNvPr id="3" name="Content Placeholder 2">
            <a:extLst>
              <a:ext uri="{FF2B5EF4-FFF2-40B4-BE49-F238E27FC236}">
                <a16:creationId xmlns:a16="http://schemas.microsoft.com/office/drawing/2014/main" xmlns="" id="{BF53DF0F-6080-32D3-DA8F-3B7A7DF3EB7C}"/>
              </a:ext>
            </a:extLst>
          </p:cNvPr>
          <p:cNvSpPr>
            <a:spLocks noGrp="1"/>
          </p:cNvSpPr>
          <p:nvPr>
            <p:ph idx="1"/>
          </p:nvPr>
        </p:nvSpPr>
        <p:spPr/>
        <p:txBody>
          <a:bodyPr/>
          <a:lstStyle/>
          <a:p>
            <a:pPr lvl="0"/>
            <a:r>
              <a:rPr lang="hi-IN" dirty="0"/>
              <a:t>मधुमेह की निगरानी।
हर बार नई पट्टी का प्रयोग करें।
उपकरण को साफ करें और लैंसेट का सुरक्षित रूप से निपटान करें।
"संदूषण से बचने के लिए हमेशा एक ताज़ी पट्टी का उपयोग करें और शार्प का सुरक्षित रूप से निपटान करें।</a:t>
            </a:r>
            <a:endParaRPr lang="en-IN" dirty="0"/>
          </a:p>
        </p:txBody>
      </p:sp>
    </p:spTree>
    <p:extLst>
      <p:ext uri="{BB962C8B-B14F-4D97-AF65-F5344CB8AC3E}">
        <p14:creationId xmlns:p14="http://schemas.microsoft.com/office/powerpoint/2010/main" val="955497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BD72F8-6C2E-6E22-0978-8AFE37D67D78}"/>
              </a:ext>
            </a:extLst>
          </p:cNvPr>
          <p:cNvSpPr>
            <a:spLocks noGrp="1"/>
          </p:cNvSpPr>
          <p:nvPr>
            <p:ph type="title"/>
          </p:nvPr>
        </p:nvSpPr>
        <p:spPr>
          <a:xfrm>
            <a:off x="628650" y="365126"/>
            <a:ext cx="7259205" cy="1325563"/>
          </a:xfrm>
        </p:spPr>
        <p:txBody>
          <a:bodyPr>
            <a:normAutofit/>
          </a:bodyPr>
          <a:lstStyle/>
          <a:p>
            <a:pPr algn="ctr"/>
            <a:r>
              <a:rPr lang="en-IN" b="1" dirty="0"/>
              <a:t>Glycosylated Hb (HbA1c) Automatic Reader</a:t>
            </a:r>
            <a:endParaRPr lang="en-IN" dirty="0"/>
          </a:p>
        </p:txBody>
      </p:sp>
      <p:sp>
        <p:nvSpPr>
          <p:cNvPr id="3" name="Content Placeholder 2">
            <a:extLst>
              <a:ext uri="{FF2B5EF4-FFF2-40B4-BE49-F238E27FC236}">
                <a16:creationId xmlns:a16="http://schemas.microsoft.com/office/drawing/2014/main" xmlns="" id="{F5E97063-B3EA-AB5F-3245-1FE86334CC03}"/>
              </a:ext>
            </a:extLst>
          </p:cNvPr>
          <p:cNvSpPr>
            <a:spLocks noGrp="1"/>
          </p:cNvSpPr>
          <p:nvPr>
            <p:ph idx="1"/>
          </p:nvPr>
        </p:nvSpPr>
        <p:spPr/>
        <p:txBody>
          <a:bodyPr/>
          <a:lstStyle/>
          <a:p>
            <a:r>
              <a:rPr lang="hi-IN" dirty="0"/>
              <a:t>परिचय और घटक
2-3 महीनों में औसत रक्त शर्करा को मापता है।
घटक: नमूना पोर्ट, रीडर, प्रदर्शन।
"यह परीक्षण मधुमेह रोगियों में दीर्घकालिक ग्लूकोज नियंत्रण की निगरानी करने में मदद करता है।</a:t>
            </a:r>
            <a:endParaRPr lang="en-IN" dirty="0"/>
          </a:p>
        </p:txBody>
      </p:sp>
    </p:spTree>
    <p:extLst>
      <p:ext uri="{BB962C8B-B14F-4D97-AF65-F5344CB8AC3E}">
        <p14:creationId xmlns:p14="http://schemas.microsoft.com/office/powerpoint/2010/main" val="102394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dirty="0"/>
              <a:t>प्रयोगशाला उपकरण/उपकरण</a:t>
            </a:r>
            <a:endParaRPr dirty="0"/>
          </a:p>
        </p:txBody>
      </p:sp>
      <p:graphicFrame>
        <p:nvGraphicFramePr>
          <p:cNvPr id="4" name="Content Placeholder 3">
            <a:extLst>
              <a:ext uri="{FF2B5EF4-FFF2-40B4-BE49-F238E27FC236}">
                <a16:creationId xmlns:a16="http://schemas.microsoft.com/office/drawing/2014/main" xmlns="" id="{30C82F57-9E9B-95B1-1F6E-049EB01EF706}"/>
              </a:ext>
            </a:extLst>
          </p:cNvPr>
          <p:cNvGraphicFramePr>
            <a:graphicFrameLocks noGrp="1"/>
          </p:cNvGraphicFramePr>
          <p:nvPr>
            <p:ph idx="1"/>
            <p:extLst>
              <p:ext uri="{D42A27DB-BD31-4B8C-83A1-F6EECF244321}">
                <p14:modId xmlns:p14="http://schemas.microsoft.com/office/powerpoint/2010/main" val="1836702448"/>
              </p:ext>
            </p:extLst>
          </p:nvPr>
        </p:nvGraphicFramePr>
        <p:xfrm>
          <a:off x="628650" y="1825625"/>
          <a:ext cx="7886700" cy="4527296"/>
        </p:xfrm>
        <a:graphic>
          <a:graphicData uri="http://schemas.openxmlformats.org/drawingml/2006/table">
            <a:tbl>
              <a:tblPr firstRow="1" bandRow="1">
                <a:tableStyleId>{5C22544A-7EE6-4342-B048-85BDC9FD1C3A}</a:tableStyleId>
              </a:tblPr>
              <a:tblGrid>
                <a:gridCol w="904586">
                  <a:extLst>
                    <a:ext uri="{9D8B030D-6E8A-4147-A177-3AD203B41FA5}">
                      <a16:colId xmlns:a16="http://schemas.microsoft.com/office/drawing/2014/main" xmlns="" val="612096445"/>
                    </a:ext>
                  </a:extLst>
                </a:gridCol>
                <a:gridCol w="3038764">
                  <a:extLst>
                    <a:ext uri="{9D8B030D-6E8A-4147-A177-3AD203B41FA5}">
                      <a16:colId xmlns:a16="http://schemas.microsoft.com/office/drawing/2014/main" xmlns="" val="1840702630"/>
                    </a:ext>
                  </a:extLst>
                </a:gridCol>
                <a:gridCol w="831273">
                  <a:extLst>
                    <a:ext uri="{9D8B030D-6E8A-4147-A177-3AD203B41FA5}">
                      <a16:colId xmlns:a16="http://schemas.microsoft.com/office/drawing/2014/main" xmlns="" val="630458517"/>
                    </a:ext>
                  </a:extLst>
                </a:gridCol>
                <a:gridCol w="3112077">
                  <a:extLst>
                    <a:ext uri="{9D8B030D-6E8A-4147-A177-3AD203B41FA5}">
                      <a16:colId xmlns:a16="http://schemas.microsoft.com/office/drawing/2014/main" xmlns="" val="3070756219"/>
                    </a:ext>
                  </a:extLst>
                </a:gridCol>
              </a:tblGrid>
              <a:tr h="370840">
                <a:tc>
                  <a:txBody>
                    <a:bodyPr/>
                    <a:lstStyle/>
                    <a:p>
                      <a:r>
                        <a:rPr lang="en-IN" dirty="0"/>
                        <a:t>Sr. No.</a:t>
                      </a:r>
                    </a:p>
                  </a:txBody>
                  <a:tcPr/>
                </a:tc>
                <a:tc>
                  <a:txBody>
                    <a:bodyPr/>
                    <a:lstStyle/>
                    <a:p>
                      <a:r>
                        <a:rPr lang="en-IN" dirty="0"/>
                        <a:t>Name of Equipment</a:t>
                      </a:r>
                    </a:p>
                  </a:txBody>
                  <a:tcPr/>
                </a:tc>
                <a:tc>
                  <a:txBody>
                    <a:bodyPr/>
                    <a:lstStyle/>
                    <a:p>
                      <a:r>
                        <a:rPr lang="en-IN" dirty="0"/>
                        <a:t>Sr. No.</a:t>
                      </a:r>
                    </a:p>
                  </a:txBody>
                  <a:tcPr/>
                </a:tc>
                <a:tc>
                  <a:txBody>
                    <a:bodyPr/>
                    <a:lstStyle/>
                    <a:p>
                      <a:r>
                        <a:rPr lang="en-IN" dirty="0"/>
                        <a:t>Name of Equipment</a:t>
                      </a:r>
                    </a:p>
                  </a:txBody>
                  <a:tcPr/>
                </a:tc>
                <a:extLst>
                  <a:ext uri="{0D108BD9-81ED-4DB2-BD59-A6C34878D82A}">
                    <a16:rowId xmlns:a16="http://schemas.microsoft.com/office/drawing/2014/main" xmlns="" val="782203193"/>
                  </a:ext>
                </a:extLst>
              </a:tr>
              <a:tr h="370840">
                <a:tc>
                  <a:txBody>
                    <a:bodyPr/>
                    <a:lstStyle/>
                    <a:p>
                      <a:r>
                        <a:rPr lang="en-IN" sz="1800" dirty="0"/>
                        <a:t>1</a:t>
                      </a:r>
                    </a:p>
                  </a:txBody>
                  <a:tcPr/>
                </a:tc>
                <a:tc>
                  <a:txBody>
                    <a:bodyPr/>
                    <a:lstStyle/>
                    <a:p>
                      <a:pPr>
                        <a:lnSpc>
                          <a:spcPct val="115000"/>
                        </a:lnSpc>
                        <a:spcAft>
                          <a:spcPts val="1000"/>
                        </a:spcAft>
                        <a:buNone/>
                      </a:pPr>
                      <a:r>
                        <a:rPr lang="en-IN"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Centrifuge electric complete with centrifuge  tube </a:t>
                      </a:r>
                      <a:endParaRPr lang="en-I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IN" sz="1800" dirty="0"/>
                        <a:t>8</a:t>
                      </a:r>
                    </a:p>
                  </a:txBody>
                  <a:tcPr/>
                </a:tc>
                <a:tc>
                  <a:txBody>
                    <a:bodyPr/>
                    <a:lstStyle/>
                    <a:p>
                      <a:pPr>
                        <a:lnSpc>
                          <a:spcPct val="115000"/>
                        </a:lnSpc>
                        <a:spcAft>
                          <a:spcPts val="1000"/>
                        </a:spcAft>
                        <a:buNone/>
                      </a:pPr>
                      <a:r>
                        <a:rPr lang="en-IN"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Elisa reader</a:t>
                      </a:r>
                      <a:endParaRPr lang="en-I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07128442"/>
                  </a:ext>
                </a:extLst>
              </a:tr>
              <a:tr h="370840">
                <a:tc>
                  <a:txBody>
                    <a:bodyPr/>
                    <a:lstStyle/>
                    <a:p>
                      <a:r>
                        <a:rPr lang="en-IN" sz="1800" dirty="0"/>
                        <a:t>2</a:t>
                      </a:r>
                    </a:p>
                  </a:txBody>
                  <a:tcPr/>
                </a:tc>
                <a:tc>
                  <a:txBody>
                    <a:bodyPr/>
                    <a:lstStyle/>
                    <a:p>
                      <a:pPr>
                        <a:lnSpc>
                          <a:spcPct val="115000"/>
                        </a:lnSpc>
                        <a:spcAft>
                          <a:spcPts val="1000"/>
                        </a:spcAft>
                        <a:buNone/>
                      </a:pPr>
                      <a:r>
                        <a:rPr lang="en-IN"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ABG Analyser </a:t>
                      </a:r>
                      <a:endParaRPr lang="en-I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IN" sz="1800" dirty="0"/>
                        <a:t>9</a:t>
                      </a:r>
                    </a:p>
                  </a:txBody>
                  <a:tcPr/>
                </a:tc>
                <a:tc>
                  <a:txBody>
                    <a:bodyPr/>
                    <a:lstStyle/>
                    <a:p>
                      <a:pPr>
                        <a:lnSpc>
                          <a:spcPct val="115000"/>
                        </a:lnSpc>
                        <a:spcAft>
                          <a:spcPts val="1000"/>
                        </a:spcAft>
                        <a:buNone/>
                      </a:pPr>
                      <a:r>
                        <a:rPr lang="en-IN"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Automated S electrolyte reader</a:t>
                      </a:r>
                      <a:endParaRPr lang="en-I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276910735"/>
                  </a:ext>
                </a:extLst>
              </a:tr>
              <a:tr h="370840">
                <a:tc>
                  <a:txBody>
                    <a:bodyPr/>
                    <a:lstStyle/>
                    <a:p>
                      <a:r>
                        <a:rPr lang="en-IN" sz="1800" dirty="0"/>
                        <a:t>3</a:t>
                      </a:r>
                    </a:p>
                  </a:txBody>
                  <a:tcPr/>
                </a:tc>
                <a:tc>
                  <a:txBody>
                    <a:bodyPr/>
                    <a:lstStyle/>
                    <a:p>
                      <a:pPr>
                        <a:lnSpc>
                          <a:spcPct val="115000"/>
                        </a:lnSpc>
                        <a:spcAft>
                          <a:spcPts val="1000"/>
                        </a:spcAft>
                        <a:buNone/>
                      </a:pPr>
                      <a:r>
                        <a:rPr lang="en-IN"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Self Illuminating Microscope complete (Binocular)</a:t>
                      </a:r>
                      <a:endParaRPr lang="en-I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IN" sz="1800" dirty="0"/>
                        <a:t>10</a:t>
                      </a:r>
                    </a:p>
                  </a:txBody>
                  <a:tcPr/>
                </a:tc>
                <a:tc>
                  <a:txBody>
                    <a:bodyPr/>
                    <a:lstStyle/>
                    <a:p>
                      <a:pPr>
                        <a:lnSpc>
                          <a:spcPct val="115000"/>
                        </a:lnSpc>
                        <a:spcAft>
                          <a:spcPts val="1000"/>
                        </a:spcAft>
                        <a:buNone/>
                      </a:pPr>
                      <a:r>
                        <a:rPr lang="en-IN"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Hot Oven</a:t>
                      </a:r>
                      <a:endParaRPr lang="en-I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5033152"/>
                  </a:ext>
                </a:extLst>
              </a:tr>
              <a:tr h="370840">
                <a:tc>
                  <a:txBody>
                    <a:bodyPr/>
                    <a:lstStyle/>
                    <a:p>
                      <a:r>
                        <a:rPr lang="en-IN" sz="1800" dirty="0"/>
                        <a:t>4</a:t>
                      </a:r>
                    </a:p>
                  </a:txBody>
                  <a:tcPr/>
                </a:tc>
                <a:tc>
                  <a:txBody>
                    <a:bodyPr/>
                    <a:lstStyle/>
                    <a:p>
                      <a:pPr>
                        <a:lnSpc>
                          <a:spcPct val="115000"/>
                        </a:lnSpc>
                        <a:spcAft>
                          <a:spcPts val="1000"/>
                        </a:spcAft>
                        <a:buNone/>
                      </a:pPr>
                      <a:r>
                        <a:rPr lang="en-IN"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Glucometer</a:t>
                      </a:r>
                      <a:endParaRPr lang="en-I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IN" sz="1800" dirty="0"/>
                        <a:t>11</a:t>
                      </a:r>
                    </a:p>
                  </a:txBody>
                  <a:tcPr/>
                </a:tc>
                <a:tc>
                  <a:txBody>
                    <a:bodyPr/>
                    <a:lstStyle/>
                    <a:p>
                      <a:pPr>
                        <a:lnSpc>
                          <a:spcPct val="115000"/>
                        </a:lnSpc>
                        <a:spcAft>
                          <a:spcPts val="1000"/>
                        </a:spcAft>
                        <a:buNone/>
                      </a:pPr>
                      <a:r>
                        <a:rPr lang="en-IN"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Needle destroyer </a:t>
                      </a:r>
                      <a:endParaRPr lang="en-I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07230232"/>
                  </a:ext>
                </a:extLst>
              </a:tr>
              <a:tr h="370840">
                <a:tc>
                  <a:txBody>
                    <a:bodyPr/>
                    <a:lstStyle/>
                    <a:p>
                      <a:r>
                        <a:rPr lang="en-IN" sz="1800" dirty="0"/>
                        <a:t>5</a:t>
                      </a:r>
                    </a:p>
                  </a:txBody>
                  <a:tcPr/>
                </a:tc>
                <a:tc>
                  <a:txBody>
                    <a:bodyPr/>
                    <a:lstStyle/>
                    <a:p>
                      <a:pPr>
                        <a:lnSpc>
                          <a:spcPct val="115000"/>
                        </a:lnSpc>
                        <a:spcAft>
                          <a:spcPts val="1000"/>
                        </a:spcAft>
                        <a:buNone/>
                      </a:pPr>
                      <a:r>
                        <a:rPr lang="en-IN"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Glycosylated Hb automatic reader</a:t>
                      </a:r>
                      <a:endParaRPr lang="en-I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IN" sz="1800" dirty="0"/>
                        <a:t>12</a:t>
                      </a:r>
                    </a:p>
                  </a:txBody>
                  <a:tcPr/>
                </a:tc>
                <a:tc>
                  <a:txBody>
                    <a:bodyPr/>
                    <a:lstStyle/>
                    <a:p>
                      <a:pPr>
                        <a:lnSpc>
                          <a:spcPct val="115000"/>
                        </a:lnSpc>
                        <a:spcAft>
                          <a:spcPts val="1000"/>
                        </a:spcAft>
                        <a:buNone/>
                      </a:pPr>
                      <a:r>
                        <a:rPr lang="en-IN"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Incubator</a:t>
                      </a:r>
                      <a:endParaRPr lang="en-I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12291579"/>
                  </a:ext>
                </a:extLst>
              </a:tr>
              <a:tr h="370840">
                <a:tc>
                  <a:txBody>
                    <a:bodyPr/>
                    <a:lstStyle/>
                    <a:p>
                      <a:r>
                        <a:rPr lang="en-IN" sz="1800" dirty="0"/>
                        <a:t>6</a:t>
                      </a:r>
                    </a:p>
                  </a:txBody>
                  <a:tcPr/>
                </a:tc>
                <a:tc>
                  <a:txBody>
                    <a:bodyPr/>
                    <a:lstStyle/>
                    <a:p>
                      <a:pPr>
                        <a:lnSpc>
                          <a:spcPct val="115000"/>
                        </a:lnSpc>
                        <a:spcAft>
                          <a:spcPts val="1000"/>
                        </a:spcAft>
                        <a:buNone/>
                      </a:pPr>
                      <a:r>
                        <a:rPr lang="en-IN" sz="18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Semi auto Analyzer</a:t>
                      </a:r>
                      <a:endParaRPr lang="en-IN" sz="18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IN" sz="1800" dirty="0"/>
                        <a:t>13</a:t>
                      </a:r>
                    </a:p>
                  </a:txBody>
                  <a:tcPr/>
                </a:tc>
                <a:tc>
                  <a:txBody>
                    <a:bodyPr/>
                    <a:lstStyle/>
                    <a:p>
                      <a:pPr>
                        <a:lnSpc>
                          <a:spcPct val="115000"/>
                        </a:lnSpc>
                        <a:spcAft>
                          <a:spcPts val="1000"/>
                        </a:spcAft>
                        <a:buNone/>
                      </a:pPr>
                      <a:r>
                        <a:rPr lang="en-IN"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Urine analyser (including microalbumin estimation)</a:t>
                      </a:r>
                      <a:endParaRPr lang="en-I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89718873"/>
                  </a:ext>
                </a:extLst>
              </a:tr>
              <a:tr h="370840">
                <a:tc>
                  <a:txBody>
                    <a:bodyPr/>
                    <a:lstStyle/>
                    <a:p>
                      <a:r>
                        <a:rPr lang="en-IN" sz="1800" dirty="0"/>
                        <a:t>7</a:t>
                      </a:r>
                    </a:p>
                  </a:txBody>
                  <a:tcPr/>
                </a:tc>
                <a:tc>
                  <a:txBody>
                    <a:bodyPr/>
                    <a:lstStyle/>
                    <a:p>
                      <a:pPr>
                        <a:lnSpc>
                          <a:spcPct val="115000"/>
                        </a:lnSpc>
                        <a:spcAft>
                          <a:spcPts val="1000"/>
                        </a:spcAft>
                        <a:buNone/>
                      </a:pPr>
                      <a:r>
                        <a:rPr lang="en-IN"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Five Differential Haematology analyser</a:t>
                      </a:r>
                      <a:endParaRPr lang="en-I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IN" sz="1800" dirty="0"/>
                        <a:t>14</a:t>
                      </a:r>
                    </a:p>
                  </a:txBody>
                  <a:tcPr/>
                </a:tc>
                <a:tc>
                  <a:txBody>
                    <a:bodyPr/>
                    <a:lstStyle/>
                    <a:p>
                      <a:r>
                        <a:rPr lang="en-IN" sz="1800" dirty="0"/>
                        <a:t>Refrigerator</a:t>
                      </a:r>
                    </a:p>
                  </a:txBody>
                  <a:tcPr/>
                </a:tc>
                <a:extLst>
                  <a:ext uri="{0D108BD9-81ED-4DB2-BD59-A6C34878D82A}">
                    <a16:rowId xmlns:a16="http://schemas.microsoft.com/office/drawing/2014/main" xmlns="" val="260605721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798EB2C-D107-5C10-A79D-371AD9AF7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2D7B804B-429F-7CC7-55A1-3B3BAAB7F487}"/>
              </a:ext>
            </a:extLst>
          </p:cNvPr>
          <p:cNvSpPr>
            <a:spLocks noGrp="1"/>
          </p:cNvSpPr>
          <p:nvPr>
            <p:ph type="title"/>
          </p:nvPr>
        </p:nvSpPr>
        <p:spPr>
          <a:xfrm>
            <a:off x="628650" y="365126"/>
            <a:ext cx="7259205" cy="1325563"/>
          </a:xfrm>
        </p:spPr>
        <p:txBody>
          <a:bodyPr>
            <a:normAutofit/>
          </a:bodyPr>
          <a:lstStyle/>
          <a:p>
            <a:pPr algn="ctr"/>
            <a:r>
              <a:rPr lang="en-IN" b="1" dirty="0"/>
              <a:t>Glycosylated Hb (HbA1c) Automatic Reader</a:t>
            </a:r>
            <a:endParaRPr lang="en-IN" dirty="0"/>
          </a:p>
        </p:txBody>
      </p:sp>
      <p:pic>
        <p:nvPicPr>
          <p:cNvPr id="5" name="Content Placeholder 4">
            <a:extLst>
              <a:ext uri="{FF2B5EF4-FFF2-40B4-BE49-F238E27FC236}">
                <a16:creationId xmlns:a16="http://schemas.microsoft.com/office/drawing/2014/main" xmlns="" id="{111BBA84-374C-9051-4C8B-1CAB21297FC6}"/>
              </a:ext>
            </a:extLst>
          </p:cNvPr>
          <p:cNvPicPr>
            <a:picLocks noGrp="1" noChangeAspect="1"/>
          </p:cNvPicPr>
          <p:nvPr>
            <p:ph idx="1"/>
          </p:nvPr>
        </p:nvPicPr>
        <p:blipFill>
          <a:blip r:embed="rId2"/>
          <a:stretch>
            <a:fillRect/>
          </a:stretch>
        </p:blipFill>
        <p:spPr>
          <a:xfrm>
            <a:off x="932873" y="1764145"/>
            <a:ext cx="6871854" cy="4396510"/>
          </a:xfrm>
          <a:prstGeom prst="rect">
            <a:avLst/>
          </a:prstGeom>
        </p:spPr>
      </p:pic>
    </p:spTree>
    <p:extLst>
      <p:ext uri="{BB962C8B-B14F-4D97-AF65-F5344CB8AC3E}">
        <p14:creationId xmlns:p14="http://schemas.microsoft.com/office/powerpoint/2010/main" val="2777341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460BA7-1E96-9D17-0AE3-D2DDDACB7EE6}"/>
              </a:ext>
            </a:extLst>
          </p:cNvPr>
          <p:cNvSpPr>
            <a:spLocks noGrp="1"/>
          </p:cNvSpPr>
          <p:nvPr>
            <p:ph type="title"/>
          </p:nvPr>
        </p:nvSpPr>
        <p:spPr/>
        <p:txBody>
          <a:bodyPr/>
          <a:lstStyle/>
          <a:p>
            <a:pPr algn="ctr"/>
            <a:r>
              <a:rPr lang="hi-IN" b="1" dirty="0"/>
              <a:t>सिद्धांत और कार्य</a:t>
            </a:r>
            <a:endParaRPr lang="en-IN" dirty="0"/>
          </a:p>
        </p:txBody>
      </p:sp>
      <p:sp>
        <p:nvSpPr>
          <p:cNvPr id="3" name="Content Placeholder 2">
            <a:extLst>
              <a:ext uri="{FF2B5EF4-FFF2-40B4-BE49-F238E27FC236}">
                <a16:creationId xmlns:a16="http://schemas.microsoft.com/office/drawing/2014/main" xmlns="" id="{FD6BE03E-655B-A976-1C98-B4B4C8E67098}"/>
              </a:ext>
            </a:extLst>
          </p:cNvPr>
          <p:cNvSpPr>
            <a:spLocks noGrp="1"/>
          </p:cNvSpPr>
          <p:nvPr>
            <p:ph idx="1"/>
          </p:nvPr>
        </p:nvSpPr>
        <p:spPr/>
        <p:txBody>
          <a:bodyPr/>
          <a:lstStyle/>
          <a:p>
            <a:pPr lvl="0"/>
            <a:r>
              <a:rPr lang="hi-IN" dirty="0"/>
              <a:t>सिद्धांत: ग्लूकोज से बंधे हीमोग्लोबिन को मापता है।
नमूना मशीन में रखा गया।
डिवाइस </a:t>
            </a:r>
            <a:r>
              <a:rPr lang="en-IN" dirty="0"/>
              <a:t>HbA1c </a:t>
            </a:r>
            <a:r>
              <a:rPr lang="hi-IN" dirty="0"/>
              <a:t>के प्रतिशत की गणना करता है।
"मशीन यह पता लगाती है कि हीमोग्लोबिन से कितना ग्लूकोज जुड़ा हुआ है, जो हफ्तों से लेकर महीनों तक औसत देता है।</a:t>
            </a:r>
            <a:endParaRPr lang="en-IN" dirty="0"/>
          </a:p>
        </p:txBody>
      </p:sp>
    </p:spTree>
    <p:extLst>
      <p:ext uri="{BB962C8B-B14F-4D97-AF65-F5344CB8AC3E}">
        <p14:creationId xmlns:p14="http://schemas.microsoft.com/office/powerpoint/2010/main" val="1448583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3A527C1-E4C2-7E8C-C3C9-8F22AB8C0F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81704374-9E22-9061-DF4C-B87BF7B943FB}"/>
              </a:ext>
            </a:extLst>
          </p:cNvPr>
          <p:cNvSpPr>
            <a:spLocks noGrp="1"/>
          </p:cNvSpPr>
          <p:nvPr>
            <p:ph type="title"/>
          </p:nvPr>
        </p:nvSpPr>
        <p:spPr/>
        <p:txBody>
          <a:bodyPr/>
          <a:lstStyle/>
          <a:p>
            <a:pPr algn="ctr"/>
            <a:r>
              <a:rPr lang="hi-IN" b="1" dirty="0"/>
              <a:t>उपयोग, देखभाल और सुरक्षा</a:t>
            </a:r>
            <a:endParaRPr lang="en-IN" dirty="0"/>
          </a:p>
        </p:txBody>
      </p:sp>
      <p:sp>
        <p:nvSpPr>
          <p:cNvPr id="3" name="Content Placeholder 2">
            <a:extLst>
              <a:ext uri="{FF2B5EF4-FFF2-40B4-BE49-F238E27FC236}">
                <a16:creationId xmlns:a16="http://schemas.microsoft.com/office/drawing/2014/main" xmlns="" id="{C95C0E85-7FEB-A765-8079-CDCE6B01E2AF}"/>
              </a:ext>
            </a:extLst>
          </p:cNvPr>
          <p:cNvSpPr>
            <a:spLocks noGrp="1"/>
          </p:cNvSpPr>
          <p:nvPr>
            <p:ph idx="1"/>
          </p:nvPr>
        </p:nvSpPr>
        <p:spPr/>
        <p:txBody>
          <a:bodyPr/>
          <a:lstStyle/>
          <a:p>
            <a:pPr lvl="0"/>
            <a:r>
              <a:rPr lang="hi-IN" dirty="0"/>
              <a:t>मधुमेह प्रबंधन की निगरानी।
स्वच्छ नमूना बंदरगाह; नियमित रूप से कैलिब्रेट करें।
रक्त के नमूनों को सुरक्षित रूप से संभालें।
"अंशांकन सटीकता सुनिश्चित करता है। हमेशा दस्ताने का उपयोग करें और रक्त के साथ सुरक्षा सावधानियों का पालन करें।</a:t>
            </a:r>
            <a:endParaRPr lang="en-IN" dirty="0"/>
          </a:p>
        </p:txBody>
      </p:sp>
    </p:spTree>
    <p:extLst>
      <p:ext uri="{BB962C8B-B14F-4D97-AF65-F5344CB8AC3E}">
        <p14:creationId xmlns:p14="http://schemas.microsoft.com/office/powerpoint/2010/main" val="574245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D12A099-B664-97D5-CDB2-83542DF70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BC98902F-7842-394F-955E-53D16F65C582}"/>
              </a:ext>
            </a:extLst>
          </p:cNvPr>
          <p:cNvSpPr>
            <a:spLocks noGrp="1"/>
          </p:cNvSpPr>
          <p:nvPr>
            <p:ph type="title"/>
          </p:nvPr>
        </p:nvSpPr>
        <p:spPr/>
        <p:txBody>
          <a:bodyPr/>
          <a:lstStyle/>
          <a:p>
            <a:pPr algn="ctr"/>
            <a:r>
              <a:rPr lang="en-IN" b="1" dirty="0"/>
              <a:t>Semi Auto Analyzer</a:t>
            </a:r>
            <a:endParaRPr lang="en-IN" dirty="0"/>
          </a:p>
        </p:txBody>
      </p:sp>
      <p:sp>
        <p:nvSpPr>
          <p:cNvPr id="3" name="Content Placeholder 2">
            <a:extLst>
              <a:ext uri="{FF2B5EF4-FFF2-40B4-BE49-F238E27FC236}">
                <a16:creationId xmlns:a16="http://schemas.microsoft.com/office/drawing/2014/main" xmlns="" id="{DCBE90BB-70D6-D239-F7B8-5A597FC03CDA}"/>
              </a:ext>
            </a:extLst>
          </p:cNvPr>
          <p:cNvSpPr>
            <a:spLocks noGrp="1"/>
          </p:cNvSpPr>
          <p:nvPr>
            <p:ph idx="1"/>
          </p:nvPr>
        </p:nvSpPr>
        <p:spPr/>
        <p:txBody>
          <a:bodyPr/>
          <a:lstStyle/>
          <a:p>
            <a:pPr marL="0" indent="0">
              <a:buNone/>
            </a:pPr>
            <a:r>
              <a:rPr lang="hi-IN" b="1" dirty="0"/>
              <a:t>परिचय और घटक
कई जैव रासायनिक मापदंडों को मापता है।
अवयव: नमूना धारक, क्युवेट, फोटोमीटर।
"ग्लूकोज, यूरिया और कोलेस्ट्रॉल जैसे रसायनों के लिए रक्त या मूत्र का विश्लेषण करने के लिए प्रयोगशालाओं में उपयोग किया जाता है।</a:t>
            </a:r>
            <a:endParaRPr lang="en-IN" dirty="0"/>
          </a:p>
        </p:txBody>
      </p:sp>
    </p:spTree>
    <p:extLst>
      <p:ext uri="{BB962C8B-B14F-4D97-AF65-F5344CB8AC3E}">
        <p14:creationId xmlns:p14="http://schemas.microsoft.com/office/powerpoint/2010/main" val="13196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E15215D-A016-E8C6-3A80-5F5302241D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5407EB1F-EB13-1933-BDC3-9B0B7318EFC7}"/>
              </a:ext>
            </a:extLst>
          </p:cNvPr>
          <p:cNvSpPr>
            <a:spLocks noGrp="1"/>
          </p:cNvSpPr>
          <p:nvPr>
            <p:ph type="title"/>
          </p:nvPr>
        </p:nvSpPr>
        <p:spPr/>
        <p:txBody>
          <a:bodyPr/>
          <a:lstStyle/>
          <a:p>
            <a:pPr algn="ctr"/>
            <a:r>
              <a:rPr lang="en-IN" b="1" dirty="0"/>
              <a:t>Semi Auto Analyzer</a:t>
            </a:r>
            <a:endParaRPr lang="en-IN" dirty="0"/>
          </a:p>
        </p:txBody>
      </p:sp>
      <p:pic>
        <p:nvPicPr>
          <p:cNvPr id="4" name="Content Placeholder 3">
            <a:extLst>
              <a:ext uri="{FF2B5EF4-FFF2-40B4-BE49-F238E27FC236}">
                <a16:creationId xmlns:a16="http://schemas.microsoft.com/office/drawing/2014/main" xmlns="" id="{7FF2D452-E9C7-A4A9-08F1-1F0894846578}"/>
              </a:ext>
            </a:extLst>
          </p:cNvPr>
          <p:cNvPicPr>
            <a:picLocks noGrp="1" noChangeAspect="1"/>
          </p:cNvPicPr>
          <p:nvPr>
            <p:ph idx="1"/>
          </p:nvPr>
        </p:nvPicPr>
        <p:blipFill>
          <a:blip r:embed="rId2"/>
          <a:stretch>
            <a:fillRect/>
          </a:stretch>
        </p:blipFill>
        <p:spPr>
          <a:xfrm>
            <a:off x="914400" y="1862570"/>
            <a:ext cx="6650182" cy="4351338"/>
          </a:xfrm>
          <a:prstGeom prst="rect">
            <a:avLst/>
          </a:prstGeom>
        </p:spPr>
      </p:pic>
    </p:spTree>
    <p:extLst>
      <p:ext uri="{BB962C8B-B14F-4D97-AF65-F5344CB8AC3E}">
        <p14:creationId xmlns:p14="http://schemas.microsoft.com/office/powerpoint/2010/main" val="3939988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7D4E43-36B0-536D-6680-F3C5AD1A8922}"/>
              </a:ext>
            </a:extLst>
          </p:cNvPr>
          <p:cNvSpPr>
            <a:spLocks noGrp="1"/>
          </p:cNvSpPr>
          <p:nvPr>
            <p:ph type="title"/>
          </p:nvPr>
        </p:nvSpPr>
        <p:spPr/>
        <p:txBody>
          <a:bodyPr/>
          <a:lstStyle/>
          <a:p>
            <a:pPr algn="ctr"/>
            <a:r>
              <a:rPr lang="hi-IN" b="1" dirty="0"/>
              <a:t>सिद्धांत और कार्य</a:t>
            </a:r>
            <a:endParaRPr lang="en-IN" dirty="0"/>
          </a:p>
        </p:txBody>
      </p:sp>
      <p:sp>
        <p:nvSpPr>
          <p:cNvPr id="3" name="Content Placeholder 2">
            <a:extLst>
              <a:ext uri="{FF2B5EF4-FFF2-40B4-BE49-F238E27FC236}">
                <a16:creationId xmlns:a16="http://schemas.microsoft.com/office/drawing/2014/main" xmlns="" id="{8011B15B-D2EA-CDFC-899A-838AD3BF0423}"/>
              </a:ext>
            </a:extLst>
          </p:cNvPr>
          <p:cNvSpPr>
            <a:spLocks noGrp="1"/>
          </p:cNvSpPr>
          <p:nvPr>
            <p:ph idx="1"/>
          </p:nvPr>
        </p:nvSpPr>
        <p:spPr/>
        <p:txBody>
          <a:bodyPr/>
          <a:lstStyle/>
          <a:p>
            <a:pPr lvl="0"/>
            <a:r>
              <a:rPr lang="hi-IN" dirty="0"/>
              <a:t>अवशोषण को मापने के लिए फोटोमेट्री का उपयोग करता है।
अभिकर्मक और नमूना क्युवेट में मिलाएं।
मशीन रंग परिवर्तन पढ़ती है।
"रंग की तीव्रता एकाग्रता से मेल खाती है। विश्लेषक स्वचालित रूप से परिणामों की गणना करता है।</a:t>
            </a:r>
            <a:endParaRPr lang="en-IN" dirty="0"/>
          </a:p>
        </p:txBody>
      </p:sp>
    </p:spTree>
    <p:extLst>
      <p:ext uri="{BB962C8B-B14F-4D97-AF65-F5344CB8AC3E}">
        <p14:creationId xmlns:p14="http://schemas.microsoft.com/office/powerpoint/2010/main" val="1045548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A85AA6-7491-D477-6DBA-81B0E37C1D81}"/>
              </a:ext>
            </a:extLst>
          </p:cNvPr>
          <p:cNvSpPr>
            <a:spLocks noGrp="1"/>
          </p:cNvSpPr>
          <p:nvPr>
            <p:ph type="title"/>
          </p:nvPr>
        </p:nvSpPr>
        <p:spPr/>
        <p:txBody>
          <a:bodyPr/>
          <a:lstStyle/>
          <a:p>
            <a:pPr algn="ctr"/>
            <a:r>
              <a:rPr lang="hi-IN" b="1" dirty="0"/>
              <a:t>उपयोग, देखभाल और सुरक्षा</a:t>
            </a:r>
            <a:endParaRPr lang="en-IN" dirty="0"/>
          </a:p>
        </p:txBody>
      </p:sp>
      <p:sp>
        <p:nvSpPr>
          <p:cNvPr id="3" name="Content Placeholder 2">
            <a:extLst>
              <a:ext uri="{FF2B5EF4-FFF2-40B4-BE49-F238E27FC236}">
                <a16:creationId xmlns:a16="http://schemas.microsoft.com/office/drawing/2014/main" xmlns="" id="{B4A0F814-9861-C890-B826-712D16DB2CE5}"/>
              </a:ext>
            </a:extLst>
          </p:cNvPr>
          <p:cNvSpPr>
            <a:spLocks noGrp="1"/>
          </p:cNvSpPr>
          <p:nvPr>
            <p:ph idx="1"/>
          </p:nvPr>
        </p:nvSpPr>
        <p:spPr/>
        <p:txBody>
          <a:bodyPr/>
          <a:lstStyle/>
          <a:p>
            <a:pPr lvl="0"/>
            <a:r>
              <a:rPr lang="hi-IN" dirty="0"/>
              <a:t>नियमित जैव रासायनिक परीक्षण।
साफ क्युवेट; रिसाव से बचें।
अभिकर्मक हैंडलिंग निर्देशों का पालन करें।
"त्रुटियों से बचने के लिए क्युवेट को साफ रखें, और हमेशा रसायनों को सावधानी से संभालें।</a:t>
            </a:r>
            <a:endParaRPr lang="en-IN" dirty="0"/>
          </a:p>
        </p:txBody>
      </p:sp>
    </p:spTree>
    <p:extLst>
      <p:ext uri="{BB962C8B-B14F-4D97-AF65-F5344CB8AC3E}">
        <p14:creationId xmlns:p14="http://schemas.microsoft.com/office/powerpoint/2010/main" val="3491762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B7BBBE-DE0D-13A3-6E5D-E3957BE1A380}"/>
              </a:ext>
            </a:extLst>
          </p:cNvPr>
          <p:cNvSpPr>
            <a:spLocks noGrp="1"/>
          </p:cNvSpPr>
          <p:nvPr>
            <p:ph type="title"/>
          </p:nvPr>
        </p:nvSpPr>
        <p:spPr/>
        <p:txBody>
          <a:bodyPr>
            <a:normAutofit/>
          </a:bodyPr>
          <a:lstStyle/>
          <a:p>
            <a:pPr algn="ctr"/>
            <a:r>
              <a:rPr lang="en-IN" b="1" dirty="0"/>
              <a:t>Five Differential Haematology Analyzer</a:t>
            </a:r>
            <a:endParaRPr lang="en-IN" dirty="0"/>
          </a:p>
        </p:txBody>
      </p:sp>
      <p:sp>
        <p:nvSpPr>
          <p:cNvPr id="3" name="Content Placeholder 2">
            <a:extLst>
              <a:ext uri="{FF2B5EF4-FFF2-40B4-BE49-F238E27FC236}">
                <a16:creationId xmlns:a16="http://schemas.microsoft.com/office/drawing/2014/main" xmlns="" id="{3AFE2C50-B7D8-42D2-1DA3-05CC74DF8706}"/>
              </a:ext>
            </a:extLst>
          </p:cNvPr>
          <p:cNvSpPr>
            <a:spLocks noGrp="1"/>
          </p:cNvSpPr>
          <p:nvPr>
            <p:ph idx="1"/>
          </p:nvPr>
        </p:nvSpPr>
        <p:spPr/>
        <p:txBody>
          <a:bodyPr>
            <a:normAutofit/>
          </a:bodyPr>
          <a:lstStyle/>
          <a:p>
            <a:r>
              <a:rPr lang="hi-IN" dirty="0"/>
              <a:t>परिचय और घटक
श्वेत रक्त कोशिकाओं को 5 प्रकारों में गिना और विभेदित करता है।
अवयव: नमूना ट्यूब, प्रदर्शन, पिपेट, सेंसर।
"यह मशीन रक्त कोशिकाओं की गणना करती है और विभिन्न सफेद रक्त कोशिकाओं की पहचान करती है, जो संक्रमण या रक्त विकारों के निदान के लिए महत्वपूर्ण हैं।</a:t>
            </a:r>
            <a:endParaRPr lang="en-IN" dirty="0"/>
          </a:p>
        </p:txBody>
      </p:sp>
    </p:spTree>
    <p:extLst>
      <p:ext uri="{BB962C8B-B14F-4D97-AF65-F5344CB8AC3E}">
        <p14:creationId xmlns:p14="http://schemas.microsoft.com/office/powerpoint/2010/main" val="3883695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83EFFFD-D885-051F-359E-3FC7D99BA5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F057A35D-0D61-4D36-1C1B-70088A515182}"/>
              </a:ext>
            </a:extLst>
          </p:cNvPr>
          <p:cNvSpPr>
            <a:spLocks noGrp="1"/>
          </p:cNvSpPr>
          <p:nvPr>
            <p:ph type="title"/>
          </p:nvPr>
        </p:nvSpPr>
        <p:spPr/>
        <p:txBody>
          <a:bodyPr>
            <a:normAutofit/>
          </a:bodyPr>
          <a:lstStyle/>
          <a:p>
            <a:pPr algn="ctr"/>
            <a:r>
              <a:rPr lang="en-IN" b="1" dirty="0"/>
              <a:t>Five Differential Haematology Analyzer</a:t>
            </a:r>
            <a:endParaRPr lang="en-IN" dirty="0"/>
          </a:p>
        </p:txBody>
      </p:sp>
      <p:pic>
        <p:nvPicPr>
          <p:cNvPr id="9218" name="Picture 2" descr="Dynacount 5D 5 Part Hematology Analyzer at ₹ 380000 | Blood Analyzers in  Azamgarh | ID: 25607292033">
            <a:extLst>
              <a:ext uri="{FF2B5EF4-FFF2-40B4-BE49-F238E27FC236}">
                <a16:creationId xmlns:a16="http://schemas.microsoft.com/office/drawing/2014/main" xmlns="" id="{9445669D-C36B-8C6F-2791-AB877D80A9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825625"/>
            <a:ext cx="718589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486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48B34B-1EB3-82B7-5B35-4FFCAC15705F}"/>
              </a:ext>
            </a:extLst>
          </p:cNvPr>
          <p:cNvSpPr>
            <a:spLocks noGrp="1"/>
          </p:cNvSpPr>
          <p:nvPr>
            <p:ph type="title"/>
          </p:nvPr>
        </p:nvSpPr>
        <p:spPr/>
        <p:txBody>
          <a:bodyPr/>
          <a:lstStyle/>
          <a:p>
            <a:pPr algn="ctr"/>
            <a:r>
              <a:rPr lang="hi-IN" b="1" dirty="0"/>
              <a:t>सिद्धांत और कार्य</a:t>
            </a:r>
            <a:endParaRPr lang="en-IN" dirty="0"/>
          </a:p>
        </p:txBody>
      </p:sp>
      <p:sp>
        <p:nvSpPr>
          <p:cNvPr id="3" name="Content Placeholder 2">
            <a:extLst>
              <a:ext uri="{FF2B5EF4-FFF2-40B4-BE49-F238E27FC236}">
                <a16:creationId xmlns:a16="http://schemas.microsoft.com/office/drawing/2014/main" xmlns="" id="{C16A713E-7A30-398B-7D15-E6BB4669DE73}"/>
              </a:ext>
            </a:extLst>
          </p:cNvPr>
          <p:cNvSpPr>
            <a:spLocks noGrp="1"/>
          </p:cNvSpPr>
          <p:nvPr>
            <p:ph idx="1"/>
          </p:nvPr>
        </p:nvSpPr>
        <p:spPr/>
        <p:txBody>
          <a:bodyPr/>
          <a:lstStyle/>
          <a:p>
            <a:pPr lvl="0"/>
            <a:r>
              <a:rPr lang="hi-IN" dirty="0"/>
              <a:t>सिद्धांत: विद्युत प्रतिबाधा या ऑप्टिकल डिटेक्शन।
रक्त का नमूना पेश किया गया; मशीन कोशिकाओं की गिनती और वर्गीकरण करती है।
परिणाम डिजिटल रूप से प्रदर्शित किए गए।
"यह स्वचालित रूप से सेल प्रकारों को अलग करता है, समय की बचत करता है और सटीकता में सुधार करता है।</a:t>
            </a:r>
            <a:endParaRPr lang="en-IN" dirty="0"/>
          </a:p>
        </p:txBody>
      </p:sp>
    </p:spTree>
    <p:extLst>
      <p:ext uri="{BB962C8B-B14F-4D97-AF65-F5344CB8AC3E}">
        <p14:creationId xmlns:p14="http://schemas.microsoft.com/office/powerpoint/2010/main" val="1547448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E6CDA4-89E2-60A5-A09C-DF612E56E0EA}"/>
              </a:ext>
            </a:extLst>
          </p:cNvPr>
          <p:cNvSpPr>
            <a:spLocks noGrp="1"/>
          </p:cNvSpPr>
          <p:nvPr>
            <p:ph type="title"/>
          </p:nvPr>
        </p:nvSpPr>
        <p:spPr/>
        <p:txBody>
          <a:bodyPr/>
          <a:lstStyle/>
          <a:p>
            <a:pPr algn="ctr"/>
            <a:r>
              <a:rPr lang="en-IN" b="1" dirty="0"/>
              <a:t>Centrifuge Machines</a:t>
            </a:r>
          </a:p>
        </p:txBody>
      </p:sp>
      <p:sp>
        <p:nvSpPr>
          <p:cNvPr id="4" name="Rectangle 1">
            <a:extLst>
              <a:ext uri="{FF2B5EF4-FFF2-40B4-BE49-F238E27FC236}">
                <a16:creationId xmlns:a16="http://schemas.microsoft.com/office/drawing/2014/main" xmlns="" id="{6A16603E-C3C2-F9B2-A8D6-4A1B97838C2F}"/>
              </a:ext>
            </a:extLst>
          </p:cNvPr>
          <p:cNvSpPr>
            <a:spLocks noGrp="1" noChangeArrowheads="1"/>
          </p:cNvSpPr>
          <p:nvPr>
            <p:ph idx="1"/>
          </p:nvPr>
        </p:nvSpPr>
        <p:spPr bwMode="auto">
          <a:xfrm>
            <a:off x="702252" y="1690689"/>
            <a:ext cx="773949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FontTx/>
              <a:buChar char="•"/>
            </a:pPr>
            <a:r>
              <a:rPr lang="hi-IN" altLang="en-US" sz="1800" b="1" dirty="0">
                <a:latin typeface="Arial" panose="020B0604020202020204" pitchFamily="34" charset="0"/>
              </a:rPr>
              <a:t>मोटर: रोटर को तेज गति से चलाता है।
रोटर: अपकेंद्रित्र ट्यूब (फिक्स्ड-एंगल या स्विंग-आउट) रखता है।
नियंत्रण कक्ष: गति (आरपीएम) और समय को समायोजित करता है।
सुरक्षा लॉक के साथ ढक्कन: ऑपरेशन के दौरान खुलने से रोकता है।
शरीर/कक्ष: सिस्टम को घेरता है और उसकी सुरक्षा करता है।</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7" name="Picture 3" descr="Laboratory Centrifuge Machine, Upto 5000 Rpm">
            <a:extLst>
              <a:ext uri="{FF2B5EF4-FFF2-40B4-BE49-F238E27FC236}">
                <a16:creationId xmlns:a16="http://schemas.microsoft.com/office/drawing/2014/main" xmlns="" id="{10194FA7-EBD4-49F5-CA5F-9681E191C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473" y="3168017"/>
            <a:ext cx="3149600" cy="33248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9B90059A-1DC9-0A60-E0D0-8624CFA2F0F6}"/>
              </a:ext>
            </a:extLst>
          </p:cNvPr>
          <p:cNvPicPr>
            <a:picLocks noChangeAspect="1"/>
          </p:cNvPicPr>
          <p:nvPr/>
        </p:nvPicPr>
        <p:blipFill>
          <a:blip r:embed="rId3"/>
          <a:stretch>
            <a:fillRect/>
          </a:stretch>
        </p:blipFill>
        <p:spPr>
          <a:xfrm>
            <a:off x="3287857" y="3168017"/>
            <a:ext cx="4461452" cy="3250937"/>
          </a:xfrm>
          <a:prstGeom prst="rect">
            <a:avLst/>
          </a:prstGeom>
        </p:spPr>
      </p:pic>
    </p:spTree>
    <p:extLst>
      <p:ext uri="{BB962C8B-B14F-4D97-AF65-F5344CB8AC3E}">
        <p14:creationId xmlns:p14="http://schemas.microsoft.com/office/powerpoint/2010/main" val="4209597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6E1C76-8F2F-2423-CD5F-53890570AD98}"/>
              </a:ext>
            </a:extLst>
          </p:cNvPr>
          <p:cNvSpPr>
            <a:spLocks noGrp="1"/>
          </p:cNvSpPr>
          <p:nvPr>
            <p:ph type="title"/>
          </p:nvPr>
        </p:nvSpPr>
        <p:spPr/>
        <p:txBody>
          <a:bodyPr/>
          <a:lstStyle/>
          <a:p>
            <a:pPr algn="ctr"/>
            <a:r>
              <a:rPr lang="hi-IN" b="1" dirty="0"/>
              <a:t>उपयोग, देखभाल और सुरक्षा</a:t>
            </a:r>
            <a:endParaRPr lang="en-IN" dirty="0"/>
          </a:p>
        </p:txBody>
      </p:sp>
      <p:sp>
        <p:nvSpPr>
          <p:cNvPr id="3" name="Content Placeholder 2">
            <a:extLst>
              <a:ext uri="{FF2B5EF4-FFF2-40B4-BE49-F238E27FC236}">
                <a16:creationId xmlns:a16="http://schemas.microsoft.com/office/drawing/2014/main" xmlns="" id="{BE3B1B80-DEFA-813F-5E28-0AA8109DCC4E}"/>
              </a:ext>
            </a:extLst>
          </p:cNvPr>
          <p:cNvSpPr>
            <a:spLocks noGrp="1"/>
          </p:cNvSpPr>
          <p:nvPr>
            <p:ph idx="1"/>
          </p:nvPr>
        </p:nvSpPr>
        <p:spPr/>
        <p:txBody>
          <a:bodyPr/>
          <a:lstStyle/>
          <a:p>
            <a:pPr lvl="0"/>
            <a:r>
              <a:rPr lang="hi-IN" dirty="0"/>
              <a:t>पूर्ण रक्त गणना (सीबीसी) परीक्षण।
नियमित सफाई और अंशांकन।
रक्त के नमूनों को सावधानी से संभालें।
"रक्त को संभालते समय हमेशा मानक प्रयोगशाला सुरक्षा का पालन करें, और विश्लेषक को नियमित रूप से बनाए रखें।</a:t>
            </a:r>
            <a:endParaRPr lang="en-IN" dirty="0"/>
          </a:p>
        </p:txBody>
      </p:sp>
    </p:spTree>
    <p:extLst>
      <p:ext uri="{BB962C8B-B14F-4D97-AF65-F5344CB8AC3E}">
        <p14:creationId xmlns:p14="http://schemas.microsoft.com/office/powerpoint/2010/main" val="299350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D8C7A3-8327-FF8B-EB02-8BF0CE3453AD}"/>
              </a:ext>
            </a:extLst>
          </p:cNvPr>
          <p:cNvSpPr>
            <a:spLocks noGrp="1"/>
          </p:cNvSpPr>
          <p:nvPr>
            <p:ph type="title"/>
          </p:nvPr>
        </p:nvSpPr>
        <p:spPr/>
        <p:txBody>
          <a:bodyPr/>
          <a:lstStyle/>
          <a:p>
            <a:pPr algn="ctr"/>
            <a:r>
              <a:rPr lang="en-IN" b="1" dirty="0"/>
              <a:t>ELISA Reader</a:t>
            </a:r>
            <a:endParaRPr lang="en-IN" dirty="0"/>
          </a:p>
        </p:txBody>
      </p:sp>
      <p:sp>
        <p:nvSpPr>
          <p:cNvPr id="3" name="Content Placeholder 2">
            <a:extLst>
              <a:ext uri="{FF2B5EF4-FFF2-40B4-BE49-F238E27FC236}">
                <a16:creationId xmlns:a16="http://schemas.microsoft.com/office/drawing/2014/main" xmlns="" id="{8E83CF56-B44B-8582-D755-484F7675AE3C}"/>
              </a:ext>
            </a:extLst>
          </p:cNvPr>
          <p:cNvSpPr>
            <a:spLocks noGrp="1"/>
          </p:cNvSpPr>
          <p:nvPr>
            <p:ph idx="1"/>
          </p:nvPr>
        </p:nvSpPr>
        <p:spPr/>
        <p:txBody>
          <a:bodyPr/>
          <a:lstStyle/>
          <a:p>
            <a:r>
              <a:rPr lang="hi-IN" dirty="0"/>
              <a:t>परिचय और घटक
नमूनों में एंटीजन या एंटीबॉडी का पता लगाता है।
घटक: माइक्रोप्लेट, रीडर, प्रकाश स्रोत, सॉफ्टवेयर।
"रक्त या सीरम में संक्रमण, हार्मोन या अन्य बायोमोलेक्यूल्स का पता लगाने के लिए उपयोग किया जाता है।</a:t>
            </a:r>
            <a:endParaRPr lang="en-IN" dirty="0"/>
          </a:p>
        </p:txBody>
      </p:sp>
    </p:spTree>
    <p:extLst>
      <p:ext uri="{BB962C8B-B14F-4D97-AF65-F5344CB8AC3E}">
        <p14:creationId xmlns:p14="http://schemas.microsoft.com/office/powerpoint/2010/main" val="4276878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CBC1BD1-D95B-89BC-CF17-A746512DD7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80A1F0EF-F8CB-122D-EDC6-D6B1946CCFC6}"/>
              </a:ext>
            </a:extLst>
          </p:cNvPr>
          <p:cNvSpPr>
            <a:spLocks noGrp="1"/>
          </p:cNvSpPr>
          <p:nvPr>
            <p:ph type="title"/>
          </p:nvPr>
        </p:nvSpPr>
        <p:spPr/>
        <p:txBody>
          <a:bodyPr/>
          <a:lstStyle/>
          <a:p>
            <a:pPr algn="ctr"/>
            <a:r>
              <a:rPr lang="en-IN" b="1" dirty="0"/>
              <a:t>ELISA Reader</a:t>
            </a:r>
            <a:endParaRPr lang="en-IN" dirty="0"/>
          </a:p>
        </p:txBody>
      </p:sp>
      <p:pic>
        <p:nvPicPr>
          <p:cNvPr id="4" name="Content Placeholder 3">
            <a:extLst>
              <a:ext uri="{FF2B5EF4-FFF2-40B4-BE49-F238E27FC236}">
                <a16:creationId xmlns:a16="http://schemas.microsoft.com/office/drawing/2014/main" xmlns="" id="{77FA4612-C0DB-1309-8BB5-7DEE07EDE15A}"/>
              </a:ext>
            </a:extLst>
          </p:cNvPr>
          <p:cNvPicPr>
            <a:picLocks noGrp="1" noChangeAspect="1"/>
          </p:cNvPicPr>
          <p:nvPr>
            <p:ph idx="1"/>
          </p:nvPr>
        </p:nvPicPr>
        <p:blipFill>
          <a:blip r:embed="rId2"/>
          <a:stretch>
            <a:fillRect/>
          </a:stretch>
        </p:blipFill>
        <p:spPr>
          <a:xfrm>
            <a:off x="1265382" y="1825625"/>
            <a:ext cx="6779491" cy="4351338"/>
          </a:xfrm>
          <a:prstGeom prst="rect">
            <a:avLst/>
          </a:prstGeom>
        </p:spPr>
      </p:pic>
    </p:spTree>
    <p:extLst>
      <p:ext uri="{BB962C8B-B14F-4D97-AF65-F5344CB8AC3E}">
        <p14:creationId xmlns:p14="http://schemas.microsoft.com/office/powerpoint/2010/main" val="368284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E9BF89-013F-7140-F323-56D4FB674174}"/>
              </a:ext>
            </a:extLst>
          </p:cNvPr>
          <p:cNvSpPr>
            <a:spLocks noGrp="1"/>
          </p:cNvSpPr>
          <p:nvPr>
            <p:ph type="title"/>
          </p:nvPr>
        </p:nvSpPr>
        <p:spPr/>
        <p:txBody>
          <a:bodyPr/>
          <a:lstStyle/>
          <a:p>
            <a:pPr algn="ctr"/>
            <a:r>
              <a:rPr lang="hi-IN" b="1" dirty="0"/>
              <a:t>सिद्धांत और कार्य</a:t>
            </a:r>
            <a:endParaRPr lang="en-IN" dirty="0"/>
          </a:p>
        </p:txBody>
      </p:sp>
      <p:sp>
        <p:nvSpPr>
          <p:cNvPr id="3" name="Content Placeholder 2">
            <a:extLst>
              <a:ext uri="{FF2B5EF4-FFF2-40B4-BE49-F238E27FC236}">
                <a16:creationId xmlns:a16="http://schemas.microsoft.com/office/drawing/2014/main" xmlns="" id="{123286F6-4057-4CCD-7ABE-9E217E682E34}"/>
              </a:ext>
            </a:extLst>
          </p:cNvPr>
          <p:cNvSpPr>
            <a:spLocks noGrp="1"/>
          </p:cNvSpPr>
          <p:nvPr>
            <p:ph idx="1"/>
          </p:nvPr>
        </p:nvSpPr>
        <p:spPr/>
        <p:txBody>
          <a:bodyPr/>
          <a:lstStyle/>
          <a:p>
            <a:pPr lvl="0"/>
            <a:r>
              <a:rPr lang="hi-IN" dirty="0"/>
              <a:t>सिद्धांत: एंजाइम-लिंक्ड प्रतिक्रिया रंग परिवर्तन पैदा करती है।
माइक्रोप्लेट कुओं में नमूना + अभिकर्मक।
पाठक ऑप्टिकल घनत्व को मापता है।
"रंग की तीव्रता से पता चलता है कि नमूने में कितना एंटीजन या एंटीबॉडी मौजूद है।</a:t>
            </a:r>
            <a:endParaRPr lang="en-IN" dirty="0"/>
          </a:p>
        </p:txBody>
      </p:sp>
    </p:spTree>
    <p:extLst>
      <p:ext uri="{BB962C8B-B14F-4D97-AF65-F5344CB8AC3E}">
        <p14:creationId xmlns:p14="http://schemas.microsoft.com/office/powerpoint/2010/main" val="1227151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28BE87-6005-C3A2-C6FA-E8E04A211BB1}"/>
              </a:ext>
            </a:extLst>
          </p:cNvPr>
          <p:cNvSpPr>
            <a:spLocks noGrp="1"/>
          </p:cNvSpPr>
          <p:nvPr>
            <p:ph type="title"/>
          </p:nvPr>
        </p:nvSpPr>
        <p:spPr/>
        <p:txBody>
          <a:bodyPr/>
          <a:lstStyle/>
          <a:p>
            <a:pPr algn="ctr"/>
            <a:r>
              <a:rPr lang="hi-IN" b="1" dirty="0"/>
              <a:t>उपयोग, देखभाल और सुरक्षा</a:t>
            </a:r>
            <a:endParaRPr lang="en-IN" dirty="0"/>
          </a:p>
        </p:txBody>
      </p:sp>
      <p:sp>
        <p:nvSpPr>
          <p:cNvPr id="3" name="Content Placeholder 2">
            <a:extLst>
              <a:ext uri="{FF2B5EF4-FFF2-40B4-BE49-F238E27FC236}">
                <a16:creationId xmlns:a16="http://schemas.microsoft.com/office/drawing/2014/main" xmlns="" id="{AB540203-5325-A550-6C54-BCB3C3B2F530}"/>
              </a:ext>
            </a:extLst>
          </p:cNvPr>
          <p:cNvSpPr>
            <a:spLocks noGrp="1"/>
          </p:cNvSpPr>
          <p:nvPr>
            <p:ph idx="1"/>
          </p:nvPr>
        </p:nvSpPr>
        <p:spPr/>
        <p:txBody>
          <a:bodyPr/>
          <a:lstStyle/>
          <a:p>
            <a:pPr lvl="0"/>
            <a:r>
              <a:rPr lang="hi-IN" dirty="0"/>
              <a:t>नैदानिक परीक्षण, अनुसंधान।
कुओं को साफ करें, पाठक को जांचें।
दस्ताने पहनें; नमूनों को सावधानी से संभालें।
"एलिसा परीक्षण बहुत संवेदनशील हैं; हमेशा संदूषण से बचें और सुरक्षा दिशानिर्देशों का पालन करें।</a:t>
            </a:r>
            <a:endParaRPr lang="en-IN" dirty="0"/>
          </a:p>
        </p:txBody>
      </p:sp>
    </p:spTree>
    <p:extLst>
      <p:ext uri="{BB962C8B-B14F-4D97-AF65-F5344CB8AC3E}">
        <p14:creationId xmlns:p14="http://schemas.microsoft.com/office/powerpoint/2010/main" val="296553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D3979-C770-60E0-4350-ECB3708D8DD3}"/>
              </a:ext>
            </a:extLst>
          </p:cNvPr>
          <p:cNvSpPr>
            <a:spLocks noGrp="1"/>
          </p:cNvSpPr>
          <p:nvPr>
            <p:ph type="title"/>
          </p:nvPr>
        </p:nvSpPr>
        <p:spPr/>
        <p:txBody>
          <a:bodyPr/>
          <a:lstStyle/>
          <a:p>
            <a:pPr algn="ctr"/>
            <a:r>
              <a:rPr lang="en-IN" b="1" dirty="0"/>
              <a:t>Automated Electrolyte Analyzer</a:t>
            </a:r>
            <a:endParaRPr lang="en-IN" dirty="0"/>
          </a:p>
        </p:txBody>
      </p:sp>
      <p:sp>
        <p:nvSpPr>
          <p:cNvPr id="3" name="Content Placeholder 2">
            <a:extLst>
              <a:ext uri="{FF2B5EF4-FFF2-40B4-BE49-F238E27FC236}">
                <a16:creationId xmlns:a16="http://schemas.microsoft.com/office/drawing/2014/main" xmlns="" id="{8564A4D1-F4AB-F6F6-557B-E62C4230F5CC}"/>
              </a:ext>
            </a:extLst>
          </p:cNvPr>
          <p:cNvSpPr>
            <a:spLocks noGrp="1"/>
          </p:cNvSpPr>
          <p:nvPr>
            <p:ph idx="1"/>
          </p:nvPr>
        </p:nvSpPr>
        <p:spPr/>
        <p:txBody>
          <a:bodyPr/>
          <a:lstStyle/>
          <a:p>
            <a:r>
              <a:rPr lang="hi-IN" dirty="0"/>
              <a:t>परिचय और घटक
रक्त में सोडियम, पोटेशियम, क्लोराइड को मापता है।
घटक: नमूना बंदरगाह, इलेक्ट्रोड, प्रदर्शन।
"इलेक्ट्रोलाइट के स्तर की निगरानी करता है, गुर्दे के कार्य, हृदय और जलयोजन की स्थिति के लिए महत्वपूर्ण है।</a:t>
            </a:r>
            <a:endParaRPr lang="en-IN" dirty="0"/>
          </a:p>
        </p:txBody>
      </p:sp>
    </p:spTree>
    <p:extLst>
      <p:ext uri="{BB962C8B-B14F-4D97-AF65-F5344CB8AC3E}">
        <p14:creationId xmlns:p14="http://schemas.microsoft.com/office/powerpoint/2010/main" val="2423977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2D89BD0-7C3C-948C-54EA-17AB91F30A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A88CCF33-FAC7-261A-9426-265155B7957F}"/>
              </a:ext>
            </a:extLst>
          </p:cNvPr>
          <p:cNvSpPr>
            <a:spLocks noGrp="1"/>
          </p:cNvSpPr>
          <p:nvPr>
            <p:ph type="title"/>
          </p:nvPr>
        </p:nvSpPr>
        <p:spPr/>
        <p:txBody>
          <a:bodyPr/>
          <a:lstStyle/>
          <a:p>
            <a:pPr algn="ctr"/>
            <a:r>
              <a:rPr lang="en-IN" b="1" dirty="0"/>
              <a:t>Automated Electrolyte Analyzer</a:t>
            </a:r>
            <a:endParaRPr lang="en-IN" dirty="0"/>
          </a:p>
        </p:txBody>
      </p:sp>
      <p:pic>
        <p:nvPicPr>
          <p:cNvPr id="5" name="Content Placeholder 4">
            <a:extLst>
              <a:ext uri="{FF2B5EF4-FFF2-40B4-BE49-F238E27FC236}">
                <a16:creationId xmlns:a16="http://schemas.microsoft.com/office/drawing/2014/main" xmlns="" id="{38AB761F-8F06-AB87-0EC8-56D888328159}"/>
              </a:ext>
            </a:extLst>
          </p:cNvPr>
          <p:cNvPicPr>
            <a:picLocks noGrp="1" noChangeAspect="1"/>
          </p:cNvPicPr>
          <p:nvPr>
            <p:ph idx="1"/>
          </p:nvPr>
        </p:nvPicPr>
        <p:blipFill>
          <a:blip r:embed="rId2"/>
          <a:stretch>
            <a:fillRect/>
          </a:stretch>
        </p:blipFill>
        <p:spPr>
          <a:xfrm>
            <a:off x="858982" y="1825625"/>
            <a:ext cx="7093527" cy="4351338"/>
          </a:xfrm>
          <a:prstGeom prst="rect">
            <a:avLst/>
          </a:prstGeom>
        </p:spPr>
      </p:pic>
    </p:spTree>
    <p:extLst>
      <p:ext uri="{BB962C8B-B14F-4D97-AF65-F5344CB8AC3E}">
        <p14:creationId xmlns:p14="http://schemas.microsoft.com/office/powerpoint/2010/main" val="1305971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27907C-C767-D866-1CCF-24685648122B}"/>
              </a:ext>
            </a:extLst>
          </p:cNvPr>
          <p:cNvSpPr>
            <a:spLocks noGrp="1"/>
          </p:cNvSpPr>
          <p:nvPr>
            <p:ph type="title"/>
          </p:nvPr>
        </p:nvSpPr>
        <p:spPr/>
        <p:txBody>
          <a:bodyPr/>
          <a:lstStyle/>
          <a:p>
            <a:pPr algn="ctr"/>
            <a:r>
              <a:rPr lang="hi-IN" b="1" dirty="0"/>
              <a:t>सिद्धांत और कार्य</a:t>
            </a:r>
            <a:endParaRPr lang="en-IN" dirty="0"/>
          </a:p>
        </p:txBody>
      </p:sp>
      <p:sp>
        <p:nvSpPr>
          <p:cNvPr id="3" name="Content Placeholder 2">
            <a:extLst>
              <a:ext uri="{FF2B5EF4-FFF2-40B4-BE49-F238E27FC236}">
                <a16:creationId xmlns:a16="http://schemas.microsoft.com/office/drawing/2014/main" xmlns="" id="{F4B61850-B34F-D26B-D72E-C4A911D873FE}"/>
              </a:ext>
            </a:extLst>
          </p:cNvPr>
          <p:cNvSpPr>
            <a:spLocks noGrp="1"/>
          </p:cNvSpPr>
          <p:nvPr>
            <p:ph idx="1"/>
          </p:nvPr>
        </p:nvSpPr>
        <p:spPr/>
        <p:txBody>
          <a:bodyPr/>
          <a:lstStyle/>
          <a:p>
            <a:pPr lvl="0"/>
            <a:r>
              <a:rPr lang="hi-IN" dirty="0"/>
              <a:t>आयन-चयनात्मक इलेक्ट्रोड आयनों का पता लगाते हैं।
नमूना डाला गया; डिवाइस सांद्रता की गणना करता है।
परिणाम डिजिटल रूप से प्रदर्शित किए गए।
"इलेक्ट्रोड चुनिंदा रूप से विशिष्ट आयनों का पता लगाते हैं, त्वरित और सटीक रीडिंग देते हैं।</a:t>
            </a:r>
            <a:endParaRPr lang="en-IN" dirty="0"/>
          </a:p>
        </p:txBody>
      </p:sp>
    </p:spTree>
    <p:extLst>
      <p:ext uri="{BB962C8B-B14F-4D97-AF65-F5344CB8AC3E}">
        <p14:creationId xmlns:p14="http://schemas.microsoft.com/office/powerpoint/2010/main" val="3834576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D5E77D-6E94-8A40-D28A-3789A250E645}"/>
              </a:ext>
            </a:extLst>
          </p:cNvPr>
          <p:cNvSpPr>
            <a:spLocks noGrp="1"/>
          </p:cNvSpPr>
          <p:nvPr>
            <p:ph type="title"/>
          </p:nvPr>
        </p:nvSpPr>
        <p:spPr/>
        <p:txBody>
          <a:bodyPr/>
          <a:lstStyle/>
          <a:p>
            <a:pPr algn="ctr"/>
            <a:r>
              <a:rPr lang="hi-IN" b="1" dirty="0"/>
              <a:t>उपयोग, देखभाल और सुरक्षा</a:t>
            </a:r>
            <a:endParaRPr lang="en-IN" dirty="0"/>
          </a:p>
        </p:txBody>
      </p:sp>
      <p:sp>
        <p:nvSpPr>
          <p:cNvPr id="3" name="Content Placeholder 2">
            <a:extLst>
              <a:ext uri="{FF2B5EF4-FFF2-40B4-BE49-F238E27FC236}">
                <a16:creationId xmlns:a16="http://schemas.microsoft.com/office/drawing/2014/main" xmlns="" id="{2D1EFF16-23B0-1CE3-DF75-C922F72320D7}"/>
              </a:ext>
            </a:extLst>
          </p:cNvPr>
          <p:cNvSpPr>
            <a:spLocks noGrp="1"/>
          </p:cNvSpPr>
          <p:nvPr>
            <p:ph idx="1"/>
          </p:nvPr>
        </p:nvSpPr>
        <p:spPr/>
        <p:txBody>
          <a:bodyPr/>
          <a:lstStyle/>
          <a:p>
            <a:pPr lvl="0"/>
            <a:r>
              <a:rPr lang="hi-IN" dirty="0"/>
              <a:t>नियमित इलेक्ट्रोलाइट निगरानी।
इलेक्ट्रोड को नियमित रूप से कैलिब्रेट करें।
रक्त को सुरक्षित रूप से संभालें; स्वच्छ उपकरण।
"इलेक्ट्रोलाइट्स जीवन के लिए महत्वपूर्ण हैं; उचित रखरखाव द्वारा सटीक रीडिंग सुनिश्चित करें।</a:t>
            </a:r>
            <a:endParaRPr lang="en-IN" dirty="0"/>
          </a:p>
        </p:txBody>
      </p:sp>
    </p:spTree>
    <p:extLst>
      <p:ext uri="{BB962C8B-B14F-4D97-AF65-F5344CB8AC3E}">
        <p14:creationId xmlns:p14="http://schemas.microsoft.com/office/powerpoint/2010/main" val="910412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E1E878-9A79-20AD-5871-792E4C7DFF4C}"/>
              </a:ext>
            </a:extLst>
          </p:cNvPr>
          <p:cNvSpPr>
            <a:spLocks noGrp="1"/>
          </p:cNvSpPr>
          <p:nvPr>
            <p:ph type="title"/>
          </p:nvPr>
        </p:nvSpPr>
        <p:spPr/>
        <p:txBody>
          <a:bodyPr/>
          <a:lstStyle/>
          <a:p>
            <a:pPr algn="ctr"/>
            <a:r>
              <a:rPr lang="en-IN" b="1" dirty="0"/>
              <a:t>Hot Air Oven</a:t>
            </a:r>
            <a:endParaRPr lang="en-IN" dirty="0"/>
          </a:p>
        </p:txBody>
      </p:sp>
      <p:sp>
        <p:nvSpPr>
          <p:cNvPr id="3" name="Content Placeholder 2">
            <a:extLst>
              <a:ext uri="{FF2B5EF4-FFF2-40B4-BE49-F238E27FC236}">
                <a16:creationId xmlns:a16="http://schemas.microsoft.com/office/drawing/2014/main" xmlns="" id="{036E9A70-0D02-0D20-1FFB-04A9808B825F}"/>
              </a:ext>
            </a:extLst>
          </p:cNvPr>
          <p:cNvSpPr>
            <a:spLocks noGrp="1"/>
          </p:cNvSpPr>
          <p:nvPr>
            <p:ph idx="1"/>
          </p:nvPr>
        </p:nvSpPr>
        <p:spPr/>
        <p:txBody>
          <a:bodyPr/>
          <a:lstStyle/>
          <a:p>
            <a:r>
              <a:rPr lang="hi-IN" dirty="0"/>
              <a:t>परिचय और घटक
कांच के बने पदार्थों, गर्म हवा का उपयोग करने वाले उपकरणों को स्टरलाइज़ करता है।
अवयव: कक्ष, हीटिंग तत्व, थर्मोस्टेट, अलमारियां।
"इस ओवन का उपयोग उन उपकरणों को स्टरलाइज़ करने के लिए किया जाता है जिन्हें ऑटोक्लेव नहीं किया जा सकता है।</a:t>
            </a:r>
            <a:endParaRPr lang="en-IN" dirty="0"/>
          </a:p>
        </p:txBody>
      </p:sp>
    </p:spTree>
    <p:extLst>
      <p:ext uri="{BB962C8B-B14F-4D97-AF65-F5344CB8AC3E}">
        <p14:creationId xmlns:p14="http://schemas.microsoft.com/office/powerpoint/2010/main" val="3532542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B81A4D-3DAB-2F66-638C-9AAF7A743780}"/>
              </a:ext>
            </a:extLst>
          </p:cNvPr>
          <p:cNvSpPr>
            <a:spLocks noGrp="1"/>
          </p:cNvSpPr>
          <p:nvPr>
            <p:ph type="title"/>
          </p:nvPr>
        </p:nvSpPr>
        <p:spPr>
          <a:xfrm>
            <a:off x="628650" y="365126"/>
            <a:ext cx="7886700" cy="678583"/>
          </a:xfrm>
        </p:spPr>
        <p:txBody>
          <a:bodyPr>
            <a:normAutofit fontScale="90000"/>
          </a:bodyPr>
          <a:lstStyle/>
          <a:p>
            <a:pPr algn="ctr"/>
            <a:r>
              <a:rPr lang="en-US" b="1" dirty="0"/>
              <a:t>Centrifuge Tubes</a:t>
            </a:r>
            <a:endParaRPr lang="en-IN" dirty="0"/>
          </a:p>
        </p:txBody>
      </p:sp>
      <p:sp>
        <p:nvSpPr>
          <p:cNvPr id="3" name="Content Placeholder 2">
            <a:extLst>
              <a:ext uri="{FF2B5EF4-FFF2-40B4-BE49-F238E27FC236}">
                <a16:creationId xmlns:a16="http://schemas.microsoft.com/office/drawing/2014/main" xmlns="" id="{161658E7-28BA-3B29-7113-1A66DD388259}"/>
              </a:ext>
            </a:extLst>
          </p:cNvPr>
          <p:cNvSpPr>
            <a:spLocks noGrp="1"/>
          </p:cNvSpPr>
          <p:nvPr>
            <p:ph idx="1"/>
          </p:nvPr>
        </p:nvSpPr>
        <p:spPr>
          <a:xfrm>
            <a:off x="628650" y="1253331"/>
            <a:ext cx="7886700" cy="2293433"/>
          </a:xfrm>
        </p:spPr>
        <p:txBody>
          <a:bodyPr>
            <a:normAutofit fontScale="85000" lnSpcReduction="20000"/>
          </a:bodyPr>
          <a:lstStyle/>
          <a:p>
            <a:r>
              <a:rPr lang="hi-IN" b="1" dirty="0"/>
              <a:t>सामग्री: प्लास्टिक (पॉलीप्रोपाइलीन) या कांच।
आकार: शंक्वाकार या गोल तल।
आकार: 1.5 एमएल, 5 एमएल, 15 एमएल, 50 एमएल।
विशेषताएं: स्नातक के निशान, पेंच या स्नैप कैप।
उपयोग: ट्यूबों को हमेशा समान मात्रा/वजन के साथ संतुलित करें।</a:t>
            </a:r>
            <a:endParaRPr lang="en-US" dirty="0"/>
          </a:p>
        </p:txBody>
      </p:sp>
      <p:pic>
        <p:nvPicPr>
          <p:cNvPr id="4" name="Picture 3">
            <a:extLst>
              <a:ext uri="{FF2B5EF4-FFF2-40B4-BE49-F238E27FC236}">
                <a16:creationId xmlns:a16="http://schemas.microsoft.com/office/drawing/2014/main" xmlns="" id="{FF6F0B1D-BF4D-8A0A-E602-F92D80E3A368}"/>
              </a:ext>
            </a:extLst>
          </p:cNvPr>
          <p:cNvPicPr>
            <a:picLocks noChangeAspect="1"/>
          </p:cNvPicPr>
          <p:nvPr/>
        </p:nvPicPr>
        <p:blipFill>
          <a:blip r:embed="rId2"/>
          <a:stretch>
            <a:fillRect/>
          </a:stretch>
        </p:blipFill>
        <p:spPr>
          <a:xfrm>
            <a:off x="3639127" y="3713018"/>
            <a:ext cx="4405745" cy="2779856"/>
          </a:xfrm>
          <a:prstGeom prst="rect">
            <a:avLst/>
          </a:prstGeom>
        </p:spPr>
      </p:pic>
    </p:spTree>
    <p:extLst>
      <p:ext uri="{BB962C8B-B14F-4D97-AF65-F5344CB8AC3E}">
        <p14:creationId xmlns:p14="http://schemas.microsoft.com/office/powerpoint/2010/main" val="1429851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E5789C1-325A-DAEE-1756-A8ED79AD1A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A052274C-E3C4-8DF3-030F-3C3F36EA8737}"/>
              </a:ext>
            </a:extLst>
          </p:cNvPr>
          <p:cNvSpPr>
            <a:spLocks noGrp="1"/>
          </p:cNvSpPr>
          <p:nvPr>
            <p:ph type="title"/>
          </p:nvPr>
        </p:nvSpPr>
        <p:spPr/>
        <p:txBody>
          <a:bodyPr/>
          <a:lstStyle/>
          <a:p>
            <a:pPr algn="ctr"/>
            <a:r>
              <a:rPr lang="en-IN" b="1" dirty="0"/>
              <a:t>Hot Air Oven</a:t>
            </a:r>
            <a:endParaRPr lang="en-IN" dirty="0"/>
          </a:p>
        </p:txBody>
      </p:sp>
      <p:pic>
        <p:nvPicPr>
          <p:cNvPr id="4" name="Content Placeholder 3">
            <a:extLst>
              <a:ext uri="{FF2B5EF4-FFF2-40B4-BE49-F238E27FC236}">
                <a16:creationId xmlns:a16="http://schemas.microsoft.com/office/drawing/2014/main" xmlns="" id="{2499EDB5-EF09-528A-FF07-BE2EED15FD02}"/>
              </a:ext>
            </a:extLst>
          </p:cNvPr>
          <p:cNvPicPr>
            <a:picLocks noGrp="1" noChangeAspect="1"/>
          </p:cNvPicPr>
          <p:nvPr>
            <p:ph idx="1"/>
          </p:nvPr>
        </p:nvPicPr>
        <p:blipFill>
          <a:blip r:embed="rId2"/>
          <a:stretch>
            <a:fillRect/>
          </a:stretch>
        </p:blipFill>
        <p:spPr>
          <a:xfrm>
            <a:off x="942109" y="1825625"/>
            <a:ext cx="7250546" cy="4351338"/>
          </a:xfrm>
          <a:prstGeom prst="rect">
            <a:avLst/>
          </a:prstGeom>
        </p:spPr>
      </p:pic>
    </p:spTree>
    <p:extLst>
      <p:ext uri="{BB962C8B-B14F-4D97-AF65-F5344CB8AC3E}">
        <p14:creationId xmlns:p14="http://schemas.microsoft.com/office/powerpoint/2010/main" val="4279701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6CD156-A286-4EFA-5EFA-5A69EC21C7A9}"/>
              </a:ext>
            </a:extLst>
          </p:cNvPr>
          <p:cNvSpPr>
            <a:spLocks noGrp="1"/>
          </p:cNvSpPr>
          <p:nvPr>
            <p:ph type="title"/>
          </p:nvPr>
        </p:nvSpPr>
        <p:spPr/>
        <p:txBody>
          <a:bodyPr/>
          <a:lstStyle/>
          <a:p>
            <a:pPr algn="ctr"/>
            <a:r>
              <a:rPr lang="hi-IN" b="1" dirty="0"/>
              <a:t>सिद्धांत और कार्य</a:t>
            </a:r>
            <a:endParaRPr lang="en-IN" dirty="0"/>
          </a:p>
        </p:txBody>
      </p:sp>
      <p:sp>
        <p:nvSpPr>
          <p:cNvPr id="3" name="Content Placeholder 2">
            <a:extLst>
              <a:ext uri="{FF2B5EF4-FFF2-40B4-BE49-F238E27FC236}">
                <a16:creationId xmlns:a16="http://schemas.microsoft.com/office/drawing/2014/main" xmlns="" id="{62284C5D-373D-19AE-D8A2-3282D9761CFA}"/>
              </a:ext>
            </a:extLst>
          </p:cNvPr>
          <p:cNvSpPr>
            <a:spLocks noGrp="1"/>
          </p:cNvSpPr>
          <p:nvPr>
            <p:ph idx="1"/>
          </p:nvPr>
        </p:nvSpPr>
        <p:spPr/>
        <p:txBody>
          <a:bodyPr/>
          <a:lstStyle/>
          <a:p>
            <a:pPr lvl="0"/>
            <a:r>
              <a:rPr lang="hi-IN" dirty="0"/>
              <a:t>सिद्धांत: शुष्क गर्मी विसंक्रमण।
तापमान और समय निर्धारित करें।
गर्मी रोगाणुओं को नष्ट कर देती है।
"गर्म हवा समय के साथ उच्च तापमान का उपयोग करके सूक्ष्मजीवों को मारती है, जो कांच के बने पदार्थ और पाउडर के लिए उपयुक्त है।</a:t>
            </a:r>
            <a:endParaRPr lang="en-IN" dirty="0"/>
          </a:p>
        </p:txBody>
      </p:sp>
    </p:spTree>
    <p:extLst>
      <p:ext uri="{BB962C8B-B14F-4D97-AF65-F5344CB8AC3E}">
        <p14:creationId xmlns:p14="http://schemas.microsoft.com/office/powerpoint/2010/main" val="2594930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03318-397F-8A94-355B-59FC0FA44E70}"/>
              </a:ext>
            </a:extLst>
          </p:cNvPr>
          <p:cNvSpPr>
            <a:spLocks noGrp="1"/>
          </p:cNvSpPr>
          <p:nvPr>
            <p:ph type="title"/>
          </p:nvPr>
        </p:nvSpPr>
        <p:spPr/>
        <p:txBody>
          <a:bodyPr/>
          <a:lstStyle/>
          <a:p>
            <a:pPr algn="ctr"/>
            <a:r>
              <a:rPr lang="hi-IN" b="1" dirty="0"/>
              <a:t>उपयोग, देखभाल और सुरक्षा</a:t>
            </a:r>
            <a:endParaRPr lang="en-IN" dirty="0"/>
          </a:p>
        </p:txBody>
      </p:sp>
      <p:sp>
        <p:nvSpPr>
          <p:cNvPr id="3" name="Content Placeholder 2">
            <a:extLst>
              <a:ext uri="{FF2B5EF4-FFF2-40B4-BE49-F238E27FC236}">
                <a16:creationId xmlns:a16="http://schemas.microsoft.com/office/drawing/2014/main" xmlns="" id="{664ACA14-A5D9-CB20-8378-C456DFF52092}"/>
              </a:ext>
            </a:extLst>
          </p:cNvPr>
          <p:cNvSpPr>
            <a:spLocks noGrp="1"/>
          </p:cNvSpPr>
          <p:nvPr>
            <p:ph idx="1"/>
          </p:nvPr>
        </p:nvSpPr>
        <p:spPr/>
        <p:txBody>
          <a:bodyPr/>
          <a:lstStyle/>
          <a:p>
            <a:pPr lvl="0"/>
            <a:r>
              <a:rPr lang="hi-IN" dirty="0"/>
              <a:t>कांच के बने पदार्थों, उपकरणों की विसंक्रमण।
अधिभार न डालें; ठंडा होने दें।
गर्म सतहों को छूने से बचें।</a:t>
            </a:r>
            <a:endParaRPr lang="en-IN" dirty="0"/>
          </a:p>
          <a:p>
            <a:pPr lvl="0"/>
            <a:r>
              <a:rPr lang="en-IN" dirty="0"/>
              <a:t>“Always use heat-resistant gloves and allow items to cool before handling.”</a:t>
            </a:r>
          </a:p>
          <a:p>
            <a:pPr marL="0" indent="0">
              <a:buNone/>
            </a:pPr>
            <a:r>
              <a:rPr lang="en-IN" dirty="0"/>
              <a:t/>
            </a:r>
            <a:br>
              <a:rPr lang="en-IN" dirty="0"/>
            </a:br>
            <a:endParaRPr lang="en-IN" dirty="0"/>
          </a:p>
          <a:p>
            <a:endParaRPr lang="en-IN" dirty="0"/>
          </a:p>
        </p:txBody>
      </p:sp>
    </p:spTree>
    <p:extLst>
      <p:ext uri="{BB962C8B-B14F-4D97-AF65-F5344CB8AC3E}">
        <p14:creationId xmlns:p14="http://schemas.microsoft.com/office/powerpoint/2010/main" val="1473374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F4B3CE-5166-160C-12A3-0CA0B8BD62BB}"/>
              </a:ext>
            </a:extLst>
          </p:cNvPr>
          <p:cNvSpPr>
            <a:spLocks noGrp="1"/>
          </p:cNvSpPr>
          <p:nvPr>
            <p:ph type="title"/>
          </p:nvPr>
        </p:nvSpPr>
        <p:spPr/>
        <p:txBody>
          <a:bodyPr/>
          <a:lstStyle/>
          <a:p>
            <a:pPr algn="ctr"/>
            <a:r>
              <a:rPr lang="en-IN" b="1" dirty="0"/>
              <a:t>Needle Destroyer</a:t>
            </a:r>
            <a:endParaRPr lang="en-IN" dirty="0"/>
          </a:p>
        </p:txBody>
      </p:sp>
      <p:sp>
        <p:nvSpPr>
          <p:cNvPr id="3" name="Content Placeholder 2">
            <a:extLst>
              <a:ext uri="{FF2B5EF4-FFF2-40B4-BE49-F238E27FC236}">
                <a16:creationId xmlns:a16="http://schemas.microsoft.com/office/drawing/2014/main" xmlns="" id="{A01B792D-2210-4592-CA7D-2F2AEDC56C55}"/>
              </a:ext>
            </a:extLst>
          </p:cNvPr>
          <p:cNvSpPr>
            <a:spLocks noGrp="1"/>
          </p:cNvSpPr>
          <p:nvPr>
            <p:ph idx="1"/>
          </p:nvPr>
        </p:nvSpPr>
        <p:spPr/>
        <p:txBody>
          <a:bodyPr/>
          <a:lstStyle/>
          <a:p>
            <a:r>
              <a:rPr lang="hi-IN" dirty="0"/>
              <a:t>परिचय और घटक
इस्तेमाल की गई सुइयों का सुरक्षित रूप से निपटान करता है।
अवयव: ब्लेड काटना, कंटेनर, स्विच।
"यह मशीन सुइयों को सुरक्षित रूप से नष्ट करके सुई-छड़ी की चोटों के जोखिम को कम करती है।</a:t>
            </a:r>
            <a:endParaRPr lang="en-IN" dirty="0"/>
          </a:p>
        </p:txBody>
      </p:sp>
    </p:spTree>
    <p:extLst>
      <p:ext uri="{BB962C8B-B14F-4D97-AF65-F5344CB8AC3E}">
        <p14:creationId xmlns:p14="http://schemas.microsoft.com/office/powerpoint/2010/main" val="4132847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0412065-EC24-CF7D-F768-610D509254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9F4A3BCE-6DE4-3B69-E7AA-8FE944301411}"/>
              </a:ext>
            </a:extLst>
          </p:cNvPr>
          <p:cNvSpPr>
            <a:spLocks noGrp="1"/>
          </p:cNvSpPr>
          <p:nvPr>
            <p:ph type="title"/>
          </p:nvPr>
        </p:nvSpPr>
        <p:spPr/>
        <p:txBody>
          <a:bodyPr/>
          <a:lstStyle/>
          <a:p>
            <a:pPr algn="ctr"/>
            <a:r>
              <a:rPr lang="en-IN" b="1" dirty="0"/>
              <a:t>Needle Destroyer</a:t>
            </a:r>
            <a:endParaRPr lang="en-IN" dirty="0"/>
          </a:p>
        </p:txBody>
      </p:sp>
      <p:pic>
        <p:nvPicPr>
          <p:cNvPr id="4" name="Content Placeholder 3">
            <a:extLst>
              <a:ext uri="{FF2B5EF4-FFF2-40B4-BE49-F238E27FC236}">
                <a16:creationId xmlns:a16="http://schemas.microsoft.com/office/drawing/2014/main" xmlns="" id="{11F4AC73-10AA-2EC2-0B11-07B5D4E46F69}"/>
              </a:ext>
            </a:extLst>
          </p:cNvPr>
          <p:cNvPicPr>
            <a:picLocks noGrp="1" noChangeAspect="1"/>
          </p:cNvPicPr>
          <p:nvPr>
            <p:ph idx="1"/>
          </p:nvPr>
        </p:nvPicPr>
        <p:blipFill>
          <a:blip r:embed="rId2"/>
          <a:stretch>
            <a:fillRect/>
          </a:stretch>
        </p:blipFill>
        <p:spPr>
          <a:xfrm>
            <a:off x="1150650" y="1755344"/>
            <a:ext cx="3236624" cy="3509384"/>
          </a:xfrm>
          <a:prstGeom prst="rect">
            <a:avLst/>
          </a:prstGeom>
        </p:spPr>
      </p:pic>
      <p:pic>
        <p:nvPicPr>
          <p:cNvPr id="5" name="Picture 4">
            <a:extLst>
              <a:ext uri="{FF2B5EF4-FFF2-40B4-BE49-F238E27FC236}">
                <a16:creationId xmlns:a16="http://schemas.microsoft.com/office/drawing/2014/main" xmlns="" id="{C6D87CAC-0E5D-7423-F5B6-7143AB46E395}"/>
              </a:ext>
            </a:extLst>
          </p:cNvPr>
          <p:cNvPicPr>
            <a:picLocks noChangeAspect="1"/>
          </p:cNvPicPr>
          <p:nvPr/>
        </p:nvPicPr>
        <p:blipFill>
          <a:blip r:embed="rId3"/>
          <a:stretch>
            <a:fillRect/>
          </a:stretch>
        </p:blipFill>
        <p:spPr>
          <a:xfrm>
            <a:off x="5079999" y="1856509"/>
            <a:ext cx="3236624" cy="3408219"/>
          </a:xfrm>
          <a:prstGeom prst="rect">
            <a:avLst/>
          </a:prstGeom>
        </p:spPr>
      </p:pic>
    </p:spTree>
    <p:extLst>
      <p:ext uri="{BB962C8B-B14F-4D97-AF65-F5344CB8AC3E}">
        <p14:creationId xmlns:p14="http://schemas.microsoft.com/office/powerpoint/2010/main" val="2491629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F17FBE-A7AC-247A-E092-8E86145675B3}"/>
              </a:ext>
            </a:extLst>
          </p:cNvPr>
          <p:cNvSpPr>
            <a:spLocks noGrp="1"/>
          </p:cNvSpPr>
          <p:nvPr>
            <p:ph type="title"/>
          </p:nvPr>
        </p:nvSpPr>
        <p:spPr/>
        <p:txBody>
          <a:bodyPr/>
          <a:lstStyle/>
          <a:p>
            <a:pPr algn="ctr"/>
            <a:r>
              <a:rPr lang="hi-IN" b="1" dirty="0"/>
              <a:t>सिद्धांत और कार्य</a:t>
            </a:r>
            <a:endParaRPr lang="en-IN" dirty="0"/>
          </a:p>
        </p:txBody>
      </p:sp>
      <p:sp>
        <p:nvSpPr>
          <p:cNvPr id="3" name="Content Placeholder 2">
            <a:extLst>
              <a:ext uri="{FF2B5EF4-FFF2-40B4-BE49-F238E27FC236}">
                <a16:creationId xmlns:a16="http://schemas.microsoft.com/office/drawing/2014/main" xmlns="" id="{13CE86CA-FD5B-ADB2-C125-F2E53EA115D4}"/>
              </a:ext>
            </a:extLst>
          </p:cNvPr>
          <p:cNvSpPr>
            <a:spLocks noGrp="1"/>
          </p:cNvSpPr>
          <p:nvPr>
            <p:ph idx="1"/>
          </p:nvPr>
        </p:nvSpPr>
        <p:spPr/>
        <p:txBody>
          <a:bodyPr/>
          <a:lstStyle/>
          <a:p>
            <a:pPr lvl="0"/>
            <a:r>
              <a:rPr lang="hi-IN" dirty="0"/>
              <a:t>यांत्रिक रूप से सुइयों को काटता है।
सुई रखें; स्विच दबाएं।
सुई के टुकड़े सुरक्षित रूप से एकत्र किए गए।
"सुई को छोटे टुकड़ों में काट दिया जाता है, जिससे यह निपटान के लिए सुरक्षित हो जाता है।</a:t>
            </a:r>
            <a:endParaRPr lang="en-IN" dirty="0"/>
          </a:p>
        </p:txBody>
      </p:sp>
    </p:spTree>
    <p:extLst>
      <p:ext uri="{BB962C8B-B14F-4D97-AF65-F5344CB8AC3E}">
        <p14:creationId xmlns:p14="http://schemas.microsoft.com/office/powerpoint/2010/main" val="1113963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02136F-9FEB-BDD8-AFA4-AFF9E22EABDE}"/>
              </a:ext>
            </a:extLst>
          </p:cNvPr>
          <p:cNvSpPr>
            <a:spLocks noGrp="1"/>
          </p:cNvSpPr>
          <p:nvPr>
            <p:ph type="title"/>
          </p:nvPr>
        </p:nvSpPr>
        <p:spPr>
          <a:xfrm>
            <a:off x="536287" y="463551"/>
            <a:ext cx="7886700" cy="1325563"/>
          </a:xfrm>
        </p:spPr>
        <p:txBody>
          <a:bodyPr/>
          <a:lstStyle/>
          <a:p>
            <a:pPr algn="ctr"/>
            <a:r>
              <a:rPr lang="hi-IN" b="1" dirty="0"/>
              <a:t>उपयोग, देखभाल और सुरक्षा</a:t>
            </a:r>
            <a:endParaRPr lang="en-IN" dirty="0"/>
          </a:p>
        </p:txBody>
      </p:sp>
      <p:sp>
        <p:nvSpPr>
          <p:cNvPr id="3" name="Content Placeholder 2">
            <a:extLst>
              <a:ext uri="{FF2B5EF4-FFF2-40B4-BE49-F238E27FC236}">
                <a16:creationId xmlns:a16="http://schemas.microsoft.com/office/drawing/2014/main" xmlns="" id="{CF2D175C-DD1E-2931-1BD1-7B79871D2A48}"/>
              </a:ext>
            </a:extLst>
          </p:cNvPr>
          <p:cNvSpPr>
            <a:spLocks noGrp="1"/>
          </p:cNvSpPr>
          <p:nvPr>
            <p:ph idx="1"/>
          </p:nvPr>
        </p:nvSpPr>
        <p:spPr/>
        <p:txBody>
          <a:bodyPr/>
          <a:lstStyle/>
          <a:p>
            <a:pPr lvl="0"/>
            <a:r>
              <a:rPr lang="hi-IN" dirty="0"/>
              <a:t>सुई-छड़ी की चोटों को रोकता है।
नियमित रूप से खाली कंटेनर।
हाथ डालने से बचें; सुरक्षा नियमों का पालन करें।
"डिवाइस का हमेशा सावधानी से उपयोग करें और दस्ताने पहनें।</a:t>
            </a:r>
            <a:endParaRPr lang="en-IN" dirty="0"/>
          </a:p>
        </p:txBody>
      </p:sp>
    </p:spTree>
    <p:extLst>
      <p:ext uri="{BB962C8B-B14F-4D97-AF65-F5344CB8AC3E}">
        <p14:creationId xmlns:p14="http://schemas.microsoft.com/office/powerpoint/2010/main" val="35246992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EBE884-D5BE-8D1E-EBB5-3E3EBB044E8E}"/>
              </a:ext>
            </a:extLst>
          </p:cNvPr>
          <p:cNvSpPr>
            <a:spLocks noGrp="1"/>
          </p:cNvSpPr>
          <p:nvPr>
            <p:ph type="title"/>
          </p:nvPr>
        </p:nvSpPr>
        <p:spPr/>
        <p:txBody>
          <a:bodyPr/>
          <a:lstStyle/>
          <a:p>
            <a:pPr algn="ctr"/>
            <a:r>
              <a:rPr lang="en-IN" b="1" dirty="0"/>
              <a:t>Incubator</a:t>
            </a:r>
            <a:endParaRPr lang="en-IN" dirty="0"/>
          </a:p>
        </p:txBody>
      </p:sp>
      <p:sp>
        <p:nvSpPr>
          <p:cNvPr id="3" name="Content Placeholder 2">
            <a:extLst>
              <a:ext uri="{FF2B5EF4-FFF2-40B4-BE49-F238E27FC236}">
                <a16:creationId xmlns:a16="http://schemas.microsoft.com/office/drawing/2014/main" xmlns="" id="{236AA02A-8B0E-42DF-955A-FB64570BA2E8}"/>
              </a:ext>
            </a:extLst>
          </p:cNvPr>
          <p:cNvSpPr>
            <a:spLocks noGrp="1"/>
          </p:cNvSpPr>
          <p:nvPr>
            <p:ph idx="1"/>
          </p:nvPr>
        </p:nvSpPr>
        <p:spPr/>
        <p:txBody>
          <a:bodyPr/>
          <a:lstStyle/>
          <a:p>
            <a:r>
              <a:rPr lang="hi-IN" dirty="0"/>
              <a:t>परिचय और घटक
कोशिका वृद्धि के लिए नियंत्रित तापमान प्रदान करता है।
अवयव: कक्ष, तापमान नियंत्रक, अलमारियां।
"नियंत्रित परिस्थितियों में बैक्टीरिया या कोशिकाओं को विकसित करने के लिए उपयोग किया जाता है।</a:t>
            </a:r>
            <a:endParaRPr lang="en-IN" dirty="0"/>
          </a:p>
        </p:txBody>
      </p:sp>
    </p:spTree>
    <p:extLst>
      <p:ext uri="{BB962C8B-B14F-4D97-AF65-F5344CB8AC3E}">
        <p14:creationId xmlns:p14="http://schemas.microsoft.com/office/powerpoint/2010/main" val="312567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969E9F5-24C5-5BAF-4185-74D70CE6F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434266FA-D338-26C5-7E70-F66CC3FBE2A9}"/>
              </a:ext>
            </a:extLst>
          </p:cNvPr>
          <p:cNvSpPr>
            <a:spLocks noGrp="1"/>
          </p:cNvSpPr>
          <p:nvPr>
            <p:ph type="title"/>
          </p:nvPr>
        </p:nvSpPr>
        <p:spPr/>
        <p:txBody>
          <a:bodyPr/>
          <a:lstStyle/>
          <a:p>
            <a:pPr algn="ctr"/>
            <a:r>
              <a:rPr lang="en-IN" b="1" dirty="0"/>
              <a:t>Incubator</a:t>
            </a:r>
            <a:endParaRPr lang="en-IN" dirty="0"/>
          </a:p>
        </p:txBody>
      </p:sp>
      <p:pic>
        <p:nvPicPr>
          <p:cNvPr id="4" name="Content Placeholder 3">
            <a:extLst>
              <a:ext uri="{FF2B5EF4-FFF2-40B4-BE49-F238E27FC236}">
                <a16:creationId xmlns:a16="http://schemas.microsoft.com/office/drawing/2014/main" xmlns="" id="{50605F20-7B23-487C-1170-0A1F14ADBB3D}"/>
              </a:ext>
            </a:extLst>
          </p:cNvPr>
          <p:cNvPicPr>
            <a:picLocks noGrp="1" noChangeAspect="1"/>
          </p:cNvPicPr>
          <p:nvPr>
            <p:ph idx="1"/>
          </p:nvPr>
        </p:nvPicPr>
        <p:blipFill>
          <a:blip r:embed="rId2"/>
          <a:stretch>
            <a:fillRect/>
          </a:stretch>
        </p:blipFill>
        <p:spPr>
          <a:xfrm>
            <a:off x="1025237" y="1825625"/>
            <a:ext cx="6881090" cy="4351338"/>
          </a:xfrm>
          <a:prstGeom prst="rect">
            <a:avLst/>
          </a:prstGeom>
        </p:spPr>
      </p:pic>
    </p:spTree>
    <p:extLst>
      <p:ext uri="{BB962C8B-B14F-4D97-AF65-F5344CB8AC3E}">
        <p14:creationId xmlns:p14="http://schemas.microsoft.com/office/powerpoint/2010/main" val="7332116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29A18E-D238-1A3F-67D8-A512D0891D02}"/>
              </a:ext>
            </a:extLst>
          </p:cNvPr>
          <p:cNvSpPr>
            <a:spLocks noGrp="1"/>
          </p:cNvSpPr>
          <p:nvPr>
            <p:ph type="title"/>
          </p:nvPr>
        </p:nvSpPr>
        <p:spPr/>
        <p:txBody>
          <a:bodyPr/>
          <a:lstStyle/>
          <a:p>
            <a:pPr algn="ctr"/>
            <a:r>
              <a:rPr lang="hi-IN" b="1" dirty="0"/>
              <a:t>सिद्धांत और कार्य</a:t>
            </a:r>
            <a:endParaRPr lang="en-IN" dirty="0"/>
          </a:p>
        </p:txBody>
      </p:sp>
      <p:sp>
        <p:nvSpPr>
          <p:cNvPr id="3" name="Content Placeholder 2">
            <a:extLst>
              <a:ext uri="{FF2B5EF4-FFF2-40B4-BE49-F238E27FC236}">
                <a16:creationId xmlns:a16="http://schemas.microsoft.com/office/drawing/2014/main" xmlns="" id="{BD7912C0-0EAB-255F-7167-74617496AD7C}"/>
              </a:ext>
            </a:extLst>
          </p:cNvPr>
          <p:cNvSpPr>
            <a:spLocks noGrp="1"/>
          </p:cNvSpPr>
          <p:nvPr>
            <p:ph idx="1"/>
          </p:nvPr>
        </p:nvSpPr>
        <p:spPr/>
        <p:txBody>
          <a:bodyPr/>
          <a:lstStyle/>
          <a:p>
            <a:pPr lvl="0"/>
            <a:r>
              <a:rPr lang="hi-IN" dirty="0"/>
              <a:t>इष्टतम तापमान और आर्द्रता बनाए रखता है।
संस्कृतियों को अंदर रखें।
तापमान की निगरानी और समायोजन करें।</a:t>
            </a:r>
            <a:endParaRPr lang="en-IN" dirty="0"/>
          </a:p>
          <a:p>
            <a:pPr marL="0" lvl="0" indent="0">
              <a:buNone/>
            </a:pPr>
            <a:r>
              <a:rPr lang="hi-IN" dirty="0"/>
              <a:t>
"संस्कृतियों के उचित विकास के लिए तापमान नियंत्रण महत्वपूर्ण है।</a:t>
            </a:r>
            <a:endParaRPr lang="en-IN" dirty="0"/>
          </a:p>
        </p:txBody>
      </p:sp>
    </p:spTree>
    <p:extLst>
      <p:ext uri="{BB962C8B-B14F-4D97-AF65-F5344CB8AC3E}">
        <p14:creationId xmlns:p14="http://schemas.microsoft.com/office/powerpoint/2010/main" val="3792414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47CFB1-8F3E-FC18-4BDF-E572222E06EE}"/>
              </a:ext>
            </a:extLst>
          </p:cNvPr>
          <p:cNvSpPr>
            <a:spLocks noGrp="1"/>
          </p:cNvSpPr>
          <p:nvPr>
            <p:ph type="title"/>
          </p:nvPr>
        </p:nvSpPr>
        <p:spPr>
          <a:xfrm>
            <a:off x="628650" y="365127"/>
            <a:ext cx="7886700" cy="660110"/>
          </a:xfrm>
        </p:spPr>
        <p:txBody>
          <a:bodyPr>
            <a:normAutofit fontScale="90000"/>
          </a:bodyPr>
          <a:lstStyle/>
          <a:p>
            <a:pPr algn="ctr"/>
            <a:r>
              <a:rPr lang="hi-IN" b="1" dirty="0"/>
              <a:t>संचालन, सुरक्षा और उपयोग</a:t>
            </a:r>
            <a:endParaRPr lang="en-IN" dirty="0"/>
          </a:p>
        </p:txBody>
      </p:sp>
      <p:sp>
        <p:nvSpPr>
          <p:cNvPr id="3" name="Content Placeholder 2">
            <a:extLst>
              <a:ext uri="{FF2B5EF4-FFF2-40B4-BE49-F238E27FC236}">
                <a16:creationId xmlns:a16="http://schemas.microsoft.com/office/drawing/2014/main" xmlns="" id="{60FCA7E0-692B-8AFC-3B3C-6E84AFD7DACE}"/>
              </a:ext>
            </a:extLst>
          </p:cNvPr>
          <p:cNvSpPr>
            <a:spLocks noGrp="1"/>
          </p:cNvSpPr>
          <p:nvPr>
            <p:ph idx="1"/>
          </p:nvPr>
        </p:nvSpPr>
        <p:spPr>
          <a:xfrm>
            <a:off x="628650" y="1126836"/>
            <a:ext cx="7286914" cy="5050127"/>
          </a:xfrm>
        </p:spPr>
        <p:txBody>
          <a:bodyPr>
            <a:normAutofit fontScale="85000" lnSpcReduction="20000"/>
          </a:bodyPr>
          <a:lstStyle/>
          <a:p>
            <a:r>
              <a:rPr lang="hi-IN" b="1" dirty="0"/>
              <a:t>परिचालन:
रोटर में संतुलित ट्यूब लोड करें।
गति और समय निर्धारित करें।
शुरू करने से पहले ढक्कन बंद करें और लॉक करें।
खोलने से पहले रोटर के बंद होने तक प्रतीक्षा करें।
सुरक्षा:
कताई करते समय कभी न खोलें।
नियमित रूप से ट्यूबों और रोटर का निरीक्षण करें।
रेटेड </a:t>
            </a:r>
            <a:r>
              <a:rPr lang="en-IN" b="1" dirty="0"/>
              <a:t>RPM </a:t>
            </a:r>
            <a:r>
              <a:rPr lang="hi-IN" b="1" dirty="0"/>
              <a:t>से अधिक न हो।
सामान्य उपयोग:
रक्त प्लाज्मा/सीरम पृथक्करण
कोशिका या सूक्ष्मजीव संग्रह
प्रोटीन/डीएनए अलगाव</a:t>
            </a:r>
            <a:endParaRPr lang="en-IN" dirty="0"/>
          </a:p>
        </p:txBody>
      </p:sp>
    </p:spTree>
    <p:extLst>
      <p:ext uri="{BB962C8B-B14F-4D97-AF65-F5344CB8AC3E}">
        <p14:creationId xmlns:p14="http://schemas.microsoft.com/office/powerpoint/2010/main" val="39702158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603BBF-DD85-9060-8EFF-E51E4784E566}"/>
              </a:ext>
            </a:extLst>
          </p:cNvPr>
          <p:cNvSpPr>
            <a:spLocks noGrp="1"/>
          </p:cNvSpPr>
          <p:nvPr>
            <p:ph type="title"/>
          </p:nvPr>
        </p:nvSpPr>
        <p:spPr/>
        <p:txBody>
          <a:bodyPr/>
          <a:lstStyle/>
          <a:p>
            <a:pPr algn="ctr"/>
            <a:r>
              <a:rPr lang="hi-IN" b="1" dirty="0"/>
              <a:t>उपयोग, देखभाल और सुरक्षा</a:t>
            </a:r>
            <a:endParaRPr lang="en-IN" dirty="0"/>
          </a:p>
        </p:txBody>
      </p:sp>
      <p:sp>
        <p:nvSpPr>
          <p:cNvPr id="3" name="Content Placeholder 2">
            <a:extLst>
              <a:ext uri="{FF2B5EF4-FFF2-40B4-BE49-F238E27FC236}">
                <a16:creationId xmlns:a16="http://schemas.microsoft.com/office/drawing/2014/main" xmlns="" id="{C6845576-32C1-4704-6189-8AE659CF7785}"/>
              </a:ext>
            </a:extLst>
          </p:cNvPr>
          <p:cNvSpPr>
            <a:spLocks noGrp="1"/>
          </p:cNvSpPr>
          <p:nvPr>
            <p:ph idx="1"/>
          </p:nvPr>
        </p:nvSpPr>
        <p:spPr/>
        <p:txBody>
          <a:bodyPr/>
          <a:lstStyle/>
          <a:p>
            <a:pPr lvl="0"/>
            <a:r>
              <a:rPr lang="hi-IN" dirty="0"/>
              <a:t>सूक्ष्मजीवविज्ञानी संस्कृतियों, ऊतक वृद्धि.
नियमित रूप से साफ और कीटाणुरहित करें।
बार-बार खोलने से बचें।</a:t>
            </a:r>
            <a:endParaRPr lang="en-IN" dirty="0"/>
          </a:p>
          <a:p>
            <a:pPr marL="0" lvl="0" indent="0">
              <a:buNone/>
            </a:pPr>
            <a:endParaRPr lang="en-IN" dirty="0"/>
          </a:p>
          <a:p>
            <a:r>
              <a:rPr lang="hi-IN" dirty="0"/>
              <a:t>"संदूषण से बचने और स्थिर स्थिति बनाए रखने के लिए उद्घाटन को कम से कम करें।</a:t>
            </a:r>
            <a:endParaRPr lang="en-IN" dirty="0"/>
          </a:p>
        </p:txBody>
      </p:sp>
    </p:spTree>
    <p:extLst>
      <p:ext uri="{BB962C8B-B14F-4D97-AF65-F5344CB8AC3E}">
        <p14:creationId xmlns:p14="http://schemas.microsoft.com/office/powerpoint/2010/main" val="26234719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1AD45-74E1-7F44-6870-ABCF622D667E}"/>
              </a:ext>
            </a:extLst>
          </p:cNvPr>
          <p:cNvSpPr>
            <a:spLocks noGrp="1"/>
          </p:cNvSpPr>
          <p:nvPr>
            <p:ph type="title"/>
          </p:nvPr>
        </p:nvSpPr>
        <p:spPr/>
        <p:txBody>
          <a:bodyPr>
            <a:normAutofit/>
          </a:bodyPr>
          <a:lstStyle/>
          <a:p>
            <a:pPr algn="ctr"/>
            <a:r>
              <a:rPr lang="en-IN" b="1" dirty="0"/>
              <a:t>Urine Analyzer (Including Microalbumin Estimation)</a:t>
            </a:r>
            <a:endParaRPr lang="en-IN" dirty="0"/>
          </a:p>
        </p:txBody>
      </p:sp>
      <p:sp>
        <p:nvSpPr>
          <p:cNvPr id="3" name="Content Placeholder 2">
            <a:extLst>
              <a:ext uri="{FF2B5EF4-FFF2-40B4-BE49-F238E27FC236}">
                <a16:creationId xmlns:a16="http://schemas.microsoft.com/office/drawing/2014/main" xmlns="" id="{BF023C02-F5D6-1D45-7DBE-78DE0E7A33B1}"/>
              </a:ext>
            </a:extLst>
          </p:cNvPr>
          <p:cNvSpPr>
            <a:spLocks noGrp="1"/>
          </p:cNvSpPr>
          <p:nvPr>
            <p:ph idx="1"/>
          </p:nvPr>
        </p:nvSpPr>
        <p:spPr/>
        <p:txBody>
          <a:bodyPr/>
          <a:lstStyle/>
          <a:p>
            <a:r>
              <a:rPr lang="hi-IN" b="1" dirty="0"/>
              <a:t>परिचय और घटक</a:t>
            </a:r>
            <a:endParaRPr lang="en-IN" b="1" dirty="0"/>
          </a:p>
          <a:p>
            <a:r>
              <a:rPr lang="hi-IN" dirty="0"/>
              <a:t>ग्लूकोज, प्रोटीन, पीएच जैसे मूत्र मापदंडों को मापता है।
घटक: नमूना कप, पट्टी या सेंसर, प्रदर्शन।
"गुर्दे की समस्याओं, मधुमेह, या मूत्र संक्रमण का पता लगाने के लिए उपयोग किया जाता है।</a:t>
            </a:r>
            <a:endParaRPr lang="en-IN" dirty="0"/>
          </a:p>
        </p:txBody>
      </p:sp>
    </p:spTree>
    <p:extLst>
      <p:ext uri="{BB962C8B-B14F-4D97-AF65-F5344CB8AC3E}">
        <p14:creationId xmlns:p14="http://schemas.microsoft.com/office/powerpoint/2010/main" val="2524147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3DABE56-8962-B1C3-AAAB-2A09D2CCA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531BAF63-B400-931A-9011-A36EBAD66755}"/>
              </a:ext>
            </a:extLst>
          </p:cNvPr>
          <p:cNvSpPr>
            <a:spLocks noGrp="1"/>
          </p:cNvSpPr>
          <p:nvPr>
            <p:ph type="title"/>
          </p:nvPr>
        </p:nvSpPr>
        <p:spPr/>
        <p:txBody>
          <a:bodyPr>
            <a:normAutofit/>
          </a:bodyPr>
          <a:lstStyle/>
          <a:p>
            <a:pPr algn="ctr"/>
            <a:r>
              <a:rPr lang="en-IN" b="1" dirty="0"/>
              <a:t>Urine Analyzer (Including Microalbumin Estimation)</a:t>
            </a:r>
            <a:endParaRPr lang="en-IN" dirty="0"/>
          </a:p>
        </p:txBody>
      </p:sp>
      <p:pic>
        <p:nvPicPr>
          <p:cNvPr id="4" name="Content Placeholder 3">
            <a:extLst>
              <a:ext uri="{FF2B5EF4-FFF2-40B4-BE49-F238E27FC236}">
                <a16:creationId xmlns:a16="http://schemas.microsoft.com/office/drawing/2014/main" xmlns="" id="{1EF662C1-5754-2A37-C6B6-61A9E2F9DFC3}"/>
              </a:ext>
            </a:extLst>
          </p:cNvPr>
          <p:cNvPicPr>
            <a:picLocks noGrp="1" noChangeAspect="1"/>
          </p:cNvPicPr>
          <p:nvPr>
            <p:ph idx="1"/>
          </p:nvPr>
        </p:nvPicPr>
        <p:blipFill>
          <a:blip r:embed="rId2"/>
          <a:stretch>
            <a:fillRect/>
          </a:stretch>
        </p:blipFill>
        <p:spPr>
          <a:xfrm>
            <a:off x="997526" y="1825625"/>
            <a:ext cx="6871855" cy="4351338"/>
          </a:xfrm>
          <a:prstGeom prst="rect">
            <a:avLst/>
          </a:prstGeom>
        </p:spPr>
      </p:pic>
    </p:spTree>
    <p:extLst>
      <p:ext uri="{BB962C8B-B14F-4D97-AF65-F5344CB8AC3E}">
        <p14:creationId xmlns:p14="http://schemas.microsoft.com/office/powerpoint/2010/main" val="2330767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FBB7AA-DF23-930F-6F8E-29525D69414B}"/>
              </a:ext>
            </a:extLst>
          </p:cNvPr>
          <p:cNvSpPr>
            <a:spLocks noGrp="1"/>
          </p:cNvSpPr>
          <p:nvPr>
            <p:ph type="title"/>
          </p:nvPr>
        </p:nvSpPr>
        <p:spPr/>
        <p:txBody>
          <a:bodyPr/>
          <a:lstStyle/>
          <a:p>
            <a:pPr algn="ctr"/>
            <a:r>
              <a:rPr lang="hi-IN" b="1" dirty="0"/>
              <a:t>सिद्धांत और कार्य</a:t>
            </a:r>
            <a:endParaRPr lang="en-IN" dirty="0"/>
          </a:p>
        </p:txBody>
      </p:sp>
      <p:sp>
        <p:nvSpPr>
          <p:cNvPr id="3" name="Content Placeholder 2">
            <a:extLst>
              <a:ext uri="{FF2B5EF4-FFF2-40B4-BE49-F238E27FC236}">
                <a16:creationId xmlns:a16="http://schemas.microsoft.com/office/drawing/2014/main" xmlns="" id="{E9C3EACA-4ABE-D27F-0141-7353C287CCDD}"/>
              </a:ext>
            </a:extLst>
          </p:cNvPr>
          <p:cNvSpPr>
            <a:spLocks noGrp="1"/>
          </p:cNvSpPr>
          <p:nvPr>
            <p:ph idx="1"/>
          </p:nvPr>
        </p:nvSpPr>
        <p:spPr/>
        <p:txBody>
          <a:bodyPr/>
          <a:lstStyle/>
          <a:p>
            <a:pPr lvl="0"/>
            <a:r>
              <a:rPr lang="hi-IN" dirty="0"/>
              <a:t>रासायनिक या ऑप्टिकल सेंसर विश्लेषणों का पता लगाते हैं।
नमूना डाला गया; मशीन मूल्यों को मापती है और प्रदर्शित करती है।
गुर्दे की बीमारी के शुरुआती लिए माइक्रोएल्ब्यूमिन का पता लगा सकते हैं।</a:t>
            </a:r>
            <a:endParaRPr lang="en-IN" dirty="0"/>
          </a:p>
          <a:p>
            <a:pPr marL="0" lvl="0" indent="0">
              <a:buNone/>
            </a:pPr>
            <a:r>
              <a:rPr lang="hi-IN" dirty="0"/>
              <a:t>
"गुर्दे की क्षति का पता लगाने के लिए माइक्रोएल्ब्यूमिन का पता लगाना महत्वपूर्ण है।</a:t>
            </a:r>
            <a:endParaRPr lang="en-IN" dirty="0"/>
          </a:p>
        </p:txBody>
      </p:sp>
    </p:spTree>
    <p:extLst>
      <p:ext uri="{BB962C8B-B14F-4D97-AF65-F5344CB8AC3E}">
        <p14:creationId xmlns:p14="http://schemas.microsoft.com/office/powerpoint/2010/main" val="2880134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0E852F-A7D4-2C33-07D0-FFC1AAD7D819}"/>
              </a:ext>
            </a:extLst>
          </p:cNvPr>
          <p:cNvSpPr>
            <a:spLocks noGrp="1"/>
          </p:cNvSpPr>
          <p:nvPr>
            <p:ph type="title"/>
          </p:nvPr>
        </p:nvSpPr>
        <p:spPr/>
        <p:txBody>
          <a:bodyPr/>
          <a:lstStyle/>
          <a:p>
            <a:pPr algn="ctr"/>
            <a:r>
              <a:rPr lang="hi-IN" b="1" dirty="0"/>
              <a:t>उपयोग, देखभाल और सुरक्षा</a:t>
            </a:r>
            <a:endParaRPr lang="en-IN" dirty="0"/>
          </a:p>
        </p:txBody>
      </p:sp>
      <p:sp>
        <p:nvSpPr>
          <p:cNvPr id="3" name="Content Placeholder 2">
            <a:extLst>
              <a:ext uri="{FF2B5EF4-FFF2-40B4-BE49-F238E27FC236}">
                <a16:creationId xmlns:a16="http://schemas.microsoft.com/office/drawing/2014/main" xmlns="" id="{72EBAAD8-31BF-92D1-CCE9-C352C9C09905}"/>
              </a:ext>
            </a:extLst>
          </p:cNvPr>
          <p:cNvSpPr>
            <a:spLocks noGrp="1"/>
          </p:cNvSpPr>
          <p:nvPr>
            <p:ph idx="1"/>
          </p:nvPr>
        </p:nvSpPr>
        <p:spPr/>
        <p:txBody>
          <a:bodyPr/>
          <a:lstStyle/>
          <a:p>
            <a:r>
              <a:rPr lang="hi-IN" dirty="0"/>
              <a:t>नियमित मूत्र विश्लेषण, मधुमेह की निगरानी।
स्वच्छ नमूना बंदरगाह; सेंसर को कैलिब्रेट करें।
दस्ताने के साथ नमूने संभालें।</a:t>
            </a:r>
            <a:endParaRPr lang="en-IN" dirty="0"/>
          </a:p>
          <a:p>
            <a:pPr marL="0" indent="0">
              <a:buNone/>
            </a:pPr>
            <a:r>
              <a:rPr lang="hi-IN" dirty="0"/>
              <a:t>
"हमेशा मूत्र के नमूनों को सुरक्षित रूप से संभालें और सटीक परिणामों के लिए विश्लेषक को कैलिब्रेट करें।</a:t>
            </a:r>
            <a:endParaRPr lang="en-IN" dirty="0"/>
          </a:p>
        </p:txBody>
      </p:sp>
    </p:spTree>
    <p:extLst>
      <p:ext uri="{BB962C8B-B14F-4D97-AF65-F5344CB8AC3E}">
        <p14:creationId xmlns:p14="http://schemas.microsoft.com/office/powerpoint/2010/main" val="21353015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विसंक्रमण और कीटाणुशोधन</a:t>
            </a:r>
            <a:endParaRPr dirty="0"/>
          </a:p>
        </p:txBody>
      </p:sp>
      <p:sp>
        <p:nvSpPr>
          <p:cNvPr id="3" name="Content Placeholder 2"/>
          <p:cNvSpPr>
            <a:spLocks noGrp="1"/>
          </p:cNvSpPr>
          <p:nvPr>
            <p:ph idx="1"/>
          </p:nvPr>
        </p:nvSpPr>
        <p:spPr/>
        <p:txBody>
          <a:bodyPr/>
          <a:lstStyle/>
          <a:p>
            <a:pPr marL="0" indent="0">
              <a:buNone/>
            </a:pPr>
            <a:r>
              <a:rPr dirty="0"/>
              <a:t>• </a:t>
            </a:r>
            <a:r>
              <a:rPr lang="hi-IN" dirty="0"/>
              <a:t>विसंक्रमण</a:t>
            </a:r>
            <a:r>
              <a:rPr dirty="0"/>
              <a:t>: </a:t>
            </a:r>
            <a:r>
              <a:rPr lang="hi-IN" dirty="0"/>
              <a:t>सभी सूक्ष्मजीवों का पूर्ण विनाश।</a:t>
            </a:r>
            <a:endParaRPr dirty="0"/>
          </a:p>
          <a:p>
            <a:pPr marL="0" indent="0">
              <a:buNone/>
            </a:pPr>
            <a:r>
              <a:rPr dirty="0"/>
              <a:t>• </a:t>
            </a:r>
            <a:r>
              <a:rPr lang="hi-IN" dirty="0"/>
              <a:t>विधियाँ:- </a:t>
            </a:r>
            <a:endParaRPr lang="en-IN" dirty="0"/>
          </a:p>
          <a:p>
            <a:r>
              <a:rPr lang="hi-IN" dirty="0"/>
              <a:t>आटोक्लेविंग (121 डिग्री सेल्सियस, 15 साई, 15 मिनट)- सूखी गर्मी (1 घंटे के लिए 160 डिग्री सेल्सियस)</a:t>
            </a:r>
            <a:endParaRPr lang="en-IN" dirty="0"/>
          </a:p>
          <a:p>
            <a:pPr marL="0" indent="0">
              <a:buNone/>
            </a:pPr>
            <a:r>
              <a:rPr lang="hi-IN" dirty="0"/>
              <a:t>- निस्पंदन (गर्मी-अस्थिर तरल पदार्थ के लिए)
- रासायनिक कीटाणुशोधन (1% सोडियम हाइपोक्लोराइट)।</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विभिन्न परीक्षण नमूनों का संग्रह</a:t>
            </a:r>
            <a:endParaRPr dirty="0"/>
          </a:p>
        </p:txBody>
      </p:sp>
      <p:sp>
        <p:nvSpPr>
          <p:cNvPr id="3" name="Content Placeholder 2"/>
          <p:cNvSpPr>
            <a:spLocks noGrp="1"/>
          </p:cNvSpPr>
          <p:nvPr>
            <p:ph idx="1"/>
          </p:nvPr>
        </p:nvSpPr>
        <p:spPr/>
        <p:txBody>
          <a:bodyPr/>
          <a:lstStyle/>
          <a:p>
            <a:pPr marL="0" indent="0">
              <a:buNone/>
            </a:pPr>
            <a:r>
              <a:rPr dirty="0"/>
              <a:t>• </a:t>
            </a:r>
            <a:r>
              <a:rPr lang="hi-IN" dirty="0"/>
              <a:t>जैव रसायन - सीरम/प्लाज्मा, लाल/पीली ट्यूब।
• हेमेटोलॉजी - संपूर्ण रक्त, ईडीटीए (बैंगनी ट्यूब)।
• मूत्र - मिडस्ट्रीम क्लीन-कैच नमूना।
• सावधानियां: लेबलिंग, उपवास, समय पर प्रसंस्करण।</a:t>
            </a: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वैक्यूटेनर प्रणाली और उपयोग</a:t>
            </a:r>
            <a:endParaRPr dirty="0"/>
          </a:p>
        </p:txBody>
      </p:sp>
      <p:sp>
        <p:nvSpPr>
          <p:cNvPr id="3" name="Content Placeholder 2"/>
          <p:cNvSpPr>
            <a:spLocks noGrp="1"/>
          </p:cNvSpPr>
          <p:nvPr>
            <p:ph idx="1"/>
          </p:nvPr>
        </p:nvSpPr>
        <p:spPr/>
        <p:txBody>
          <a:bodyPr/>
          <a:lstStyle/>
          <a:p>
            <a:pPr marL="0" indent="0">
              <a:buNone/>
            </a:pPr>
            <a:r>
              <a:rPr dirty="0"/>
              <a:t>• </a:t>
            </a:r>
            <a:r>
              <a:rPr lang="hi-IN" dirty="0">
                <a:solidFill>
                  <a:srgbClr val="FF0000"/>
                </a:solidFill>
              </a:rPr>
              <a:t>लाल</a:t>
            </a:r>
            <a:r>
              <a:rPr lang="hi-IN" dirty="0"/>
              <a:t> - सीरम, कोई योजक नहीं।
• </a:t>
            </a:r>
            <a:r>
              <a:rPr lang="hi-IN" dirty="0">
                <a:solidFill>
                  <a:srgbClr val="FFFF00"/>
                </a:solidFill>
              </a:rPr>
              <a:t>पीला</a:t>
            </a:r>
            <a:r>
              <a:rPr lang="hi-IN" dirty="0"/>
              <a:t> - जेल विभाजक, रसायन विज्ञान परीक्षण।
• </a:t>
            </a:r>
            <a:r>
              <a:rPr lang="hi-IN" dirty="0">
                <a:solidFill>
                  <a:srgbClr val="7030A0"/>
                </a:solidFill>
              </a:rPr>
              <a:t>बैंगनी </a:t>
            </a:r>
            <a:r>
              <a:rPr lang="hi-IN" dirty="0"/>
              <a:t>- ईडीटीए, हेमेटोलॉजी।
• </a:t>
            </a:r>
            <a:r>
              <a:rPr lang="hi-IN" dirty="0">
                <a:solidFill>
                  <a:srgbClr val="002060"/>
                </a:solidFill>
              </a:rPr>
              <a:t>नीला</a:t>
            </a:r>
            <a:r>
              <a:rPr lang="hi-IN" dirty="0"/>
              <a:t> - सोडियम साइट्रेट, जमावट।
• </a:t>
            </a:r>
            <a:r>
              <a:rPr lang="hi-IN" dirty="0">
                <a:solidFill>
                  <a:srgbClr val="00B050"/>
                </a:solidFill>
              </a:rPr>
              <a:t>हरा</a:t>
            </a:r>
            <a:r>
              <a:rPr lang="hi-IN" dirty="0"/>
              <a:t> - हेपरिन, प्लाज्मा।
• ग्रे - फ्लोराइड/ऑक्सालेट, ग्लूकोज।</a:t>
            </a:r>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dirty="0"/>
              <a:t>मूत्र की शारीरिक और रासायनिक जांच</a:t>
            </a:r>
            <a:endParaRPr dirty="0"/>
          </a:p>
        </p:txBody>
      </p:sp>
      <p:sp>
        <p:nvSpPr>
          <p:cNvPr id="3" name="Content Placeholder 2"/>
          <p:cNvSpPr>
            <a:spLocks noGrp="1"/>
          </p:cNvSpPr>
          <p:nvPr>
            <p:ph idx="1"/>
          </p:nvPr>
        </p:nvSpPr>
        <p:spPr/>
        <p:txBody>
          <a:bodyPr/>
          <a:lstStyle/>
          <a:p>
            <a:pPr marL="0" indent="0">
              <a:buNone/>
            </a:pPr>
            <a:r>
              <a:rPr dirty="0"/>
              <a:t>• </a:t>
            </a:r>
            <a:r>
              <a:rPr lang="hi-IN" dirty="0"/>
              <a:t>शारीरिक: रंग, स्पष्टता, गंध, विशिष्ट गुरुत्व (1.005-1.030)।
• रासायनिक (डिपस्टिक):
  - पीएच: 4.5-8.0
  - प्रोटीन: नकारात्मक
  - ग्लूकोज/कीटोन: नकारात्मक
  - रक्त/बिलीरुबिन/ल्यूकोसाइट्स: नकारात्मक
• नैदानिक महत्व: गुर्दे, यकृत, संक्रमण संकेतक।</a:t>
            </a: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1D97CD1-D9C1-0F58-620E-252A778DA5B9}"/>
              </a:ext>
            </a:extLst>
          </p:cNvPr>
          <p:cNvSpPr>
            <a:spLocks noGrp="1"/>
          </p:cNvSpPr>
          <p:nvPr>
            <p:ph idx="1"/>
          </p:nvPr>
        </p:nvSpPr>
        <p:spPr>
          <a:xfrm>
            <a:off x="533400" y="2857500"/>
            <a:ext cx="8229600" cy="3009900"/>
          </a:xfrm>
        </p:spPr>
        <p:txBody>
          <a:bodyPr>
            <a:normAutofit/>
          </a:bodyPr>
          <a:lstStyle/>
          <a:p>
            <a:pPr marL="0" indent="0" algn="ctr">
              <a:buNone/>
            </a:pPr>
            <a:r>
              <a:rPr lang="hi-IN" sz="8000" b="1" dirty="0">
                <a:solidFill>
                  <a:srgbClr val="FF0000"/>
                </a:solidFill>
              </a:rPr>
              <a:t>कोई भी प्रश्न 
?</a:t>
            </a:r>
            <a:endParaRPr lang="en-IN" dirty="0"/>
          </a:p>
          <a:p>
            <a:endParaRPr lang="en-IN" dirty="0"/>
          </a:p>
          <a:p>
            <a:pPr marL="0" indent="0">
              <a:buNone/>
            </a:pPr>
            <a:endParaRPr lang="en-IN" dirty="0"/>
          </a:p>
          <a:p>
            <a:endParaRPr lang="en-IN" dirty="0"/>
          </a:p>
        </p:txBody>
      </p:sp>
    </p:spTree>
    <p:extLst>
      <p:ext uri="{BB962C8B-B14F-4D97-AF65-F5344CB8AC3E}">
        <p14:creationId xmlns:p14="http://schemas.microsoft.com/office/powerpoint/2010/main" val="93677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819A20-E146-04A9-2B3C-8056F75CC390}"/>
              </a:ext>
            </a:extLst>
          </p:cNvPr>
          <p:cNvSpPr>
            <a:spLocks noGrp="1"/>
          </p:cNvSpPr>
          <p:nvPr>
            <p:ph type="title"/>
          </p:nvPr>
        </p:nvSpPr>
        <p:spPr>
          <a:xfrm>
            <a:off x="628650" y="365127"/>
            <a:ext cx="7886700" cy="697056"/>
          </a:xfrm>
        </p:spPr>
        <p:txBody>
          <a:bodyPr/>
          <a:lstStyle/>
          <a:p>
            <a:pPr algn="ctr"/>
            <a:r>
              <a:rPr lang="en-IN" dirty="0"/>
              <a:t>ABG Analyser</a:t>
            </a:r>
          </a:p>
        </p:txBody>
      </p:sp>
      <p:pic>
        <p:nvPicPr>
          <p:cNvPr id="4" name="Content Placeholder 3">
            <a:extLst>
              <a:ext uri="{FF2B5EF4-FFF2-40B4-BE49-F238E27FC236}">
                <a16:creationId xmlns:a16="http://schemas.microsoft.com/office/drawing/2014/main" xmlns="" id="{DB33E3B8-95F5-EA57-FCCA-7BF9C11FF3A5}"/>
              </a:ext>
            </a:extLst>
          </p:cNvPr>
          <p:cNvPicPr>
            <a:picLocks noGrp="1" noChangeAspect="1"/>
          </p:cNvPicPr>
          <p:nvPr>
            <p:ph idx="1"/>
          </p:nvPr>
        </p:nvPicPr>
        <p:blipFill>
          <a:blip r:embed="rId2"/>
          <a:stretch>
            <a:fillRect/>
          </a:stretch>
        </p:blipFill>
        <p:spPr>
          <a:xfrm>
            <a:off x="3036201" y="3920832"/>
            <a:ext cx="2831451" cy="2701641"/>
          </a:xfrm>
          <a:prstGeom prst="rect">
            <a:avLst/>
          </a:prstGeom>
        </p:spPr>
      </p:pic>
      <p:sp>
        <p:nvSpPr>
          <p:cNvPr id="7" name="TextBox 6">
            <a:extLst>
              <a:ext uri="{FF2B5EF4-FFF2-40B4-BE49-F238E27FC236}">
                <a16:creationId xmlns:a16="http://schemas.microsoft.com/office/drawing/2014/main" xmlns="" id="{3C614BF4-B6B2-B510-6F76-A755AD931FD4}"/>
              </a:ext>
            </a:extLst>
          </p:cNvPr>
          <p:cNvSpPr txBox="1"/>
          <p:nvPr/>
        </p:nvSpPr>
        <p:spPr>
          <a:xfrm>
            <a:off x="489528" y="1224292"/>
            <a:ext cx="8654472" cy="2862322"/>
          </a:xfrm>
          <a:prstGeom prst="rect">
            <a:avLst/>
          </a:prstGeom>
          <a:noFill/>
        </p:spPr>
        <p:txBody>
          <a:bodyPr wrap="square">
            <a:spAutoFit/>
          </a:bodyPr>
          <a:lstStyle/>
          <a:p>
            <a:pPr lvl="0" defTabSz="914400" eaLnBrk="0" fontAlgn="base" hangingPunct="0">
              <a:spcBef>
                <a:spcPct val="0"/>
              </a:spcBef>
              <a:spcAft>
                <a:spcPct val="0"/>
              </a:spcAft>
              <a:buFontTx/>
              <a:buChar char="•"/>
            </a:pPr>
            <a:r>
              <a:rPr lang="hi-IN" altLang="en-US" sz="2000" dirty="0">
                <a:latin typeface="Arial" panose="020B0604020202020204" pitchFamily="34" charset="0"/>
              </a:rPr>
              <a:t>एबीजी विश्लेषक एक चिकित्सा उपकरण है जिसका उपयोग रक्त गैसों और एसिड-बेस बैलेंस को मापने के लिए किया जाता है।
यह निम्न स्तरों को निर्धारित करता है:
पीएच - रक्त अम्लता या क्षारीयता
</a:t>
            </a:r>
            <a:r>
              <a:rPr lang="en-US" altLang="en-US" sz="2000" dirty="0" err="1">
                <a:latin typeface="Arial" panose="020B0604020202020204" pitchFamily="34" charset="0"/>
              </a:rPr>
              <a:t>PaO</a:t>
            </a:r>
            <a:r>
              <a:rPr lang="en-US" altLang="en-US" sz="2000" dirty="0">
                <a:latin typeface="Arial" panose="020B0604020202020204" pitchFamily="34" charset="0"/>
              </a:rPr>
              <a:t>₂ - </a:t>
            </a:r>
            <a:r>
              <a:rPr lang="hi-IN" altLang="en-US" sz="2000" dirty="0">
                <a:latin typeface="Arial" panose="020B0604020202020204" pitchFamily="34" charset="0"/>
              </a:rPr>
              <a:t>ऑक्सीजन का आंशिक दबाव
</a:t>
            </a:r>
            <a:r>
              <a:rPr lang="en-US" altLang="en-US" sz="2000" dirty="0" err="1">
                <a:latin typeface="Arial" panose="020B0604020202020204" pitchFamily="34" charset="0"/>
              </a:rPr>
              <a:t>PaCO</a:t>
            </a:r>
            <a:r>
              <a:rPr lang="en-US" altLang="en-US" sz="2000" dirty="0">
                <a:latin typeface="Arial" panose="020B0604020202020204" pitchFamily="34" charset="0"/>
              </a:rPr>
              <a:t>₂ - </a:t>
            </a:r>
            <a:r>
              <a:rPr lang="hi-IN" altLang="en-US" sz="2000" dirty="0">
                <a:latin typeface="Arial" panose="020B0604020202020204" pitchFamily="34" charset="0"/>
              </a:rPr>
              <a:t>कार्बन डाइऑक्साइड का आंशिक दबाव
</a:t>
            </a:r>
            <a:r>
              <a:rPr lang="en-US" altLang="en-US" sz="2000" dirty="0">
                <a:latin typeface="Arial" panose="020B0604020202020204" pitchFamily="34" charset="0"/>
              </a:rPr>
              <a:t>HCO₃⁻ - </a:t>
            </a:r>
            <a:r>
              <a:rPr lang="hi-IN" altLang="en-US" sz="2000" dirty="0">
                <a:latin typeface="Arial" panose="020B0604020202020204" pitchFamily="34" charset="0"/>
              </a:rPr>
              <a:t>बाइकार्बोनेट सांद्रता
उद्देश्य: गंभीर रूप से बीमार रोगियों में श्वसन और चयापचय समारोह का आकलन करना।</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038681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0A8C1D0-F71D-B81A-2F16-9719A69417D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2DE717A-4AAE-EFE4-647E-F9C573391AB7}"/>
              </a:ext>
            </a:extLst>
          </p:cNvPr>
          <p:cNvSpPr>
            <a:spLocks noGrp="1"/>
          </p:cNvSpPr>
          <p:nvPr>
            <p:ph idx="1"/>
          </p:nvPr>
        </p:nvSpPr>
        <p:spPr>
          <a:xfrm>
            <a:off x="457200" y="609601"/>
            <a:ext cx="8229600" cy="3733800"/>
          </a:xfrm>
        </p:spPr>
        <p:txBody>
          <a:bodyPr>
            <a:normAutofit/>
          </a:bodyPr>
          <a:lstStyle/>
          <a:p>
            <a:pPr marL="0" indent="0">
              <a:buNone/>
            </a:pPr>
            <a:endParaRPr lang="en-IN" dirty="0"/>
          </a:p>
          <a:p>
            <a:endParaRPr lang="en-IN" dirty="0"/>
          </a:p>
          <a:p>
            <a:pPr marL="0" indent="0" algn="ctr">
              <a:buNone/>
            </a:pPr>
            <a:r>
              <a:rPr lang="hi-IN" sz="8000" b="1" dirty="0">
                <a:solidFill>
                  <a:srgbClr val="00B050"/>
                </a:solidFill>
              </a:rPr>
              <a:t>धन्यवाद</a:t>
            </a:r>
            <a:endParaRPr lang="en-IN" sz="8000" b="1" dirty="0">
              <a:solidFill>
                <a:srgbClr val="00B050"/>
              </a:solidFill>
            </a:endParaRPr>
          </a:p>
        </p:txBody>
      </p:sp>
    </p:spTree>
    <p:extLst>
      <p:ext uri="{BB962C8B-B14F-4D97-AF65-F5344CB8AC3E}">
        <p14:creationId xmlns:p14="http://schemas.microsoft.com/office/powerpoint/2010/main" val="386598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462F52-4D6A-E978-7B28-6E404CE4DBAC}"/>
              </a:ext>
            </a:extLst>
          </p:cNvPr>
          <p:cNvSpPr>
            <a:spLocks noGrp="1"/>
          </p:cNvSpPr>
          <p:nvPr>
            <p:ph type="title"/>
          </p:nvPr>
        </p:nvSpPr>
        <p:spPr/>
        <p:txBody>
          <a:bodyPr/>
          <a:lstStyle/>
          <a:p>
            <a:pPr algn="ctr"/>
            <a:r>
              <a:rPr lang="en-IN" b="1" dirty="0"/>
              <a:t>ABG Analyzer</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1724B754-B31A-94BB-F034-A1A988E37EB6}"/>
              </a:ext>
            </a:extLst>
          </p:cNvPr>
          <p:cNvSpPr>
            <a:spLocks noGrp="1"/>
          </p:cNvSpPr>
          <p:nvPr>
            <p:ph idx="1"/>
          </p:nvPr>
        </p:nvSpPr>
        <p:spPr/>
        <p:txBody>
          <a:bodyPr/>
          <a:lstStyle/>
          <a:p>
            <a:r>
              <a:rPr lang="hi-IN" b="1" dirty="0"/>
              <a:t>परिचय और घटक
धमनी रक्त गैसों को मापता है: पीएच, </a:t>
            </a:r>
            <a:r>
              <a:rPr lang="en-IN" b="1" dirty="0"/>
              <a:t>O₂, CO₂।
</a:t>
            </a:r>
            <a:r>
              <a:rPr lang="hi-IN" b="1" dirty="0"/>
              <a:t>घटक: नमूना पोर्ट, इलेक्ट्रोड, डिस्प्ले स्क्रीन।
"यह उपकरण रोगी की श्वसन और चयापचय स्थिति की जांच करने के लिए रक्त में ऑक्सीजन, कार्बन डाइऑक्साइड और पीएच को मापता है।</a:t>
            </a:r>
            <a:endParaRPr lang="en-IN" dirty="0"/>
          </a:p>
        </p:txBody>
      </p:sp>
    </p:spTree>
    <p:extLst>
      <p:ext uri="{BB962C8B-B14F-4D97-AF65-F5344CB8AC3E}">
        <p14:creationId xmlns:p14="http://schemas.microsoft.com/office/powerpoint/2010/main" val="63139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2B70B5-CFD6-82FD-962B-FEDCED479564}"/>
              </a:ext>
            </a:extLst>
          </p:cNvPr>
          <p:cNvSpPr>
            <a:spLocks noGrp="1"/>
          </p:cNvSpPr>
          <p:nvPr>
            <p:ph type="title"/>
          </p:nvPr>
        </p:nvSpPr>
        <p:spPr/>
        <p:txBody>
          <a:bodyPr/>
          <a:lstStyle/>
          <a:p>
            <a:pPr algn="ctr"/>
            <a:r>
              <a:rPr lang="en-IN" b="1" dirty="0"/>
              <a:t>ABG Analyzer</a:t>
            </a:r>
            <a:endParaRPr lang="en-IN" dirty="0"/>
          </a:p>
        </p:txBody>
      </p:sp>
      <p:pic>
        <p:nvPicPr>
          <p:cNvPr id="4" name="Content Placeholder 3">
            <a:extLst>
              <a:ext uri="{FF2B5EF4-FFF2-40B4-BE49-F238E27FC236}">
                <a16:creationId xmlns:a16="http://schemas.microsoft.com/office/drawing/2014/main" xmlns="" id="{046206B0-7EFF-0E49-6879-A5333AEFA434}"/>
              </a:ext>
            </a:extLst>
          </p:cNvPr>
          <p:cNvPicPr>
            <a:picLocks noGrp="1" noChangeAspect="1"/>
          </p:cNvPicPr>
          <p:nvPr>
            <p:ph idx="1"/>
          </p:nvPr>
        </p:nvPicPr>
        <p:blipFill>
          <a:blip r:embed="rId2"/>
          <a:stretch>
            <a:fillRect/>
          </a:stretch>
        </p:blipFill>
        <p:spPr>
          <a:xfrm>
            <a:off x="628650" y="1825625"/>
            <a:ext cx="7785677" cy="4351338"/>
          </a:xfrm>
          <a:prstGeom prst="rect">
            <a:avLst/>
          </a:prstGeom>
        </p:spPr>
      </p:pic>
    </p:spTree>
    <p:extLst>
      <p:ext uri="{BB962C8B-B14F-4D97-AF65-F5344CB8AC3E}">
        <p14:creationId xmlns:p14="http://schemas.microsoft.com/office/powerpoint/2010/main" val="780871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CDD493-2EBD-1F72-924B-B474A793CE59}"/>
              </a:ext>
            </a:extLst>
          </p:cNvPr>
          <p:cNvSpPr>
            <a:spLocks noGrp="1"/>
          </p:cNvSpPr>
          <p:nvPr>
            <p:ph type="title"/>
          </p:nvPr>
        </p:nvSpPr>
        <p:spPr/>
        <p:txBody>
          <a:bodyPr/>
          <a:lstStyle/>
          <a:p>
            <a:pPr algn="ctr"/>
            <a:r>
              <a:rPr lang="hi-IN" b="1" dirty="0"/>
              <a:t>सिद्धांत और कार्य</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B77AB15B-7912-AD82-6FAD-8A4122F4FD4C}"/>
              </a:ext>
            </a:extLst>
          </p:cNvPr>
          <p:cNvSpPr>
            <a:spLocks noGrp="1"/>
          </p:cNvSpPr>
          <p:nvPr>
            <p:ph idx="1"/>
          </p:nvPr>
        </p:nvSpPr>
        <p:spPr/>
        <p:txBody>
          <a:bodyPr/>
          <a:lstStyle/>
          <a:p>
            <a:pPr lvl="0"/>
            <a:r>
              <a:rPr lang="hi-IN" dirty="0"/>
              <a:t>आयन-चयनात्मक इलेक्ट्रोड और ऑप्टिकल सेंसर का उपयोग करता है।
रक्त का नमूना डाला गया; इलेक्ट्रोड गैस सांद्रता को मापते हैं।
डेटा डिजिटल रूप से प्रदर्शित होता है।
"इलेक्ट्रोड आयनों या गैसों का पता लगाते हैं, और मशीन स्वचालित रूप से मूल्यों की गणना करती है, जिससे गंभीर रोगियों के लिए त्वरित परिणाम मिलते हैं।</a:t>
            </a:r>
            <a:endParaRPr lang="en-IN" dirty="0"/>
          </a:p>
        </p:txBody>
      </p:sp>
    </p:spTree>
    <p:extLst>
      <p:ext uri="{BB962C8B-B14F-4D97-AF65-F5344CB8AC3E}">
        <p14:creationId xmlns:p14="http://schemas.microsoft.com/office/powerpoint/2010/main" val="12022317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177</TotalTime>
  <Words>684</Words>
  <Application>Microsoft Office PowerPoint</Application>
  <PresentationFormat>On-screen Show (4:3)</PresentationFormat>
  <Paragraphs>155</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प्रयोगशाला उपकरण और उपकरणों का परिचय</vt:lpstr>
      <vt:lpstr>प्रयोगशाला उपकरण/उपकरण</vt:lpstr>
      <vt:lpstr>Centrifuge Machines</vt:lpstr>
      <vt:lpstr>Centrifuge Tubes</vt:lpstr>
      <vt:lpstr>संचालन, सुरक्षा और उपयोग</vt:lpstr>
      <vt:lpstr>ABG Analyser</vt:lpstr>
      <vt:lpstr>ABG Analyzer </vt:lpstr>
      <vt:lpstr>ABG Analyzer</vt:lpstr>
      <vt:lpstr>सिद्धांत और कार्य </vt:lpstr>
      <vt:lpstr>उपयोग, देखभाल और सुरक्षा</vt:lpstr>
      <vt:lpstr>Self-Illuminating Microscope (Binocular)</vt:lpstr>
      <vt:lpstr>Self-Illuminating Microscope (Binocular)</vt:lpstr>
      <vt:lpstr>सिद्धांत और कार्य</vt:lpstr>
      <vt:lpstr>उपयोग, देखभाल और सुरक्षा</vt:lpstr>
      <vt:lpstr>ग्लूकोमीटर</vt:lpstr>
      <vt:lpstr>Glucometer</vt:lpstr>
      <vt:lpstr>सिद्धांत और कार्य</vt:lpstr>
      <vt:lpstr>उपयोग, देखभाल और सुरक्षा</vt:lpstr>
      <vt:lpstr>Glycosylated Hb (HbA1c) Automatic Reader</vt:lpstr>
      <vt:lpstr>Glycosylated Hb (HbA1c) Automatic Reader</vt:lpstr>
      <vt:lpstr>सिद्धांत और कार्य</vt:lpstr>
      <vt:lpstr>उपयोग, देखभाल और सुरक्षा</vt:lpstr>
      <vt:lpstr>Semi Auto Analyzer</vt:lpstr>
      <vt:lpstr>Semi Auto Analyzer</vt:lpstr>
      <vt:lpstr>सिद्धांत और कार्य</vt:lpstr>
      <vt:lpstr>उपयोग, देखभाल और सुरक्षा</vt:lpstr>
      <vt:lpstr>Five Differential Haematology Analyzer</vt:lpstr>
      <vt:lpstr>Five Differential Haematology Analyzer</vt:lpstr>
      <vt:lpstr>सिद्धांत और कार्य</vt:lpstr>
      <vt:lpstr>उपयोग, देखभाल और सुरक्षा</vt:lpstr>
      <vt:lpstr>ELISA Reader</vt:lpstr>
      <vt:lpstr>ELISA Reader</vt:lpstr>
      <vt:lpstr>सिद्धांत और कार्य</vt:lpstr>
      <vt:lpstr>उपयोग, देखभाल और सुरक्षा</vt:lpstr>
      <vt:lpstr>Automated Electrolyte Analyzer</vt:lpstr>
      <vt:lpstr>Automated Electrolyte Analyzer</vt:lpstr>
      <vt:lpstr>सिद्धांत और कार्य</vt:lpstr>
      <vt:lpstr>उपयोग, देखभाल और सुरक्षा</vt:lpstr>
      <vt:lpstr>Hot Air Oven</vt:lpstr>
      <vt:lpstr>Hot Air Oven</vt:lpstr>
      <vt:lpstr>सिद्धांत और कार्य</vt:lpstr>
      <vt:lpstr>उपयोग, देखभाल और सुरक्षा</vt:lpstr>
      <vt:lpstr>Needle Destroyer</vt:lpstr>
      <vt:lpstr>Needle Destroyer</vt:lpstr>
      <vt:lpstr>सिद्धांत और कार्य</vt:lpstr>
      <vt:lpstr>उपयोग, देखभाल और सुरक्षा</vt:lpstr>
      <vt:lpstr>Incubator</vt:lpstr>
      <vt:lpstr>Incubator</vt:lpstr>
      <vt:lpstr>सिद्धांत और कार्य</vt:lpstr>
      <vt:lpstr>उपयोग, देखभाल और सुरक्षा</vt:lpstr>
      <vt:lpstr>Urine Analyzer (Including Microalbumin Estimation)</vt:lpstr>
      <vt:lpstr>Urine Analyzer (Including Microalbumin Estimation)</vt:lpstr>
      <vt:lpstr>सिद्धांत और कार्य</vt:lpstr>
      <vt:lpstr>उपयोग, देखभाल और सुरक्षा</vt:lpstr>
      <vt:lpstr>विसंक्रमण और कीटाणुशोधन</vt:lpstr>
      <vt:lpstr>विभिन्न परीक्षण नमूनों का संग्रह</vt:lpstr>
      <vt:lpstr>वैक्यूटेनर प्रणाली और उपयोग</vt:lpstr>
      <vt:lpstr>मूत्र की शारीरिक और रासायनिक जांच</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प्रयोगशाला उपकरण और उपकरणों का परिचय</dc:title>
  <dc:creator>MTI MTI</dc:creator>
  <cp:lastModifiedBy>NDRF MEDICAL</cp:lastModifiedBy>
  <cp:revision>39</cp:revision>
  <dcterms:created xsi:type="dcterms:W3CDTF">2025-10-29T11:43:18Z</dcterms:created>
  <dcterms:modified xsi:type="dcterms:W3CDTF">2025-12-19T10:54:00Z</dcterms:modified>
</cp:coreProperties>
</file>