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64" r:id="rId11"/>
    <p:sldId id="272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6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2F750-6253-46AD-BCB2-68EAD04725F6}" type="datetimeFigureOut">
              <a:rPr lang="en-IN" smtClean="0"/>
              <a:t>20-12-2025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C7555-3402-44ED-BE51-9AB5B66F1C0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386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Introduce the learning outcomes for the lecture.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Compare with skeletal muscle.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timing of events.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Discuss auscultation findings.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Lead into conduction system module.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Discuss external regulation.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Wrap up and link to next module.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Overview of the heart's primary function.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Show anatomical location.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structural roles of each layer.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Discuss chamber functions.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Explain unidirectional blood flow.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Trace systemic and pulmonary circuits.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Highlight importance of coronary supply.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2FD6F8-20AA-B32B-A258-7867CFE30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D7B3F7A1-DE54-88B2-33AD-95A9CB2B4D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38FFDD30-FDBC-4286-63DE-9B01CA384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Highlight importance of coronary supply.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D2D061-1FD8-2797-1B5A-2952DAD9F3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990721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567E8A-ED22-437D-714B-BAFDC8E1A28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648664" y="0"/>
            <a:ext cx="1495336" cy="131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i-IN" dirty="0"/>
              <a:t>हृदय की शारीरिक रचना और शरीर क्रिया विज्ञान</a:t>
            </a:r>
            <a:endParaRPr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DA5AA4F-4DF8-6CA4-8C50-6D038EE7F3C5}"/>
              </a:ext>
            </a:extLst>
          </p:cNvPr>
          <p:cNvSpPr>
            <a:spLocks noGrp="1"/>
          </p:cNvSpPr>
          <p:nvPr/>
        </p:nvSpPr>
        <p:spPr>
          <a:xfrm>
            <a:off x="2049318" y="838200"/>
            <a:ext cx="4343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i-IN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पाठ -3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62164" y="5576047"/>
            <a:ext cx="213360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4000" b="1" dirty="0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)</a:t>
            </a:r>
            <a:r>
              <a:rPr lang="en-IN" sz="4000" b="1" dirty="0" err="1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kjk</a:t>
            </a:r>
            <a:endParaRPr lang="en-IN" sz="4000" b="1" dirty="0" smtClean="0">
              <a:solidFill>
                <a:srgbClr val="002060"/>
              </a:solidFill>
              <a:latin typeface="Kruti Dev 011" pitchFamily="2" charset="0"/>
              <a:cs typeface="Arial" pitchFamily="34" charset="0"/>
            </a:endParaRPr>
          </a:p>
          <a:p>
            <a:r>
              <a:rPr lang="en-IN" sz="4000" b="1" dirty="0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go0@eSfMd</a:t>
            </a:r>
          </a:p>
          <a:p>
            <a:r>
              <a:rPr lang="en-US" sz="4000" b="1" dirty="0" err="1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izeksn</a:t>
            </a:r>
            <a:r>
              <a:rPr lang="en-US" sz="4000" b="1" dirty="0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Kruti Dev 011" pitchFamily="2" charset="0"/>
                <a:cs typeface="Arial" pitchFamily="34" charset="0"/>
              </a:rPr>
              <a:t>dqekj</a:t>
            </a:r>
            <a:endParaRPr lang="en-US" sz="4000" b="1" dirty="0">
              <a:solidFill>
                <a:srgbClr val="002060"/>
              </a:solidFill>
              <a:latin typeface="Kruti Dev 011" pitchFamily="2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कोरोनरी परिसंचरण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कोरोनरी धमनियां मायोकार्डियम की आपूर्ति करती हैं
• हृदय की नसें कोरोनरी साइनस के माध्यम से ऑक्सीजन रहित रक्त लौटाती हैं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AE791F-D29D-A2C7-D21A-BE8D32F5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26F6BD-7CB3-9DCA-BB7A-7FDE7B033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38473" cy="6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90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हृदय की मांसपेशी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धारीदार, अनैच्छिक
• सिंक्रनाइज़ संकुचन के लिए इंटरकलेटेड डिस्क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F9FCF7-0D1B-D40D-8F55-09D0312FE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54" y="3223491"/>
            <a:ext cx="8229599" cy="325350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हृदय चक्र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एक हृदय गति = एक चक्र</a:t>
            </a:r>
          </a:p>
          <a:p>
            <a:pPr marL="0" indent="0">
              <a:buNone/>
            </a:pPr>
            <a:r>
              <a:rPr lang="hi-IN" dirty="0"/>
              <a:t>• सिस्टोल (संकुचन) और डायस्टोल (शिथिल)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D71E31-1C8A-C400-1378-8C9C86284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706255"/>
            <a:ext cx="7712364" cy="37707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हृदय की आवाज़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en-IN" dirty="0"/>
              <a:t>S1 - AV </a:t>
            </a:r>
            <a:r>
              <a:rPr lang="hi-IN" dirty="0"/>
              <a:t>वाल्वों का बंद होना
• </a:t>
            </a:r>
            <a:r>
              <a:rPr lang="en-IN" dirty="0"/>
              <a:t>S2 - </a:t>
            </a:r>
            <a:r>
              <a:rPr lang="hi-IN" dirty="0"/>
              <a:t>सेमीलुनर वाल्वों का बंद होना
• </a:t>
            </a:r>
            <a:r>
              <a:rPr lang="en-IN" dirty="0"/>
              <a:t>S3/S4 - </a:t>
            </a:r>
            <a:r>
              <a:rPr lang="hi-IN" dirty="0"/>
              <a:t>बीमारी का संकेत हो सकता है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आंतरिक नियंत्रण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एसए नोड विध्रुवण शुरू करता है
• एवी नोड आवेग में देरी करता है
• पुर्किनजे फाइबर स्प्रेड सिग्नल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बाहरी नियंत्रण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सहानुभूतिपूर्ण: दर बढ़ जाती है
• पैरासिम्पेथेटिक: दर कम हो जाती है
• हार्मोन: एपिनेफ्रीन/नॉरपेनेफ्रिन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सारांश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दिल की शारीरिक रचना इसके पंपिंग फ़ंक्शन का समर्थन करती है
• हृदय की मांसपेशी लयबद्ध संकुचन सुनिश्चित करती है
• संरचना को समझना ईसीजी व्याख्या में सहायता करता है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1D97CD1-D9C1-0F58-620E-252A778DA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857500"/>
            <a:ext cx="8229600" cy="30099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i-IN" sz="8000" b="1" dirty="0">
                <a:solidFill>
                  <a:srgbClr val="FF0000"/>
                </a:solidFill>
              </a:rPr>
              <a:t>कोई भी प्रश्न</a:t>
            </a:r>
            <a:r>
              <a:rPr lang="en-IN" sz="8000" b="1" dirty="0">
                <a:solidFill>
                  <a:srgbClr val="FF0000"/>
                </a:solidFill>
              </a:rPr>
              <a:t>?</a:t>
            </a:r>
          </a:p>
          <a:p>
            <a:endParaRPr lang="en-IN" dirty="0"/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7298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A8C1D0-F71D-B81A-2F16-9719A6941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DE717A-4AAE-EFE4-647E-F9C573391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1"/>
            <a:ext cx="822960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N" dirty="0"/>
          </a:p>
          <a:p>
            <a:endParaRPr lang="en-IN" dirty="0"/>
          </a:p>
          <a:p>
            <a:pPr marL="0" indent="0" algn="ctr">
              <a:buNone/>
            </a:pPr>
            <a:r>
              <a:rPr lang="hi-IN" sz="8000" b="1" dirty="0">
                <a:solidFill>
                  <a:srgbClr val="00B050"/>
                </a:solidFill>
              </a:rPr>
              <a:t>धन्यवाद</a:t>
            </a:r>
            <a:endParaRPr lang="en-IN" sz="8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88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सीखने के उद्देश्य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i-IN" dirty="0"/>
              <a:t>इस मॉड्यूल के अंत तक, आप निम्न में सक्षम होंगे</a:t>
            </a:r>
            <a:r>
              <a:rPr dirty="0"/>
              <a:t>:</a:t>
            </a:r>
          </a:p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हृदय की संरचना का वर्णन करें
• प्रत्येक हृदय कक्ष के कार्य की व्याख्या करें
• हृदय की दीवार की परतों को पहचानें
• हृदय के माध्यम से रक्त के प्रवाह को रेखांकित करें
• बुनियादी कार्डियक फिजियोलॉजी को समझें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परिचय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hi-IN" sz="4000" dirty="0"/>
              <a:t>हृदय एक पेशीय अंग है जो संचार प्रणाली के माध्यम से रक्त पंप करता है, अपशिष्ट को हटाते हुए ऑक्सीजन और पोषक तत्वों की आपूर्ति करता है।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स्थान और आकार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091" y="142918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फेफड़ों के बीच </a:t>
            </a:r>
            <a:r>
              <a:rPr lang="en-IN" dirty="0"/>
              <a:t>mediastinum </a:t>
            </a:r>
            <a:r>
              <a:rPr lang="hi-IN" dirty="0"/>
              <a:t>में स्थित है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एक बंद मुट्ठी के आकार के बारे में</a:t>
            </a:r>
            <a:endParaRPr dirty="0"/>
          </a:p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वजन 250-350 ग्राम</a:t>
            </a:r>
            <a:endParaRPr lang="en-IN" dirty="0"/>
          </a:p>
          <a:p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5FE96D-BA02-1123-75F9-872646F1F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685309"/>
            <a:ext cx="5978236" cy="29648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हृदय की दीवार की परतें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1. </a:t>
            </a:r>
            <a:r>
              <a:rPr lang="hi-IN" dirty="0"/>
              <a:t>एपिकार्डियम - बाहरी सुरक्षात्मक परत
2. मायोकार्डियम - मांसपेशियों की मध्य परत
3. एंडोकार्डियम - आंतरिक एंडोथेलियल परत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2B03E41-CDF9-A4F6-B916-298F8519F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1" y="3648364"/>
            <a:ext cx="7158182" cy="28286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हृदय के कक्ष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दायां आलिंद
• दायां वेंट्रिकल
• बायां आलिंद
• बायां वेंट्रिकल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18A4BA-DC0E-A75C-FFA9-FE44445D1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836" y="1417638"/>
            <a:ext cx="4795982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हृदय वाल्व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• </a:t>
            </a:r>
            <a:r>
              <a:rPr lang="hi-IN" dirty="0"/>
              <a:t>ट्राइकसपिड वाल्व (दायां एवी)
• फुफ्फुसीय वाल्व
• माइट्रल वाल्व (बायां एवी)
• महाधमनी वाल्व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4B3B06E-BCB0-B031-B177-748EB7A3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709" y="2110365"/>
            <a:ext cx="3796146" cy="40157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131"/>
            <a:ext cx="8229600" cy="1143000"/>
          </a:xfrm>
        </p:spPr>
        <p:txBody>
          <a:bodyPr/>
          <a:lstStyle/>
          <a:p>
            <a:r>
              <a:rPr lang="hi-IN" dirty="0"/>
              <a:t>हृदय से रक्त प्रवाह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dirty="0"/>
              <a:t>1. </a:t>
            </a:r>
            <a:r>
              <a:rPr lang="hi-IN" dirty="0"/>
              <a:t>सुपीरियर/अवर वेना कावा → दायां आलिंद
2. दायां वेंट्रिकल → फेफड़ों → फुफ्फुसीय धमनियां
3. बाएं आलिंद → फुफ्फुसीय नसें
4. शरीर → महाधमनी → बायां वेंट्रिकल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058811-34FD-4ACE-FF59-CF63BFC02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i-IN" dirty="0"/>
              <a:t>हृदय से रक्त प्रवाह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2D963A5-A374-A865-A4B3-59E787137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182" y="1417638"/>
            <a:ext cx="7472218" cy="53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13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303</Words>
  <Application>Microsoft Office PowerPoint</Application>
  <PresentationFormat>On-screen Show (4:3)</PresentationFormat>
  <Paragraphs>59</Paragraphs>
  <Slides>19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हृदय की शारीरिक रचना और शरीर क्रिया विज्ञान</vt:lpstr>
      <vt:lpstr>सीखने के उद्देश्य</vt:lpstr>
      <vt:lpstr>परिचय</vt:lpstr>
      <vt:lpstr>स्थान और आकार</vt:lpstr>
      <vt:lpstr>हृदय की दीवार की परतें</vt:lpstr>
      <vt:lpstr>हृदय के कक्ष</vt:lpstr>
      <vt:lpstr>हृदय वाल्व</vt:lpstr>
      <vt:lpstr>हृदय से रक्त प्रवाह</vt:lpstr>
      <vt:lpstr>हृदय से रक्त प्रवाह</vt:lpstr>
      <vt:lpstr>कोरोनरी परिसंचरण</vt:lpstr>
      <vt:lpstr>PowerPoint Presentation</vt:lpstr>
      <vt:lpstr>हृदय की मांसपेशी</vt:lpstr>
      <vt:lpstr>हृदय चक्र</vt:lpstr>
      <vt:lpstr>हृदय की आवाज़</vt:lpstr>
      <vt:lpstr>आंतरिक नियंत्रण</vt:lpstr>
      <vt:lpstr>बाहरी नियंत्रण</vt:lpstr>
      <vt:lpstr>सारांश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हृदय की शारीरिक रचना और शरीर क्रिया विज्ञान</dc:title>
  <dc:subject/>
  <dc:creator/>
  <cp:keywords/>
  <dc:description>generated using python-pptx</dc:description>
  <cp:lastModifiedBy>NDRF MEDICAL</cp:lastModifiedBy>
  <cp:revision>10</cp:revision>
  <dcterms:created xsi:type="dcterms:W3CDTF">2013-01-27T09:14:16Z</dcterms:created>
  <dcterms:modified xsi:type="dcterms:W3CDTF">2025-12-20T06:29:40Z</dcterms:modified>
  <cp:category/>
</cp:coreProperties>
</file>