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19" r:id="rId3"/>
    <p:sldId id="321" r:id="rId4"/>
    <p:sldId id="323" r:id="rId5"/>
    <p:sldId id="324" r:id="rId6"/>
    <p:sldId id="326" r:id="rId7"/>
    <p:sldId id="376" r:id="rId8"/>
    <p:sldId id="377" r:id="rId9"/>
    <p:sldId id="378" r:id="rId10"/>
    <p:sldId id="267" r:id="rId11"/>
    <p:sldId id="268" r:id="rId12"/>
    <p:sldId id="329" r:id="rId13"/>
    <p:sldId id="270" r:id="rId14"/>
    <p:sldId id="330" r:id="rId15"/>
    <p:sldId id="331" r:id="rId16"/>
    <p:sldId id="273" r:id="rId17"/>
    <p:sldId id="274" r:id="rId18"/>
    <p:sldId id="337" r:id="rId19"/>
    <p:sldId id="338" r:id="rId20"/>
    <p:sldId id="280" r:id="rId21"/>
    <p:sldId id="284" r:id="rId22"/>
    <p:sldId id="297" r:id="rId23"/>
    <p:sldId id="372" r:id="rId24"/>
    <p:sldId id="373" r:id="rId25"/>
    <p:sldId id="301" r:id="rId26"/>
    <p:sldId id="312" r:id="rId27"/>
    <p:sldId id="316" r:id="rId28"/>
    <p:sldId id="374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ED10-1ED9-478E-BCCF-FBF4E92913E1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F6B3-1D5E-410E-8E9B-F16734ECF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 dirty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96FDEB-A2A9-4592-A8F2-818BF6AEC738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86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990E8F-E982-4044-80EB-37263B436AA2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64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6FDA33-7A06-45B5-8D97-EB59AF6042CC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196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EE6AC4-B101-41D8-8855-6A837B32A361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782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008991-DB7B-4254-9527-7A2980C541E0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638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09265D-BF38-4E1C-9CBF-91C4D5735919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438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5B47B0-70F2-4412-A461-A4F2E3153C31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194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403D53-FC54-4E20-8757-9280868EF05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11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012FE-2A76-4BA0-80A9-684490C81F1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25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7D3866-FDB7-4813-B046-C94C98AB1C91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933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947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1E0FF3-A5FD-4696-88C1-0190CA0D8C43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143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915039-76FA-4386-BFB5-EDE960880189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0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7274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2271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36502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28165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20588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" y="2817510"/>
            <a:ext cx="739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ANATOMICAL </a:t>
            </a:r>
          </a:p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REFERENCES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400300" y="98072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444208" y="5301208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178442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45494"/>
              </p:ext>
            </p:extLst>
          </p:nvPr>
        </p:nvGraphicFramePr>
        <p:xfrm>
          <a:off x="2843808" y="188640"/>
          <a:ext cx="442915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4" imgW="2572109" imgH="4086795" progId="PBrush">
                  <p:embed/>
                </p:oleObj>
              </mc:Choice>
              <mc:Fallback>
                <p:oleObj name="Bitmap Image" r:id="rId4" imgW="2572109" imgH="4086795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88640"/>
                        <a:ext cx="4429156" cy="594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Line 17"/>
          <p:cNvSpPr>
            <a:spLocks noChangeShapeType="1"/>
          </p:cNvSpPr>
          <p:nvPr/>
        </p:nvSpPr>
        <p:spPr bwMode="auto">
          <a:xfrm rot="-389398" flipH="1" flipV="1">
            <a:off x="6396220" y="1578028"/>
            <a:ext cx="1524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0672159" flipH="1" flipV="1">
            <a:off x="6642100" y="2595563"/>
            <a:ext cx="3048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rot="1558413" flipH="1" flipV="1">
            <a:off x="5942013" y="3868738"/>
            <a:ext cx="117475" cy="7127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-9085518" flipH="1" flipV="1">
            <a:off x="5583238" y="5019675"/>
            <a:ext cx="152400" cy="762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058052" y="1524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991376" y="2590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929322" y="3857628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5848368" y="5257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304800" y="35877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Proximal: </a:t>
            </a:r>
          </a:p>
          <a:p>
            <a:r>
              <a:rPr lang="en-US" sz="2400" dirty="0"/>
              <a:t>Means close, or closer to the point of reference given.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304800" y="379412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Distal: </a:t>
            </a:r>
          </a:p>
          <a:p>
            <a:r>
              <a:rPr lang="en-US" sz="2400" dirty="0"/>
              <a:t>Means distant, or farther away from the point of</a:t>
            </a:r>
          </a:p>
          <a:p>
            <a:r>
              <a:rPr lang="en-US" sz="2400" dirty="0"/>
              <a:t>reference given.</a:t>
            </a:r>
          </a:p>
        </p:txBody>
      </p:sp>
      <p:sp>
        <p:nvSpPr>
          <p:cNvPr id="15" name="Explosion 1 14"/>
          <p:cNvSpPr>
            <a:spLocks noChangeArrowheads="1"/>
          </p:cNvSpPr>
          <p:nvPr/>
        </p:nvSpPr>
        <p:spPr bwMode="auto">
          <a:xfrm>
            <a:off x="3733800" y="2667000"/>
            <a:ext cx="152400" cy="685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2819400" y="228600"/>
            <a:ext cx="44196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Extremities &amp; subdivisions</a:t>
            </a:r>
          </a:p>
        </p:txBody>
      </p:sp>
    </p:spTree>
    <p:extLst>
      <p:ext uri="{BB962C8B-B14F-4D97-AF65-F5344CB8AC3E}">
        <p14:creationId xmlns:p14="http://schemas.microsoft.com/office/powerpoint/2010/main" val="5567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9562"/>
            <a:ext cx="434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512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1418"/>
            <a:ext cx="4343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4200"/>
            <a:ext cx="4267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-36512" y="19685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>
                <a:solidFill>
                  <a:srgbClr val="FF0000"/>
                </a:solidFill>
                <a:latin typeface="Verdana" pitchFamily="34" charset="0"/>
              </a:rPr>
              <a:t>ANATOMICAL POSITIONS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514600"/>
            <a:ext cx="434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Supine position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400" y="2514600"/>
            <a:ext cx="426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Prone position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4800" y="48768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Rt.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16016" y="48768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Lt.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</p:spTree>
    <p:extLst>
      <p:ext uri="{BB962C8B-B14F-4D97-AF65-F5344CB8AC3E}">
        <p14:creationId xmlns:p14="http://schemas.microsoft.com/office/powerpoint/2010/main" val="9213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7691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the purposes of this course we recognize five regions:</a:t>
            </a:r>
          </a:p>
          <a:p>
            <a:pPr algn="just">
              <a:defRPr/>
            </a:pPr>
            <a:r>
              <a:rPr lang="en-US" u="sng" dirty="0"/>
              <a:t>Head:</a:t>
            </a:r>
            <a:r>
              <a:rPr lang="en-US" dirty="0"/>
              <a:t> Skull, face, jaw (mandible).</a:t>
            </a:r>
          </a:p>
          <a:p>
            <a:pPr algn="just">
              <a:defRPr/>
            </a:pPr>
            <a:r>
              <a:rPr lang="en-US" u="sng" dirty="0"/>
              <a:t>Neck</a:t>
            </a:r>
            <a:r>
              <a:rPr lang="en-US" dirty="0"/>
              <a:t>.</a:t>
            </a:r>
          </a:p>
          <a:p>
            <a:pPr algn="just">
              <a:defRPr/>
            </a:pPr>
            <a:r>
              <a:rPr lang="en-US" u="sng" dirty="0"/>
              <a:t>Trunk:</a:t>
            </a:r>
            <a:r>
              <a:rPr lang="en-US" dirty="0"/>
              <a:t> Thorax, abdomen, pelvis.</a:t>
            </a:r>
          </a:p>
          <a:p>
            <a:pPr algn="just">
              <a:defRPr/>
            </a:pPr>
            <a:r>
              <a:rPr lang="en-US" u="sng" dirty="0"/>
              <a:t>Upper extremities</a:t>
            </a:r>
            <a:r>
              <a:rPr lang="en-US" dirty="0"/>
              <a:t>: Shoulder joint (scapula, clavicle and humorous), arm, elbow, forearm, wrist, hand.</a:t>
            </a:r>
          </a:p>
          <a:p>
            <a:pPr algn="just">
              <a:defRPr/>
            </a:pPr>
            <a:r>
              <a:rPr lang="en-US" u="sng" dirty="0"/>
              <a:t>Lower extremities</a:t>
            </a:r>
            <a:r>
              <a:rPr lang="en-US" dirty="0"/>
              <a:t>: Hip joint (pelvis and femur), thigh, knee, leg, ankle, foot.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C:\Documents and Settings\Administrator\My Documents\MFRCSSRCourse Material\ITBPmodified Course Materials\ITBP MFR\Lessons\Lesson 11\Graphics 11\Appendi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1" descr="C:\Documents and Settings\Administrator\My Documents\MFRCSSRCourse Material\ITBPmodified Course Materials\ITBP MFR\Lessons\Lesson 11\Graphics 11\Ax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125" y="685800"/>
            <a:ext cx="6767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1614948"/>
            <a:ext cx="6591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Neck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338638"/>
            <a:ext cx="7258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Trunk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6974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Upper extremities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42788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Lower extremities</a:t>
            </a:r>
          </a:p>
        </p:txBody>
      </p:sp>
      <p:sp>
        <p:nvSpPr>
          <p:cNvPr id="12299" name="Right Arrow 11"/>
          <p:cNvSpPr>
            <a:spLocks noChangeArrowheads="1"/>
          </p:cNvSpPr>
          <p:nvPr/>
        </p:nvSpPr>
        <p:spPr bwMode="auto">
          <a:xfrm>
            <a:off x="1219200" y="838200"/>
            <a:ext cx="1143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Right Arrow 12"/>
          <p:cNvSpPr>
            <a:spLocks noChangeArrowheads="1"/>
          </p:cNvSpPr>
          <p:nvPr/>
        </p:nvSpPr>
        <p:spPr bwMode="auto">
          <a:xfrm rot="-2429317">
            <a:off x="5757863" y="3989388"/>
            <a:ext cx="1660525" cy="61912"/>
          </a:xfrm>
          <a:prstGeom prst="rightArrow">
            <a:avLst>
              <a:gd name="adj1" fmla="val 50000"/>
              <a:gd name="adj2" fmla="val 4966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Right Arrow 13"/>
          <p:cNvSpPr>
            <a:spLocks noChangeArrowheads="1"/>
          </p:cNvSpPr>
          <p:nvPr/>
        </p:nvSpPr>
        <p:spPr bwMode="auto">
          <a:xfrm rot="4509306">
            <a:off x="5336381" y="1520032"/>
            <a:ext cx="1012825" cy="96838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Right Arrow 14"/>
          <p:cNvSpPr>
            <a:spLocks noChangeArrowheads="1"/>
          </p:cNvSpPr>
          <p:nvPr/>
        </p:nvSpPr>
        <p:spPr bwMode="auto">
          <a:xfrm rot="874925">
            <a:off x="5618163" y="1301750"/>
            <a:ext cx="2117725" cy="109538"/>
          </a:xfrm>
          <a:prstGeom prst="rightArrow">
            <a:avLst>
              <a:gd name="adj1" fmla="val 50000"/>
              <a:gd name="adj2" fmla="val 4976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Right Arrow 15"/>
          <p:cNvSpPr>
            <a:spLocks noChangeArrowheads="1"/>
          </p:cNvSpPr>
          <p:nvPr/>
        </p:nvSpPr>
        <p:spPr bwMode="auto">
          <a:xfrm>
            <a:off x="1219200" y="18288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4" name="Right Arrow 16"/>
          <p:cNvSpPr>
            <a:spLocks noChangeArrowheads="1"/>
          </p:cNvSpPr>
          <p:nvPr/>
        </p:nvSpPr>
        <p:spPr bwMode="auto">
          <a:xfrm rot="19696139" flipV="1">
            <a:off x="1112838" y="3956050"/>
            <a:ext cx="1741487" cy="90488"/>
          </a:xfrm>
          <a:prstGeom prst="rightArrow">
            <a:avLst>
              <a:gd name="adj1" fmla="val 50000"/>
              <a:gd name="adj2" fmla="val 4980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Right Arrow 17"/>
          <p:cNvSpPr>
            <a:spLocks noChangeArrowheads="1"/>
          </p:cNvSpPr>
          <p:nvPr/>
        </p:nvSpPr>
        <p:spPr bwMode="auto">
          <a:xfrm rot="3401910">
            <a:off x="5754687" y="4897438"/>
            <a:ext cx="1014413" cy="96838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51531" y="6182380"/>
            <a:ext cx="2439669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BODY REGIONS</a:t>
            </a:r>
          </a:p>
        </p:txBody>
      </p:sp>
    </p:spTree>
    <p:extLst>
      <p:ext uri="{BB962C8B-B14F-4D97-AF65-F5344CB8AC3E}">
        <p14:creationId xmlns:p14="http://schemas.microsoft.com/office/powerpoint/2010/main" val="156085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purposes of this course we recognize five body cavities:</a:t>
            </a:r>
          </a:p>
          <a:p>
            <a:pPr algn="just">
              <a:defRPr/>
            </a:pPr>
            <a:r>
              <a:rPr lang="en-US" dirty="0"/>
              <a:t>Cranial – houses and protects the brain. Made of immovable joints.</a:t>
            </a:r>
          </a:p>
          <a:p>
            <a:pPr marL="862013" indent="-862013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Abdominal – least protected cavity.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Thoracic – contains the heart, lungs and the great vessels. Separated from the abdomen by the 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Pelvic – contains the bladder and reproductive organs. Consists of the ilium, pubis and ischium. Iliac crests form the wings of the pelvis.</a:t>
            </a:r>
          </a:p>
          <a:p>
            <a:pPr marL="731838" indent="-731838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Spinal – houses and protects the spinal 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12/20/2025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398"/>
            <a:ext cx="9144000" cy="594928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403648" y="188640"/>
            <a:ext cx="6140152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89168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3212976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861048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92552" y="4653136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1582688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3048000" y="2420888"/>
            <a:ext cx="962608" cy="3321660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71392" y="3573016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51920" y="3356992"/>
            <a:ext cx="397768" cy="586408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509698" y="3256432"/>
            <a:ext cx="369344" cy="719493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4015408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6193006" y="52292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 flipV="1">
            <a:off x="4267200" y="4572000"/>
            <a:ext cx="1888976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flipH="1">
            <a:off x="3886200" y="5661248"/>
            <a:ext cx="2133600" cy="21602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22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4B87BD-75A8-4B0F-BCEF-0EC09F25F4A5}" type="datetime1">
              <a:rPr lang="en-US" sz="1400" b="0" smtClean="0"/>
              <a:pPr eaLnBrk="1" hangingPunct="1"/>
              <a:t>12/20/2025</a:t>
            </a:fld>
            <a:endParaRPr lang="en-US" sz="1400" b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1508" name="Picture 18" descr="C:\Documents and Settings\Administrator\Desktop\101MSDCF\B.JPG"/>
          <p:cNvPicPr>
            <a:picLocks noChangeAspect="1" noChangeArrowheads="1"/>
          </p:cNvPicPr>
          <p:nvPr/>
        </p:nvPicPr>
        <p:blipFill>
          <a:blip r:embed="rId3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76338"/>
            <a:ext cx="9220201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19"/>
          <p:cNvSpPr>
            <a:spLocks/>
          </p:cNvSpPr>
          <p:nvPr/>
        </p:nvSpPr>
        <p:spPr bwMode="auto">
          <a:xfrm>
            <a:off x="228600" y="2560638"/>
            <a:ext cx="2909888" cy="3498850"/>
          </a:xfrm>
          <a:custGeom>
            <a:avLst/>
            <a:gdLst>
              <a:gd name="T0" fmla="*/ 2147483647 w 1833"/>
              <a:gd name="T1" fmla="*/ 2147483647 h 2204"/>
              <a:gd name="T2" fmla="*/ 2147483647 w 1833"/>
              <a:gd name="T3" fmla="*/ 2147483647 h 2204"/>
              <a:gd name="T4" fmla="*/ 2147483647 w 1833"/>
              <a:gd name="T5" fmla="*/ 2147483647 h 2204"/>
              <a:gd name="T6" fmla="*/ 2147483647 w 1833"/>
              <a:gd name="T7" fmla="*/ 2147483647 h 2204"/>
              <a:gd name="T8" fmla="*/ 2147483647 w 1833"/>
              <a:gd name="T9" fmla="*/ 2147483647 h 2204"/>
              <a:gd name="T10" fmla="*/ 2147483647 w 1833"/>
              <a:gd name="T11" fmla="*/ 2147483647 h 2204"/>
              <a:gd name="T12" fmla="*/ 2147483647 w 1833"/>
              <a:gd name="T13" fmla="*/ 2147483647 h 2204"/>
              <a:gd name="T14" fmla="*/ 2147483647 w 1833"/>
              <a:gd name="T15" fmla="*/ 2147483647 h 2204"/>
              <a:gd name="T16" fmla="*/ 2147483647 w 1833"/>
              <a:gd name="T17" fmla="*/ 2147483647 h 2204"/>
              <a:gd name="T18" fmla="*/ 2147483647 w 1833"/>
              <a:gd name="T19" fmla="*/ 2147483647 h 2204"/>
              <a:gd name="T20" fmla="*/ 2147483647 w 1833"/>
              <a:gd name="T21" fmla="*/ 2147483647 h 2204"/>
              <a:gd name="T22" fmla="*/ 2147483647 w 1833"/>
              <a:gd name="T23" fmla="*/ 2147483647 h 2204"/>
              <a:gd name="T24" fmla="*/ 2147483647 w 1833"/>
              <a:gd name="T25" fmla="*/ 2147483647 h 2204"/>
              <a:gd name="T26" fmla="*/ 2147483647 w 1833"/>
              <a:gd name="T27" fmla="*/ 2147483647 h 2204"/>
              <a:gd name="T28" fmla="*/ 2147483647 w 1833"/>
              <a:gd name="T29" fmla="*/ 2147483647 h 2204"/>
              <a:gd name="T30" fmla="*/ 2147483647 w 1833"/>
              <a:gd name="T31" fmla="*/ 2147483647 h 2204"/>
              <a:gd name="T32" fmla="*/ 2147483647 w 1833"/>
              <a:gd name="T33" fmla="*/ 2147483647 h 2204"/>
              <a:gd name="T34" fmla="*/ 2147483647 w 1833"/>
              <a:gd name="T35" fmla="*/ 2147483647 h 2204"/>
              <a:gd name="T36" fmla="*/ 2147483647 w 1833"/>
              <a:gd name="T37" fmla="*/ 2147483647 h 2204"/>
              <a:gd name="T38" fmla="*/ 2147483647 w 1833"/>
              <a:gd name="T39" fmla="*/ 2147483647 h 2204"/>
              <a:gd name="T40" fmla="*/ 2147483647 w 1833"/>
              <a:gd name="T41" fmla="*/ 2147483647 h 2204"/>
              <a:gd name="T42" fmla="*/ 2147483647 w 1833"/>
              <a:gd name="T43" fmla="*/ 2147483647 h 2204"/>
              <a:gd name="T44" fmla="*/ 2147483647 w 1833"/>
              <a:gd name="T45" fmla="*/ 2147483647 h 2204"/>
              <a:gd name="T46" fmla="*/ 2147483647 w 1833"/>
              <a:gd name="T47" fmla="*/ 2147483647 h 2204"/>
              <a:gd name="T48" fmla="*/ 0 w 1833"/>
              <a:gd name="T49" fmla="*/ 2147483647 h 2204"/>
              <a:gd name="T50" fmla="*/ 2147483647 w 1833"/>
              <a:gd name="T51" fmla="*/ 2147483647 h 2204"/>
              <a:gd name="T52" fmla="*/ 2147483647 w 1833"/>
              <a:gd name="T53" fmla="*/ 2147483647 h 2204"/>
              <a:gd name="T54" fmla="*/ 2147483647 w 1833"/>
              <a:gd name="T55" fmla="*/ 2147483647 h 2204"/>
              <a:gd name="T56" fmla="*/ 2147483647 w 1833"/>
              <a:gd name="T57" fmla="*/ 2147483647 h 2204"/>
              <a:gd name="T58" fmla="*/ 2147483647 w 1833"/>
              <a:gd name="T59" fmla="*/ 2147483647 h 2204"/>
              <a:gd name="T60" fmla="*/ 2147483647 w 1833"/>
              <a:gd name="T61" fmla="*/ 2147483647 h 2204"/>
              <a:gd name="T62" fmla="*/ 2147483647 w 1833"/>
              <a:gd name="T63" fmla="*/ 2147483647 h 2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33"/>
              <a:gd name="T97" fmla="*/ 0 h 2204"/>
              <a:gd name="T98" fmla="*/ 1833 w 1833"/>
              <a:gd name="T99" fmla="*/ 2204 h 2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33" h="2204">
                <a:moveTo>
                  <a:pt x="454" y="30"/>
                </a:moveTo>
                <a:cubicBezTo>
                  <a:pt x="638" y="75"/>
                  <a:pt x="315" y="0"/>
                  <a:pt x="742" y="60"/>
                </a:cubicBezTo>
                <a:cubicBezTo>
                  <a:pt x="774" y="64"/>
                  <a:pt x="801" y="86"/>
                  <a:pt x="833" y="90"/>
                </a:cubicBezTo>
                <a:cubicBezTo>
                  <a:pt x="975" y="109"/>
                  <a:pt x="915" y="96"/>
                  <a:pt x="1015" y="121"/>
                </a:cubicBezTo>
                <a:cubicBezTo>
                  <a:pt x="1020" y="146"/>
                  <a:pt x="1008" y="184"/>
                  <a:pt x="1030" y="197"/>
                </a:cubicBezTo>
                <a:cubicBezTo>
                  <a:pt x="1069" y="221"/>
                  <a:pt x="1122" y="201"/>
                  <a:pt x="1167" y="212"/>
                </a:cubicBezTo>
                <a:cubicBezTo>
                  <a:pt x="1185" y="216"/>
                  <a:pt x="1197" y="232"/>
                  <a:pt x="1212" y="242"/>
                </a:cubicBezTo>
                <a:cubicBezTo>
                  <a:pt x="1217" y="257"/>
                  <a:pt x="1230" y="272"/>
                  <a:pt x="1228" y="288"/>
                </a:cubicBezTo>
                <a:cubicBezTo>
                  <a:pt x="1225" y="320"/>
                  <a:pt x="1197" y="378"/>
                  <a:pt x="1197" y="378"/>
                </a:cubicBezTo>
                <a:cubicBezTo>
                  <a:pt x="1202" y="515"/>
                  <a:pt x="1179" y="655"/>
                  <a:pt x="1212" y="788"/>
                </a:cubicBezTo>
                <a:cubicBezTo>
                  <a:pt x="1219" y="818"/>
                  <a:pt x="1273" y="796"/>
                  <a:pt x="1303" y="803"/>
                </a:cubicBezTo>
                <a:cubicBezTo>
                  <a:pt x="1557" y="866"/>
                  <a:pt x="1145" y="819"/>
                  <a:pt x="1667" y="848"/>
                </a:cubicBezTo>
                <a:cubicBezTo>
                  <a:pt x="1682" y="853"/>
                  <a:pt x="1702" y="853"/>
                  <a:pt x="1713" y="864"/>
                </a:cubicBezTo>
                <a:cubicBezTo>
                  <a:pt x="1724" y="875"/>
                  <a:pt x="1722" y="894"/>
                  <a:pt x="1728" y="909"/>
                </a:cubicBezTo>
                <a:cubicBezTo>
                  <a:pt x="1758" y="980"/>
                  <a:pt x="1751" y="963"/>
                  <a:pt x="1804" y="1015"/>
                </a:cubicBezTo>
                <a:cubicBezTo>
                  <a:pt x="1799" y="1096"/>
                  <a:pt x="1799" y="1178"/>
                  <a:pt x="1788" y="1258"/>
                </a:cubicBezTo>
                <a:cubicBezTo>
                  <a:pt x="1784" y="1290"/>
                  <a:pt x="1768" y="1319"/>
                  <a:pt x="1758" y="1349"/>
                </a:cubicBezTo>
                <a:cubicBezTo>
                  <a:pt x="1753" y="1364"/>
                  <a:pt x="1743" y="1394"/>
                  <a:pt x="1743" y="1394"/>
                </a:cubicBezTo>
                <a:cubicBezTo>
                  <a:pt x="1726" y="1833"/>
                  <a:pt x="1833" y="1765"/>
                  <a:pt x="1576" y="1849"/>
                </a:cubicBezTo>
                <a:cubicBezTo>
                  <a:pt x="1339" y="2204"/>
                  <a:pt x="945" y="2068"/>
                  <a:pt x="530" y="2076"/>
                </a:cubicBezTo>
                <a:cubicBezTo>
                  <a:pt x="259" y="2055"/>
                  <a:pt x="388" y="2104"/>
                  <a:pt x="273" y="1985"/>
                </a:cubicBezTo>
                <a:cubicBezTo>
                  <a:pt x="263" y="1955"/>
                  <a:pt x="252" y="1924"/>
                  <a:pt x="242" y="1894"/>
                </a:cubicBezTo>
                <a:cubicBezTo>
                  <a:pt x="220" y="1831"/>
                  <a:pt x="274" y="1692"/>
                  <a:pt x="288" y="1621"/>
                </a:cubicBezTo>
                <a:cubicBezTo>
                  <a:pt x="273" y="1317"/>
                  <a:pt x="352" y="1317"/>
                  <a:pt x="136" y="1288"/>
                </a:cubicBezTo>
                <a:cubicBezTo>
                  <a:pt x="91" y="1282"/>
                  <a:pt x="45" y="1278"/>
                  <a:pt x="0" y="1273"/>
                </a:cubicBezTo>
                <a:cubicBezTo>
                  <a:pt x="7" y="1200"/>
                  <a:pt x="1" y="1014"/>
                  <a:pt x="76" y="954"/>
                </a:cubicBezTo>
                <a:cubicBezTo>
                  <a:pt x="88" y="944"/>
                  <a:pt x="106" y="944"/>
                  <a:pt x="121" y="939"/>
                </a:cubicBezTo>
                <a:cubicBezTo>
                  <a:pt x="182" y="848"/>
                  <a:pt x="114" y="929"/>
                  <a:pt x="197" y="879"/>
                </a:cubicBezTo>
                <a:cubicBezTo>
                  <a:pt x="209" y="872"/>
                  <a:pt x="213" y="852"/>
                  <a:pt x="227" y="848"/>
                </a:cubicBezTo>
                <a:cubicBezTo>
                  <a:pt x="276" y="836"/>
                  <a:pt x="328" y="838"/>
                  <a:pt x="379" y="833"/>
                </a:cubicBezTo>
                <a:cubicBezTo>
                  <a:pt x="662" y="739"/>
                  <a:pt x="377" y="849"/>
                  <a:pt x="439" y="75"/>
                </a:cubicBezTo>
                <a:cubicBezTo>
                  <a:pt x="445" y="3"/>
                  <a:pt x="545" y="118"/>
                  <a:pt x="45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Freeform 20"/>
          <p:cNvSpPr>
            <a:spLocks/>
          </p:cNvSpPr>
          <p:nvPr/>
        </p:nvSpPr>
        <p:spPr bwMode="auto">
          <a:xfrm>
            <a:off x="6434138" y="3217863"/>
            <a:ext cx="2703512" cy="2309812"/>
          </a:xfrm>
          <a:custGeom>
            <a:avLst/>
            <a:gdLst>
              <a:gd name="T0" fmla="*/ 2147483647 w 1703"/>
              <a:gd name="T1" fmla="*/ 2147483647 h 1455"/>
              <a:gd name="T2" fmla="*/ 2147483647 w 1703"/>
              <a:gd name="T3" fmla="*/ 2147483647 h 1455"/>
              <a:gd name="T4" fmla="*/ 2147483647 w 1703"/>
              <a:gd name="T5" fmla="*/ 2147483647 h 1455"/>
              <a:gd name="T6" fmla="*/ 2147483647 w 1703"/>
              <a:gd name="T7" fmla="*/ 2147483647 h 1455"/>
              <a:gd name="T8" fmla="*/ 2147483647 w 1703"/>
              <a:gd name="T9" fmla="*/ 2147483647 h 1455"/>
              <a:gd name="T10" fmla="*/ 2147483647 w 1703"/>
              <a:gd name="T11" fmla="*/ 0 h 1455"/>
              <a:gd name="T12" fmla="*/ 2147483647 w 1703"/>
              <a:gd name="T13" fmla="*/ 2147483647 h 1455"/>
              <a:gd name="T14" fmla="*/ 2147483647 w 1703"/>
              <a:gd name="T15" fmla="*/ 2147483647 h 1455"/>
              <a:gd name="T16" fmla="*/ 2147483647 w 1703"/>
              <a:gd name="T17" fmla="*/ 2147483647 h 1455"/>
              <a:gd name="T18" fmla="*/ 2147483647 w 1703"/>
              <a:gd name="T19" fmla="*/ 2147483647 h 1455"/>
              <a:gd name="T20" fmla="*/ 2147483647 w 1703"/>
              <a:gd name="T21" fmla="*/ 2147483647 h 1455"/>
              <a:gd name="T22" fmla="*/ 2147483647 w 1703"/>
              <a:gd name="T23" fmla="*/ 2147483647 h 1455"/>
              <a:gd name="T24" fmla="*/ 2147483647 w 1703"/>
              <a:gd name="T25" fmla="*/ 2147483647 h 1455"/>
              <a:gd name="T26" fmla="*/ 2147483647 w 1703"/>
              <a:gd name="T27" fmla="*/ 2147483647 h 1455"/>
              <a:gd name="T28" fmla="*/ 2147483647 w 1703"/>
              <a:gd name="T29" fmla="*/ 2147483647 h 1455"/>
              <a:gd name="T30" fmla="*/ 2147483647 w 1703"/>
              <a:gd name="T31" fmla="*/ 2147483647 h 1455"/>
              <a:gd name="T32" fmla="*/ 2147483647 w 1703"/>
              <a:gd name="T33" fmla="*/ 2147483647 h 1455"/>
              <a:gd name="T34" fmla="*/ 2147483647 w 1703"/>
              <a:gd name="T35" fmla="*/ 2147483647 h 1455"/>
              <a:gd name="T36" fmla="*/ 2147483647 w 1703"/>
              <a:gd name="T37" fmla="*/ 2147483647 h 1455"/>
              <a:gd name="T38" fmla="*/ 2147483647 w 1703"/>
              <a:gd name="T39" fmla="*/ 2147483647 h 1455"/>
              <a:gd name="T40" fmla="*/ 2147483647 w 1703"/>
              <a:gd name="T41" fmla="*/ 2147483647 h 1455"/>
              <a:gd name="T42" fmla="*/ 2147483647 w 1703"/>
              <a:gd name="T43" fmla="*/ 2147483647 h 1455"/>
              <a:gd name="T44" fmla="*/ 2147483647 w 1703"/>
              <a:gd name="T45" fmla="*/ 2147483647 h 1455"/>
              <a:gd name="T46" fmla="*/ 2147483647 w 1703"/>
              <a:gd name="T47" fmla="*/ 2147483647 h 1455"/>
              <a:gd name="T48" fmla="*/ 2147483647 w 1703"/>
              <a:gd name="T49" fmla="*/ 2147483647 h 1455"/>
              <a:gd name="T50" fmla="*/ 2147483647 w 1703"/>
              <a:gd name="T51" fmla="*/ 2147483647 h 14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03"/>
              <a:gd name="T79" fmla="*/ 0 h 1455"/>
              <a:gd name="T80" fmla="*/ 1703 w 1703"/>
              <a:gd name="T81" fmla="*/ 1455 h 14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03" h="1455">
                <a:moveTo>
                  <a:pt x="1525" y="319"/>
                </a:moveTo>
                <a:cubicBezTo>
                  <a:pt x="1394" y="314"/>
                  <a:pt x="1262" y="315"/>
                  <a:pt x="1131" y="303"/>
                </a:cubicBezTo>
                <a:cubicBezTo>
                  <a:pt x="1099" y="300"/>
                  <a:pt x="1040" y="273"/>
                  <a:pt x="1040" y="273"/>
                </a:cubicBezTo>
                <a:cubicBezTo>
                  <a:pt x="1025" y="263"/>
                  <a:pt x="1005" y="258"/>
                  <a:pt x="995" y="243"/>
                </a:cubicBezTo>
                <a:cubicBezTo>
                  <a:pt x="978" y="216"/>
                  <a:pt x="964" y="152"/>
                  <a:pt x="964" y="152"/>
                </a:cubicBezTo>
                <a:cubicBezTo>
                  <a:pt x="950" y="51"/>
                  <a:pt x="963" y="29"/>
                  <a:pt x="873" y="0"/>
                </a:cubicBezTo>
                <a:cubicBezTo>
                  <a:pt x="710" y="8"/>
                  <a:pt x="547" y="7"/>
                  <a:pt x="388" y="46"/>
                </a:cubicBezTo>
                <a:cubicBezTo>
                  <a:pt x="373" y="56"/>
                  <a:pt x="359" y="69"/>
                  <a:pt x="343" y="76"/>
                </a:cubicBezTo>
                <a:cubicBezTo>
                  <a:pt x="314" y="89"/>
                  <a:pt x="252" y="106"/>
                  <a:pt x="252" y="106"/>
                </a:cubicBezTo>
                <a:cubicBezTo>
                  <a:pt x="219" y="208"/>
                  <a:pt x="272" y="331"/>
                  <a:pt x="222" y="425"/>
                </a:cubicBezTo>
                <a:cubicBezTo>
                  <a:pt x="201" y="466"/>
                  <a:pt x="131" y="435"/>
                  <a:pt x="85" y="440"/>
                </a:cubicBezTo>
                <a:cubicBezTo>
                  <a:pt x="0" y="568"/>
                  <a:pt x="32" y="500"/>
                  <a:pt x="70" y="804"/>
                </a:cubicBezTo>
                <a:cubicBezTo>
                  <a:pt x="72" y="822"/>
                  <a:pt x="116" y="867"/>
                  <a:pt x="131" y="879"/>
                </a:cubicBezTo>
                <a:cubicBezTo>
                  <a:pt x="160" y="901"/>
                  <a:pt x="222" y="940"/>
                  <a:pt x="222" y="940"/>
                </a:cubicBezTo>
                <a:cubicBezTo>
                  <a:pt x="237" y="1416"/>
                  <a:pt x="93" y="1393"/>
                  <a:pt x="343" y="1455"/>
                </a:cubicBezTo>
                <a:cubicBezTo>
                  <a:pt x="656" y="1450"/>
                  <a:pt x="970" y="1454"/>
                  <a:pt x="1283" y="1440"/>
                </a:cubicBezTo>
                <a:cubicBezTo>
                  <a:pt x="1315" y="1439"/>
                  <a:pt x="1374" y="1410"/>
                  <a:pt x="1374" y="1410"/>
                </a:cubicBezTo>
                <a:cubicBezTo>
                  <a:pt x="1399" y="1385"/>
                  <a:pt x="1424" y="1359"/>
                  <a:pt x="1449" y="1334"/>
                </a:cubicBezTo>
                <a:cubicBezTo>
                  <a:pt x="1459" y="1324"/>
                  <a:pt x="1480" y="1304"/>
                  <a:pt x="1480" y="1304"/>
                </a:cubicBezTo>
                <a:cubicBezTo>
                  <a:pt x="1515" y="1196"/>
                  <a:pt x="1476" y="1327"/>
                  <a:pt x="1510" y="1122"/>
                </a:cubicBezTo>
                <a:cubicBezTo>
                  <a:pt x="1513" y="1106"/>
                  <a:pt x="1511" y="1084"/>
                  <a:pt x="1525" y="1077"/>
                </a:cubicBezTo>
                <a:cubicBezTo>
                  <a:pt x="1557" y="1061"/>
                  <a:pt x="1596" y="1066"/>
                  <a:pt x="1631" y="1061"/>
                </a:cubicBezTo>
                <a:cubicBezTo>
                  <a:pt x="1703" y="846"/>
                  <a:pt x="1658" y="998"/>
                  <a:pt x="1631" y="470"/>
                </a:cubicBezTo>
                <a:cubicBezTo>
                  <a:pt x="1629" y="432"/>
                  <a:pt x="1587" y="375"/>
                  <a:pt x="1555" y="364"/>
                </a:cubicBezTo>
                <a:cubicBezTo>
                  <a:pt x="1540" y="359"/>
                  <a:pt x="1519" y="362"/>
                  <a:pt x="1510" y="349"/>
                </a:cubicBezTo>
                <a:cubicBezTo>
                  <a:pt x="1504" y="340"/>
                  <a:pt x="1520" y="329"/>
                  <a:pt x="1525" y="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Freeform 21"/>
          <p:cNvSpPr>
            <a:spLocks/>
          </p:cNvSpPr>
          <p:nvPr/>
        </p:nvSpPr>
        <p:spPr bwMode="auto">
          <a:xfrm>
            <a:off x="3952875" y="5975350"/>
            <a:ext cx="3538538" cy="882650"/>
          </a:xfrm>
          <a:custGeom>
            <a:avLst/>
            <a:gdLst>
              <a:gd name="T0" fmla="*/ 2147483647 w 2229"/>
              <a:gd name="T1" fmla="*/ 2147483647 h 556"/>
              <a:gd name="T2" fmla="*/ 2147483647 w 2229"/>
              <a:gd name="T3" fmla="*/ 2147483647 h 556"/>
              <a:gd name="T4" fmla="*/ 2147483647 w 2229"/>
              <a:gd name="T5" fmla="*/ 2147483647 h 556"/>
              <a:gd name="T6" fmla="*/ 2147483647 w 2229"/>
              <a:gd name="T7" fmla="*/ 2147483647 h 556"/>
              <a:gd name="T8" fmla="*/ 2147483647 w 2229"/>
              <a:gd name="T9" fmla="*/ 2147483647 h 556"/>
              <a:gd name="T10" fmla="*/ 2147483647 w 2229"/>
              <a:gd name="T11" fmla="*/ 2147483647 h 556"/>
              <a:gd name="T12" fmla="*/ 2147483647 w 2229"/>
              <a:gd name="T13" fmla="*/ 2147483647 h 556"/>
              <a:gd name="T14" fmla="*/ 2147483647 w 2229"/>
              <a:gd name="T15" fmla="*/ 2147483647 h 556"/>
              <a:gd name="T16" fmla="*/ 2147483647 w 2229"/>
              <a:gd name="T17" fmla="*/ 2147483647 h 556"/>
              <a:gd name="T18" fmla="*/ 2147483647 w 2229"/>
              <a:gd name="T19" fmla="*/ 2147483647 h 556"/>
              <a:gd name="T20" fmla="*/ 2147483647 w 2229"/>
              <a:gd name="T21" fmla="*/ 2147483647 h 556"/>
              <a:gd name="T22" fmla="*/ 2147483647 w 2229"/>
              <a:gd name="T23" fmla="*/ 2147483647 h 556"/>
              <a:gd name="T24" fmla="*/ 2147483647 w 2229"/>
              <a:gd name="T25" fmla="*/ 2147483647 h 5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9"/>
              <a:gd name="T40" fmla="*/ 0 h 556"/>
              <a:gd name="T41" fmla="*/ 2229 w 2229"/>
              <a:gd name="T42" fmla="*/ 556 h 5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9" h="556">
                <a:moveTo>
                  <a:pt x="26" y="355"/>
                </a:moveTo>
                <a:cubicBezTo>
                  <a:pt x="415" y="227"/>
                  <a:pt x="257" y="308"/>
                  <a:pt x="1042" y="294"/>
                </a:cubicBezTo>
                <a:cubicBezTo>
                  <a:pt x="1072" y="204"/>
                  <a:pt x="1139" y="206"/>
                  <a:pt x="1224" y="188"/>
                </a:cubicBezTo>
                <a:cubicBezTo>
                  <a:pt x="1349" y="0"/>
                  <a:pt x="1524" y="120"/>
                  <a:pt x="1785" y="128"/>
                </a:cubicBezTo>
                <a:cubicBezTo>
                  <a:pt x="1917" y="154"/>
                  <a:pt x="1808" y="135"/>
                  <a:pt x="1982" y="158"/>
                </a:cubicBezTo>
                <a:cubicBezTo>
                  <a:pt x="2053" y="168"/>
                  <a:pt x="2194" y="188"/>
                  <a:pt x="2194" y="188"/>
                </a:cubicBezTo>
                <a:cubicBezTo>
                  <a:pt x="2225" y="284"/>
                  <a:pt x="2229" y="350"/>
                  <a:pt x="2163" y="431"/>
                </a:cubicBezTo>
                <a:cubicBezTo>
                  <a:pt x="2152" y="445"/>
                  <a:pt x="2150" y="469"/>
                  <a:pt x="2133" y="476"/>
                </a:cubicBezTo>
                <a:cubicBezTo>
                  <a:pt x="2095" y="491"/>
                  <a:pt x="2052" y="487"/>
                  <a:pt x="2012" y="492"/>
                </a:cubicBezTo>
                <a:cubicBezTo>
                  <a:pt x="1816" y="556"/>
                  <a:pt x="1601" y="472"/>
                  <a:pt x="1406" y="537"/>
                </a:cubicBezTo>
                <a:cubicBezTo>
                  <a:pt x="952" y="526"/>
                  <a:pt x="511" y="503"/>
                  <a:pt x="57" y="492"/>
                </a:cubicBezTo>
                <a:cubicBezTo>
                  <a:pt x="47" y="482"/>
                  <a:pt x="28" y="475"/>
                  <a:pt x="26" y="461"/>
                </a:cubicBezTo>
                <a:cubicBezTo>
                  <a:pt x="0" y="288"/>
                  <a:pt x="71" y="445"/>
                  <a:pt x="26" y="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0839" y="1935088"/>
            <a:ext cx="3214687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Liver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Colon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Pancreas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Gallbladder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94140" y="2091680"/>
            <a:ext cx="264986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Liver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Spleen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Stomach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40" y="1387624"/>
            <a:ext cx="3124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UPPER QUADRANT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13525" y="71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1383159"/>
            <a:ext cx="3048000" cy="46166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UPPER QUADRANT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1331640" y="405606"/>
            <a:ext cx="5904656" cy="719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Abdominal quadrants &amp; Organs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-10840" y="4191000"/>
            <a:ext cx="321468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rt.leg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Urethra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appendix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505200" y="1391816"/>
            <a:ext cx="2438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MIDLINE AREA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494140" y="4191000"/>
            <a:ext cx="264986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Lt.leg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Urethra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581400" y="2074168"/>
            <a:ext cx="23622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Aorta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bladder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899" y="6457890"/>
            <a:ext cx="4539689" cy="40011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LOWER QUADRANT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220072" y="6400800"/>
            <a:ext cx="3960440" cy="39889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LOWER QUADRANT</a:t>
            </a:r>
          </a:p>
        </p:txBody>
      </p:sp>
    </p:spTree>
    <p:extLst>
      <p:ext uri="{BB962C8B-B14F-4D97-AF65-F5344CB8AC3E}">
        <p14:creationId xmlns:p14="http://schemas.microsoft.com/office/powerpoint/2010/main" val="284799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Hollow abdominal organs</a:t>
            </a:r>
            <a:r>
              <a:rPr lang="en-US" dirty="0"/>
              <a:t>: stomach, gallbladder, the large and small intestines, and the urinary bladder and the uterus.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Solid abdominal organs</a:t>
            </a:r>
            <a:r>
              <a:rPr lang="en-US" dirty="0"/>
              <a:t>: liver, spleen and pancreas.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important to know the anatomy of the abdomen because damaged organs, such as the liver or spleen, can threaten the patient’s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Kidneys</a:t>
            </a:r>
            <a:r>
              <a:rPr lang="en-US" dirty="0"/>
              <a:t>: These solid organs are located in the retroperitoneal cavity (behind the peritoneum, or abdominal wall). They are not in the abdominal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rgbClr val="00FFFF"/>
                </a:solidFill>
                <a:latin typeface="Verdana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46"/>
            <a:ext cx="8686800" cy="77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lesson, you will be able to: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09170"/>
            <a:ext cx="826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4. Enumerate the five body cavities and the      </a:t>
            </a:r>
          </a:p>
          <a:p>
            <a:pPr marL="0" lvl="1"/>
            <a:r>
              <a:rPr lang="en-US" sz="3200" dirty="0"/>
              <a:t>     organs they contain.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487167"/>
            <a:ext cx="644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List five regions of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10102"/>
            <a:ext cx="90549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/>
              <a:t>2. Identify and describe the three anatomical planes.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16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/>
              <a:t>1. Define anatomical position.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5386415"/>
            <a:ext cx="8458200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the abdominal quadrants and organs     </a:t>
            </a:r>
          </a:p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    they contain.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226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0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403648" y="299120"/>
            <a:ext cx="5904656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RESPIRATORY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0728"/>
            <a:ext cx="55626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475656" y="227112"/>
            <a:ext cx="6264696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723577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713075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52400"/>
            <a:ext cx="6408712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66799"/>
            <a:ext cx="9036496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noaction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noaction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E41259-19DF-4A1B-B12C-BA02F83B0D20}" type="datetime1">
              <a:rPr lang="en-US" sz="1400" b="0" smtClean="0"/>
              <a:pPr eaLnBrk="1" hangingPunct="1"/>
              <a:t>12/20/2025</a:t>
            </a:fld>
            <a:endParaRPr lang="en-US" sz="1400" b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49156" name="Picture 10" descr="C:\Documents and Settings\Administrator\Desktop\101MSDCF\C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603648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  <a:latin typeface="Verdana" pitchFamily="34" charset="0"/>
              </a:rPr>
              <a:t>Immovable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43200" y="1671464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  <a:latin typeface="Verdana" pitchFamily="34" charset="0"/>
              </a:rPr>
              <a:t>Slightly Movable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96880" y="1527448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  <a:latin typeface="Verdana" pitchFamily="34" charset="0"/>
              </a:rPr>
              <a:t>Freely movable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9752" y="155104"/>
            <a:ext cx="432048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66FFFF"/>
                </a:solidFill>
                <a:latin typeface="Verdana" pitchFamily="34" charset="0"/>
              </a:rPr>
              <a:t>JOINTS</a:t>
            </a:r>
          </a:p>
        </p:txBody>
      </p:sp>
    </p:spTree>
    <p:extLst>
      <p:ext uri="{BB962C8B-B14F-4D97-AF65-F5344CB8AC3E}">
        <p14:creationId xmlns:p14="http://schemas.microsoft.com/office/powerpoint/2010/main" val="241824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0D52E4-B804-427E-8679-B6E45BDD811E}" type="datetime1">
              <a:rPr lang="en-US" sz="1400" b="0" smtClean="0"/>
              <a:pPr eaLnBrk="1" hangingPunct="1"/>
              <a:t>12/20/2025</a:t>
            </a:fld>
            <a:endParaRPr lang="en-US" sz="1400" b="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60420" name="Picture 2" descr="C:\Documents and Settings\Administrator\Desktop\101MSDCF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1331640" y="222920"/>
            <a:ext cx="612068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66FFFF"/>
                </a:solidFill>
                <a:latin typeface="Verdana" pitchFamily="34" charset="0"/>
              </a:rPr>
              <a:t>TYPES OF MUSCLES</a:t>
            </a:r>
          </a:p>
        </p:txBody>
      </p:sp>
    </p:spTree>
    <p:extLst>
      <p:ext uri="{BB962C8B-B14F-4D97-AF65-F5344CB8AC3E}">
        <p14:creationId xmlns:p14="http://schemas.microsoft.com/office/powerpoint/2010/main" val="13213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1619672" y="123354"/>
            <a:ext cx="5832648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SKIN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dirty="0"/>
          </a:p>
          <a:p>
            <a:pPr algn="ctr">
              <a:buFont typeface="Monotype Sorts" pitchFamily="2" charset="2"/>
              <a:buNone/>
            </a:pPr>
            <a:r>
              <a:rPr lang="en-US" sz="80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5431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97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ANATOMICAL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339166" cy="225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         Patient standing erect with arms down at the sides, palms facing forward. “Right” and “left” refers to the patient’s right and left.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				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124200" y="3357562"/>
          <a:ext cx="2376494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2572109" imgH="4086795" progId="PBrush">
                  <p:embed/>
                </p:oleObj>
              </mc:Choice>
              <mc:Fallback>
                <p:oleObj name="Bitmap Image" r:id="rId3" imgW="2572109" imgH="408679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7562"/>
                        <a:ext cx="2376494" cy="335758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14942" y="464344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00298" y="4714884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3636" y="450057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455986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408178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CONVENTIONAL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Communication among paramedics is easier and more precise when using common terminology.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ANATOMICAL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/>
              <a:t>The anatomical planes refer to imaginary planes that divide the body in two halves, in different orientations.</a:t>
            </a:r>
          </a:p>
          <a:p>
            <a:pPr marL="241300" indent="-241300" algn="just">
              <a:defRPr/>
            </a:pPr>
            <a:endParaRPr lang="en-US" dirty="0"/>
          </a:p>
          <a:p>
            <a:pPr algn="just">
              <a:defRPr/>
            </a:pPr>
            <a:r>
              <a:rPr lang="en-US" u="sng" dirty="0"/>
              <a:t>Medial plane</a:t>
            </a:r>
            <a:r>
              <a:rPr lang="en-US" dirty="0"/>
              <a:t>: Imaginary plane that divides the body in two halves — Left half and right half.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5638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u="sng" dirty="0"/>
              <a:t>Transverse plane</a:t>
            </a:r>
            <a:r>
              <a:rPr lang="en-US" dirty="0"/>
              <a:t>: Imaginary plane that passes through the navel and divides the body in two halves — the superior half and inferior half.</a:t>
            </a:r>
          </a:p>
          <a:p>
            <a:pPr algn="just"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u="sng" dirty="0"/>
              <a:t>Frontal plane</a:t>
            </a:r>
            <a:r>
              <a:rPr lang="en-US" dirty="0"/>
              <a:t>: Imaginary plane that divides the body in two halves — anterior half and posterior half.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8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2572109" imgH="4086795" progId="PBrush">
                  <p:embed/>
                </p:oleObj>
              </mc:Choice>
              <mc:Fallback>
                <p:oleObj name="Bitmap Image" r:id="rId3" imgW="2572109" imgH="40867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4" imgW="2514286" imgH="4277322" progId="PBrush">
                  <p:embed/>
                </p:oleObj>
              </mc:Choice>
              <mc:Fallback>
                <p:oleObj name="Bitmap Image" r:id="rId4" imgW="2514286" imgH="427732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3657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FRONTAL PLANE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585"/>
              </p:ext>
            </p:extLst>
          </p:nvPr>
        </p:nvGraphicFramePr>
        <p:xfrm>
          <a:off x="3048000" y="533400"/>
          <a:ext cx="2962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4" imgW="2514286" imgH="4277322" progId="PBrush">
                  <p:embed/>
                </p:oleObj>
              </mc:Choice>
              <mc:Fallback>
                <p:oleObj name="Bitmap Image" r:id="rId4" imgW="2514286" imgH="427732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"/>
                        <a:ext cx="29622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5038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Anterior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1238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Posterior </a:t>
            </a:r>
          </a:p>
        </p:txBody>
      </p: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16200000" flipH="1">
            <a:off x="2209800" y="3200400"/>
            <a:ext cx="4800600" cy="762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ight Arrow 15"/>
          <p:cNvSpPr>
            <a:spLocks noChangeArrowheads="1"/>
          </p:cNvSpPr>
          <p:nvPr/>
        </p:nvSpPr>
        <p:spPr bwMode="auto">
          <a:xfrm>
            <a:off x="5029200" y="24384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Right Arrow 16"/>
          <p:cNvSpPr>
            <a:spLocks noChangeArrowheads="1"/>
          </p:cNvSpPr>
          <p:nvPr/>
        </p:nvSpPr>
        <p:spPr bwMode="auto">
          <a:xfrm rot="10800000">
            <a:off x="2819400" y="24384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ight Arrow 12">
            <a:hlinkClick r:id="rId6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689</Words>
  <Application>Microsoft Office PowerPoint</Application>
  <PresentationFormat>On-screen Show (4:3)</PresentationFormat>
  <Paragraphs>164</Paragraphs>
  <Slides>29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Bitmap Image</vt:lpstr>
      <vt:lpstr>PowerPoint Presentation</vt:lpstr>
      <vt:lpstr>OBJECTIVES </vt:lpstr>
      <vt:lpstr>ANATOMICAL POSITION</vt:lpstr>
      <vt:lpstr>CONVENTIONAL REFERENCES</vt:lpstr>
      <vt:lpstr>ANATOMICAL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REGIONS</vt:lpstr>
      <vt:lpstr>PowerPoint Presentation</vt:lpstr>
      <vt:lpstr>BODY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REPRODUCTIVE SYSTEM</vt:lpstr>
      <vt:lpstr>MALE REPRODUCTIVE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NDRF MEDICAL</cp:lastModifiedBy>
  <cp:revision>48</cp:revision>
  <dcterms:created xsi:type="dcterms:W3CDTF">2006-08-16T00:00:00Z</dcterms:created>
  <dcterms:modified xsi:type="dcterms:W3CDTF">2025-12-20T06:32:46Z</dcterms:modified>
</cp:coreProperties>
</file>