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51" autoAdjust="0"/>
  </p:normalViewPr>
  <p:slideViewPr>
    <p:cSldViewPr snapToGrid="0" showGuides="1">
      <p:cViewPr varScale="1">
        <p:scale>
          <a:sx n="105" d="100"/>
          <a:sy n="105" d="100"/>
        </p:scale>
        <p:origin x="-1710" y="-96"/>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C63260-A111-4576-BA7C-00A49881939A}" type="datetimeFigureOut">
              <a:rPr lang="en-IN" smtClean="0"/>
              <a:t>20-12-2025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B7DF0F-5B1D-4318-B00E-6DC3F39EA176}" type="slidenum">
              <a:rPr lang="en-IN" smtClean="0"/>
              <a:t>‹#›</a:t>
            </a:fld>
            <a:endParaRPr lang="en-IN"/>
          </a:p>
        </p:txBody>
      </p:sp>
    </p:spTree>
    <p:extLst>
      <p:ext uri="{BB962C8B-B14F-4D97-AF65-F5344CB8AC3E}">
        <p14:creationId xmlns:p14="http://schemas.microsoft.com/office/powerpoint/2010/main" val="215695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1DB7DF0F-5B1D-4318-B00E-6DC3F39EA176}" type="slidenum">
              <a:rPr lang="en-IN" smtClean="0"/>
              <a:t>9</a:t>
            </a:fld>
            <a:endParaRPr lang="en-IN"/>
          </a:p>
        </p:txBody>
      </p:sp>
    </p:spTree>
    <p:extLst>
      <p:ext uri="{BB962C8B-B14F-4D97-AF65-F5344CB8AC3E}">
        <p14:creationId xmlns:p14="http://schemas.microsoft.com/office/powerpoint/2010/main" val="4238323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1B861E-B599-03D2-99CF-14DB154361EF}"/>
              </a:ext>
            </a:extLst>
          </p:cNvPr>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8F5F62C9-F4EB-51ED-12B1-C1A1DB33137B}"/>
              </a:ext>
            </a:extLst>
          </p:cNvPr>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D0895CEC-8839-D44B-8C06-3EB5D637707E}"/>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5" name="Footer Placeholder 4">
            <a:extLst>
              <a:ext uri="{FF2B5EF4-FFF2-40B4-BE49-F238E27FC236}">
                <a16:creationId xmlns:a16="http://schemas.microsoft.com/office/drawing/2014/main" xmlns="" id="{8095E1CF-5C81-6AFB-3C32-5044A0E3CE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FFA18AD-C5BE-2421-2943-93D5FCEE775D}"/>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45692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EF2729-34DB-D729-43E0-665FE4B6CD8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CC181B8E-1538-A809-0D25-AD7978D108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D3F29104-DBFB-86AD-77B3-4E9AADC382D9}"/>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5" name="Footer Placeholder 4">
            <a:extLst>
              <a:ext uri="{FF2B5EF4-FFF2-40B4-BE49-F238E27FC236}">
                <a16:creationId xmlns:a16="http://schemas.microsoft.com/office/drawing/2014/main" xmlns="" id="{84365580-7680-CD7B-A1CB-A47AEC14AD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28CB612-FA9C-745E-4C7F-59DA6A913E5C}"/>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118025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162CD0C-9D95-FADD-D110-52AC473045EB}"/>
              </a:ext>
            </a:extLst>
          </p:cNvPr>
          <p:cNvSpPr>
            <a:spLocks noGrp="1"/>
          </p:cNvSpPr>
          <p:nvPr>
            <p:ph type="title" orient="vert"/>
          </p:nvPr>
        </p:nvSpPr>
        <p:spPr>
          <a:xfrm>
            <a:off x="6544812" y="365125"/>
            <a:ext cx="1972017"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A6603DA3-DC87-C970-C4D5-383FCE906352}"/>
              </a:ext>
            </a:extLst>
          </p:cNvPr>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49576A9B-C8AE-05F7-28B7-AB3A514EFD34}"/>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5" name="Footer Placeholder 4">
            <a:extLst>
              <a:ext uri="{FF2B5EF4-FFF2-40B4-BE49-F238E27FC236}">
                <a16:creationId xmlns:a16="http://schemas.microsoft.com/office/drawing/2014/main" xmlns="" id="{7CA12336-C457-6FF9-AFF6-9465885FE8F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FE34A12-5016-EC05-F33F-2D040B2DD60C}"/>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665442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0673F4-C4EB-0948-FA3C-CE495288031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F82A866E-D3F3-0CF8-E5EC-308BC7CFAA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C34C52B-BF2F-B69C-6007-AF7C20F7A177}"/>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5" name="Footer Placeholder 4">
            <a:extLst>
              <a:ext uri="{FF2B5EF4-FFF2-40B4-BE49-F238E27FC236}">
                <a16:creationId xmlns:a16="http://schemas.microsoft.com/office/drawing/2014/main" xmlns="" id="{427FF44D-B58C-1002-57D1-B0426DAFAD3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32BAD72-C833-A2AD-DC46-306FF31DCD47}"/>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665629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E91934-9CE3-3C5A-0C00-C293DC27891D}"/>
              </a:ext>
            </a:extLst>
          </p:cNvPr>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DAA3E61E-3B8C-2635-2936-A9DA9DDF875C}"/>
              </a:ext>
            </a:extLst>
          </p:cNvPr>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871BEBA9-6F49-871C-A2BD-7A2C6A08CCD8}"/>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5" name="Footer Placeholder 4">
            <a:extLst>
              <a:ext uri="{FF2B5EF4-FFF2-40B4-BE49-F238E27FC236}">
                <a16:creationId xmlns:a16="http://schemas.microsoft.com/office/drawing/2014/main" xmlns="" id="{B31AF9A2-AABB-BA66-9944-B1FD611C85A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359C7AF2-375F-4E8B-262B-534DF04DF76F}"/>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161218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966B61-E3E0-758C-2D18-375C7CB6C5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A280C358-1B24-08B5-41AF-D46F0C3523EA}"/>
              </a:ext>
            </a:extLst>
          </p:cNvPr>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447AE3D4-9CB9-1055-5171-1A10A988190A}"/>
              </a:ext>
            </a:extLst>
          </p:cNvPr>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78273524-6782-06CF-3208-ADB6D5FBDAD2}"/>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6" name="Footer Placeholder 5">
            <a:extLst>
              <a:ext uri="{FF2B5EF4-FFF2-40B4-BE49-F238E27FC236}">
                <a16:creationId xmlns:a16="http://schemas.microsoft.com/office/drawing/2014/main" xmlns="" id="{5221D1BD-891A-FAC0-F861-77D19FCA50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C59A74E9-B8BA-871C-65F0-8A8C5B5EF021}"/>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92439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0D49A4-9C1A-004B-9582-84BBCF7B4F65}"/>
              </a:ext>
            </a:extLst>
          </p:cNvPr>
          <p:cNvSpPr>
            <a:spLocks noGrp="1"/>
          </p:cNvSpPr>
          <p:nvPr>
            <p:ph type="title"/>
          </p:nvPr>
        </p:nvSpPr>
        <p:spPr>
          <a:xfrm>
            <a:off x="629950" y="365126"/>
            <a:ext cx="788807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54B33617-D376-4D72-6ABA-C6C8EB31E651}"/>
              </a:ext>
            </a:extLst>
          </p:cNvPr>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EE3D5E9-BDFF-D106-5561-AA561740AF58}"/>
              </a:ext>
            </a:extLst>
          </p:cNvPr>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D11868C2-4E58-AA1E-8D2A-1F69358FDF07}"/>
              </a:ext>
            </a:extLst>
          </p:cNvPr>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410E559-3DE1-3F40-5724-86BEE7413B79}"/>
              </a:ext>
            </a:extLst>
          </p:cNvPr>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350D1E5C-4121-366C-1989-93C55BE47787}"/>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8" name="Footer Placeholder 7">
            <a:extLst>
              <a:ext uri="{FF2B5EF4-FFF2-40B4-BE49-F238E27FC236}">
                <a16:creationId xmlns:a16="http://schemas.microsoft.com/office/drawing/2014/main" xmlns="" id="{26D1AF01-A258-E16F-2169-BC4D84D8A75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F046CC01-372C-6248-5DF2-31DBEDE334C6}"/>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070050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3A6FB1-2EF3-809B-19A9-44A35702C7B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83799085-76CF-B6A2-7C0A-D7DB51861DA7}"/>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4" name="Footer Placeholder 3">
            <a:extLst>
              <a:ext uri="{FF2B5EF4-FFF2-40B4-BE49-F238E27FC236}">
                <a16:creationId xmlns:a16="http://schemas.microsoft.com/office/drawing/2014/main" xmlns="" id="{6F1487C7-4ED3-84F8-3DBB-507356CF830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AB559BD9-41F1-A8D6-6423-72FCC4E6DDAE}"/>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398945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7BFE299-1661-48CC-AC0B-2AE48EAFBA3E}"/>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3" name="Footer Placeholder 2">
            <a:extLst>
              <a:ext uri="{FF2B5EF4-FFF2-40B4-BE49-F238E27FC236}">
                <a16:creationId xmlns:a16="http://schemas.microsoft.com/office/drawing/2014/main" xmlns="" id="{17C1912D-B2E2-F0C4-6048-295EAB87F29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BA8FE858-B188-C0C5-8FEF-CA3F09BA07B5}"/>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149499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22119A-CA4B-79F0-6CD2-6E3A93E7D428}"/>
              </a:ext>
            </a:extLst>
          </p:cNvPr>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DBF38FD5-85B7-6405-1295-7DF3C25569EB}"/>
              </a:ext>
            </a:extLst>
          </p:cNvPr>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E33A67B8-78DD-9EDF-1AD1-1303CB54F042}"/>
              </a:ext>
            </a:extLst>
          </p:cNvPr>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1BFF311-C963-D428-73D2-60B5EE30DE58}"/>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6" name="Footer Placeholder 5">
            <a:extLst>
              <a:ext uri="{FF2B5EF4-FFF2-40B4-BE49-F238E27FC236}">
                <a16:creationId xmlns:a16="http://schemas.microsoft.com/office/drawing/2014/main" xmlns="" id="{2D6EA788-7229-658C-C4DF-211040EAD19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535E3F82-0C7B-345A-B863-EAF005300D54}"/>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028883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86897E-9FDC-150B-5206-B4BFDD0B8E48}"/>
              </a:ext>
            </a:extLst>
          </p:cNvPr>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8C4D9004-7E55-AAA5-9CC2-FC755C846680}"/>
              </a:ext>
            </a:extLst>
          </p:cNvPr>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EE52C453-4082-93EE-A04C-43D3AA36DD1F}"/>
              </a:ext>
            </a:extLst>
          </p:cNvPr>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130F9A6-92D6-62E7-4E15-364589CF71A9}"/>
              </a:ext>
            </a:extLst>
          </p:cNvPr>
          <p:cNvSpPr>
            <a:spLocks noGrp="1"/>
          </p:cNvSpPr>
          <p:nvPr>
            <p:ph type="dt" sz="half" idx="10"/>
          </p:nvPr>
        </p:nvSpPr>
        <p:spPr/>
        <p:txBody>
          <a:bodyPr/>
          <a:lstStyle/>
          <a:p>
            <a:fld id="{C192DD11-8E05-4573-B1C7-8F2238493FDC}" type="datetimeFigureOut">
              <a:rPr lang="en-IN" smtClean="0"/>
              <a:t>20-12-2025</a:t>
            </a:fld>
            <a:endParaRPr lang="en-IN"/>
          </a:p>
        </p:txBody>
      </p:sp>
      <p:sp>
        <p:nvSpPr>
          <p:cNvPr id="6" name="Footer Placeholder 5">
            <a:extLst>
              <a:ext uri="{FF2B5EF4-FFF2-40B4-BE49-F238E27FC236}">
                <a16:creationId xmlns:a16="http://schemas.microsoft.com/office/drawing/2014/main" xmlns="" id="{3D6B9669-29A2-03CA-5979-05ED3AD8B2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022ECFE-17A1-9544-1F88-C2838EDF6CD0}"/>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4214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4E87DA2-0275-87F9-B382-E517B3E7DB42}"/>
              </a:ext>
            </a:extLst>
          </p:cNvPr>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ADCB9E91-E974-6290-013E-F3A3A5C0FE0B}"/>
              </a:ext>
            </a:extLst>
          </p:cNvPr>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54F7123-AFDA-EF3B-C36E-3A8B831970CD}"/>
              </a:ext>
            </a:extLst>
          </p:cNvPr>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2DD11-8E05-4573-B1C7-8F2238493FDC}" type="datetimeFigureOut">
              <a:rPr lang="en-IN" smtClean="0"/>
              <a:t>20-12-2025</a:t>
            </a:fld>
            <a:endParaRPr lang="en-IN"/>
          </a:p>
        </p:txBody>
      </p:sp>
      <p:sp>
        <p:nvSpPr>
          <p:cNvPr id="5" name="Footer Placeholder 4">
            <a:extLst>
              <a:ext uri="{FF2B5EF4-FFF2-40B4-BE49-F238E27FC236}">
                <a16:creationId xmlns:a16="http://schemas.microsoft.com/office/drawing/2014/main" xmlns="" id="{84F93F10-FF1E-E6EE-AA82-220394110B03}"/>
              </a:ext>
            </a:extLst>
          </p:cNvPr>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569A376B-3BB7-3222-B3B5-C455B8D830DC}"/>
              </a:ext>
            </a:extLst>
          </p:cNvPr>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5E8FE-F267-4B35-B351-34ACBE21BAAA}" type="slidenum">
              <a:rPr lang="en-IN" smtClean="0"/>
              <a:t>‹#›</a:t>
            </a:fld>
            <a:endParaRPr lang="en-IN"/>
          </a:p>
        </p:txBody>
      </p:sp>
      <p:pic>
        <p:nvPicPr>
          <p:cNvPr id="8" name="Picture 7">
            <a:extLst>
              <a:ext uri="{FF2B5EF4-FFF2-40B4-BE49-F238E27FC236}">
                <a16:creationId xmlns:a16="http://schemas.microsoft.com/office/drawing/2014/main" xmlns="" id="{09C93EB7-0CD1-8012-3F60-785159A97C6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48255" y="0"/>
            <a:ext cx="1397333" cy="1229954"/>
          </a:xfrm>
          <a:prstGeom prst="rect">
            <a:avLst/>
          </a:prstGeom>
        </p:spPr>
      </p:pic>
    </p:spTree>
    <p:extLst>
      <p:ext uri="{BB962C8B-B14F-4D97-AF65-F5344CB8AC3E}">
        <p14:creationId xmlns:p14="http://schemas.microsoft.com/office/powerpoint/2010/main" val="2682572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3FE10A-9011-E362-C040-B69280CE116B}"/>
              </a:ext>
            </a:extLst>
          </p:cNvPr>
          <p:cNvSpPr>
            <a:spLocks noGrp="1"/>
          </p:cNvSpPr>
          <p:nvPr>
            <p:ph type="ctrTitle"/>
          </p:nvPr>
        </p:nvSpPr>
        <p:spPr>
          <a:xfrm>
            <a:off x="1245835" y="2419318"/>
            <a:ext cx="5537519" cy="2387600"/>
          </a:xfrm>
        </p:spPr>
        <p:txBody>
          <a:bodyPr>
            <a:noAutofit/>
          </a:bodyPr>
          <a:lstStyle/>
          <a:p>
            <a:pPr algn="just">
              <a:lnSpc>
                <a:spcPct val="115000"/>
              </a:lnSpc>
              <a:spcAft>
                <a:spcPts val="1000"/>
              </a:spcAft>
            </a:pP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b="1" dirty="0">
                <a:effectLst/>
                <a:latin typeface="Bell Gothic Std Light" panose="020B0606020203020204" pitchFamily="34" charset="0"/>
                <a:ea typeface="Times New Roman" panose="02020603050405020304" pitchFamily="18" charset="0"/>
                <a:cs typeface="Mangal" panose="02040503050203030202" pitchFamily="18" charset="0"/>
              </a:rPr>
              <a:t>         </a:t>
            </a:r>
            <a:r>
              <a:rPr lang="en-US" sz="4800" b="1" dirty="0">
                <a:solidFill>
                  <a:srgbClr val="FF0000"/>
                </a:solidFill>
                <a:latin typeface="Bell Gothic Std Light" panose="020B0606020203020204" pitchFamily="34" charset="0"/>
                <a:ea typeface="Times New Roman" panose="02020603050405020304" pitchFamily="18" charset="0"/>
                <a:cs typeface="Mangal" panose="02040503050203030202" pitchFamily="18" charset="0"/>
              </a:rPr>
              <a:t>COVID-19 </a:t>
            </a:r>
            <a:r>
              <a:rPr lang="hi-IN" sz="4800" b="1" dirty="0">
                <a:solidFill>
                  <a:srgbClr val="FF0000"/>
                </a:solidFill>
                <a:latin typeface="Bell Gothic Std Light" panose="020B0606020203020204" pitchFamily="34" charset="0"/>
                <a:ea typeface="Times New Roman" panose="02020603050405020304" pitchFamily="18" charset="0"/>
              </a:rPr>
              <a:t>पेंडेमिक</a:t>
            </a:r>
            <a:r>
              <a:rPr lang="en-IN" sz="4800" b="1" dirty="0">
                <a:effectLst/>
                <a:latin typeface="Calibri" panose="020F0502020204030204" pitchFamily="34" charset="0"/>
                <a:ea typeface="Times New Roman" panose="02020603050405020304" pitchFamily="18" charset="0"/>
                <a:cs typeface="Mangal" panose="02040503050203030202" pitchFamily="18" charset="0"/>
              </a:rPr>
              <a:t/>
            </a:r>
            <a:br>
              <a:rPr lang="en-IN" sz="4800" b="1" dirty="0">
                <a:effectLst/>
                <a:latin typeface="Calibri" panose="020F0502020204030204" pitchFamily="34" charset="0"/>
                <a:ea typeface="Times New Roman" panose="02020603050405020304" pitchFamily="18" charset="0"/>
                <a:cs typeface="Mangal" panose="02040503050203030202" pitchFamily="18" charset="0"/>
              </a:rPr>
            </a:br>
            <a:endParaRPr lang="en-IN" sz="4800" b="1" dirty="0"/>
          </a:p>
        </p:txBody>
      </p:sp>
      <p:sp>
        <p:nvSpPr>
          <p:cNvPr id="3" name="TextBox 2">
            <a:extLst>
              <a:ext uri="{FF2B5EF4-FFF2-40B4-BE49-F238E27FC236}">
                <a16:creationId xmlns:a16="http://schemas.microsoft.com/office/drawing/2014/main" xmlns="" id="{1F72DD79-B370-70CD-4880-58FD119874D9}"/>
              </a:ext>
            </a:extLst>
          </p:cNvPr>
          <p:cNvSpPr txBox="1"/>
          <p:nvPr/>
        </p:nvSpPr>
        <p:spPr>
          <a:xfrm>
            <a:off x="3369962" y="760289"/>
            <a:ext cx="2089278"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29</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890733" y="5365688"/>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780876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1ECBE6-7A50-F6CA-C997-3F93FF36396C}"/>
              </a:ext>
            </a:extLst>
          </p:cNvPr>
          <p:cNvSpPr txBox="1"/>
          <p:nvPr/>
        </p:nvSpPr>
        <p:spPr>
          <a:xfrm>
            <a:off x="242497" y="314036"/>
            <a:ext cx="6923413" cy="5925340"/>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dirty="0">
                <a:latin typeface="Bell MT" panose="02020503060305020303" pitchFamily="18" charset="0"/>
                <a:ea typeface="Times New Roman" panose="02020603050405020304" pitchFamily="18" charset="0"/>
                <a:cs typeface="Times New Roman" panose="02020603050405020304" pitchFamily="18" charset="0"/>
              </a:rPr>
              <a:t>ठोस अंग प्रत्यारोपण या अस्थि मज्जा प्रत्यारोपण से कमजोर प्रतिरक्षा प्रणाली
गर्भावस्था
दमा
क्रोनिक फेफड़ों के रोग जैसे सिस्टिक फाइब्रोसिस या फुफ्फुसीय उच्च रक्तचाप
जिगर की बीमारी
मनोभ्रंश
डाउन सिंड्रोम</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61449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D0D252-392B-65B2-342E-5D17050BAE41}"/>
              </a:ext>
            </a:extLst>
          </p:cNvPr>
          <p:cNvSpPr txBox="1"/>
          <p:nvPr/>
        </p:nvSpPr>
        <p:spPr>
          <a:xfrm>
            <a:off x="498850" y="517237"/>
            <a:ext cx="6312497" cy="371794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dirty="0">
                <a:latin typeface="Bell MT" panose="02020503060305020303" pitchFamily="18" charset="0"/>
                <a:ea typeface="Times New Roman" panose="02020603050405020304" pitchFamily="18" charset="0"/>
                <a:cs typeface="Times New Roman" panose="02020603050405020304" pitchFamily="18" charset="0"/>
              </a:rPr>
              <a:t>अस्थि मज्जा प्रत्यारोपण, एचआईवी या कुछ दवाओं से कमजोर प्रतिरक्षा प्रणाली
मस्तिष्क और तंत्रिका तंत्र की स्थिति, जैसे स्ट्रोक
मादक द्रव्यों के उपयोग के विकार</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89186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183401F-4912-1590-F4FF-DB51F8BB3D59}"/>
              </a:ext>
            </a:extLst>
          </p:cNvPr>
          <p:cNvSpPr txBox="1"/>
          <p:nvPr/>
        </p:nvSpPr>
        <p:spPr>
          <a:xfrm>
            <a:off x="292007" y="-95042"/>
            <a:ext cx="7377755" cy="6247864"/>
          </a:xfrm>
          <a:prstGeom prst="rect">
            <a:avLst/>
          </a:prstGeom>
          <a:noFill/>
        </p:spPr>
        <p:txBody>
          <a:bodyPr wrap="square">
            <a:spAutoFit/>
          </a:bodyPr>
          <a:lstStyle/>
          <a:p>
            <a:pPr algn="just"/>
            <a:r>
              <a:rPr lang="hi-IN" sz="3600" b="1" dirty="0">
                <a:solidFill>
                  <a:srgbClr val="FF0000"/>
                </a:solidFill>
                <a:latin typeface="Bell MT" panose="02020503060305020303" pitchFamily="18" charset="0"/>
                <a:ea typeface="Times New Roman" panose="02020603050405020304" pitchFamily="18" charset="0"/>
                <a:cs typeface="Times New Roman" panose="02020603050405020304" pitchFamily="18" charset="0"/>
              </a:rPr>
              <a:t>कारण</a:t>
            </a:r>
            <a:endParaRPr lang="en-IN" sz="3600" b="1" dirty="0">
              <a:solidFill>
                <a:srgbClr val="FF0000"/>
              </a:solidFill>
              <a:latin typeface="Bell MT" panose="02020503060305020303" pitchFamily="18" charset="0"/>
              <a:ea typeface="Times New Roman" panose="02020603050405020304" pitchFamily="18" charset="0"/>
              <a:cs typeface="Times New Roman" panose="02020603050405020304" pitchFamily="18" charset="0"/>
            </a:endParaRPr>
          </a:p>
          <a:p>
            <a:pPr algn="just"/>
            <a:r>
              <a:rPr lang="hi-IN" sz="2800" dirty="0">
                <a:latin typeface="Bell MT" panose="02020503060305020303" pitchFamily="18" charset="0"/>
                <a:ea typeface="Times New Roman" panose="02020603050405020304" pitchFamily="18" charset="0"/>
                <a:cs typeface="Times New Roman" panose="02020603050405020304" pitchFamily="18" charset="0"/>
              </a:rPr>
              <a:t>गंभीर तीव्र श्वसन सिंड्रोम कोरोनावायरस 2, या </a:t>
            </a:r>
            <a:r>
              <a:rPr lang="en-IN" sz="2800" dirty="0">
                <a:latin typeface="Bell MT" panose="02020503060305020303" pitchFamily="18" charset="0"/>
                <a:ea typeface="Times New Roman" panose="02020603050405020304" pitchFamily="18" charset="0"/>
                <a:cs typeface="Times New Roman" panose="02020603050405020304" pitchFamily="18" charset="0"/>
              </a:rPr>
              <a:t>SARS-CoV-2 </a:t>
            </a:r>
            <a:r>
              <a:rPr lang="hi-IN" sz="2800" dirty="0">
                <a:latin typeface="Bell MT" panose="02020503060305020303" pitchFamily="18" charset="0"/>
                <a:ea typeface="Times New Roman" panose="02020603050405020304" pitchFamily="18" charset="0"/>
                <a:cs typeface="Times New Roman" panose="02020603050405020304" pitchFamily="18" charset="0"/>
              </a:rPr>
              <a:t>के साथ संक्रमण, कोरोनावायरस रोग 2019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का कारण बनता है।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का कारण बनने वाला वायरस लोगों में आसानी से फैलता है। डेटा से पता चला है कि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वायरस मुख्य रूप से निकट संपर्क में (लगभग 6 फीट, या 2 मीटर के भीतर) लोगों के बीच एक व्यक्ति से दूसरे व्यक्ति में फैलता है। वायरस श्वसन बूंदों से फैलता है जब वायरस से पीड़ित कोई व्यक्ति खांसता है, छींकता है, सांस लेता है, गाता है या बात करता है। इन बूंदों को साँस लिया जा सकता है या आस-पास के किसी व्यक्ति के मुंह, नाक या आंखों में डाला जा सकता है</a:t>
            </a:r>
            <a:r>
              <a:rPr lang="en-IN" sz="2800" dirty="0">
                <a:effectLst/>
                <a:latin typeface="Bell MT" panose="02020503060305020303" pitchFamily="18" charset="0"/>
                <a:ea typeface="Times New Roman" panose="02020603050405020304" pitchFamily="18" charset="0"/>
                <a:cs typeface="Times New Roman" panose="02020603050405020304" pitchFamily="18" charset="0"/>
              </a:rPr>
              <a:t>.</a:t>
            </a:r>
            <a:endParaRPr lang="en-IN" sz="2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007081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083A7A7-5874-E17B-AACE-3322C38F2F4A}"/>
              </a:ext>
            </a:extLst>
          </p:cNvPr>
          <p:cNvSpPr txBox="1"/>
          <p:nvPr/>
        </p:nvSpPr>
        <p:spPr>
          <a:xfrm>
            <a:off x="0" y="0"/>
            <a:ext cx="7632441" cy="5693866"/>
          </a:xfrm>
          <a:prstGeom prst="rect">
            <a:avLst/>
          </a:prstGeom>
          <a:noFill/>
        </p:spPr>
        <p:txBody>
          <a:bodyPr wrap="square">
            <a:spAutoFit/>
          </a:bodyPr>
          <a:lstStyle/>
          <a:p>
            <a:pPr algn="just"/>
            <a:r>
              <a:rPr lang="hi-IN" sz="2800" dirty="0">
                <a:latin typeface="Bell MT" panose="02020503060305020303" pitchFamily="18" charset="0"/>
                <a:ea typeface="Times New Roman" panose="02020603050405020304" pitchFamily="18" charset="0"/>
                <a:cs typeface="Times New Roman" panose="02020603050405020304" pitchFamily="18" charset="0"/>
              </a:rPr>
              <a:t>कभी-कभी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वायरस तब फैल सकता है जब कोई व्यक्ति बहुत छोटी बूंदों या एरोसोल के संपर्क में आता है जो कई मिनट या घंटों तक हवा में रहते हैं - जिसे एयरबोर्न ट्रांसमिशन कहा जाता है।
वायरस तब भी फैल सकता है जब आप वायरस के साथ किसी सतह को छूते हैं और फिर अपने मुंह, नाक या आंखों को छूते हैं। लेकिन जोखिम कम है।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वायरस किसी ऐसे व्यक्ति से फैल सकता है जो संक्रमित है लेकिन उसमें कोई लक्षण नहीं हैं। इसे स्पर्शोन्मुख संचरण कहा जाता है।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वायरस किसी ऐसे व्यक्ति से भी फैल सकता है जो संक्रमित है लेकिन अभी तक लक्षण विकसित नहीं हुए हैं। इसे प्री सिम्प्टोमैटिक ट्रांसमिशन कहा जाता है</a:t>
            </a:r>
            <a:endParaRPr lang="en-IN" sz="2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271239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2E5B3AA-626A-AEBE-4955-D2CEE4ECD55E}"/>
              </a:ext>
            </a:extLst>
          </p:cNvPr>
          <p:cNvSpPr txBox="1"/>
          <p:nvPr/>
        </p:nvSpPr>
        <p:spPr>
          <a:xfrm>
            <a:off x="97633" y="0"/>
            <a:ext cx="7646775" cy="5568960"/>
          </a:xfrm>
          <a:prstGeom prst="rect">
            <a:avLst/>
          </a:prstGeom>
          <a:noFill/>
        </p:spPr>
        <p:txBody>
          <a:bodyPr wrap="square">
            <a:spAutoFit/>
          </a:bodyPr>
          <a:lstStyle/>
          <a:p>
            <a:pPr algn="just"/>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को दो बार या उससे अधिक प्राप्त करना संभव है, लेकिन यह असामान्य है।
</a:t>
            </a:r>
            <a:r>
              <a:rPr lang="en-IN"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वायरस कई बार उत्परिवर्तित हुआ है और अब इसके कई प्रकार हैं जिनकी संयुक्त राज्य अमेरिका में निगरानी की जा रही है। डेल्टा (</a:t>
            </a:r>
            <a:r>
              <a:rPr lang="en-IN" sz="2800" dirty="0">
                <a:latin typeface="Bell MT" panose="02020503060305020303" pitchFamily="18" charset="0"/>
                <a:ea typeface="Times New Roman" panose="02020603050405020304" pitchFamily="18" charset="0"/>
                <a:cs typeface="Times New Roman" panose="02020603050405020304" pitchFamily="18" charset="0"/>
              </a:rPr>
              <a:t>B.1.617.2) </a:t>
            </a:r>
            <a:r>
              <a:rPr lang="hi-IN" sz="2800" dirty="0">
                <a:latin typeface="Bell MT" panose="02020503060305020303" pitchFamily="18" charset="0"/>
                <a:ea typeface="Times New Roman" panose="02020603050405020304" pitchFamily="18" charset="0"/>
                <a:cs typeface="Times New Roman" panose="02020603050405020304" pitchFamily="18" charset="0"/>
              </a:rPr>
              <a:t>वैरिएंट अमेरिका में चिंता का एक प्रकार है और पिछले वेरिएंट की तुलना में अधिक संक्रामक है</a:t>
            </a:r>
            <a:r>
              <a:rPr lang="en-IN" sz="2800" dirty="0">
                <a:effectLst/>
                <a:latin typeface="Bell MT" panose="02020503060305020303" pitchFamily="18" charset="0"/>
                <a:ea typeface="Times New Roman" panose="02020603050405020304" pitchFamily="18" charset="0"/>
                <a:cs typeface="Times New Roman" panose="02020603050405020304" pitchFamily="18" charset="0"/>
              </a:rPr>
              <a:t>.</a:t>
            </a:r>
            <a:endParaRPr lang="en-IN" sz="2800" dirty="0">
              <a:effectLst/>
              <a:latin typeface="Bell MT" panose="02020503060305020303" pitchFamily="18" charset="0"/>
              <a:ea typeface="Times New Roman" panose="02020603050405020304" pitchFamily="18" charset="0"/>
            </a:endParaRPr>
          </a:p>
          <a:p>
            <a:pPr algn="just"/>
            <a:r>
              <a:rPr lang="hi-IN" sz="2800" b="1" dirty="0">
                <a:solidFill>
                  <a:srgbClr val="FF0000"/>
                </a:solidFill>
                <a:latin typeface="Bell MT" panose="02020503060305020303" pitchFamily="18" charset="0"/>
                <a:ea typeface="Times New Roman" panose="02020603050405020304" pitchFamily="18" charset="0"/>
              </a:rPr>
              <a:t>जोखिम कारक</a:t>
            </a:r>
            <a:endParaRPr lang="en-IN" sz="2800" b="1" dirty="0">
              <a:solidFill>
                <a:srgbClr val="FF0000"/>
              </a:solidFill>
              <a:latin typeface="Bell MT" panose="02020503060305020303" pitchFamily="18" charset="0"/>
              <a:ea typeface="Times New Roman" panose="02020603050405020304" pitchFamily="18" charset="0"/>
            </a:endParaRPr>
          </a:p>
          <a:p>
            <a:pPr algn="just"/>
            <a:r>
              <a:rPr lang="en-IN" sz="2800" dirty="0">
                <a:latin typeface="Bell MT" panose="02020503060305020303" pitchFamily="18" charset="0"/>
                <a:ea typeface="Times New Roman" panose="02020603050405020304" pitchFamily="18" charset="0"/>
              </a:rPr>
              <a:t>COVID-19 </a:t>
            </a:r>
            <a:r>
              <a:rPr lang="hi-IN" sz="2800" dirty="0">
                <a:latin typeface="Bell MT" panose="02020503060305020303" pitchFamily="18" charset="0"/>
                <a:ea typeface="Times New Roman" panose="02020603050405020304" pitchFamily="18" charset="0"/>
              </a:rPr>
              <a:t>के जोखिम कारकों में शामिल हैं</a:t>
            </a:r>
            <a:r>
              <a:rPr lang="en-IN" sz="2800" dirty="0">
                <a:effectLst/>
                <a:latin typeface="Bell MT" panose="02020503060305020303" pitchFamily="18" charset="0"/>
                <a:ea typeface="Times New Roman" panose="02020603050405020304" pitchFamily="18" charset="0"/>
              </a:rPr>
              <a:t>:</a:t>
            </a: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latin typeface="Bell MT" panose="02020503060305020303" pitchFamily="18" charset="0"/>
                <a:ea typeface="Times New Roman" panose="02020603050405020304" pitchFamily="18" charset="0"/>
                <a:cs typeface="Mangal" panose="02040503050203030202" pitchFamily="18" charset="0"/>
              </a:rPr>
              <a:t>COVID-19 </a:t>
            </a:r>
            <a:r>
              <a:rPr lang="hi-IN" sz="2800" dirty="0">
                <a:latin typeface="Bell MT" panose="02020503060305020303" pitchFamily="18" charset="0"/>
                <a:ea typeface="Times New Roman" panose="02020603050405020304" pitchFamily="18" charset="0"/>
              </a:rPr>
              <a:t>वाले किसी व्यक्ति के साथ निकट संपर्क (6 फीट, या 2 मीटर के भीतर)
किसी संक्रमित व्यक्ति द्वारा खांसना या छींकना</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96606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8F6CA38-9DAF-97A5-E4D1-69B743869B1F}"/>
              </a:ext>
            </a:extLst>
          </p:cNvPr>
          <p:cNvSpPr txBox="1"/>
          <p:nvPr/>
        </p:nvSpPr>
        <p:spPr>
          <a:xfrm>
            <a:off x="223836" y="0"/>
            <a:ext cx="7511241" cy="7015254"/>
          </a:xfrm>
          <a:prstGeom prst="rect">
            <a:avLst/>
          </a:prstGeom>
          <a:noFill/>
        </p:spPr>
        <p:txBody>
          <a:bodyPr wrap="square">
            <a:spAutoFit/>
          </a:bodyPr>
          <a:lstStyle/>
          <a:p>
            <a:r>
              <a:rPr lang="hi-IN" sz="3600" b="1" dirty="0">
                <a:solidFill>
                  <a:srgbClr val="FF0000"/>
                </a:solidFill>
                <a:latin typeface="Bell MT" panose="02020503060305020303" pitchFamily="18" charset="0"/>
                <a:ea typeface="Times New Roman" panose="02020603050405020304" pitchFamily="18" charset="0"/>
              </a:rPr>
              <a:t>जटिलताओं</a:t>
            </a:r>
            <a:endParaRPr lang="en-IN" sz="3600" b="1" dirty="0">
              <a:solidFill>
                <a:srgbClr val="FF0000"/>
              </a:solidFill>
              <a:latin typeface="Bell MT" panose="02020503060305020303" pitchFamily="18" charset="0"/>
              <a:ea typeface="Times New Roman" panose="02020603050405020304" pitchFamily="18" charset="0"/>
            </a:endParaRPr>
          </a:p>
          <a:p>
            <a:r>
              <a:rPr lang="hi-IN" sz="3200" dirty="0">
                <a:latin typeface="Bell MT" panose="02020503060305020303" pitchFamily="18" charset="0"/>
                <a:ea typeface="Times New Roman" panose="02020603050405020304" pitchFamily="18" charset="0"/>
              </a:rPr>
              <a:t>हालांकि </a:t>
            </a:r>
            <a:r>
              <a:rPr lang="en-IN" sz="3200" dirty="0">
                <a:latin typeface="Bell MT" panose="02020503060305020303" pitchFamily="18" charset="0"/>
                <a:ea typeface="Times New Roman" panose="02020603050405020304" pitchFamily="18" charset="0"/>
              </a:rPr>
              <a:t>COVID-19 </a:t>
            </a:r>
            <a:r>
              <a:rPr lang="hi-IN" sz="3200" dirty="0">
                <a:latin typeface="Bell MT" panose="02020503060305020303" pitchFamily="18" charset="0"/>
                <a:ea typeface="Times New Roman" panose="02020603050405020304" pitchFamily="18" charset="0"/>
              </a:rPr>
              <a:t>वाले अधिकांश लोगों में हल्के से मध्यम लक्षण होते हैं, लेकिन यह बीमारी गंभीर चिकित्सा जटिलताओं का कारण बन सकती है और कुछ लोगों में मृत्यु का कारण बन सकती है। वृद्ध वयस्कों या मौजूदा चिकित्सा स्थितियों वाले लोगों को </a:t>
            </a:r>
            <a:r>
              <a:rPr lang="en-IN" sz="3200" dirty="0">
                <a:latin typeface="Bell MT" panose="02020503060305020303" pitchFamily="18" charset="0"/>
                <a:ea typeface="Times New Roman" panose="02020603050405020304" pitchFamily="18" charset="0"/>
              </a:rPr>
              <a:t>COVID-19 </a:t>
            </a:r>
            <a:r>
              <a:rPr lang="hi-IN" sz="3200" dirty="0">
                <a:latin typeface="Bell MT" panose="02020503060305020303" pitchFamily="18" charset="0"/>
                <a:ea typeface="Times New Roman" panose="02020603050405020304" pitchFamily="18" charset="0"/>
              </a:rPr>
              <a:t>से गंभीर रूप से बीमार होने का अधिक खतरा होता है</a:t>
            </a:r>
            <a:r>
              <a:rPr lang="en-IN" sz="3200" dirty="0">
                <a:effectLst/>
                <a:latin typeface="Bell MT" panose="02020503060305020303" pitchFamily="18" charset="0"/>
                <a:ea typeface="Times New Roman" panose="02020603050405020304" pitchFamily="18" charset="0"/>
              </a:rPr>
              <a:t>.</a:t>
            </a:r>
            <a:endParaRPr lang="en-IN" sz="3200" dirty="0">
              <a:effectLst/>
              <a:latin typeface="Times New Roman" panose="02020603050405020304" pitchFamily="18" charset="0"/>
              <a:ea typeface="Times New Roman" panose="02020603050405020304" pitchFamily="18" charset="0"/>
            </a:endParaRPr>
          </a:p>
          <a:p>
            <a:r>
              <a:rPr lang="hi-IN" sz="3200" dirty="0">
                <a:solidFill>
                  <a:srgbClr val="FF0000"/>
                </a:solidFill>
                <a:latin typeface="Bell MT" panose="02020503060305020303" pitchFamily="18" charset="0"/>
                <a:ea typeface="Times New Roman" panose="02020603050405020304" pitchFamily="18" charset="0"/>
              </a:rPr>
              <a:t>जटिलताओं में शामिल हो सकते हैं</a:t>
            </a:r>
            <a:r>
              <a:rPr lang="en-IN" sz="3200" dirty="0">
                <a:solidFill>
                  <a:srgbClr val="FF0000"/>
                </a:solidFill>
                <a:effectLst/>
                <a:latin typeface="Bell MT" panose="02020503060305020303" pitchFamily="18" charset="0"/>
                <a:ea typeface="Times New Roman" panose="02020603050405020304" pitchFamily="18" charset="0"/>
              </a:rPr>
              <a:t>:</a:t>
            </a:r>
          </a:p>
          <a:p>
            <a:pPr marL="342900" lvl="0" indent="-342900">
              <a:lnSpc>
                <a:spcPct val="115000"/>
              </a:lnSpc>
              <a:spcAft>
                <a:spcPts val="1000"/>
              </a:spcAft>
              <a:buSzPts val="1000"/>
              <a:buFont typeface="Symbol" panose="05050102010706020507" pitchFamily="18" charset="2"/>
              <a:buChar char=""/>
              <a:tabLst>
                <a:tab pos="457200" algn="l"/>
              </a:tabLst>
            </a:pPr>
            <a:r>
              <a:rPr lang="hi-IN" sz="3200" dirty="0">
                <a:latin typeface="Bell MT" panose="02020503060305020303" pitchFamily="18" charset="0"/>
                <a:ea typeface="Times New Roman" panose="02020603050405020304" pitchFamily="18" charset="0"/>
              </a:rPr>
              <a:t>निमोनिया और सांस लेने में परेशानी 
कई अंगों में अंग विफलता
दिल की समस्याएं</a:t>
            </a:r>
            <a:endParaRPr lang="en-IN" sz="1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912837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E5F306-AF8B-D2E4-44C9-D2BDD11C612B}"/>
              </a:ext>
            </a:extLst>
          </p:cNvPr>
          <p:cNvSpPr txBox="1"/>
          <p:nvPr/>
        </p:nvSpPr>
        <p:spPr>
          <a:xfrm>
            <a:off x="277140" y="184727"/>
            <a:ext cx="6991407" cy="6190156"/>
          </a:xfrm>
          <a:prstGeom prst="rect">
            <a:avLst/>
          </a:prstGeom>
          <a:noFill/>
        </p:spPr>
        <p:txBody>
          <a:bodyPr wrap="square">
            <a:spAutoFit/>
          </a:bodyPr>
          <a:lstStyle/>
          <a:p>
            <a:pPr marL="342900" indent="-342900">
              <a:lnSpc>
                <a:spcPct val="115000"/>
              </a:lnSpc>
              <a:spcAft>
                <a:spcPts val="1000"/>
              </a:spcAft>
              <a:buSzPts val="1000"/>
              <a:buFont typeface="Symbol" panose="05050102010706020507" pitchFamily="18" charset="2"/>
              <a:buChar char=""/>
              <a:tabLst>
                <a:tab pos="457200" algn="l"/>
              </a:tabLst>
            </a:pPr>
            <a:r>
              <a:rPr lang="hi-IN" sz="3600" dirty="0">
                <a:latin typeface="Bell MT" panose="02020503060305020303" pitchFamily="18" charset="0"/>
                <a:ea typeface="Times New Roman" panose="02020603050405020304" pitchFamily="18" charset="0"/>
              </a:rPr>
              <a:t>फेफड़ों की एक गंभीर स्थिति जिसके कारण ऑक्सीजन की कम मात्रा आपके रक्तप्रवाह से आपके अंगों तक जाती है (तीव्र श्वसन संकट सिंड्रोम)
रक्त के थक्के
तीव्र गुर्दे की चोट
अतिरिक्त वायरल और जीवाणु संक्रमण</a:t>
            </a:r>
            <a:r>
              <a:rPr lang="en-US" sz="3600" dirty="0">
                <a:effectLst/>
                <a:latin typeface="Bell MT" panose="02020503060305020303" pitchFamily="18" charset="0"/>
                <a:ea typeface="Times New Roman" panose="02020603050405020304" pitchFamily="18" charset="0"/>
                <a:cs typeface="Mangal" panose="02040503050203030202" pitchFamily="18" charset="0"/>
              </a:rPr>
              <a:t> </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20126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3F45A0-7E19-D401-563D-D862C13667CB}"/>
              </a:ext>
            </a:extLst>
          </p:cNvPr>
          <p:cNvSpPr>
            <a:spLocks noGrp="1"/>
          </p:cNvSpPr>
          <p:nvPr>
            <p:ph type="title"/>
          </p:nvPr>
        </p:nvSpPr>
        <p:spPr/>
        <p:txBody>
          <a:bodyPr>
            <a:normAutofit fontScale="90000"/>
          </a:bodyPr>
          <a:lstStyle/>
          <a:p>
            <a:pPr algn="ctr"/>
            <a:r>
              <a:rPr lang="en-US" sz="8800" dirty="0">
                <a:solidFill>
                  <a:srgbClr val="00B050"/>
                </a:solidFill>
              </a:rPr>
              <a:t/>
            </a:r>
            <a:br>
              <a:rPr lang="en-US" sz="8800" dirty="0">
                <a:solidFill>
                  <a:srgbClr val="00B050"/>
                </a:solidFill>
              </a:rPr>
            </a:br>
            <a:r>
              <a:rPr lang="en-US" sz="8800" dirty="0">
                <a:solidFill>
                  <a:srgbClr val="00B050"/>
                </a:solidFill>
              </a:rPr>
              <a:t/>
            </a:r>
            <a:br>
              <a:rPr lang="en-US" sz="8800" dirty="0">
                <a:solidFill>
                  <a:srgbClr val="00B050"/>
                </a:solidFill>
              </a:rPr>
            </a:br>
            <a:r>
              <a:rPr lang="en-US" sz="8800" dirty="0">
                <a:solidFill>
                  <a:srgbClr val="00B050"/>
                </a:solidFill>
              </a:rPr>
              <a:t/>
            </a:r>
            <a:br>
              <a:rPr lang="en-US" sz="8800" dirty="0">
                <a:solidFill>
                  <a:srgbClr val="00B050"/>
                </a:solidFill>
              </a:rPr>
            </a:br>
            <a:r>
              <a:rPr lang="en-US" sz="8800" dirty="0">
                <a:solidFill>
                  <a:srgbClr val="00B050"/>
                </a:solidFill>
              </a:rPr>
              <a:t/>
            </a:r>
            <a:br>
              <a:rPr lang="en-US" sz="8800" dirty="0">
                <a:solidFill>
                  <a:srgbClr val="00B050"/>
                </a:solidFill>
              </a:rPr>
            </a:br>
            <a:r>
              <a:rPr lang="hi-IN" sz="8800" dirty="0">
                <a:solidFill>
                  <a:srgbClr val="00B050"/>
                </a:solidFill>
              </a:rPr>
              <a:t>कोई सवाल</a:t>
            </a:r>
            <a:r>
              <a:rPr lang="en-US" sz="8800" dirty="0">
                <a:solidFill>
                  <a:srgbClr val="00B050"/>
                </a:solidFill>
              </a:rPr>
              <a:t>?</a:t>
            </a:r>
            <a:endParaRPr lang="en-IN" sz="8800" dirty="0">
              <a:solidFill>
                <a:srgbClr val="00B050"/>
              </a:solidFill>
            </a:endParaRPr>
          </a:p>
        </p:txBody>
      </p:sp>
    </p:spTree>
    <p:extLst>
      <p:ext uri="{BB962C8B-B14F-4D97-AF65-F5344CB8AC3E}">
        <p14:creationId xmlns:p14="http://schemas.microsoft.com/office/powerpoint/2010/main" val="2811813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5A9FF16-1890-E68E-DCD7-9006E515A5B4}"/>
              </a:ext>
            </a:extLst>
          </p:cNvPr>
          <p:cNvSpPr>
            <a:spLocks noGrp="1"/>
          </p:cNvSpPr>
          <p:nvPr>
            <p:ph idx="1"/>
          </p:nvPr>
        </p:nvSpPr>
        <p:spPr/>
        <p:txBody>
          <a:bodyPr>
            <a:normAutofit/>
          </a:bodyPr>
          <a:lstStyle/>
          <a:p>
            <a:pPr marL="0" indent="0" algn="r">
              <a:buNone/>
            </a:pPr>
            <a:r>
              <a:rPr lang="en-US" dirty="0">
                <a:solidFill>
                  <a:srgbClr val="00B0F0"/>
                </a:solidFill>
              </a:rPr>
              <a:t> </a:t>
            </a:r>
          </a:p>
          <a:p>
            <a:pPr marL="0" indent="0" algn="r">
              <a:buNone/>
            </a:pPr>
            <a:endParaRPr lang="en-US" sz="8800" dirty="0">
              <a:solidFill>
                <a:srgbClr val="00B0F0"/>
              </a:solidFill>
            </a:endParaRPr>
          </a:p>
          <a:p>
            <a:pPr marL="0" indent="0" algn="r">
              <a:buNone/>
            </a:pPr>
            <a:endParaRPr lang="en-US" sz="8800" dirty="0">
              <a:solidFill>
                <a:srgbClr val="00B0F0"/>
              </a:solidFill>
            </a:endParaRPr>
          </a:p>
          <a:p>
            <a:pPr marL="0" indent="0" algn="r">
              <a:buNone/>
            </a:pPr>
            <a:r>
              <a:rPr lang="hi-IN" sz="8800" dirty="0">
                <a:solidFill>
                  <a:srgbClr val="7030A0"/>
                </a:solidFill>
              </a:rPr>
              <a:t>धन्यवाद</a:t>
            </a:r>
            <a:r>
              <a:rPr lang="en-US" sz="8800" dirty="0">
                <a:solidFill>
                  <a:srgbClr val="00B0F0"/>
                </a:solidFill>
              </a:rPr>
              <a:t> </a:t>
            </a:r>
            <a:endParaRPr lang="en-IN" sz="8800" dirty="0">
              <a:solidFill>
                <a:srgbClr val="00B0F0"/>
              </a:solidFill>
            </a:endParaRPr>
          </a:p>
        </p:txBody>
      </p:sp>
    </p:spTree>
    <p:extLst>
      <p:ext uri="{BB962C8B-B14F-4D97-AF65-F5344CB8AC3E}">
        <p14:creationId xmlns:p14="http://schemas.microsoft.com/office/powerpoint/2010/main" val="3394631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57AB519-2BA2-5789-F41C-721E9CFE4B7B}"/>
              </a:ext>
            </a:extLst>
          </p:cNvPr>
          <p:cNvSpPr txBox="1"/>
          <p:nvPr/>
        </p:nvSpPr>
        <p:spPr>
          <a:xfrm>
            <a:off x="0" y="0"/>
            <a:ext cx="6988629" cy="6637266"/>
          </a:xfrm>
          <a:prstGeom prst="rect">
            <a:avLst/>
          </a:prstGeom>
          <a:noFill/>
        </p:spPr>
        <p:txBody>
          <a:bodyPr wrap="square">
            <a:spAutoFit/>
          </a:bodyPr>
          <a:lstStyle/>
          <a:p>
            <a:pPr algn="just">
              <a:lnSpc>
                <a:spcPct val="115000"/>
              </a:lnSpc>
              <a:spcAft>
                <a:spcPts val="1000"/>
              </a:spcAft>
            </a:pPr>
            <a:r>
              <a:rPr lang="hi-IN" sz="2800" dirty="0">
                <a:latin typeface="Bell MT" panose="02020503060305020303" pitchFamily="18" charset="0"/>
                <a:ea typeface="Times New Roman" panose="02020603050405020304" pitchFamily="18" charset="0"/>
                <a:cs typeface="Times New Roman" panose="02020603050405020304" pitchFamily="18" charset="0"/>
              </a:rPr>
              <a:t>कोरोनावायरस वायरस का एक परिवार है जो सामान्य सर्दी, गंभीर तीव्र श्वसन सिंड्रोम (सार्स) और मध्य पूर्व श्वसन सिंड्रोम (एमईआरएस) जैसी बीमारियों का कारण बन सकता है। 2019 में, चीन में उत्पन्न होने वाली बीमारी के प्रकोप के कारण के रूप में एक नए कोरोनावायरस की पहचान की गई थी।
इस वायरस को सीवियर एक्यूट रेस्पिरेटरी सिंड्रोम कोरोनावायरस 2 (</a:t>
            </a:r>
            <a:r>
              <a:rPr lang="en-US" sz="2800" dirty="0">
                <a:latin typeface="Bell MT" panose="02020503060305020303" pitchFamily="18" charset="0"/>
                <a:ea typeface="Times New Roman" panose="02020603050405020304" pitchFamily="18" charset="0"/>
                <a:cs typeface="Times New Roman" panose="02020603050405020304" pitchFamily="18" charset="0"/>
              </a:rPr>
              <a:t>SARS-CoV-2) </a:t>
            </a:r>
            <a:r>
              <a:rPr lang="hi-IN" sz="2800" dirty="0">
                <a:latin typeface="Bell MT" panose="02020503060305020303" pitchFamily="18" charset="0"/>
                <a:ea typeface="Times New Roman" panose="02020603050405020304" pitchFamily="18" charset="0"/>
                <a:cs typeface="Times New Roman" panose="02020603050405020304" pitchFamily="18" charset="0"/>
              </a:rPr>
              <a:t>के रूप में जाना जाता है। इससे होने वाली बीमारी को कोरोनावायरस डिजीज 2019 (</a:t>
            </a:r>
            <a:r>
              <a:rPr lang="en-US"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कहा जाता है। मार्च 2020 में, विश्व स्वास्थ्य संगठन (</a:t>
            </a:r>
            <a:r>
              <a:rPr lang="en-US" sz="2800" dirty="0">
                <a:latin typeface="Bell MT" panose="02020503060305020303" pitchFamily="18" charset="0"/>
                <a:ea typeface="Times New Roman" panose="02020603050405020304" pitchFamily="18" charset="0"/>
                <a:cs typeface="Times New Roman" panose="02020603050405020304" pitchFamily="18" charset="0"/>
              </a:rPr>
              <a:t>WHO) </a:t>
            </a:r>
            <a:r>
              <a:rPr lang="hi-IN" sz="2800" dirty="0">
                <a:latin typeface="Bell MT" panose="02020503060305020303" pitchFamily="18" charset="0"/>
                <a:ea typeface="Times New Roman" panose="02020603050405020304" pitchFamily="18" charset="0"/>
                <a:cs typeface="Times New Roman" panose="02020603050405020304" pitchFamily="18" charset="0"/>
              </a:rPr>
              <a:t>ने </a:t>
            </a:r>
            <a:r>
              <a:rPr lang="en-US" sz="28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800" dirty="0">
                <a:latin typeface="Bell MT" panose="02020503060305020303" pitchFamily="18" charset="0"/>
                <a:ea typeface="Times New Roman" panose="02020603050405020304" pitchFamily="18" charset="0"/>
                <a:cs typeface="Times New Roman" panose="02020603050405020304" pitchFamily="18" charset="0"/>
              </a:rPr>
              <a:t>के प्रकोप को महामारी घोषित किया।</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9200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F339E79-94A4-A3D4-6FAA-36C5966F370D}"/>
              </a:ext>
            </a:extLst>
          </p:cNvPr>
          <p:cNvSpPr txBox="1"/>
          <p:nvPr/>
        </p:nvSpPr>
        <p:spPr>
          <a:xfrm>
            <a:off x="519635" y="166255"/>
            <a:ext cx="6758243" cy="6431056"/>
          </a:xfrm>
          <a:prstGeom prst="rect">
            <a:avLst/>
          </a:prstGeom>
          <a:noFill/>
        </p:spPr>
        <p:txBody>
          <a:bodyPr wrap="square">
            <a:spAutoFit/>
          </a:bodyPr>
          <a:lstStyle/>
          <a:p>
            <a:pPr algn="just">
              <a:lnSpc>
                <a:spcPct val="115000"/>
              </a:lnSpc>
              <a:spcAft>
                <a:spcPts val="1000"/>
              </a:spcAft>
            </a:pPr>
            <a:r>
              <a:rPr lang="hi-IN" sz="3600" dirty="0">
                <a:latin typeface="Bell MT" panose="02020503060305020303" pitchFamily="18" charset="0"/>
                <a:ea typeface="Times New Roman" panose="02020603050405020304" pitchFamily="18" charset="0"/>
                <a:cs typeface="Times New Roman" panose="02020603050405020304" pitchFamily="18" charset="0"/>
              </a:rPr>
              <a:t>यूएस सेंटर फॉर डिजीज कंट्रोल एंड प्रिवेंशन (सीडीसी) और डब्ल्यूएचओ सहित सार्वजनिक स्वास्थ्य समूह </a:t>
            </a:r>
            <a:r>
              <a:rPr lang="en-US" sz="3600" dirty="0">
                <a:latin typeface="Bell MT" panose="02020503060305020303" pitchFamily="18" charset="0"/>
                <a:ea typeface="Times New Roman" panose="02020603050405020304" pitchFamily="18" charset="0"/>
                <a:cs typeface="Times New Roman" panose="02020603050405020304" pitchFamily="18" charset="0"/>
              </a:rPr>
              <a:t>COVID-19 </a:t>
            </a:r>
            <a:r>
              <a:rPr lang="hi-IN" sz="3600" dirty="0">
                <a:latin typeface="Bell MT" panose="02020503060305020303" pitchFamily="18" charset="0"/>
                <a:ea typeface="Times New Roman" panose="02020603050405020304" pitchFamily="18" charset="0"/>
                <a:cs typeface="Times New Roman" panose="02020603050405020304" pitchFamily="18" charset="0"/>
              </a:rPr>
              <a:t>महामारी की निगरानी कर रहे हैं और अपनी वेबसाइटों पर अपडेट पोस्ट कर रहे हैं। इन समूहों ने </a:t>
            </a:r>
            <a:r>
              <a:rPr lang="en-US" sz="3600" dirty="0">
                <a:latin typeface="Bell MT" panose="02020503060305020303" pitchFamily="18" charset="0"/>
                <a:ea typeface="Times New Roman" panose="02020603050405020304" pitchFamily="18" charset="0"/>
                <a:cs typeface="Times New Roman" panose="02020603050405020304" pitchFamily="18" charset="0"/>
              </a:rPr>
              <a:t>COVID-19 </a:t>
            </a:r>
            <a:r>
              <a:rPr lang="hi-IN" sz="3600" dirty="0">
                <a:latin typeface="Bell MT" panose="02020503060305020303" pitchFamily="18" charset="0"/>
                <a:ea typeface="Times New Roman" panose="02020603050405020304" pitchFamily="18" charset="0"/>
                <a:cs typeface="Times New Roman" panose="02020603050405020304" pitchFamily="18" charset="0"/>
              </a:rPr>
              <a:t>का कारण बनने वाले वायरस को रोकने और उसका इलाज करने के लिए सिफारिशें भी जारी की हैं।</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239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91D36CC-DAC0-5C1B-F106-681923451308}"/>
              </a:ext>
            </a:extLst>
          </p:cNvPr>
          <p:cNvSpPr txBox="1"/>
          <p:nvPr/>
        </p:nvSpPr>
        <p:spPr>
          <a:xfrm>
            <a:off x="533493" y="139321"/>
            <a:ext cx="6753716" cy="6313523"/>
          </a:xfrm>
          <a:prstGeom prst="rect">
            <a:avLst/>
          </a:prstGeom>
          <a:noFill/>
        </p:spPr>
        <p:txBody>
          <a:bodyPr wrap="square">
            <a:spAutoFit/>
          </a:bodyPr>
          <a:lstStyle/>
          <a:p>
            <a:pPr>
              <a:lnSpc>
                <a:spcPct val="115000"/>
              </a:lnSpc>
              <a:spcAft>
                <a:spcPts val="1000"/>
              </a:spcAft>
            </a:pPr>
            <a:r>
              <a:rPr lang="hi-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लक्षण</a:t>
            </a:r>
            <a:endParaRPr lang="en-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hi-IN" sz="2800" dirty="0">
                <a:latin typeface="Calibri" panose="020F0502020204030204" pitchFamily="34" charset="0"/>
                <a:ea typeface="Times New Roman" panose="02020603050405020304" pitchFamily="18" charset="0"/>
                <a:cs typeface="Times New Roman" panose="02020603050405020304" pitchFamily="18" charset="0"/>
              </a:rPr>
              <a:t>कोरोनावायरस रोग 2019 (</a:t>
            </a:r>
            <a:r>
              <a:rPr lang="en-US" sz="2800" dirty="0">
                <a:latin typeface="Calibri" panose="020F0502020204030204" pitchFamily="34" charset="0"/>
                <a:ea typeface="Times New Roman" panose="02020603050405020304" pitchFamily="18" charset="0"/>
                <a:cs typeface="Times New Roman" panose="02020603050405020304" pitchFamily="18" charset="0"/>
              </a:rPr>
              <a:t>COVID-19) </a:t>
            </a:r>
            <a:r>
              <a:rPr lang="hi-IN" sz="2800" dirty="0">
                <a:latin typeface="Calibri" panose="020F0502020204030204" pitchFamily="34" charset="0"/>
                <a:ea typeface="Times New Roman" panose="02020603050405020304" pitchFamily="18" charset="0"/>
                <a:cs typeface="Times New Roman" panose="02020603050405020304" pitchFamily="18" charset="0"/>
              </a:rPr>
              <a:t>के संकेत और लक्षण एक्सपोजर के 2 से 14 दिन बाद दिखाई दे सकते हैं। इस बार एक्सपोजर के बाद और लक्षण होने से पहले को इनक्यूबेशन पीरियड कहा जाता है। लक्षण होने से पहले भी आप </a:t>
            </a:r>
            <a:r>
              <a:rPr lang="en-US" sz="2800" dirty="0">
                <a:latin typeface="Calibri" panose="020F0502020204030204" pitchFamily="34" charset="0"/>
                <a:ea typeface="Times New Roman" panose="02020603050405020304" pitchFamily="18" charset="0"/>
                <a:cs typeface="Times New Roman" panose="02020603050405020304" pitchFamily="18" charset="0"/>
              </a:rPr>
              <a:t>COVID-19 </a:t>
            </a:r>
            <a:r>
              <a:rPr lang="hi-IN" sz="2800" dirty="0">
                <a:latin typeface="Calibri" panose="020F0502020204030204" pitchFamily="34" charset="0"/>
                <a:ea typeface="Times New Roman" panose="02020603050405020304" pitchFamily="18" charset="0"/>
                <a:cs typeface="Times New Roman" panose="02020603050405020304" pitchFamily="18" charset="0"/>
              </a:rPr>
              <a:t>फैला सकते हैं (पूर्व रोगसूचक संचरण)। सामान्य संकेत और लक्षण शामिल हो सकते हैं</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hi-IN" sz="2800" dirty="0">
                <a:latin typeface="Calibri" panose="020F0502020204030204" pitchFamily="34" charset="0"/>
                <a:ea typeface="Times New Roman" panose="02020603050405020304" pitchFamily="18" charset="0"/>
                <a:cs typeface="Times New Roman" panose="02020603050405020304" pitchFamily="18" charset="0"/>
              </a:rPr>
              <a:t>बुखार
खाँसी
थकावट</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9929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0A80B9-853F-82BD-0CD7-CD06A8AC7502}"/>
              </a:ext>
            </a:extLst>
          </p:cNvPr>
          <p:cNvSpPr txBox="1"/>
          <p:nvPr/>
        </p:nvSpPr>
        <p:spPr>
          <a:xfrm>
            <a:off x="491921" y="171827"/>
            <a:ext cx="6487377" cy="6616620"/>
          </a:xfrm>
          <a:prstGeom prst="rect">
            <a:avLst/>
          </a:prstGeom>
          <a:noFill/>
        </p:spPr>
        <p:txBody>
          <a:bodyPr wrap="square">
            <a:spAutoFit/>
          </a:bodyPr>
          <a:lstStyle/>
          <a:p>
            <a:pPr algn="just">
              <a:lnSpc>
                <a:spcPct val="115000"/>
              </a:lnSpc>
              <a:spcAft>
                <a:spcPts val="1000"/>
              </a:spcAft>
            </a:pPr>
            <a:r>
              <a:rPr lang="en-US" sz="3200" dirty="0">
                <a:latin typeface="Bell MT" panose="02020503060305020303" pitchFamily="18" charset="0"/>
                <a:ea typeface="Times New Roman" panose="02020603050405020304" pitchFamily="18" charset="0"/>
                <a:cs typeface="Times New Roman" panose="02020603050405020304" pitchFamily="18" charset="0"/>
              </a:rPr>
              <a:t>COVID-19 </a:t>
            </a:r>
            <a:r>
              <a:rPr lang="hi-IN" sz="3200" dirty="0">
                <a:latin typeface="Bell MT" panose="02020503060305020303" pitchFamily="18" charset="0"/>
                <a:ea typeface="Times New Roman" panose="02020603050405020304" pitchFamily="18" charset="0"/>
                <a:cs typeface="Times New Roman" panose="02020603050405020304" pitchFamily="18" charset="0"/>
              </a:rPr>
              <a:t>के शुरुआती लक्षणों में स्वाद या गंध की हानि शामिल हो सकती है</a:t>
            </a: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dirty="0">
                <a:latin typeface="Bell MT" panose="02020503060305020303" pitchFamily="18" charset="0"/>
                <a:ea typeface="Times New Roman" panose="02020603050405020304" pitchFamily="18" charset="0"/>
                <a:cs typeface="Times New Roman" panose="02020603050405020304" pitchFamily="18" charset="0"/>
              </a:rPr>
              <a:t>अन्य लक्षणों में शामिल हो सकते हैं</a:t>
            </a: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dirty="0">
                <a:latin typeface="Bell MT" panose="02020503060305020303" pitchFamily="18" charset="0"/>
                <a:ea typeface="Times New Roman" panose="02020603050405020304" pitchFamily="18" charset="0"/>
                <a:cs typeface="Times New Roman" panose="02020603050405020304" pitchFamily="18" charset="0"/>
              </a:rPr>
              <a:t>सांस की तकलीफ या सांस लेने में कठिनाई
मांसपेशियों में दर्द
ठंड लग रही
गले में तकलीफ़
नाक बहना
सरदर्द</a:t>
            </a: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35267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F1B5FD8-2730-B1ED-8D52-1B793C1E77C9}"/>
              </a:ext>
            </a:extLst>
          </p:cNvPr>
          <p:cNvSpPr txBox="1"/>
          <p:nvPr/>
        </p:nvSpPr>
        <p:spPr>
          <a:xfrm>
            <a:off x="277139" y="332510"/>
            <a:ext cx="8549739" cy="409817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dirty="0">
                <a:latin typeface="Bell MT" panose="02020503060305020303" pitchFamily="18" charset="0"/>
                <a:ea typeface="Times New Roman" panose="02020603050405020304" pitchFamily="18" charset="0"/>
                <a:cs typeface="Times New Roman" panose="02020603050405020304" pitchFamily="18" charset="0"/>
              </a:rPr>
              <a:t>सीने में दर्दा
गुलाबी आंख (नेत्रश्लेष्मलाशोथ)
मतली
उल्टी
दस्त
चकत्ता</a:t>
            </a:r>
            <a:endParaRPr lang="en-IN" sz="3200" dirty="0">
              <a:latin typeface="Bell MT" panose="02020503060305020303" pitchFamily="18" charset="0"/>
            </a:endParaRPr>
          </a:p>
        </p:txBody>
      </p:sp>
    </p:spTree>
    <p:extLst>
      <p:ext uri="{BB962C8B-B14F-4D97-AF65-F5344CB8AC3E}">
        <p14:creationId xmlns:p14="http://schemas.microsoft.com/office/powerpoint/2010/main" val="133793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BE9BD00-0762-8C2C-8A8A-CA61215C5CF8}"/>
              </a:ext>
            </a:extLst>
          </p:cNvPr>
          <p:cNvSpPr txBox="1"/>
          <p:nvPr/>
        </p:nvSpPr>
        <p:spPr>
          <a:xfrm>
            <a:off x="256353" y="90574"/>
            <a:ext cx="7460063" cy="6421245"/>
          </a:xfrm>
          <a:prstGeom prst="rect">
            <a:avLst/>
          </a:prstGeom>
          <a:noFill/>
        </p:spPr>
        <p:txBody>
          <a:bodyPr wrap="square">
            <a:spAutoFit/>
          </a:bodyPr>
          <a:lstStyle/>
          <a:p>
            <a:pPr algn="just">
              <a:lnSpc>
                <a:spcPct val="115000"/>
              </a:lnSpc>
              <a:spcAft>
                <a:spcPts val="1000"/>
              </a:spcAft>
            </a:pPr>
            <a:r>
              <a:rPr lang="hi-IN" sz="3200" dirty="0">
                <a:latin typeface="Bell MT" panose="02020503060305020303" pitchFamily="18" charset="0"/>
                <a:ea typeface="Times New Roman" panose="02020603050405020304" pitchFamily="18" charset="0"/>
                <a:cs typeface="Times New Roman" panose="02020603050405020304" pitchFamily="18" charset="0"/>
              </a:rPr>
              <a:t>यह सूची पूरी नहीं है। बच्चों में वयस्कों के समान लक्षण होते हैं और आमतौर पर हल्की बीमारी होती है।
</a:t>
            </a:r>
            <a:r>
              <a:rPr lang="en-US" sz="3200" dirty="0">
                <a:latin typeface="Bell MT" panose="02020503060305020303" pitchFamily="18" charset="0"/>
                <a:ea typeface="Times New Roman" panose="02020603050405020304" pitchFamily="18" charset="0"/>
                <a:cs typeface="Times New Roman" panose="02020603050405020304" pitchFamily="18" charset="0"/>
              </a:rPr>
              <a:t>COVID-19 </a:t>
            </a:r>
            <a:r>
              <a:rPr lang="hi-IN" sz="3200" dirty="0">
                <a:latin typeface="Bell MT" panose="02020503060305020303" pitchFamily="18" charset="0"/>
                <a:ea typeface="Times New Roman" panose="02020603050405020304" pitchFamily="18" charset="0"/>
                <a:cs typeface="Times New Roman" panose="02020603050405020304" pitchFamily="18" charset="0"/>
              </a:rPr>
              <a:t>लक्षणों की गंभीरता बहुत हल्के से लेकर गंभीर तक हो सकती है। कुछ लोगों में केवल कुछ लक्षण हो सकते हैं। कुछ लोगों में कोई लक्षण नहीं हो सकते हैं, लेकिन फिर भी इसे फैला सकते हैं (स्पर्शोन्मुख संचरण)। कुछ लोगों को लक्षण शुरू होने के लगभग एक सप्ताह बाद खराब लक्षणों का अनुभव हो सकता है, जैसे सांस की तकलीफ और निमोनिया</a:t>
            </a: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19207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AAC07D-F80D-F6B8-E1F6-33C044987376}"/>
              </a:ext>
            </a:extLst>
          </p:cNvPr>
          <p:cNvSpPr txBox="1"/>
          <p:nvPr/>
        </p:nvSpPr>
        <p:spPr>
          <a:xfrm>
            <a:off x="311781" y="83128"/>
            <a:ext cx="7385974" cy="5720605"/>
          </a:xfrm>
          <a:prstGeom prst="rect">
            <a:avLst/>
          </a:prstGeom>
          <a:noFill/>
        </p:spPr>
        <p:txBody>
          <a:bodyPr wrap="square">
            <a:spAutoFit/>
          </a:bodyPr>
          <a:lstStyle/>
          <a:p>
            <a:pPr algn="just">
              <a:lnSpc>
                <a:spcPct val="115000"/>
              </a:lnSpc>
              <a:spcAft>
                <a:spcPts val="1000"/>
              </a:spcAft>
            </a:pPr>
            <a:r>
              <a:rPr lang="hi-IN" sz="2400" dirty="0">
                <a:latin typeface="Bell MT" panose="02020503060305020303" pitchFamily="18" charset="0"/>
                <a:ea typeface="Times New Roman" panose="02020603050405020304" pitchFamily="18" charset="0"/>
                <a:cs typeface="Times New Roman" panose="02020603050405020304" pitchFamily="18" charset="0"/>
              </a:rPr>
              <a:t>कुछ लोग निदान के बाद चार सप्ताह से अधिक समय तक </a:t>
            </a:r>
            <a:r>
              <a:rPr lang="en-US" sz="24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400" dirty="0">
                <a:latin typeface="Bell MT" panose="02020503060305020303" pitchFamily="18" charset="0"/>
                <a:ea typeface="Times New Roman" panose="02020603050405020304" pitchFamily="18" charset="0"/>
                <a:cs typeface="Times New Roman" panose="02020603050405020304" pitchFamily="18" charset="0"/>
              </a:rPr>
              <a:t>लक्षणों का अनुभव करते हैं। इन स्वास्थ्य समस्याओं को कभी-कभी </a:t>
            </a:r>
            <a:r>
              <a:rPr lang="en-US" sz="24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400" dirty="0">
                <a:latin typeface="Bell MT" panose="02020503060305020303" pitchFamily="18" charset="0"/>
                <a:ea typeface="Times New Roman" panose="02020603050405020304" pitchFamily="18" charset="0"/>
                <a:cs typeface="Times New Roman" panose="02020603050405020304" pitchFamily="18" charset="0"/>
              </a:rPr>
              <a:t>के बाद की स्थिति भी कहा जाता है। कुछ बच्चे मल्टीसिस्टम इंफ्लेमेटरी सिंड्रोम का अनुभव करते हैं, एक सिंड्रोम जो </a:t>
            </a:r>
            <a:r>
              <a:rPr lang="en-US" sz="24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400" dirty="0">
                <a:latin typeface="Bell MT" panose="02020503060305020303" pitchFamily="18" charset="0"/>
                <a:ea typeface="Times New Roman" panose="02020603050405020304" pitchFamily="18" charset="0"/>
                <a:cs typeface="Times New Roman" panose="02020603050405020304" pitchFamily="18" charset="0"/>
              </a:rPr>
              <a:t>होने के कई हफ्तों बाद कुछ अंगों और ऊतकों को प्रभावित कर सकता है। शायद ही कभी, कुछ वयस्क भी सिंड्रोम का अनुभव करते हैं।
जो लोग अधिक उम्र के हैं उन्हें </a:t>
            </a:r>
            <a:r>
              <a:rPr lang="en-US" sz="24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400" dirty="0">
                <a:latin typeface="Bell MT" panose="02020503060305020303" pitchFamily="18" charset="0"/>
                <a:ea typeface="Times New Roman" panose="02020603050405020304" pitchFamily="18" charset="0"/>
                <a:cs typeface="Times New Roman" panose="02020603050405020304" pitchFamily="18" charset="0"/>
              </a:rPr>
              <a:t>से गंभीर बीमारी का खतरा अधिक होता है, और उम्र के साथ जोखिम बढ़ता जाता है। जिन लोगों के पास मौजूदा चिकित्सा स्थितियां हैं, उनमें भी गंभीर बीमारी का खतरा अधिक हो सकता है। कुछ चिकित्सा स्थितियां जो </a:t>
            </a:r>
            <a:r>
              <a:rPr lang="en-US" sz="2400" dirty="0">
                <a:latin typeface="Bell MT" panose="02020503060305020303" pitchFamily="18" charset="0"/>
                <a:ea typeface="Times New Roman" panose="02020603050405020304" pitchFamily="18" charset="0"/>
                <a:cs typeface="Times New Roman" panose="02020603050405020304" pitchFamily="18" charset="0"/>
              </a:rPr>
              <a:t>COVID-19 </a:t>
            </a:r>
            <a:r>
              <a:rPr lang="hi-IN" sz="2400" dirty="0">
                <a:latin typeface="Bell MT" panose="02020503060305020303" pitchFamily="18" charset="0"/>
                <a:ea typeface="Times New Roman" panose="02020603050405020304" pitchFamily="18" charset="0"/>
                <a:cs typeface="Times New Roman" panose="02020603050405020304" pitchFamily="18" charset="0"/>
              </a:rPr>
              <a:t>से गंभीर बीमारी के जोखिम को बढ़ा सकती हैं उनमें शामिल हैं</a:t>
            </a:r>
            <a:r>
              <a:rPr lang="en-US" sz="2400" dirty="0">
                <a:effectLst/>
                <a:latin typeface="Bell MT" panose="02020503060305020303" pitchFamily="18" charset="0"/>
                <a:ea typeface="Times New Roman" panose="02020603050405020304" pitchFamily="18" charset="0"/>
                <a:cs typeface="Times New Roman" panose="02020603050405020304" pitchFamily="18" charset="0"/>
              </a:rPr>
              <a:t>:</a:t>
            </a:r>
            <a:endParaRPr lang="en-IN" sz="24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4837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390014-DB9F-7133-8B85-D971CB028402}"/>
              </a:ext>
            </a:extLst>
          </p:cNvPr>
          <p:cNvSpPr txBox="1"/>
          <p:nvPr/>
        </p:nvSpPr>
        <p:spPr>
          <a:xfrm>
            <a:off x="311781" y="1"/>
            <a:ext cx="6639525" cy="675858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dirty="0">
                <a:latin typeface="Bell MT" panose="02020503060305020303" pitchFamily="18" charset="0"/>
                <a:ea typeface="Times New Roman" panose="02020603050405020304" pitchFamily="18" charset="0"/>
                <a:cs typeface="Times New Roman" panose="02020603050405020304" pitchFamily="18" charset="0"/>
              </a:rPr>
              <a:t>गंभीर हृदय रोग, जैसे दिल की विफलता, कोरोनरी धमनी रोग या कार्डियोमायोपैथी
कर्क राशि
सीओपीडी
टाइप 1 या टाइप 2 मधुमेह
अधिक वजन, मोटापा या गंभीर मोटापा
उच्च रक्तचाप
धूम्रपान
क्रोनिक किडनी रोग
सिकल सेल रोग या थैलेसीमिया</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0854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535</Words>
  <Application>Microsoft Office PowerPoint</Application>
  <PresentationFormat>Custom</PresentationFormat>
  <Paragraphs>37</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COVID-19 पेंडेमिक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कोई सवाल?</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EMERGENCY                 COVID-19 PENDEMIC </dc:title>
  <dc:creator>MTI MTI</dc:creator>
  <cp:lastModifiedBy>NDRF MEDICAL</cp:lastModifiedBy>
  <cp:revision>12</cp:revision>
  <dcterms:created xsi:type="dcterms:W3CDTF">2022-09-24T05:57:30Z</dcterms:created>
  <dcterms:modified xsi:type="dcterms:W3CDTF">2025-12-20T08:04:05Z</dcterms:modified>
</cp:coreProperties>
</file>