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7" r:id="rId4"/>
    <p:sldId id="259" r:id="rId5"/>
    <p:sldId id="28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03810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07470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6550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40937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67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96088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591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1327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65194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B53475-C268-4DF0-A977-8B2343361B83}"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22140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88011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B53475-C268-4DF0-A977-8B2343361B83}"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159673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B53475-C268-4DF0-A977-8B2343361B83}"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787751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53475-C268-4DF0-A977-8B2343361B83}"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37225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284516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B53475-C268-4DF0-A977-8B2343361B83}"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7A834E-1862-4343-9C7B-7ED4B10D5405}" type="slidenum">
              <a:rPr lang="en-IN" smtClean="0"/>
              <a:t>‹#›</a:t>
            </a:fld>
            <a:endParaRPr lang="en-IN"/>
          </a:p>
        </p:txBody>
      </p:sp>
    </p:spTree>
    <p:extLst>
      <p:ext uri="{BB962C8B-B14F-4D97-AF65-F5344CB8AC3E}">
        <p14:creationId xmlns:p14="http://schemas.microsoft.com/office/powerpoint/2010/main" val="385534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FB53475-C268-4DF0-A977-8B2343361B83}" type="datetimeFigureOut">
              <a:rPr lang="en-IN" smtClean="0"/>
              <a:t>20-12-2025</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7A834E-1862-4343-9C7B-7ED4B10D5405}" type="slidenum">
              <a:rPr lang="en-IN" smtClean="0"/>
              <a:t>‹#›</a:t>
            </a:fld>
            <a:endParaRPr lang="en-IN"/>
          </a:p>
        </p:txBody>
      </p:sp>
      <p:pic>
        <p:nvPicPr>
          <p:cNvPr id="9" name="Picture 8">
            <a:extLst>
              <a:ext uri="{FF2B5EF4-FFF2-40B4-BE49-F238E27FC236}">
                <a16:creationId xmlns:a16="http://schemas.microsoft.com/office/drawing/2014/main" xmlns="" id="{39B44541-2D60-2152-9A47-96CC9055F11E}"/>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57362" y="54392"/>
            <a:ext cx="1294497" cy="1139436"/>
          </a:xfrm>
          <a:prstGeom prst="rect">
            <a:avLst/>
          </a:prstGeom>
        </p:spPr>
      </p:pic>
    </p:spTree>
    <p:extLst>
      <p:ext uri="{BB962C8B-B14F-4D97-AF65-F5344CB8AC3E}">
        <p14:creationId xmlns:p14="http://schemas.microsoft.com/office/powerpoint/2010/main" val="258429757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D11AF-F903-EBE8-4491-6BDC70F63FBB}"/>
              </a:ext>
            </a:extLst>
          </p:cNvPr>
          <p:cNvSpPr>
            <a:spLocks noGrp="1"/>
          </p:cNvSpPr>
          <p:nvPr>
            <p:ph type="ctrTitle"/>
          </p:nvPr>
        </p:nvSpPr>
        <p:spPr>
          <a:xfrm>
            <a:off x="360217" y="2281381"/>
            <a:ext cx="9245601" cy="2147187"/>
          </a:xfrm>
        </p:spPr>
        <p:txBody>
          <a:bodyPr>
            <a:normAutofit/>
          </a:bodyPr>
          <a:lstStyle/>
          <a:p>
            <a:pPr algn="ctr"/>
            <a:r>
              <a:rPr lang="hi-IN" sz="6700" b="1" u="sng" dirty="0">
                <a:solidFill>
                  <a:srgbClr val="FF0000"/>
                </a:solidFill>
                <a:latin typeface="Calibri" panose="020F0502020204030204" pitchFamily="34" charset="0"/>
                <a:ea typeface="Times New Roman" panose="02020603050405020304" pitchFamily="18" charset="0"/>
              </a:rPr>
              <a:t>विषाक्तता और सांप/</a:t>
            </a:r>
            <a:r>
              <a:rPr lang="en-IN" sz="6700" b="1" u="sng" dirty="0">
                <a:solidFill>
                  <a:srgbClr val="FF0000"/>
                </a:solidFill>
                <a:latin typeface="Calibri" panose="020F0502020204030204" pitchFamily="34" charset="0"/>
                <a:ea typeface="Times New Roman" panose="02020603050405020304" pitchFamily="18" charset="0"/>
              </a:rPr>
              <a:t/>
            </a:r>
            <a:br>
              <a:rPr lang="en-IN" sz="6700" b="1" u="sng" dirty="0">
                <a:solidFill>
                  <a:srgbClr val="FF0000"/>
                </a:solidFill>
                <a:latin typeface="Calibri" panose="020F0502020204030204" pitchFamily="34" charset="0"/>
                <a:ea typeface="Times New Roman" panose="02020603050405020304" pitchFamily="18" charset="0"/>
              </a:rPr>
            </a:br>
            <a:r>
              <a:rPr lang="hi-IN" sz="6700" b="1" u="sng" dirty="0">
                <a:solidFill>
                  <a:srgbClr val="FF0000"/>
                </a:solidFill>
                <a:latin typeface="Calibri" panose="020F0502020204030204" pitchFamily="34" charset="0"/>
                <a:ea typeface="Times New Roman" panose="02020603050405020304" pitchFamily="18" charset="0"/>
              </a:rPr>
              <a:t>कीड़े के काटने</a:t>
            </a:r>
            <a:endParaRPr lang="en-IN" sz="7200" dirty="0"/>
          </a:p>
        </p:txBody>
      </p:sp>
      <p:sp>
        <p:nvSpPr>
          <p:cNvPr id="3" name="TextBox 2">
            <a:extLst>
              <a:ext uri="{FF2B5EF4-FFF2-40B4-BE49-F238E27FC236}">
                <a16:creationId xmlns:a16="http://schemas.microsoft.com/office/drawing/2014/main" xmlns="" id="{5E9E21ED-76AE-EC1C-B17C-E81A6B1F1CA2}"/>
              </a:ext>
            </a:extLst>
          </p:cNvPr>
          <p:cNvSpPr txBox="1"/>
          <p:nvPr/>
        </p:nvSpPr>
        <p:spPr>
          <a:xfrm>
            <a:off x="4841991" y="1060566"/>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dirty="0">
                <a:solidFill>
                  <a:srgbClr val="FF0000"/>
                </a:solidFill>
                <a:latin typeface="Calibri" panose="020F0502020204030204" pitchFamily="34" charset="0"/>
                <a:ea typeface="Calibri" panose="020F0502020204030204" pitchFamily="34" charset="0"/>
                <a:cs typeface="Mangal" panose="02040503050203030202" pitchFamily="18" charset="0"/>
              </a:rPr>
              <a:t>28</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9862670" y="5414682"/>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934583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AC043D-CCDA-E16D-39AB-2E9509A72BB5}"/>
              </a:ext>
            </a:extLst>
          </p:cNvPr>
          <p:cNvSpPr txBox="1"/>
          <p:nvPr/>
        </p:nvSpPr>
        <p:spPr>
          <a:xfrm>
            <a:off x="367553" y="609600"/>
            <a:ext cx="11438965" cy="559300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संदिग्ध स्रोत लाओ; कंटेनर, लेबल, या अस्पताल में जहर के अन्य सबूत।
सदमे के लिए इलाज करें।
रोगी की लगातार निगरानी करें।
यदि जहर का संपर्क सीधे आंखों के संपर्क के माध्यम से होता है, तो सामान्य खारा या पानी के साथ कम से कम 15 मिनट के लिए आंखों को अच्छी तरह से धोएं। पैल्पेब्रल फिशर से कणों को हटा दें; और आगे के मूल्यांकन के लिए नेत्र रोग विशेषज्ञ को रेफर करना
परिधि में होने पर रोगी को अस्पताल ले जाएं; यदि अस्पताल में गैस्ट्रिक पानी से धोने की तैयारी करें और चिकित्सा अधिकारी के निर्देशों की प्रतीक्षा करें।</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74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BFBDFC-CE6E-AB53-3086-49C264BFF435}"/>
              </a:ext>
            </a:extLst>
          </p:cNvPr>
          <p:cNvSpPr txBox="1"/>
          <p:nvPr/>
        </p:nvSpPr>
        <p:spPr>
          <a:xfrm>
            <a:off x="528917" y="116541"/>
            <a:ext cx="11196917" cy="3732304"/>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अंतर्ग्रहण जहर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r>
              <a:rPr lang="hi-IN" sz="2800" dirty="0">
                <a:latin typeface="Calibri" panose="020F0502020204030204" pitchFamily="34" charset="0"/>
                <a:ea typeface="Times New Roman" panose="02020603050405020304" pitchFamily="18" charset="0"/>
              </a:rPr>
              <a:t>एक अंतर्ग्रहण जहर वह है जिसे मुंह के माध्यम से पाचन तंत्र में पेश किया जाता है। अंतर्ग्रहण जहर के मामलों में, प्रारंभिक मूल्यांकन करते समय सभी जानकारी जितनी जल्दी हो सके प्राप्त की जानी चाहिए। गिरा हुआ तरल पदार्थ, गोलियां, कैप्सूल, जहरीले पदार्थ या किसी भी कंटेनर के लक्षण देखें जो आपको विषाक्तता के पदार्थ या स्रोत की पहचान करने में मदद कर सकता है। अंतर्ग्रहण विषाक्तता के संकेत और लक्षण पाचन तंत्र से संबंधित हो सकते हैं</a:t>
            </a:r>
            <a:endParaRPr lang="en-IN" sz="2800" dirty="0"/>
          </a:p>
        </p:txBody>
      </p:sp>
    </p:spTree>
    <p:extLst>
      <p:ext uri="{BB962C8B-B14F-4D97-AF65-F5344CB8AC3E}">
        <p14:creationId xmlns:p14="http://schemas.microsoft.com/office/powerpoint/2010/main" val="428402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8549C0E-A2BD-1B33-0DDE-7E07B7A4530B}"/>
              </a:ext>
            </a:extLst>
          </p:cNvPr>
          <p:cNvSpPr txBox="1"/>
          <p:nvPr/>
        </p:nvSpPr>
        <p:spPr>
          <a:xfrm>
            <a:off x="932329" y="197225"/>
            <a:ext cx="10578353" cy="3053785"/>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अंतर्ग्रहण जहर के विशिष्ट संकेत और लक्षण</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5715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मुंह के आसपास जलन, सूजन या दाग
• असामान्य श्वास
• डायफोरेसिस
• मुंह से अत्यधिक लार या झाग आना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79124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BC6DAB-F0C3-F8A5-56A4-0D48C2C4EC1C}"/>
              </a:ext>
            </a:extLst>
          </p:cNvPr>
          <p:cNvSpPr txBox="1"/>
          <p:nvPr/>
        </p:nvSpPr>
        <p:spPr>
          <a:xfrm>
            <a:off x="358588" y="224118"/>
            <a:ext cx="11205881" cy="5403146"/>
          </a:xfrm>
          <a:prstGeom prst="rect">
            <a:avLst/>
          </a:prstGeom>
          <a:noFill/>
        </p:spPr>
        <p:txBody>
          <a:bodyPr wrap="square">
            <a:spAutoFit/>
          </a:bodyPr>
          <a:lstStyle/>
          <a:p>
            <a:pPr algn="just">
              <a:lnSpc>
                <a:spcPct val="115000"/>
              </a:lnSpc>
              <a:spcAft>
                <a:spcPts val="1000"/>
              </a:spcAft>
            </a:pPr>
            <a:r>
              <a:rPr lang="en-US" sz="2400" u="sng" dirty="0">
                <a:effectLst/>
                <a:latin typeface="Calibri" panose="020F0502020204030204" pitchFamily="34" charset="0"/>
                <a:ea typeface="Times New Roman" panose="02020603050405020304" pitchFamily="18" charset="0"/>
                <a:cs typeface="Mangal" panose="02040503050203030202" pitchFamily="18" charset="0"/>
              </a:rPr>
              <a:t> </a:t>
            </a:r>
            <a:r>
              <a:rPr lang="hi-IN" sz="2800" u="sng" dirty="0">
                <a:latin typeface="Calibri" panose="020F0502020204030204" pitchFamily="34" charset="0"/>
                <a:ea typeface="Times New Roman" panose="02020603050405020304" pitchFamily="18" charset="0"/>
              </a:rPr>
              <a:t>साँस के जहर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hi-IN" sz="2800" dirty="0">
                <a:latin typeface="Calibri" panose="020F0502020204030204" pitchFamily="34" charset="0"/>
                <a:ea typeface="Times New Roman" panose="02020603050405020304" pitchFamily="18" charset="0"/>
              </a:rPr>
              <a:t>धुएं और वाष्प के कारण होने वाली विषाक्तता तेज हो सकती है। शरीर बहुत तेजी से साँस के जहर को अवशोषित करता है। एक्सपोजर जितना लंबा होगा, रोग का निदान उतना ही खराब होगा।
खतरनाक वातावरण में रोगी तक पहुंच प्राप्त करने के लिए किसी को विशेष मास्क का उपयोग करने की आवश्यकता हो सकती है। अतिरिक्त विशेषज्ञ सहायता की आवश्यकता हो सकती है। अंतर्ग्रहण विषाक्तता के संकेत और लक्षण श्वसन प्रणाली से अधिक संबंधित हैं।
हालांकि तुरंत देखभाल करना महत्वपूर्ण है, जब तक कि आप सुनिश्चित न हों कि यह सुरक्षित है, तब तक दृश्य में प्रवेश 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5653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1A1C50-59B5-80B3-554E-3CA775A6AE60}"/>
              </a:ext>
            </a:extLst>
          </p:cNvPr>
          <p:cNvSpPr txBox="1"/>
          <p:nvPr/>
        </p:nvSpPr>
        <p:spPr>
          <a:xfrm>
            <a:off x="510988" y="645459"/>
            <a:ext cx="11295530" cy="5287858"/>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दृश्य मूल्यांकन</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साँस के जहर का आकलन बहुत खतरनाक हो सकता है। अपनी सुरक्षा सुनिश्चित करने के लिए, अजीबोगरीब गंध या दृश्यमान वाष्प से सावधान रहें। यदि आप ठीक से सुसज्जित या प्रशिक्षित नहीं हैं, तो प्रशिक्षित कर्मियों को रोगी को आपके पास लाने के लिए कहें। जब तक वह सुरक्षित न हो तब तक दृश्य में प्रवेश न करें। अन्य पीड़ितों की तलाश करें। जितनी जल्दी हो सके जहर और रोगी की चिकित्सा जानकारी के बारे में विशिष्ट जानकारी प्राप्त करने का प्रयास करें।
जितनी जल्दी हो सके रोगी की जानकारी या गवाहों की जानकारी प्राप्त करना महत्वपूर्ण है, साँस के जहर के संकेतों की तलाश करने के लिए।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4957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EBF59FC-D1BD-29FA-4420-57461162A28A}"/>
              </a:ext>
            </a:extLst>
          </p:cNvPr>
          <p:cNvSpPr>
            <a:spLocks noChangeArrowheads="1"/>
          </p:cNvSpPr>
          <p:nvPr/>
        </p:nvSpPr>
        <p:spPr bwMode="auto">
          <a:xfrm>
            <a:off x="233082" y="212312"/>
            <a:ext cx="11591365"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hi-IN" altLang="en-US" sz="3600" dirty="0">
                <a:latin typeface="Calibri" panose="020F0502020204030204" pitchFamily="34" charset="0"/>
                <a:ea typeface="Times New Roman" panose="02020603050405020304" pitchFamily="18" charset="0"/>
              </a:rPr>
              <a:t>सामान्य साँस के जहर में शामिल हैं</a:t>
            </a:r>
            <a:endParaRPr lang="en-IN" altLang="en-US" sz="3600" dirty="0">
              <a:latin typeface="Calibri" panose="020F0502020204030204" pitchFamily="34" charset="0"/>
              <a:ea typeface="Times New Roman" panose="02020603050405020304" pitchFamily="18" charset="0"/>
            </a:endParaRPr>
          </a:p>
          <a:p>
            <a:pPr lvl="0" defTabSz="914400"/>
            <a:r>
              <a:rPr kumimoji="0" lang="en-US" altLang="en-US" sz="3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600" dirty="0">
                <a:latin typeface="Calibri" panose="020F0502020204030204" pitchFamily="34" charset="0"/>
                <a:ea typeface="Times New Roman" panose="02020603050405020304" pitchFamily="18" charset="0"/>
              </a:rPr>
              <a:t>कार्बन मोनो ऑक्साइड
• औद्योगिक स्थलों, सीवरों और कुओं से कार्बन डाइऑक्साइड
• क्लोरीन गैस (स्विमिंग पूल के आसपास आम)
• तरल रसायनों और स्प्रे से धुआं
•अमोनिया
• सल्फर डाइऑक्साइड (बर्फ बनाने के लिए उपयोग किया जाता है)</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89912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35E2D7-797D-1871-5758-FFA513A6DCB0}"/>
              </a:ext>
            </a:extLst>
          </p:cNvPr>
          <p:cNvSpPr txBox="1"/>
          <p:nvPr/>
        </p:nvSpPr>
        <p:spPr>
          <a:xfrm>
            <a:off x="762000" y="259976"/>
            <a:ext cx="11026588" cy="6172587"/>
          </a:xfrm>
          <a:prstGeom prst="rect">
            <a:avLst/>
          </a:prstGeom>
          <a:noFill/>
        </p:spPr>
        <p:txBody>
          <a:bodyPr wrap="square">
            <a:spAutoFit/>
          </a:bodyPr>
          <a:lstStyle/>
          <a:p>
            <a:pPr indent="457200" algn="just">
              <a:lnSpc>
                <a:spcPct val="115000"/>
              </a:lnSpc>
              <a:spcAft>
                <a:spcPts val="1000"/>
              </a:spcAft>
            </a:pP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संवेदनाहारी गैसें (ईथर, नाइट्रस ऑक्साइड, क्लोरोफॉर्म)
• ड्राई क्लीनिंग सॉल्वैंट्स, घटते एजेंट, या अग्निशामक यंत्र
• औद्योगिक गैसें
• प्राकृतिक गैस का अधूरा दहन
• हाइड्रोजन सल्फाइड (सीवर गैस)</a:t>
            </a:r>
            <a:endParaRPr lang="en-IN" sz="2800" dirty="0">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साँस के जहर के लिए विशिष्ट संकेत और लक्षण</a:t>
            </a:r>
            <a:endParaRPr lang="en-IN" sz="2800" dirty="0">
              <a:latin typeface="Calibri" panose="020F0502020204030204" pitchFamily="34" charset="0"/>
              <a:ea typeface="Times New Roman" panose="02020603050405020304"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साँस लेना के दुरुपयोग का इतिहास
• सीने में दर्द या सीने में जकड़न
• छाती या गले में जलन
• खांसी, घरघराहट या रेल्स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98221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5423C0-D0B9-3A1E-B969-8BBFD33E59BB}"/>
              </a:ext>
            </a:extLst>
          </p:cNvPr>
          <p:cNvSpPr txBox="1"/>
          <p:nvPr/>
        </p:nvSpPr>
        <p:spPr>
          <a:xfrm>
            <a:off x="672354" y="143435"/>
            <a:ext cx="10963835" cy="3421065"/>
          </a:xfrm>
          <a:prstGeom prst="rect">
            <a:avLst/>
          </a:prstGeom>
          <a:noFill/>
        </p:spPr>
        <p:txBody>
          <a:bodyPr wrap="square">
            <a:spAutoFit/>
          </a:bodyPr>
          <a:lstStyle/>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कार्बन मोनोऑक्साइड विषाक्तता</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571500" algn="l"/>
              </a:tabLst>
            </a:pPr>
            <a:r>
              <a:rPr lang="hi-IN" sz="2800" dirty="0">
                <a:latin typeface="Calibri" panose="020F0502020204030204" pitchFamily="34" charset="0"/>
                <a:ea typeface="Times New Roman" panose="02020603050405020304" pitchFamily="18" charset="0"/>
              </a:rPr>
              <a:t>सीओ एक रंगहीन, गंधहीन, गैर-अड़चन गैस है 
स्रोतों में शामिल हैं: आग से धुआं, कार का निकास और गैस की आग या कुकर का अधूरा जलना
</a:t>
            </a:r>
            <a:r>
              <a:rPr lang="en-US" sz="2800" dirty="0">
                <a:latin typeface="Calibri" panose="020F0502020204030204" pitchFamily="34" charset="0"/>
                <a:ea typeface="Times New Roman" panose="02020603050405020304" pitchFamily="18" charset="0"/>
                <a:cs typeface="Mangal" panose="02040503050203030202" pitchFamily="18" charset="0"/>
              </a:rPr>
              <a:t>CO </a:t>
            </a:r>
            <a:r>
              <a:rPr lang="hi-IN" sz="2800" dirty="0">
                <a:latin typeface="Calibri" panose="020F0502020204030204" pitchFamily="34" charset="0"/>
                <a:ea typeface="Times New Roman" panose="02020603050405020304" pitchFamily="18" charset="0"/>
              </a:rPr>
              <a:t>कार्बोक्सीहीमोग्लोबिन बनाने के लिए हीमोग्लोबिन से जुड़ता है और रक्त की ऑक्सीजन ले जाने की क्षमता को बाधित करता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xmlns="" id="{924B75D3-FC9B-B2A5-E8DC-650CADE03EED}"/>
              </a:ext>
            </a:extLst>
          </p:cNvPr>
          <p:cNvSpPr txBox="1"/>
          <p:nvPr/>
        </p:nvSpPr>
        <p:spPr>
          <a:xfrm>
            <a:off x="484094" y="3429000"/>
            <a:ext cx="11152094" cy="2938497"/>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b="1" dirty="0">
                <a:solidFill>
                  <a:srgbClr val="FF0000"/>
                </a:solidFill>
                <a:latin typeface="Calibri" panose="020F0502020204030204" pitchFamily="34" charset="0"/>
                <a:ea typeface="Times New Roman" panose="02020603050405020304" pitchFamily="18" charset="0"/>
              </a:rPr>
              <a:t>संकेतों और लक्षणों में शामिल हैं</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latin typeface="Calibri" panose="020F0502020204030204" pitchFamily="34" charset="0"/>
                <a:ea typeface="Times New Roman" panose="02020603050405020304" pitchFamily="18" charset="0"/>
              </a:rPr>
              <a:t>प्रारंभिक: सिरदर्द, मतली, उल्टी, गतिभंग और निस्टागमस
देर से: उनींदापन, हाइपरवेंटिलेशन, कंपकंपी, हाइपर रिफ्लेक्सिया, केंद्रीय और परिधीय सायनोसिस
गंभीर: आक्षेप, कोमा, हाइपोटेंशन, श्वसन अवसाद और मृत्यु</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82779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F96DEEB-123F-2EB7-9246-5F8DB7C71A15}"/>
              </a:ext>
            </a:extLst>
          </p:cNvPr>
          <p:cNvSpPr txBox="1"/>
          <p:nvPr/>
        </p:nvSpPr>
        <p:spPr>
          <a:xfrm>
            <a:off x="573741" y="215154"/>
            <a:ext cx="11483788" cy="517705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latin typeface="Calibri" panose="020F0502020204030204" pitchFamily="34" charset="0"/>
                <a:ea typeface="Times New Roman" panose="02020603050405020304" pitchFamily="18" charset="0"/>
              </a:rPr>
              <a:t>रोगी को जोखिम के स्रोत से दूर हटा दें
सुनिश्चित करें कि एबीसी बनाए रखा गया है और यदि नहीं, तो उचित उपाय स्थापित करें
जितनी जल्दी हो सके उच्च प्रवाह ऑक्सीजन 12</a:t>
            </a:r>
            <a:r>
              <a:rPr lang="en-US" sz="2800" dirty="0">
                <a:latin typeface="Calibri" panose="020F0502020204030204" pitchFamily="34" charset="0"/>
                <a:ea typeface="Times New Roman" panose="02020603050405020304" pitchFamily="18" charset="0"/>
                <a:cs typeface="Mangal" panose="02040503050203030202" pitchFamily="18" charset="0"/>
              </a:rPr>
              <a:t>L/</a:t>
            </a:r>
            <a:r>
              <a:rPr lang="en-US" sz="2800" dirty="0" err="1">
                <a:latin typeface="Calibri" panose="020F0502020204030204" pitchFamily="34" charset="0"/>
                <a:ea typeface="Times New Roman" panose="02020603050405020304" pitchFamily="18" charset="0"/>
                <a:cs typeface="Mangal" panose="02040503050203030202" pitchFamily="18" charset="0"/>
              </a:rPr>
              <a:t>mte</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शुरू करें और परिवहन के दौरान जारी रखें
</a:t>
            </a:r>
            <a:r>
              <a:rPr lang="en-US" sz="2800" dirty="0">
                <a:latin typeface="Calibri" panose="020F0502020204030204" pitchFamily="34" charset="0"/>
                <a:ea typeface="Times New Roman" panose="02020603050405020304" pitchFamily="18" charset="0"/>
                <a:cs typeface="Mangal" panose="02040503050203030202" pitchFamily="18" charset="0"/>
              </a:rPr>
              <a:t>IV </a:t>
            </a:r>
            <a:r>
              <a:rPr lang="hi-IN" sz="2800" dirty="0">
                <a:latin typeface="Calibri" panose="020F0502020204030204" pitchFamily="34" charset="0"/>
                <a:ea typeface="Times New Roman" panose="02020603050405020304" pitchFamily="18" charset="0"/>
              </a:rPr>
              <a:t>एक्सेस स्थापित करें और </a:t>
            </a:r>
            <a:r>
              <a:rPr lang="en-US" sz="2800" dirty="0">
                <a:latin typeface="Calibri" panose="020F0502020204030204" pitchFamily="34" charset="0"/>
                <a:ea typeface="Times New Roman" panose="02020603050405020304" pitchFamily="18" charset="0"/>
                <a:cs typeface="Mangal" panose="02040503050203030202" pitchFamily="18" charset="0"/>
              </a:rPr>
              <a:t>NS </a:t>
            </a:r>
            <a:r>
              <a:rPr lang="hi-IN" sz="2800" dirty="0">
                <a:latin typeface="Calibri" panose="020F0502020204030204" pitchFamily="34" charset="0"/>
                <a:ea typeface="Times New Roman" panose="02020603050405020304" pitchFamily="18" charset="0"/>
              </a:rPr>
              <a:t>के साथ रखरखाव द्रव शुरू करें; ध्यान रखें कि संचार प्रणाली को अधिभारित न करें
यदि ऐंठन होती है, </a:t>
            </a:r>
            <a:r>
              <a:rPr lang="en-US" sz="2800" dirty="0">
                <a:latin typeface="Calibri" panose="020F0502020204030204" pitchFamily="34" charset="0"/>
                <a:ea typeface="Times New Roman" panose="02020603050405020304" pitchFamily="18" charset="0"/>
                <a:cs typeface="Mangal" panose="02040503050203030202" pitchFamily="18" charset="0"/>
              </a:rPr>
              <a:t>Inj. Diazepam </a:t>
            </a:r>
            <a:r>
              <a:rPr lang="hi-IN" sz="2800" dirty="0">
                <a:latin typeface="Calibri" panose="020F0502020204030204" pitchFamily="34" charset="0"/>
                <a:ea typeface="Times New Roman" panose="02020603050405020304" pitchFamily="18" charset="0"/>
              </a:rPr>
              <a:t>बहुत धीमी गति से </a:t>
            </a:r>
            <a:r>
              <a:rPr lang="en-US" sz="2800" dirty="0">
                <a:latin typeface="Calibri" panose="020F0502020204030204" pitchFamily="34" charset="0"/>
                <a:ea typeface="Times New Roman" panose="02020603050405020304" pitchFamily="18" charset="0"/>
                <a:cs typeface="Mangal" panose="02040503050203030202" pitchFamily="18" charset="0"/>
              </a:rPr>
              <a:t>IV</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003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CD509F-8A56-A33E-0A56-7D003D257FD0}"/>
              </a:ext>
            </a:extLst>
          </p:cNvPr>
          <p:cNvSpPr txBox="1"/>
          <p:nvPr/>
        </p:nvSpPr>
        <p:spPr>
          <a:xfrm>
            <a:off x="959222" y="203928"/>
            <a:ext cx="10587317" cy="3798091"/>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अवशोषित जहर</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अवशोषित जहर वह है जो त्वचा के संपर्क में आने से शरीर में प्रवेश करता है। प्राकृतिक स्रोतों के उदाहरणों में ज़हर आइवी, ज़हर सुमैक और ज़हर ओक शामिल हैं।
	मानव निर्मित स्रोतों में संक्षारक, कीटनाशक, शाकनाशी और सफाई एजेंट शामिल हैं। अवशोषित जहर के संकेत और लक्षण त्वचा की भागीदारी से अधिक संबंधित हैं</a:t>
            </a:r>
            <a:endParaRPr lang="en-IN" sz="2800" dirty="0"/>
          </a:p>
        </p:txBody>
      </p:sp>
      <p:sp>
        <p:nvSpPr>
          <p:cNvPr id="4" name="TextBox 3">
            <a:extLst>
              <a:ext uri="{FF2B5EF4-FFF2-40B4-BE49-F238E27FC236}">
                <a16:creationId xmlns:a16="http://schemas.microsoft.com/office/drawing/2014/main" xmlns="" id="{66935E15-3AB4-C7DC-B123-94B63B0D662A}"/>
              </a:ext>
            </a:extLst>
          </p:cNvPr>
          <p:cNvSpPr txBox="1"/>
          <p:nvPr/>
        </p:nvSpPr>
        <p:spPr>
          <a:xfrm>
            <a:off x="519952" y="3827484"/>
            <a:ext cx="11026587" cy="3053785"/>
          </a:xfrm>
          <a:prstGeom prst="rect">
            <a:avLst/>
          </a:prstGeom>
          <a:noFill/>
        </p:spPr>
        <p:txBody>
          <a:bodyPr wrap="square">
            <a:spAutoFit/>
          </a:bodyPr>
          <a:lstStyle/>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अवशोषित जहर के विशिष्ट संकेत और लक्षण</a:t>
            </a:r>
            <a:endParaRPr lang="en-IN" sz="2800" b="1"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एक्सपोजर का इतिहास
• त्वचा पर तरल या अवशेष
• खुजली या जलन
• दाने या फफोले</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2953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877AE58-EEDB-0919-9EDA-45ADEB3D57AE}"/>
              </a:ext>
            </a:extLst>
          </p:cNvPr>
          <p:cNvSpPr txBox="1"/>
          <p:nvPr/>
        </p:nvSpPr>
        <p:spPr>
          <a:xfrm>
            <a:off x="385481" y="143437"/>
            <a:ext cx="11483789" cy="6424579"/>
          </a:xfrm>
          <a:prstGeom prst="rect">
            <a:avLst/>
          </a:prstGeom>
          <a:noFill/>
        </p:spPr>
        <p:txBody>
          <a:bodyPr wrap="squar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विषाक्तता और सांप/कीड़े के काटने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उद्देश्यों</a:t>
            </a:r>
            <a:endParaRPr lang="en-IN" sz="28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2800" dirty="0">
                <a:latin typeface="Calibri" panose="020F0502020204030204" pitchFamily="34" charset="0"/>
                <a:ea typeface="Times New Roman" panose="02020603050405020304" pitchFamily="18" charset="0"/>
              </a:rPr>
              <a:t>इस पाठ के पूरा होने पर आप निम्न में सक्षम होंगे</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708660" algn="l"/>
              </a:tabLst>
            </a:pPr>
            <a:r>
              <a:rPr lang="hi-IN" sz="2800" dirty="0">
                <a:latin typeface="Calibri" panose="020F0502020204030204" pitchFamily="34" charset="0"/>
                <a:ea typeface="Times New Roman" panose="02020603050405020304" pitchFamily="18" charset="0"/>
              </a:rPr>
              <a:t>जहर को परिभाषित करें और प्रवेश के तरीकों को सूचीबद्ध करें
विषाक्तता के संकेतों और लक्षणों और विषाक्तता के प्रबंधन में शामिल कदमों की सूची बनाएं
सीओ विषाक्तता और उसके प्रबंधन पर चर्चा करें
सांप के काटने के सामान्य संकेतों और लक्षणों और प्रबंधन में कदमों का वर्णन करें
बिच्छू के काटने के सामान्य संकेतों और लक्षणों और प्रबंधन में कदमों का वर्णन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4469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780145C-C319-760D-D320-6789D4AC7475}"/>
              </a:ext>
            </a:extLst>
          </p:cNvPr>
          <p:cNvSpPr txBox="1"/>
          <p:nvPr/>
        </p:nvSpPr>
        <p:spPr>
          <a:xfrm>
            <a:off x="609601" y="277906"/>
            <a:ext cx="11232775" cy="6650667"/>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इंजेक्टेड जहर</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एक इंजेक्शन जहर त्वचा में एक ब्रेक के माध्यम से शरीर में प्रवेश करता है। ब्रेक एक सुई (ड्रग्स), एक कीट के काटने/डंक या पंचर के कारण हो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hi-IN" sz="2800" b="1" dirty="0">
                <a:solidFill>
                  <a:srgbClr val="FF0000"/>
                </a:solidFill>
                <a:latin typeface="Calibri" panose="020F0502020204030204" pitchFamily="34" charset="0"/>
                <a:ea typeface="Times New Roman" panose="02020603050405020304" pitchFamily="18" charset="0"/>
              </a:rPr>
              <a:t>दृश्य मूल्यांकन</a:t>
            </a:r>
            <a:endParaRPr lang="en-IN" sz="2800" b="1"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दृश्य मूल्यांकन के दौरान, सीरिंज और दवा सामग्री जैसे सुराग देखें।
	जानवरों, कीड़ों या समुद्री जीवन के लिए परिवेश का निरीक्षण करें। 	प्रारंभिक मूल्यांकन करें, वायुमार्ग श्वास पर पूरा ध्यान दें। मानसिक स्थिति की निगरानी करें और परिवहन के लिए रोगियों को प्राथमिकता दें। एक केंद्रित इतिहास प्राप्त करें और एक शारीरिक परीक्षा करें। संदिग्ध जहर या उसकी उत्पत्ति के बारे में जानकारी प्राप्त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निम्नलिखित प्रश्नों के उत्तर खोजने का प्रयास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3222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3F0A82-0F6B-3D7D-3142-A9C856DAB99E}"/>
              </a:ext>
            </a:extLst>
          </p:cNvPr>
          <p:cNvSpPr txBox="1"/>
          <p:nvPr/>
        </p:nvSpPr>
        <p:spPr>
          <a:xfrm>
            <a:off x="457200" y="412376"/>
            <a:ext cx="11376211" cy="6681060"/>
          </a:xfrm>
          <a:prstGeom prst="rect">
            <a:avLst/>
          </a:prstGeom>
          <a:noFill/>
        </p:spPr>
        <p:txBody>
          <a:bodyPr wrap="square">
            <a:spAutoFit/>
          </a:bodyPr>
          <a:lstStyle/>
          <a:p>
            <a:pPr indent="6858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क्या नशीली दवाओं के दुरुपयोग का इतिहास है?
• काटने या डंक मारने से एलर्जी की प्रतिक्रिया का कोई इतिहास?
• इंजेक्शन के समय से लेकर संकेत या लक्षण शुरू होने तक कितना समय लगता है?
इंजेक्शन वाले जहर के विशिष्ट संकेत और लक्षण
• सुई ट्रैक
• इंजेक्शन स्थल पर दर्द, सूजन या लालिमा
• काटने या डंक मारने का इतिहास
• त्वचा में जड़ा हुआ काटने का निशान या डंक
• कुछ घंटों के बाद चोट वाली जगह पर सुन्नता
• अंतर्ग्रहण जहर के समान अन्य लक्षण</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7079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F4DD9C2-3624-D70A-311D-DF9B90B39BA7}"/>
              </a:ext>
            </a:extLst>
          </p:cNvPr>
          <p:cNvSpPr txBox="1"/>
          <p:nvPr/>
        </p:nvSpPr>
        <p:spPr>
          <a:xfrm>
            <a:off x="457198" y="206187"/>
            <a:ext cx="10901083" cy="5672579"/>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rPr>
              <a:t>इंजेक्ट किए गए जहर के लिए प्रबंधन
	सार्वभौमिक सावधानियों का प्रयोग करें और दृश्य को सुरक्षित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a:t>
            </a:r>
            <a:r>
              <a:rPr lang="hi-IN" sz="2800" dirty="0">
                <a:latin typeface="Calibri" panose="020F0502020204030204" pitchFamily="34" charset="0"/>
                <a:ea typeface="Times New Roman" panose="02020603050405020304" pitchFamily="18" charset="0"/>
              </a:rPr>
              <a:t>खुला वायुमार्ग बनाए रखें
2) ऑक्सीजन का प्रशासन करें। संभावित उल्टी के लिए सतर्क रहें।
3) अपने आप को और रोगी को बार-बार इंजेक्शन से बचाएं। संभावित बार-बार कीड़े के डंक या काटने से बचाने के लिए रोगी के कपड़े काट दें
4) मधुमक्खी के डंक के लिए: जहर की थैली के साथ डंक को हटा दें। प्लास्टिक कार्ड का उपयोग करें और रोगी की त्वचा के अंदर थैली को टूटने से बचाने के लिए त्वचा की सतह को खुरचें। स्टिंग पर बर्फ या कोल्ड पैक का एक बैग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1063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477418F3-C812-78F6-385B-1624A4627B3A}"/>
              </a:ext>
            </a:extLst>
          </p:cNvPr>
          <p:cNvSpPr txBox="1"/>
          <p:nvPr/>
        </p:nvSpPr>
        <p:spPr>
          <a:xfrm>
            <a:off x="502023" y="582706"/>
            <a:ext cx="11187953" cy="4540345"/>
          </a:xfrm>
          <a:prstGeom prst="rect">
            <a:avLst/>
          </a:prstGeom>
          <a:noFill/>
        </p:spPr>
        <p:txBody>
          <a:bodyPr wrap="square">
            <a:spAutoFit/>
          </a:bodyPr>
          <a:lstStyle/>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5) </a:t>
            </a:r>
            <a:r>
              <a:rPr lang="hi-IN" sz="2800" dirty="0">
                <a:latin typeface="Calibri" panose="020F0502020204030204" pitchFamily="34" charset="0"/>
                <a:ea typeface="Times New Roman" panose="02020603050405020304" pitchFamily="18" charset="0"/>
              </a:rPr>
              <a:t>सभी कंटेनर, लेबल, या विषाक्तता के अन्य सबूत अस्पताल में लाएं।
	6) एक शारीरिक परीक्षा आयोजित करें।
	7) सदमे के लिए इलाज करें।
8) यदि मधुमक्खी के डंक या कीड़े के काटने (सांप के काटने के अलावा) की पहचान की जाती है, तो </a:t>
            </a:r>
            <a:r>
              <a:rPr lang="en-US" sz="2800" dirty="0">
                <a:latin typeface="Calibri" panose="020F0502020204030204" pitchFamily="34" charset="0"/>
                <a:ea typeface="Times New Roman" panose="02020603050405020304" pitchFamily="18" charset="0"/>
                <a:cs typeface="Mangal" panose="02040503050203030202" pitchFamily="18" charset="0"/>
              </a:rPr>
              <a:t>Inj. </a:t>
            </a:r>
            <a:r>
              <a:rPr lang="en-US" sz="2800" dirty="0" err="1">
                <a:latin typeface="Calibri" panose="020F0502020204030204" pitchFamily="34" charset="0"/>
                <a:ea typeface="Times New Roman" panose="02020603050405020304" pitchFamily="18" charset="0"/>
                <a:cs typeface="Mangal" panose="02040503050203030202" pitchFamily="18" charset="0"/>
              </a:rPr>
              <a:t>Suxamethonium</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हाइड्रोक्लोराइड (</a:t>
            </a:r>
            <a:r>
              <a:rPr lang="en-US" sz="2800" dirty="0" err="1">
                <a:latin typeface="Calibri" panose="020F0502020204030204" pitchFamily="34" charset="0"/>
                <a:ea typeface="Times New Roman" panose="02020603050405020304" pitchFamily="18" charset="0"/>
                <a:cs typeface="Mangal" panose="02040503050203030202" pitchFamily="18" charset="0"/>
              </a:rPr>
              <a:t>Efcorlin</a:t>
            </a:r>
            <a:r>
              <a:rPr lang="en-US" sz="2800" dirty="0">
                <a:latin typeface="Calibri" panose="020F0502020204030204" pitchFamily="34" charset="0"/>
                <a:ea typeface="Times New Roman" panose="02020603050405020304" pitchFamily="18" charset="0"/>
                <a:cs typeface="Mangal" panose="02040503050203030202" pitchFamily="18" charset="0"/>
              </a:rPr>
              <a:t>) 100mg IV </a:t>
            </a:r>
            <a:r>
              <a:rPr lang="hi-IN" sz="2800" dirty="0">
                <a:latin typeface="Calibri" panose="020F0502020204030204" pitchFamily="34" charset="0"/>
                <a:ea typeface="Times New Roman" panose="02020603050405020304" pitchFamily="18" charset="0"/>
              </a:rPr>
              <a:t>स्टेट, </a:t>
            </a:r>
            <a:r>
              <a:rPr lang="en-US" sz="2800" dirty="0" err="1">
                <a:latin typeface="Calibri" panose="020F0502020204030204" pitchFamily="34" charset="0"/>
                <a:ea typeface="Times New Roman" panose="02020603050405020304" pitchFamily="18" charset="0"/>
                <a:cs typeface="Mangal" panose="02040503050203030202" pitchFamily="18" charset="0"/>
              </a:rPr>
              <a:t>Inj</a:t>
            </a:r>
            <a:r>
              <a:rPr lang="en-US" sz="2800" dirty="0">
                <a:latin typeface="Calibri" panose="020F0502020204030204" pitchFamily="34" charset="0"/>
                <a:ea typeface="Times New Roman" panose="02020603050405020304" pitchFamily="18" charset="0"/>
                <a:cs typeface="Mangal" panose="02040503050203030202" pitchFamily="18" charset="0"/>
              </a:rPr>
              <a:t>, Avil 2cc IM </a:t>
            </a:r>
            <a:r>
              <a:rPr lang="hi-IN" sz="2800" dirty="0">
                <a:latin typeface="Calibri" panose="020F0502020204030204" pitchFamily="34" charset="0"/>
                <a:ea typeface="Times New Roman" panose="02020603050405020304" pitchFamily="18" charset="0"/>
              </a:rPr>
              <a:t>स्टेट दें और लगातार महत्वपूर्ण चीजों की निगरानी करें 
	8) परिवहन के दौरान रोगी की लगातार निगरानी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5322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405BC0C-191A-1C04-4264-DA2CD7A81ED4}"/>
              </a:ext>
            </a:extLst>
          </p:cNvPr>
          <p:cNvSpPr txBox="1"/>
          <p:nvPr/>
        </p:nvSpPr>
        <p:spPr>
          <a:xfrm>
            <a:off x="394447" y="582707"/>
            <a:ext cx="11618259" cy="3908762"/>
          </a:xfrm>
          <a:prstGeom prst="rect">
            <a:avLst/>
          </a:prstGeom>
          <a:noFill/>
        </p:spPr>
        <p:txBody>
          <a:bodyPr wrap="square">
            <a:spAutoFit/>
          </a:bodyPr>
          <a:lstStyle/>
          <a:p>
            <a:pPr lvl="0" defTabSz="914400" eaLnBrk="0" fontAlgn="base" hangingPunct="0">
              <a:spcBef>
                <a:spcPct val="0"/>
              </a:spcBef>
              <a:spcAft>
                <a:spcPct val="0"/>
              </a:spcAft>
            </a:pPr>
            <a:r>
              <a:rPr kumimoji="0" lang="en-US" altLang="en-US" sz="3600" b="1" i="0"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600" b="1" u="sng" dirty="0">
                <a:solidFill>
                  <a:srgbClr val="FF0000"/>
                </a:solidFill>
                <a:latin typeface="Calibri" panose="020F0502020204030204" pitchFamily="34" charset="0"/>
                <a:ea typeface="Times New Roman" panose="02020603050405020304" pitchFamily="18" charset="0"/>
              </a:rPr>
              <a:t>सांप के काटने</a:t>
            </a:r>
            <a:endParaRPr kumimoji="0" lang="en-US" altLang="en-US" sz="3600" b="1" i="0" u="sng"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rgbClr val="FF0000"/>
              </a:solidFill>
              <a:effectLst/>
            </a:endParaRPr>
          </a:p>
          <a:p>
            <a:pPr lvl="0" defTabSz="914400" eaLnBrk="0" fontAlgn="base" hangingPunct="0">
              <a:spcBef>
                <a:spcPct val="0"/>
              </a:spcBef>
              <a:spcAft>
                <a:spcPct val="0"/>
              </a:spcAft>
            </a:pPr>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	</a:t>
            </a:r>
            <a:r>
              <a:rPr lang="hi-IN" altLang="en-US" sz="3200" dirty="0">
                <a:latin typeface="Calibri" panose="020F0502020204030204" pitchFamily="34" charset="0"/>
                <a:ea typeface="Times New Roman" panose="02020603050405020304" pitchFamily="18" charset="0"/>
              </a:rPr>
              <a:t>कुछ क्षेत्रों में काफी आम है। संकेत और लक्षण कई घंटों तक विलंबित हो सकते हैं। यदि रोगी को जहर से एलर्जी की प्रतिक्रिया होती है तो मृत्यु जल्दी हो सकती है।
	भारत में, वाइपर, कोबरा और क्रेट आम जहरीली प्रजातियां मौजूद हैं
सभी सर्पदंश को जहरीला मानें।</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8403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CAD454A-6DA1-FF49-C2CE-09B0710B59AA}"/>
              </a:ext>
            </a:extLst>
          </p:cNvPr>
          <p:cNvSpPr txBox="1"/>
          <p:nvPr/>
        </p:nvSpPr>
        <p:spPr>
          <a:xfrm>
            <a:off x="1783976" y="654586"/>
            <a:ext cx="10022542" cy="5548827"/>
          </a:xfrm>
          <a:prstGeom prst="rect">
            <a:avLst/>
          </a:prstGeom>
          <a:noFill/>
        </p:spPr>
        <p:txBody>
          <a:bodyPr wrap="squar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rPr>
              <a:t>जहरीले सांप के काटने के संकेत और लक्षण</a:t>
            </a:r>
            <a:endParaRPr lang="en-IN" sz="2800" b="1" u="sng" dirty="0">
              <a:solidFill>
                <a:srgbClr val="FF0000"/>
              </a:solidFill>
              <a:latin typeface="Calibri" panose="020F0502020204030204" pitchFamily="34" charset="0"/>
              <a:ea typeface="Times New Roman" panose="02020603050405020304"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मतली और उल्टी
• कमजोरी, पक्षाघात
• दौरे, चेतना के स्तर में कमी
• पंचर घाव
• काटने के निशान के आसपास दर्द और/या जलन
• काटने के निशान से खून बहना
• मलिनकिरण और सूजन
• अत्यधिक लार आना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08560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69F5CCA-C992-9597-AD4D-18D0B46A7576}"/>
              </a:ext>
            </a:extLst>
          </p:cNvPr>
          <p:cNvSpPr txBox="1"/>
          <p:nvPr/>
        </p:nvSpPr>
        <p:spPr>
          <a:xfrm>
            <a:off x="694909" y="448814"/>
            <a:ext cx="11196917" cy="4809778"/>
          </a:xfrm>
          <a:prstGeom prst="rect">
            <a:avLst/>
          </a:prstGeom>
          <a:noFill/>
        </p:spPr>
        <p:txBody>
          <a:bodyPr wrap="square">
            <a:spAutoFit/>
          </a:bodyPr>
          <a:lstStyle/>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b="1" u="sng" dirty="0">
                <a:solidFill>
                  <a:srgbClr val="FF0000"/>
                </a:solidFill>
                <a:latin typeface="Calibri" panose="020F0502020204030204" pitchFamily="34" charset="0"/>
                <a:ea typeface="Times New Roman" panose="02020603050405020304" pitchFamily="18" charset="0"/>
              </a:rPr>
              <a:t>सांप के काटने का प्रबंधन</a:t>
            </a:r>
            <a:endParaRPr lang="en-IN"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सार्वभौमिक सावधानियों का प्रयोग करें और दृश्य को सुरक्षित करें</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रोगी को सुरक्षित स्थान पर ले जाएं।
रोगी को शांत करें और उसे आरामदायक स्थिति में रखने का प्रयास करें।
काटने के निशान का पता लगाएं और उन्हें पानी और साबुन से साफ करें।
जहर के प्रसार को कम करने के लिए काटे गए हिस्से को स्थिर करें
प्रभावित छोर से अंगूठियां, कंगन और किसी भी प्रतिबंधात्मक वस्त्र को हटा दें।</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99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F70B6C8-CBD1-74AD-2EF9-8F1FCFB62B93}"/>
              </a:ext>
            </a:extLst>
          </p:cNvPr>
          <p:cNvSpPr txBox="1"/>
          <p:nvPr/>
        </p:nvSpPr>
        <p:spPr>
          <a:xfrm>
            <a:off x="439271" y="259976"/>
            <a:ext cx="11277600" cy="692010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टूर्निकेट न लगाएं, काटने के निशान के आसपास चीरे न लगाएं और घाव से जहर न चूसें।
सदमे का इलाज करें और आवश्यकतानुसार बुनियादी जीवन सहायता प्रदान करें।
रोगी को कोई भी भोजन या पेय न दें।
यदि संभव हो तो प्रजातियों की पहचान के लिए सांप को पकड़ें।
ऑक्सीजन का प्रशासन करें
अप्रभावित अंग में चौड़े बोर वेनफ्लॉन के माध्यम से </a:t>
            </a:r>
            <a:r>
              <a:rPr lang="en-US" sz="2800" dirty="0">
                <a:latin typeface="Calibri" panose="020F0502020204030204" pitchFamily="34" charset="0"/>
                <a:ea typeface="Times New Roman" panose="02020603050405020304" pitchFamily="18" charset="0"/>
                <a:cs typeface="Mangal" panose="02040503050203030202" pitchFamily="18" charset="0"/>
              </a:rPr>
              <a:t>IV </a:t>
            </a:r>
            <a:r>
              <a:rPr lang="hi-IN" sz="2800" dirty="0">
                <a:latin typeface="Calibri" panose="020F0502020204030204" pitchFamily="34" charset="0"/>
                <a:ea typeface="Times New Roman" panose="02020603050405020304" pitchFamily="18" charset="0"/>
              </a:rPr>
              <a:t>एक्सेस स्थापित करें और 5% डी या डीएनएस रखरखाव शुरू करें।
दर्द और उल्टी रोगसूचक रूप से प्रबंधित होती है लेकिन मादक दर्दनाशक दवाएं नहीं देती हैं
परिवहन के दौरान रोगी की लगातार निगरानी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770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254515A-F421-6AD2-9F3F-A12E60FA096B}"/>
              </a:ext>
            </a:extLst>
          </p:cNvPr>
          <p:cNvSpPr txBox="1"/>
          <p:nvPr/>
        </p:nvSpPr>
        <p:spPr>
          <a:xfrm>
            <a:off x="430306" y="251012"/>
            <a:ext cx="11483788" cy="5035866"/>
          </a:xfrm>
          <a:prstGeom prst="rect">
            <a:avLst/>
          </a:prstGeom>
          <a:noFill/>
        </p:spPr>
        <p:txBody>
          <a:bodyPr wrap="square">
            <a:spAutoFit/>
          </a:bodyPr>
          <a:lstStyle/>
          <a:p>
            <a:pPr algn="just">
              <a:lnSpc>
                <a:spcPct val="115000"/>
              </a:lnSpc>
              <a:spcAft>
                <a:spcPts val="1000"/>
              </a:spcAft>
            </a:pPr>
            <a:r>
              <a:rPr lang="hi-IN" sz="2800" dirty="0">
                <a:latin typeface="Calibri" panose="020F0502020204030204" pitchFamily="34" charset="0"/>
                <a:ea typeface="Times New Roman" panose="02020603050405020304" pitchFamily="18" charset="0"/>
              </a:rPr>
              <a:t>केवल एंटी-वेनिन एक जहरीले सांप के काटने के लिए एक मारक के रूप में काम करता है और इसलिए रोगी को अस्पताल की देखभाल के लिए जितनी जल्दी हो सके ले जाया जाता है। एंटी-वेनिन सीरम को तीन मानदंडों के आधार पर प्रशासित किया जाना चाहिए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विशिष्टता (सांप प्रजातियों के लिए उपयुक्त)
उचित मात्रा
कम से कम समय के भीतर
एनाफिलेक्टिक प्रतिक्रिया की संभावना के कारण, केवल चिकित्सा पर्यवेक्षण के तहत प्रशासित किया जाना चाहिए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71376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751050-01E8-F84C-6BB2-4BAF35246EDD}"/>
              </a:ext>
            </a:extLst>
          </p:cNvPr>
          <p:cNvSpPr txBox="1"/>
          <p:nvPr/>
        </p:nvSpPr>
        <p:spPr>
          <a:xfrm>
            <a:off x="304801" y="340660"/>
            <a:ext cx="11788876" cy="6552819"/>
          </a:xfrm>
          <a:prstGeom prst="rect">
            <a:avLst/>
          </a:prstGeom>
          <a:noFill/>
        </p:spPr>
        <p:txBody>
          <a:bodyPr wrap="square">
            <a:spAutoFit/>
          </a:bodyPr>
          <a:lstStyle/>
          <a:p>
            <a:pPr>
              <a:lnSpc>
                <a:spcPct val="115000"/>
              </a:lnSpc>
              <a:spcAft>
                <a:spcPts val="1000"/>
              </a:spcAft>
            </a:pPr>
            <a:r>
              <a:rPr lang="hi-IN" sz="2800" b="1" u="sng" dirty="0">
                <a:latin typeface="Calibri" panose="020F0502020204030204" pitchFamily="34" charset="0"/>
                <a:ea typeface="Times New Roman" panose="02020603050405020304" pitchFamily="18" charset="0"/>
              </a:rPr>
              <a:t>बिच्छू काटता है</a:t>
            </a:r>
            <a:endParaRPr lang="en-IN" sz="2800" b="1" u="sng" dirty="0">
              <a:latin typeface="Calibri" panose="020F0502020204030204" pitchFamily="34" charset="0"/>
              <a:ea typeface="Times New Roman" panose="02020603050405020304" pitchFamily="18" charset="0"/>
            </a:endParaRPr>
          </a:p>
          <a:p>
            <a:pPr>
              <a:lnSpc>
                <a:spcPct val="115000"/>
              </a:lnSpc>
              <a:spcAft>
                <a:spcPts val="1000"/>
              </a:spcAft>
            </a:pPr>
            <a:r>
              <a:rPr lang="hi-IN" sz="2800" dirty="0">
                <a:latin typeface="Calibri" panose="020F0502020204030204" pitchFamily="34" charset="0"/>
                <a:ea typeface="Times New Roman" panose="02020603050405020304" pitchFamily="18" charset="0"/>
              </a:rPr>
              <a:t>कुछ प्रजातियां घातक हैं, हालांकि भारत में पाई जाने वाली आम प्रजातियां केवल परिधीय प्रभाव पैदा करती हैं; हालांकि, डंक मारने की जगह, पीड़ित की उम्र (जैसे शिशु और वृद्धावस्था पीटी) परिणाम पर प्रतिकूल प्रभाव डाल सकते हैं</a:t>
            </a:r>
            <a:endParaRPr lang="en-IN" sz="2800" dirty="0">
              <a:latin typeface="Calibri" panose="020F0502020204030204" pitchFamily="34" charset="0"/>
              <a:ea typeface="Times New Roman" panose="02020603050405020304" pitchFamily="18" charset="0"/>
            </a:endParaRPr>
          </a:p>
          <a:p>
            <a:pPr>
              <a:lnSpc>
                <a:spcPct val="115000"/>
              </a:lnSpc>
              <a:spcAft>
                <a:spcPts val="1000"/>
              </a:spcAft>
            </a:pPr>
            <a:r>
              <a:rPr lang="hi-IN" sz="2800" u="sng" dirty="0">
                <a:latin typeface="Calibri" panose="020F0502020204030204" pitchFamily="34" charset="0"/>
                <a:ea typeface="Times New Roman" panose="02020603050405020304" pitchFamily="18" charset="0"/>
              </a:rPr>
              <a:t>संकेत और लक्षण</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2800" dirty="0">
                <a:latin typeface="Calibri" panose="020F0502020204030204" pitchFamily="34" charset="0"/>
                <a:ea typeface="Times New Roman" panose="02020603050405020304" pitchFamily="18" charset="0"/>
              </a:rPr>
              <a:t>तेज दर्द के बाद सुन्नता, डंक वाली जगह पर पैराथेसिया
पसीना
पाइलोइरेक्शन / मांसपेशी </a:t>
            </a:r>
            <a:r>
              <a:rPr lang="en-US" sz="2800" dirty="0" err="1">
                <a:latin typeface="Calibri" panose="020F0502020204030204" pitchFamily="34" charset="0"/>
                <a:ea typeface="Times New Roman" panose="02020603050405020304" pitchFamily="18" charset="0"/>
                <a:cs typeface="Mangal" panose="02040503050203030202" pitchFamily="18" charset="0"/>
              </a:rPr>
              <a:t>fasiculations</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टैचीकार्डिया/उच्च रक्तचाप
पल्मोनरी एडिमा
उनींदापन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1244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28699-F8B9-5441-F3CA-25406BC8EB9B}"/>
              </a:ext>
            </a:extLst>
          </p:cNvPr>
          <p:cNvSpPr txBox="1"/>
          <p:nvPr/>
        </p:nvSpPr>
        <p:spPr>
          <a:xfrm>
            <a:off x="430306" y="161362"/>
            <a:ext cx="11663083" cy="7530908"/>
          </a:xfrm>
          <a:prstGeom prst="rect">
            <a:avLst/>
          </a:prstGeom>
          <a:noFill/>
        </p:spPr>
        <p:txBody>
          <a:bodyPr wrap="square">
            <a:spAutoFit/>
          </a:bodyPr>
          <a:lstStyle/>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I</a:t>
            </a:r>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800" u="sng" dirty="0">
                <a:latin typeface="Calibri" panose="020F0502020204030204" pitchFamily="34" charset="0"/>
                <a:ea typeface="Times New Roman" panose="02020603050405020304" pitchFamily="18" charset="0"/>
              </a:rPr>
              <a:t>विकास</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u="sng" dirty="0">
                <a:latin typeface="Calibri" panose="020F0502020204030204" pitchFamily="34" charset="0"/>
                <a:ea typeface="Times New Roman" panose="02020603050405020304" pitchFamily="18" charset="0"/>
              </a:rPr>
              <a:t>जहर</a:t>
            </a:r>
            <a:endParaRPr lang="en-IN" sz="2800" u="sng" dirty="0">
              <a:latin typeface="Calibri" panose="020F0502020204030204" pitchFamily="34" charset="0"/>
              <a:ea typeface="Times New Roman" panose="02020603050405020304" pitchFamily="18" charset="0"/>
            </a:endParaRPr>
          </a:p>
          <a:p>
            <a:pPr>
              <a:lnSpc>
                <a:spcPct val="115000"/>
              </a:lnSpc>
              <a:spcAft>
                <a:spcPts val="1000"/>
              </a:spcAft>
            </a:pPr>
            <a:r>
              <a:rPr lang="hi-IN" sz="2800" u="sng" dirty="0">
                <a:latin typeface="Calibri" panose="020F0502020204030204" pitchFamily="34" charset="0"/>
                <a:ea typeface="Times New Roman" panose="02020603050405020304" pitchFamily="18" charset="0"/>
              </a:rPr>
              <a:t>परिभाषा</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कोई भी पदार्थ जो कोशिका संरचना या कार्य को खराब कर सकता है या मृत्यु का कारण बन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परिचय</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जहर की एक ही खुराक से लोग अलग-अलग तरह से प्रभावित होते हैं। कुछ लोगों ने एक विशिष्ट प्रकार के जहर के प्रति सहिष्णुता विकसित की हो सकती है; हालांकि, यहां तक कि एक छोटी सी खुराक भी दूसरों के लिए घातक हो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800" dirty="0">
                <a:latin typeface="Calibri" panose="020F0502020204030204" pitchFamily="34" charset="0"/>
                <a:ea typeface="Times New Roman" panose="02020603050405020304" pitchFamily="18" charset="0"/>
              </a:rPr>
              <a:t>जहर चार तरह से शरीर में प्रवेश कर सकता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 </a:t>
            </a:r>
            <a:r>
              <a:rPr lang="hi-IN" sz="2800" dirty="0">
                <a:latin typeface="Calibri" panose="020F0502020204030204" pitchFamily="34" charset="0"/>
                <a:ea typeface="Times New Roman" panose="02020603050405020304" pitchFamily="18" charset="0"/>
              </a:rPr>
              <a:t>अंतर्ग्रहण • साँस लेना
		• अवशोषण • इंजेक्शन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1674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4AFE1B-D853-1A83-01E5-124BFFDCD2B5}"/>
              </a:ext>
            </a:extLst>
          </p:cNvPr>
          <p:cNvSpPr txBox="1"/>
          <p:nvPr/>
        </p:nvSpPr>
        <p:spPr>
          <a:xfrm>
            <a:off x="833717" y="394447"/>
            <a:ext cx="10201835" cy="3562257"/>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457200" algn="l"/>
              </a:tabLst>
            </a:pPr>
            <a:r>
              <a:rPr lang="hi-IN" sz="2800" dirty="0">
                <a:latin typeface="Calibri" panose="020F0502020204030204" pitchFamily="34" charset="0"/>
                <a:ea typeface="Times New Roman" panose="02020603050405020304" pitchFamily="18" charset="0"/>
              </a:rPr>
              <a:t>काटने वाली जगह पर स्थानीय सेक; हटा दें, अगर डंक अभी भी एम्बेडेड है
दर्द के लिए मौखिक एनाल्जेसिक
गंभीर मामलों में, वायुमार्ग का समर्थन और ऑक्सीजन
अस्पताल की देखभाल के लिए रेफरल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9741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DE63F05-9AA4-D71B-DD30-EC95724B3F8C}"/>
              </a:ext>
            </a:extLst>
          </p:cNvPr>
          <p:cNvSpPr>
            <a:spLocks noGrp="1"/>
          </p:cNvSpPr>
          <p:nvPr>
            <p:ph type="subTitle" idx="1"/>
          </p:nvPr>
        </p:nvSpPr>
        <p:spPr>
          <a:xfrm>
            <a:off x="1387942" y="1881779"/>
            <a:ext cx="10275140" cy="2421280"/>
          </a:xfrm>
        </p:spPr>
        <p:txBody>
          <a:bodyPr>
            <a:normAutofit/>
          </a:bodyPr>
          <a:lstStyle/>
          <a:p>
            <a:pPr algn="ctr"/>
            <a:r>
              <a:rPr lang="hi-IN" sz="9600" b="1" dirty="0">
                <a:solidFill>
                  <a:srgbClr val="92D050"/>
                </a:solidFill>
              </a:rPr>
              <a:t>कोई सवाल</a:t>
            </a:r>
            <a:r>
              <a:rPr lang="en-US" sz="9600" b="1" dirty="0">
                <a:solidFill>
                  <a:srgbClr val="92D050"/>
                </a:solidFill>
              </a:rPr>
              <a:t>?</a:t>
            </a:r>
            <a:endParaRPr lang="en-IN" sz="9600" b="1" dirty="0">
              <a:solidFill>
                <a:srgbClr val="92D050"/>
              </a:solidFill>
            </a:endParaRPr>
          </a:p>
        </p:txBody>
      </p:sp>
    </p:spTree>
    <p:extLst>
      <p:ext uri="{BB962C8B-B14F-4D97-AF65-F5344CB8AC3E}">
        <p14:creationId xmlns:p14="http://schemas.microsoft.com/office/powerpoint/2010/main" val="7099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552591-A367-E3EF-163F-62FCE7EF679C}"/>
              </a:ext>
            </a:extLst>
          </p:cNvPr>
          <p:cNvSpPr txBox="1"/>
          <p:nvPr/>
        </p:nvSpPr>
        <p:spPr>
          <a:xfrm>
            <a:off x="125506" y="322731"/>
            <a:ext cx="11698941" cy="529234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hi-IN" sz="2800" dirty="0">
                <a:latin typeface="Calibri" panose="020F0502020204030204" pitchFamily="34" charset="0"/>
                <a:ea typeface="Times New Roman" panose="02020603050405020304" pitchFamily="18" charset="0"/>
                <a:cs typeface="Arial" panose="020B0604020202020204" pitchFamily="34" charset="0"/>
              </a:rPr>
              <a:t>दृश्य मूल्यांकन: हमेशा एक दृश्य मूल्यांकन करें - सुरक्षा पहले। 
अपने आप को, अपने दल और दूसरों को जहर से बचाएं। 
सार्वभौमिक सावधानियों का प्रयोग करें। 
इसमें शामिल स्रोत या पदार्थ की पहचान करने का प्रयास करें। 	
जितनी जल्दी हो सके अधिक जानकारी प्राप्त करें। 	
पदार्थ की मात्रा और प्रकार के बारे में पूरा विवरण, जिसमें अंतर्ग्रहण या जोखिम का समय भी शामिल है, दर्ज किया जाना चाहिए 
प्रारंभिक मूल्यांकन करें और रोगी का इतिहास प्राप्त करें। विषाक्तता के संकेत और लक्षण जहर के प्रकार के आधार पर अलग-अलग होंगे।</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1561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888251-1CB4-3F07-32FC-88D5E2634AAB}"/>
              </a:ext>
            </a:extLst>
          </p:cNvPr>
          <p:cNvSpPr txBox="1"/>
          <p:nvPr/>
        </p:nvSpPr>
        <p:spPr>
          <a:xfrm>
            <a:off x="1129553" y="394448"/>
            <a:ext cx="9511553" cy="3993401"/>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hi-IN" sz="4000" dirty="0">
                <a:latin typeface="Calibri" panose="020F0502020204030204" pitchFamily="34" charset="0"/>
                <a:ea typeface="Times New Roman" panose="02020603050405020304" pitchFamily="18" charset="0"/>
              </a:rPr>
              <a:t>पहले यह सुनिश्चित करें कि</a:t>
            </a:r>
            <a:r>
              <a:rPr lang="en-US" sz="4000" dirty="0">
                <a:effectLst/>
                <a:latin typeface="Calibri" panose="020F0502020204030204" pitchFamily="34" charset="0"/>
                <a:ea typeface="Times New Roman" panose="02020603050405020304" pitchFamily="18" charset="0"/>
                <a:cs typeface="Mangal" panose="02040503050203030202" pitchFamily="18" charset="0"/>
              </a:rPr>
              <a: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571500" algn="l"/>
              </a:tabLst>
            </a:pPr>
            <a:r>
              <a:rPr lang="hi-IN" sz="4000" dirty="0">
                <a:latin typeface="Calibri" panose="020F0502020204030204" pitchFamily="34" charset="0"/>
                <a:ea typeface="Times New Roman" panose="02020603050405020304" pitchFamily="18" charset="0"/>
              </a:rPr>
              <a:t>वायुमार्ग साफ है
रोगी पर्याप्त रूप से सांस ले रहा है
परिसंचरण से समझौता नहीं किया गया है</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27868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8382D3-46E0-AE68-63A0-1D03AAD48BE2}"/>
              </a:ext>
            </a:extLst>
          </p:cNvPr>
          <p:cNvSpPr txBox="1"/>
          <p:nvPr/>
        </p:nvSpPr>
        <p:spPr>
          <a:xfrm>
            <a:off x="385482" y="421340"/>
            <a:ext cx="11609294" cy="5548827"/>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विषाक्तता के सामान्य संकेत और लक्षण</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मतली और/या उल्टी
सरदर्द
पेट दर्द
बदली हुई मानसिक स्थिति या कोमा
दौरे
तीव्र या धीमी हृदय गति
उच्च, सामान्य या निम्न रक्तचाप
पुतलियों का संभावित फैलाव या कसना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0217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962601-EB0D-9F10-5F7D-46C40B96D5E6}"/>
              </a:ext>
            </a:extLst>
          </p:cNvPr>
          <p:cNvSpPr txBox="1"/>
          <p:nvPr/>
        </p:nvSpPr>
        <p:spPr>
          <a:xfrm>
            <a:off x="466165" y="779929"/>
            <a:ext cx="11394141" cy="2723823"/>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3200" dirty="0">
                <a:latin typeface="Calibri" panose="020F0502020204030204" pitchFamily="34" charset="0"/>
                <a:ea typeface="Times New Roman" panose="02020603050405020304" pitchFamily="18" charset="0"/>
              </a:rPr>
              <a:t>सांस की कमी
त्वचा पर चोट (मलिनकिरण, जलन, इंजेक्शन के निशान, सूजन)
अतिसार रोग
अत्यधिक लार, आंखों से आंसू और ब्रोन्कियल स्राव</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9255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2FFCA0-0CD5-BED1-CEA8-EE9841052C20}"/>
              </a:ext>
            </a:extLst>
          </p:cNvPr>
          <p:cNvSpPr txBox="1"/>
          <p:nvPr/>
        </p:nvSpPr>
        <p:spPr>
          <a:xfrm>
            <a:off x="71719" y="134471"/>
            <a:ext cx="12039600" cy="6841745"/>
          </a:xfrm>
          <a:prstGeom prst="rect">
            <a:avLst/>
          </a:prstGeom>
          <a:noFill/>
        </p:spPr>
        <p:txBody>
          <a:bodyPr wrap="square">
            <a:spAutoFit/>
          </a:bodyPr>
          <a:lstStyle/>
          <a:p>
            <a:pPr algn="just">
              <a:lnSpc>
                <a:spcPct val="115000"/>
              </a:lnSpc>
              <a:spcAft>
                <a:spcPts val="1000"/>
              </a:spcAft>
            </a:pPr>
            <a:r>
              <a:rPr lang="hi-IN" sz="2800" u="sng" dirty="0">
                <a:latin typeface="Calibri" panose="020F0502020204030204" pitchFamily="34" charset="0"/>
                <a:ea typeface="Times New Roman" panose="02020603050405020304" pitchFamily="18" charset="0"/>
              </a:rPr>
              <a:t>विषाक्तता के लिए सामान्य प्रबंधन</a:t>
            </a:r>
            <a:endParaRPr lang="en-IN" sz="2800" u="sng" dirty="0">
              <a:latin typeface="Calibri" panose="020F0502020204030204" pitchFamily="34" charset="0"/>
              <a:ea typeface="Times New Roman" panose="02020603050405020304" pitchFamily="18" charset="0"/>
            </a:endParaRPr>
          </a:p>
          <a:p>
            <a:pPr algn="just">
              <a:lnSpc>
                <a:spcPct val="115000"/>
              </a:lnSpc>
              <a:spcAft>
                <a:spcPts val="1000"/>
              </a:spcAft>
            </a:pPr>
            <a:r>
              <a:rPr lang="hi-IN" sz="2700" dirty="0">
                <a:latin typeface="Calibri" panose="020F0502020204030204" pitchFamily="34" charset="0"/>
                <a:ea typeface="Times New Roman" panose="02020603050405020304" pitchFamily="18" charset="0"/>
              </a:rPr>
              <a:t>सार्वभौमिक सावधानियों का प्रयोग करें और दृश्य को सुरक्षित करें। 
आवश्यक होने पर विशेष सुरक्षात्मक उपकरण का उपयोग करें।
सभी मामलों में, आकांक्षा न्यूमोनिटिस से बचने के लिए वायुमार्ग को पर्याप्त रूप से संरक्षित किया जाना चाहिए
रोगी को विषाक्तता के स्रोत से दूर ले जाएं, विशेष रूप से साँस लेना और अवशोषित विषाक्तता में</a:t>
            </a:r>
            <a:r>
              <a:rPr lang="en-US" sz="2700" dirty="0">
                <a:effectLst/>
                <a:latin typeface="Calibri" panose="020F0502020204030204" pitchFamily="34" charset="0"/>
                <a:ea typeface="Times New Roman" panose="02020603050405020304" pitchFamily="18" charset="0"/>
                <a:cs typeface="Mangal" panose="02040503050203030202" pitchFamily="18" charset="0"/>
              </a:rPr>
              <a:t>.</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700" dirty="0">
                <a:latin typeface="Calibri" panose="020F0502020204030204" pitchFamily="34" charset="0"/>
                <a:ea typeface="Times New Roman" panose="02020603050405020304" pitchFamily="18" charset="0"/>
              </a:rPr>
              <a:t>खुला वायुमार्ग बनाए रखें। ऑक्सीजन उच्च प्रवाह का प्रशासन करें।
प्रारंभिक मूल्यांकन करें। साँस या निगलने वाले जहर के मामलों में मुंह से मुंह वेंटिलेशन न करें। बीवीएम का प्रयोग करें।
यदि उपलब्ध हो तो अपने स्थानीय जहर नियंत्रण केंद्र को कॉल करें।
शारीरिक परीक्षा करें</a:t>
            </a:r>
            <a:r>
              <a:rPr lang="en-US" sz="2700" dirty="0">
                <a:effectLst/>
                <a:latin typeface="Calibri" panose="020F0502020204030204" pitchFamily="34" charset="0"/>
                <a:ea typeface="Times New Roman" panose="02020603050405020304" pitchFamily="18" charset="0"/>
                <a:cs typeface="Mangal" panose="02040503050203030202" pitchFamily="18" charset="0"/>
              </a:rPr>
              <a:t>.</a:t>
            </a:r>
            <a:endParaRPr lang="en-IN" sz="27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722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9E6570-5C2A-C258-5544-3608F6BED8BD}"/>
              </a:ext>
            </a:extLst>
          </p:cNvPr>
          <p:cNvSpPr txBox="1"/>
          <p:nvPr/>
        </p:nvSpPr>
        <p:spPr>
          <a:xfrm>
            <a:off x="591671" y="-2"/>
            <a:ext cx="11044517" cy="690714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अवशोषित जहर के लिए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मरीज के कपड़े उतारें
सूखे कपड़े से त्वचा से जहर को पोंछ लें। यदि जहर सूखा पाउडर है, तो इसे ब्रश करें।
प्रभावित क्षेत्र में प्रचुर मात्रा में पानी भरना</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latin typeface="Calibri" panose="020F0502020204030204" pitchFamily="34" charset="0"/>
                <a:ea typeface="Times New Roman" panose="02020603050405020304" pitchFamily="18" charset="0"/>
              </a:rPr>
              <a:t>अंतर्ग्रहण जहर के लिए</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जहर को पतला करने के लिए रोगी को एक या दो गिलास पानी पिलाएं।
प्रेरित उल्टी हाइड्रोकार्बन, मजबूत एसिड, क्षार और संक्षारक के साथ विषाक्तता में </a:t>
            </a:r>
            <a:r>
              <a:rPr lang="en-US" sz="2800" dirty="0">
                <a:latin typeface="Calibri" panose="020F0502020204030204" pitchFamily="34" charset="0"/>
                <a:ea typeface="Times New Roman" panose="02020603050405020304" pitchFamily="18" charset="0"/>
                <a:cs typeface="Mangal" panose="02040503050203030202" pitchFamily="18" charset="0"/>
              </a:rPr>
              <a:t>contraindicated </a:t>
            </a:r>
            <a:r>
              <a:rPr lang="hi-IN" sz="2800" dirty="0">
                <a:latin typeface="Calibri" panose="020F0502020204030204" pitchFamily="34" charset="0"/>
                <a:ea typeface="Times New Roman" panose="02020603050405020304" pitchFamily="18" charset="0"/>
              </a:rPr>
              <a:t>है।
रोगी को सक्रिय चारकोल दें - 2 या 3 चम्मच (50 ग्राम) आठ औंस पानी में मौखिक रूप से या यदि रोगी बेहोश हो, तो नासोगैस्ट्रिक ट्यूब के माध्यम 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265236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71</TotalTime>
  <Words>816</Words>
  <Application>Microsoft Office PowerPoint</Application>
  <PresentationFormat>Custom</PresentationFormat>
  <Paragraphs>81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Wisp</vt:lpstr>
      <vt:lpstr>विषाक्तता और सांप/ कीड़े के काटने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POISONING &amp; SNAKE/ INSECT BITES </dc:title>
  <dc:creator>MTI MTI</dc:creator>
  <cp:lastModifiedBy>NDRF MEDICAL</cp:lastModifiedBy>
  <cp:revision>12</cp:revision>
  <dcterms:created xsi:type="dcterms:W3CDTF">2022-08-16T04:59:23Z</dcterms:created>
  <dcterms:modified xsi:type="dcterms:W3CDTF">2025-12-20T08:03:44Z</dcterms:modified>
</cp:coreProperties>
</file>