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95" r:id="rId14"/>
    <p:sldId id="296" r:id="rId15"/>
    <p:sldId id="297" r:id="rId16"/>
    <p:sldId id="298" r:id="rId17"/>
    <p:sldId id="299" r:id="rId18"/>
    <p:sldId id="300" r:id="rId19"/>
    <p:sldId id="301" r:id="rId20"/>
    <p:sldId id="302" r:id="rId21"/>
    <p:sldId id="268" r:id="rId22"/>
  </p:sldIdLst>
  <p:sldSz cx="91455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4" d="100"/>
          <a:sy n="104" d="100"/>
        </p:scale>
        <p:origin x="1746" y="96"/>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19" y="2130430"/>
            <a:ext cx="777375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745771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72147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0735" y="274643"/>
            <a:ext cx="2743676"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706" y="274643"/>
            <a:ext cx="807860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409170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927984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9" y="4406906"/>
            <a:ext cx="777375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439" y="2906714"/>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D01C9-A2A4-45C8-B30C-C01FA2D9CC0A}" type="datetimeFigureOut">
              <a:rPr lang="en-IN" smtClean="0"/>
              <a:t>18-12-2025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1418944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706" y="1600206"/>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3272" y="1600206"/>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DFD01C9-A2A4-45C8-B30C-C01FA2D9CC0A}"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580278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80" y="274638"/>
            <a:ext cx="8231029"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80" y="1535113"/>
            <a:ext cx="40408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80" y="2174875"/>
            <a:ext cx="4040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835"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835"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DFD01C9-A2A4-45C8-B30C-C01FA2D9CC0A}" type="datetimeFigureOut">
              <a:rPr lang="en-IN" smtClean="0"/>
              <a:t>18-12-2025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2847275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DFD01C9-A2A4-45C8-B30C-C01FA2D9CC0A}" type="datetimeFigureOut">
              <a:rPr lang="en-IN" smtClean="0"/>
              <a:t>18-12-2025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844212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D01C9-A2A4-45C8-B30C-C01FA2D9CC0A}" type="datetimeFigureOut">
              <a:rPr lang="en-IN" smtClean="0"/>
              <a:t>18-12-2025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596658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3" y="273050"/>
            <a:ext cx="3008836"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671" y="273055"/>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83" y="1435104"/>
            <a:ext cx="300883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FD01C9-A2A4-45C8-B30C-C01FA2D9CC0A}"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564027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99" y="4800600"/>
            <a:ext cx="5487353"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FD01C9-A2A4-45C8-B30C-C01FA2D9CC0A}" type="datetimeFigureOut">
              <a:rPr lang="en-IN" smtClean="0"/>
              <a:t>18-12-2025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280013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80" y="1600206"/>
            <a:ext cx="8231029"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79" y="6356355"/>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D01C9-A2A4-45C8-B30C-C01FA2D9CC0A}" type="datetimeFigureOut">
              <a:rPr lang="en-IN" smtClean="0"/>
              <a:t>18-12-2025</a:t>
            </a:fld>
            <a:endParaRPr lang="en-IN"/>
          </a:p>
        </p:txBody>
      </p:sp>
      <p:sp>
        <p:nvSpPr>
          <p:cNvPr id="5" name="Footer Placeholder 4"/>
          <p:cNvSpPr>
            <a:spLocks noGrp="1"/>
          </p:cNvSpPr>
          <p:nvPr>
            <p:ph type="ftr" sz="quarter" idx="3"/>
          </p:nvPr>
        </p:nvSpPr>
        <p:spPr>
          <a:xfrm>
            <a:off x="3124743" y="6356355"/>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4338" y="6356355"/>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81EF09-B2E8-4408-A865-16007ACF1937}" type="slidenum">
              <a:rPr lang="en-IN" smtClean="0"/>
              <a:t>‹#›</a:t>
            </a:fld>
            <a:endParaRPr lang="en-IN"/>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221891" y="16929"/>
            <a:ext cx="1915230" cy="1676400"/>
          </a:xfrm>
          <a:prstGeom prst="rect">
            <a:avLst/>
          </a:prstGeom>
        </p:spPr>
      </p:pic>
    </p:spTree>
    <p:extLst>
      <p:ext uri="{BB962C8B-B14F-4D97-AF65-F5344CB8AC3E}">
        <p14:creationId xmlns:p14="http://schemas.microsoft.com/office/powerpoint/2010/main" val="318027009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DF9B9D-97B8-0527-0D65-090D3FDF34C6}"/>
              </a:ext>
            </a:extLst>
          </p:cNvPr>
          <p:cNvSpPr txBox="1"/>
          <p:nvPr/>
        </p:nvSpPr>
        <p:spPr>
          <a:xfrm>
            <a:off x="679194" y="2172447"/>
            <a:ext cx="7787200" cy="2308324"/>
          </a:xfrm>
          <a:prstGeom prst="rect">
            <a:avLst/>
          </a:prstGeom>
          <a:noFill/>
        </p:spPr>
        <p:txBody>
          <a:bodyPr wrap="square">
            <a:spAutoFit/>
          </a:bodyPr>
          <a:lstStyle/>
          <a:p>
            <a:pPr algn="ctr"/>
            <a:r>
              <a:rPr lang="en-US" sz="7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DISEASE OF URINARY SYSTEM</a:t>
            </a:r>
            <a:endParaRPr lang="en-IN" sz="7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itle 1">
            <a:extLst>
              <a:ext uri="{FF2B5EF4-FFF2-40B4-BE49-F238E27FC236}">
                <a16:creationId xmlns:a16="http://schemas.microsoft.com/office/drawing/2014/main" id="{3B69F47A-239E-285A-C792-C375AD8955DA}"/>
              </a:ext>
            </a:extLst>
          </p:cNvPr>
          <p:cNvSpPr txBox="1">
            <a:spLocks/>
          </p:cNvSpPr>
          <p:nvPr/>
        </p:nvSpPr>
        <p:spPr>
          <a:xfrm>
            <a:off x="6386585" y="5427518"/>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PRAVIN DUDHE</a:t>
            </a:r>
          </a:p>
          <a:p>
            <a:r>
              <a:rPr lang="en-US" sz="1800" b="1" dirty="0">
                <a:solidFill>
                  <a:srgbClr val="00B050"/>
                </a:solidFill>
                <a:latin typeface="Arial" pitchFamily="34" charset="0"/>
                <a:cs typeface="Arial" pitchFamily="34" charset="0"/>
              </a:rPr>
              <a:t>               INSP/PH</a:t>
            </a:r>
          </a:p>
        </p:txBody>
      </p:sp>
      <p:sp>
        <p:nvSpPr>
          <p:cNvPr id="3" name="Title 1">
            <a:extLst>
              <a:ext uri="{FF2B5EF4-FFF2-40B4-BE49-F238E27FC236}">
                <a16:creationId xmlns:a16="http://schemas.microsoft.com/office/drawing/2014/main" id="{33B7E322-3D5D-0245-97EF-144D5022C37B}"/>
              </a:ext>
            </a:extLst>
          </p:cNvPr>
          <p:cNvSpPr txBox="1">
            <a:spLocks/>
          </p:cNvSpPr>
          <p:nvPr/>
        </p:nvSpPr>
        <p:spPr>
          <a:xfrm>
            <a:off x="2973748" y="730400"/>
            <a:ext cx="2558833"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rgbClr val="00B050"/>
                </a:solidFill>
                <a:latin typeface="Arial" pitchFamily="34" charset="0"/>
                <a:cs typeface="Arial" pitchFamily="34" charset="0"/>
              </a:rPr>
              <a:t>LESSON-28</a:t>
            </a:r>
          </a:p>
        </p:txBody>
      </p:sp>
    </p:spTree>
    <p:extLst>
      <p:ext uri="{BB962C8B-B14F-4D97-AF65-F5344CB8AC3E}">
        <p14:creationId xmlns:p14="http://schemas.microsoft.com/office/powerpoint/2010/main" val="2488093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626A71-954A-67A8-946A-BD962CAFAFA6}"/>
              </a:ext>
            </a:extLst>
          </p:cNvPr>
          <p:cNvSpPr txBox="1"/>
          <p:nvPr/>
        </p:nvSpPr>
        <p:spPr>
          <a:xfrm>
            <a:off x="363135" y="-80691"/>
            <a:ext cx="8513466" cy="7602081"/>
          </a:xfrm>
          <a:prstGeom prst="rect">
            <a:avLst/>
          </a:prstGeom>
          <a:noFill/>
        </p:spPr>
        <p:txBody>
          <a:bodyPr wrap="square">
            <a:spAutoFit/>
          </a:bodyPr>
          <a:lstStyle/>
          <a:p>
            <a:pPr algn="ct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NEPHRITIS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600" dirty="0">
                <a:effectLst/>
                <a:latin typeface="Calibri" panose="020F0502020204030204" pitchFamily="34" charset="0"/>
                <a:ea typeface="Times New Roman" panose="02020603050405020304" pitchFamily="18" charset="0"/>
                <a:cs typeface="Mangal" panose="02040503050203030202" pitchFamily="18" charset="0"/>
              </a:rPr>
              <a:t> </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Inflammation of the renal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parenchyma (the functional elements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of an organ) is known as nephritis this can be divided into.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1-Acute Nephritis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2-Sub acute Nephritis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3-Chronic Nephritis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The acute nephritis is characterized by a diffuse inflammatory reaction of the glomeruli of the both kidneys. This is commonly occur due to Streptococci infection and may occur as acute tonsillitis, scarlet fever or upper respiratory tract infection.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391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D329F4-F2AC-CB7E-38C4-DD7503665707}"/>
              </a:ext>
            </a:extLst>
          </p:cNvPr>
          <p:cNvSpPr txBox="1"/>
          <p:nvPr/>
        </p:nvSpPr>
        <p:spPr>
          <a:xfrm>
            <a:off x="450556" y="367554"/>
            <a:ext cx="8197406" cy="6494085"/>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Sign &amp; Symptom:-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1-The condition occurs mostly in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children and adolescence but may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develop at any age.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 Puffiness of face.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3-Low urinary output and blood stained urine.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4-Patient will have general symptoms like fever, anorexia, vomiting and headache.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5-Breathlessness may be there. (Due to edema)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6- Discomfort in loin region.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7-BP may be raised (die to increasing of blood volume)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4841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61EF50-C2C4-FA58-40C9-ED2CB31BB28B}"/>
              </a:ext>
            </a:extLst>
          </p:cNvPr>
          <p:cNvSpPr txBox="1"/>
          <p:nvPr/>
        </p:nvSpPr>
        <p:spPr>
          <a:xfrm>
            <a:off x="403482" y="1093725"/>
            <a:ext cx="8204131" cy="4524315"/>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 Complete bed rest and dietary regulation.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2-Antibiotic administration (Ampicillin best for Streptococci)or - Cap Amoxicillin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3-The diet consists of full quantity of carbohydrate and fat but restriction of Protein.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4-Fluid should be restricted if edema present.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5- Diuretics.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89363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653380-B97C-EEFC-6703-661ADCF39A86}"/>
              </a:ext>
            </a:extLst>
          </p:cNvPr>
          <p:cNvSpPr txBox="1"/>
          <p:nvPr/>
        </p:nvSpPr>
        <p:spPr>
          <a:xfrm>
            <a:off x="403481" y="235818"/>
            <a:ext cx="8627787" cy="7617470"/>
          </a:xfrm>
          <a:prstGeom prst="rect">
            <a:avLst/>
          </a:prstGeom>
          <a:noFill/>
        </p:spPr>
        <p:txBody>
          <a:bodyPr wrap="square">
            <a:spAutoFit/>
          </a:bodyPr>
          <a:lstStyle/>
          <a:p>
            <a:pPr marL="228600" algn="ctr">
              <a:lnSpc>
                <a:spcPct val="115000"/>
              </a:lnSpc>
              <a:spcAft>
                <a:spcPts val="1000"/>
              </a:spcAft>
            </a:pPr>
            <a:r>
              <a:rPr lang="en-US" sz="2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RETENTION OF URINE</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retention of urine occurs when urine </a:t>
            </a:r>
          </a:p>
          <a:p>
            <a:pPr marL="2286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is not passed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inspite</a:t>
            </a:r>
            <a:r>
              <a:rPr lang="en-US" sz="2800" dirty="0">
                <a:effectLst/>
                <a:latin typeface="Calibri" panose="020F0502020204030204" pitchFamily="34" charset="0"/>
                <a:ea typeface="Times New Roman" panose="02020603050405020304" pitchFamily="18" charset="0"/>
                <a:cs typeface="Mangal" panose="02040503050203030202" pitchFamily="18" charset="0"/>
              </a:rPr>
              <a:t> of collection in </a:t>
            </a:r>
          </a:p>
          <a:p>
            <a:pPr marL="2286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urinary bladder beyond the threshold level. It is one of the causes for acute abdomen. The causes may be many and it is generally classified as acute or chronic retention of urine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MOST FREQUENT CAUSES OF ACUTE RETENTION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In the male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Bladder outlet obstruction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685800" algn="l"/>
              </a:tabLst>
            </a:pPr>
            <a:r>
              <a:rPr lang="en-US" sz="2800" dirty="0" err="1">
                <a:effectLst/>
                <a:latin typeface="Calibri" panose="020F0502020204030204" pitchFamily="34" charset="0"/>
                <a:ea typeface="Times New Roman" panose="02020603050405020304" pitchFamily="18" charset="0"/>
                <a:cs typeface="Mangal" panose="02040503050203030202" pitchFamily="18" charset="0"/>
              </a:rPr>
              <a:t>Uretheral</a:t>
            </a:r>
            <a:r>
              <a:rPr lang="en-US" sz="2800" dirty="0">
                <a:effectLst/>
                <a:latin typeface="Calibri" panose="020F0502020204030204" pitchFamily="34" charset="0"/>
                <a:ea typeface="Times New Roman" panose="02020603050405020304" pitchFamily="18" charset="0"/>
                <a:cs typeface="Mangal" panose="02040503050203030202" pitchFamily="18" charset="0"/>
              </a:rPr>
              <a:t> stricture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Postoperative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40070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90AE34-FF85-8A51-5233-CA9D1DB2F063}"/>
              </a:ext>
            </a:extLst>
          </p:cNvPr>
          <p:cNvSpPr txBox="1"/>
          <p:nvPr/>
        </p:nvSpPr>
        <p:spPr>
          <a:xfrm>
            <a:off x="154667" y="242047"/>
            <a:ext cx="7995665" cy="3403624"/>
          </a:xfrm>
          <a:prstGeom prst="rect">
            <a:avLst/>
          </a:prstGeom>
          <a:noFill/>
        </p:spPr>
        <p:txBody>
          <a:bodyPr wrap="square">
            <a:spAutoFit/>
          </a:bodyPr>
          <a:lstStyle/>
          <a:p>
            <a:pPr marL="2286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In the female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Retroverted gravid uterus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Multiple sclerosis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In the male child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Meatal ulcer with scabbing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9438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861993-EF1E-5C8B-D3E0-4846A91A8D0F}"/>
              </a:ext>
            </a:extLst>
          </p:cNvPr>
          <p:cNvSpPr txBox="1"/>
          <p:nvPr/>
        </p:nvSpPr>
        <p:spPr>
          <a:xfrm>
            <a:off x="322785" y="242049"/>
            <a:ext cx="8674859" cy="5487271"/>
          </a:xfrm>
          <a:prstGeom prst="rect">
            <a:avLst/>
          </a:prstGeom>
          <a:noFill/>
        </p:spPr>
        <p:txBody>
          <a:bodyPr wrap="square">
            <a:spAutoFit/>
          </a:bodyPr>
          <a:lstStyle/>
          <a:p>
            <a:pPr marL="2286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Other causes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Spinal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anaesthesia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Acute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uretheritis</a:t>
            </a:r>
            <a:r>
              <a:rPr lang="en-US" sz="3200" dirty="0">
                <a:effectLst/>
                <a:latin typeface="Calibri" panose="020F0502020204030204" pitchFamily="34" charset="0"/>
                <a:ea typeface="Times New Roman" panose="02020603050405020304" pitchFamily="18" charset="0"/>
                <a:cs typeface="Mangal" panose="02040503050203030202" pitchFamily="18" charset="0"/>
              </a:rPr>
              <a:t> or prostatitis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Blood clot in the bladder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Uretheral</a:t>
            </a:r>
            <a:r>
              <a:rPr lang="en-US" sz="3200" dirty="0">
                <a:effectLst/>
                <a:latin typeface="Calibri" panose="020F0502020204030204" pitchFamily="34" charset="0"/>
                <a:ea typeface="Times New Roman" panose="02020603050405020304" pitchFamily="18" charset="0"/>
                <a:cs typeface="Mangal" panose="02040503050203030202" pitchFamily="18" charset="0"/>
              </a:rPr>
              <a:t> calculus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Rupture of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urethera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Phimosis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Neurogenic (injury or disease of the spinal cord)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1973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532DB5-4710-889B-ED2D-6E0B9FEDFFC9}"/>
              </a:ext>
            </a:extLst>
          </p:cNvPr>
          <p:cNvSpPr txBox="1"/>
          <p:nvPr/>
        </p:nvSpPr>
        <p:spPr>
          <a:xfrm>
            <a:off x="228639" y="161366"/>
            <a:ext cx="8600888" cy="6524863"/>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Smooth  muscle cell dysfunction with</a:t>
            </a:r>
          </a:p>
          <a:p>
            <a:pPr lvl="0" algn="just">
              <a:lnSpc>
                <a:spcPct val="115000"/>
              </a:lnSpc>
              <a:spcAft>
                <a:spcPts val="1000"/>
              </a:spcAft>
              <a:tabLst>
                <a:tab pos="6858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 ageing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Faecal</a:t>
            </a:r>
            <a:r>
              <a:rPr lang="en-US" sz="3200" dirty="0">
                <a:effectLst/>
                <a:latin typeface="Calibri" panose="020F0502020204030204" pitchFamily="34" charset="0"/>
                <a:ea typeface="Times New Roman" panose="02020603050405020304" pitchFamily="18" charset="0"/>
                <a:cs typeface="Mangal" panose="02040503050203030202" pitchFamily="18" charset="0"/>
              </a:rPr>
              <a:t> impaction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Anal pain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haemorrhoidectomy</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Intensive postoperative analgesic 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en-US" sz="3200" dirty="0">
                <a:effectLst/>
                <a:latin typeface="Calibri" panose="020F0502020204030204" pitchFamily="34" charset="0"/>
                <a:ea typeface="Times New Roman" panose="02020603050405020304" pitchFamily="18" charset="0"/>
                <a:cs typeface="Mangal" panose="02040503050203030202" pitchFamily="18" charset="0"/>
              </a:rPr>
              <a:t>Certain drugs like antihistamines, antihypertensives, anticholinergics and antidepressants especially in patients with prostatic hypertrophy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454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EB2002-E725-9F98-111E-E8EDE6AD2DBD}"/>
              </a:ext>
            </a:extLst>
          </p:cNvPr>
          <p:cNvSpPr txBox="1"/>
          <p:nvPr/>
        </p:nvSpPr>
        <p:spPr>
          <a:xfrm>
            <a:off x="564875" y="376518"/>
            <a:ext cx="6294317" cy="4569456"/>
          </a:xfrm>
          <a:prstGeom prst="rect">
            <a:avLst/>
          </a:prstGeom>
          <a:noFill/>
        </p:spPr>
        <p:txBody>
          <a:bodyPr wrap="square">
            <a:spAutoFit/>
          </a:bodyPr>
          <a:lstStyle/>
          <a:p>
            <a:pPr marL="4572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COMMON CAUSES OF CHRONIC RETENTION</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Enlarged prostate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Posterior urethral valves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Tumor of uterus and appendages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Symbol" panose="05050102010706020507" pitchFamily="18"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Neuropathic bladder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18380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2B758C-FCC2-BD47-DFCF-4408AABE31B0}"/>
              </a:ext>
            </a:extLst>
          </p:cNvPr>
          <p:cNvSpPr txBox="1"/>
          <p:nvPr/>
        </p:nvSpPr>
        <p:spPr>
          <a:xfrm>
            <a:off x="302611" y="932354"/>
            <a:ext cx="8728657" cy="5659626"/>
          </a:xfrm>
          <a:prstGeom prst="rect">
            <a:avLst/>
          </a:prstGeom>
          <a:noFill/>
        </p:spPr>
        <p:txBody>
          <a:bodyPr wrap="square">
            <a:spAutoFit/>
          </a:bodyPr>
          <a:lstStyle/>
          <a:p>
            <a:pPr marL="457200" algn="just">
              <a:lnSpc>
                <a:spcPct val="115000"/>
              </a:lnSpc>
              <a:spcAft>
                <a:spcPts val="1000"/>
              </a:spcAft>
            </a:pPr>
            <a:r>
              <a:rPr lang="en-US" sz="2800" u="sng" dirty="0">
                <a:effectLst/>
                <a:latin typeface="Calibri" panose="020F0502020204030204" pitchFamily="34" charset="0"/>
                <a:ea typeface="Times New Roman" panose="02020603050405020304" pitchFamily="18" charset="0"/>
                <a:cs typeface="Mangal" panose="02040503050203030202" pitchFamily="18" charset="0"/>
              </a:rPr>
              <a:t>CLINICAL FEATURES OF CHRONIC RETENTION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Usually painless as compared to acute retention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Upper ureteric tract dilation, kidney damage and pyelonephritis are common complications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Distended suprapubic mass may be discernible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Retention with overflow, incomplete emptying with residual urine and urge-incontinence may occur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If serum creatinine level above 200µmol/</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ltr</a:t>
            </a:r>
            <a:r>
              <a:rPr lang="en-US" sz="2800" dirty="0">
                <a:effectLst/>
                <a:latin typeface="Calibri" panose="020F0502020204030204" pitchFamily="34" charset="0"/>
                <a:ea typeface="Times New Roman" panose="02020603050405020304" pitchFamily="18" charset="0"/>
                <a:cs typeface="Mangal" panose="02040503050203030202" pitchFamily="18" charset="0"/>
              </a:rPr>
              <a:t>, then post-obstructive diuresis following catheterization may occur and need careful fluid and electrolyte management.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81218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6718BE-B5AE-B18C-6660-ED3FBC4C0BB3}"/>
              </a:ext>
            </a:extLst>
          </p:cNvPr>
          <p:cNvSpPr txBox="1"/>
          <p:nvPr/>
        </p:nvSpPr>
        <p:spPr>
          <a:xfrm>
            <a:off x="107596" y="869590"/>
            <a:ext cx="8910224" cy="631249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en-US" sz="2800" dirty="0" err="1">
                <a:effectLst/>
                <a:latin typeface="Calibri" panose="020F0502020204030204" pitchFamily="34" charset="0"/>
                <a:ea typeface="Times New Roman" panose="02020603050405020304" pitchFamily="18" charset="0"/>
                <a:cs typeface="Mangal" panose="02040503050203030202" pitchFamily="18" charset="0"/>
              </a:rPr>
              <a:t>Haematuria</a:t>
            </a:r>
            <a:r>
              <a:rPr lang="en-US" sz="2800" dirty="0">
                <a:effectLst/>
                <a:latin typeface="Calibri" panose="020F0502020204030204" pitchFamily="34" charset="0"/>
                <a:ea typeface="Times New Roman" panose="02020603050405020304" pitchFamily="18" charset="0"/>
                <a:cs typeface="Mangal" panose="02040503050203030202" pitchFamily="18" charset="0"/>
              </a:rPr>
              <a:t> may also occur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Postoperative retention can occur after any operation ; especially common after operations on the anal canal and perineal region and difficult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labour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u="sng" dirty="0">
                <a:effectLst/>
                <a:latin typeface="Calibri" panose="020F0502020204030204" pitchFamily="34" charset="0"/>
                <a:ea typeface="Times New Roman" panose="02020603050405020304" pitchFamily="18" charset="0"/>
                <a:cs typeface="Mangal" panose="02040503050203030202" pitchFamily="18" charset="0"/>
              </a:rPr>
              <a:t>CLINICAL FEATURES OF ACUTE RETENTION</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No urine passed for several hours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Visible bladder in suprapubic region and tender to palpation and dull on percussion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Restlessness in unconscious patient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Acute abdominal discomfort and pain due to detrusor muscle reflex</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3107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718859-6AC6-1ACD-6155-5B8694B572B8}"/>
              </a:ext>
            </a:extLst>
          </p:cNvPr>
          <p:cNvSpPr txBox="1"/>
          <p:nvPr/>
        </p:nvSpPr>
        <p:spPr>
          <a:xfrm>
            <a:off x="208466" y="161366"/>
            <a:ext cx="8869875" cy="6808374"/>
          </a:xfrm>
          <a:prstGeom prst="rect">
            <a:avLst/>
          </a:prstGeom>
          <a:noFill/>
        </p:spPr>
        <p:txBody>
          <a:bodyPr wrap="square">
            <a:spAutoFit/>
          </a:bodyPr>
          <a:lstStyle/>
          <a:p>
            <a:pPr algn="ctr"/>
            <a:r>
              <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ACUTE PYELONEPHRITIS</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It is an acute inflammation of the parenchyma and pelvis of the disease may be unilateral (affected on side) or bilateral (both side).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Etiology: -</a:t>
            </a:r>
            <a:r>
              <a:rPr lang="en-US" sz="3200" dirty="0">
                <a:effectLst/>
                <a:latin typeface="Calibri" panose="020F0502020204030204" pitchFamily="34" charset="0"/>
                <a:ea typeface="Times New Roman" panose="02020603050405020304" pitchFamily="18" charset="0"/>
                <a:cs typeface="Mangal" panose="02040503050203030202" pitchFamily="18" charset="0"/>
              </a:rPr>
              <a:t>Acute pyelonephritis is commonly associated with some obstruction in the urinary tract. In men this is commonly due to prostate enlargement and in women due to obstruction by the uterus due to progesterone and in infants and children due to congenital mal formation of urinary tract calculi, cervical (cervix) prolapsed foreign bodies or tumor may also be responsible.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91650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0198A5-BC63-976D-A4C3-D2EBC581F36E}"/>
              </a:ext>
            </a:extLst>
          </p:cNvPr>
          <p:cNvSpPr txBox="1"/>
          <p:nvPr/>
        </p:nvSpPr>
        <p:spPr>
          <a:xfrm>
            <a:off x="255591" y="510989"/>
            <a:ext cx="8089811" cy="5007525"/>
          </a:xfrm>
          <a:prstGeom prst="rect">
            <a:avLst/>
          </a:prstGeom>
          <a:noFill/>
        </p:spPr>
        <p:txBody>
          <a:bodyPr wrap="square">
            <a:spAutoFit/>
          </a:bodyPr>
          <a:lstStyle/>
          <a:p>
            <a:pPr marL="4572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MANAGEMENT OF ACUTE RETENTION</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p>
          <a:p>
            <a:pPr marL="457200" algn="just">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Conservative measures: like privacy, adopting sitting position by bed-side, warm bath or hot water bag , sound of running water, analgesic for ureteric colic may be tried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If conservative measures do not work, cases will require catheterization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79894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2B799-037D-5247-6788-84680C81AED4}"/>
              </a:ext>
            </a:extLst>
          </p:cNvPr>
          <p:cNvSpPr>
            <a:spLocks noGrp="1"/>
          </p:cNvSpPr>
          <p:nvPr>
            <p:ph type="title"/>
          </p:nvPr>
        </p:nvSpPr>
        <p:spPr/>
        <p:txBody>
          <a:bodyPr>
            <a:normAutofit/>
          </a:bodyPr>
          <a:lstStyle/>
          <a:p>
            <a:r>
              <a:rPr lang="en-US" sz="6000" b="1" dirty="0">
                <a:solidFill>
                  <a:srgbClr val="FF0000"/>
                </a:solidFill>
              </a:rPr>
              <a:t>Any Question </a:t>
            </a:r>
            <a:endParaRPr lang="en-IN" sz="6000" b="1" dirty="0">
              <a:solidFill>
                <a:srgbClr val="FF0000"/>
              </a:solidFill>
            </a:endParaRPr>
          </a:p>
        </p:txBody>
      </p:sp>
      <p:sp>
        <p:nvSpPr>
          <p:cNvPr id="6" name="Content Placeholder 5">
            <a:extLst>
              <a:ext uri="{FF2B5EF4-FFF2-40B4-BE49-F238E27FC236}">
                <a16:creationId xmlns:a16="http://schemas.microsoft.com/office/drawing/2014/main" id="{9232D07C-E757-394C-C75D-E78F2D857870}"/>
              </a:ext>
            </a:extLst>
          </p:cNvPr>
          <p:cNvSpPr>
            <a:spLocks noGrp="1"/>
          </p:cNvSpPr>
          <p:nvPr>
            <p:ph sz="half" idx="2"/>
          </p:nvPr>
        </p:nvSpPr>
        <p:spPr>
          <a:xfrm>
            <a:off x="3981021" y="4258235"/>
            <a:ext cx="4536998" cy="1931428"/>
          </a:xfrm>
        </p:spPr>
        <p:txBody>
          <a:bodyPr>
            <a:normAutofit/>
          </a:bodyPr>
          <a:lstStyle/>
          <a:p>
            <a:pPr marL="0" indent="0">
              <a:buNone/>
            </a:pPr>
            <a:r>
              <a:rPr lang="en-US" sz="7200" dirty="0">
                <a:solidFill>
                  <a:srgbClr val="00B0F0"/>
                </a:solidFill>
              </a:rPr>
              <a:t>        Thanks</a:t>
            </a:r>
            <a:endParaRPr lang="en-IN" sz="7200" dirty="0">
              <a:solidFill>
                <a:srgbClr val="00B0F0"/>
              </a:solidFill>
            </a:endParaRPr>
          </a:p>
        </p:txBody>
      </p:sp>
    </p:spTree>
    <p:extLst>
      <p:ext uri="{BB962C8B-B14F-4D97-AF65-F5344CB8AC3E}">
        <p14:creationId xmlns:p14="http://schemas.microsoft.com/office/powerpoint/2010/main" val="3955471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8F1193-E52A-B529-CE64-89E5F0188ED0}"/>
              </a:ext>
            </a:extLst>
          </p:cNvPr>
          <p:cNvSpPr txBox="1"/>
          <p:nvPr/>
        </p:nvSpPr>
        <p:spPr>
          <a:xfrm>
            <a:off x="121046" y="251012"/>
            <a:ext cx="8863151" cy="6494085"/>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Sign &amp; Symptom:-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1-There will be sudden onset of pain in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one or both sides of the loin.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2-The pain will radiate to the iliac fossa or supra pubic region.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3-The patient will have painful maturation with frequent passes of cloudy urine.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4-Temperature will be high between 38°C to 40°C. This may be associated with rigor and vomiting.</a:t>
            </a:r>
            <a:br>
              <a:rPr lang="en-US" sz="3200" dirty="0">
                <a:effectLst/>
                <a:latin typeface="Calibri" panose="020F0502020204030204" pitchFamily="34" charset="0"/>
                <a:ea typeface="Times New Roman" panose="02020603050405020304" pitchFamily="18" charset="0"/>
                <a:cs typeface="Mangal" panose="02040503050203030202" pitchFamily="18" charset="0"/>
              </a:rPr>
            </a:br>
            <a:r>
              <a:rPr lang="en-US" sz="3200" dirty="0">
                <a:effectLst/>
                <a:latin typeface="Calibri" panose="020F0502020204030204" pitchFamily="34" charset="0"/>
                <a:ea typeface="Times New Roman" panose="02020603050405020304" pitchFamily="18" charset="0"/>
                <a:cs typeface="Mangal" panose="02040503050203030202" pitchFamily="18" charset="0"/>
              </a:rPr>
              <a:t>5-During microscopic examination the urine may show numerous pus cells, blood cells and pathogenic organism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6-In children fever may associated with convulsions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50342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1A30FA-7334-9D98-A2F1-E7F825781C8D}"/>
              </a:ext>
            </a:extLst>
          </p:cNvPr>
          <p:cNvSpPr txBox="1"/>
          <p:nvPr/>
        </p:nvSpPr>
        <p:spPr>
          <a:xfrm>
            <a:off x="195017" y="224118"/>
            <a:ext cx="8573989" cy="6986528"/>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Treatment:-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 Bed rest.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2-Fluid intake should be ad equated.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 Symptomatic treatment for fever &amp; pain with analgesic &amp; antipyretic.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4-Specific treatment consists of the following medicine.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Septran</a:t>
            </a:r>
            <a:r>
              <a:rPr lang="en-US" sz="3200" dirty="0">
                <a:effectLst/>
                <a:latin typeface="Calibri" panose="020F0502020204030204" pitchFamily="34" charset="0"/>
                <a:ea typeface="Times New Roman" panose="02020603050405020304" pitchFamily="18" charset="0"/>
                <a:cs typeface="Mangal" panose="02040503050203030202" pitchFamily="18" charset="0"/>
              </a:rPr>
              <a:t> DS 1BD with plenty of fluid.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-NFT 100mg 1TDS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-Inj. Gentamycin 3mg per kg of B/W (or) 80mg 8hrly for 5-7days.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-Cap. Ampicillin 2 to 6gm orally or 1-3gm parentally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Cap Amoxicillin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97427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2786DA-3005-B117-D261-D57713CFE87C}"/>
              </a:ext>
            </a:extLst>
          </p:cNvPr>
          <p:cNvSpPr txBox="1"/>
          <p:nvPr/>
        </p:nvSpPr>
        <p:spPr>
          <a:xfrm>
            <a:off x="124407" y="215153"/>
            <a:ext cx="8896774" cy="6986528"/>
          </a:xfrm>
          <a:prstGeom prst="rect">
            <a:avLst/>
          </a:prstGeom>
          <a:noFill/>
        </p:spPr>
        <p:txBody>
          <a:bodyPr wrap="square">
            <a:spAutoFit/>
          </a:bodyPr>
          <a:lstStyle/>
          <a:p>
            <a:pPr algn="ct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HEMATURIA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Loss of blood in the urine is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referred to Hematuria. This may be </a:t>
            </a: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due to bleeding anywhere in the urinary tract.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Causes:-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Causes includes:-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 Glomerulonephritis.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 Hypertension of Kidney.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 Renal Calculi.</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5- Trauma.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6- Foreign bodies in the bladder.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7- Cystitis, Urethritis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3239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1037D9-D77A-9A6B-5F71-961239520C82}"/>
              </a:ext>
            </a:extLst>
          </p:cNvPr>
          <p:cNvSpPr txBox="1"/>
          <p:nvPr/>
        </p:nvSpPr>
        <p:spPr>
          <a:xfrm>
            <a:off x="430382" y="457200"/>
            <a:ext cx="6455709" cy="5016758"/>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Systemic diseases like:-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1-Hemorrhage state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 Bacterial Endocarditic.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 Scurvy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The drugs like:-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1- Mercury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2-Quinine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3-Sulphonamide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4-Salicylic acid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13151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49D6D0-73B8-779B-3D05-DEFCFB45ECC4}"/>
              </a:ext>
            </a:extLst>
          </p:cNvPr>
          <p:cNvSpPr txBox="1"/>
          <p:nvPr/>
        </p:nvSpPr>
        <p:spPr>
          <a:xfrm>
            <a:off x="316062" y="259977"/>
            <a:ext cx="8520191" cy="3108543"/>
          </a:xfrm>
          <a:prstGeom prst="rect">
            <a:avLst/>
          </a:prstGeom>
          <a:noFill/>
        </p:spPr>
        <p:txBody>
          <a:bodyPr wrap="square">
            <a:spAutoFit/>
          </a:bodyPr>
          <a:lstStyle/>
          <a:p>
            <a:pPr algn="just"/>
            <a:r>
              <a:rPr lang="en-US" sz="3600" b="1" dirty="0">
                <a:effectLst/>
                <a:latin typeface="Calibri" panose="020F0502020204030204" pitchFamily="34" charset="0"/>
                <a:ea typeface="Times New Roman" panose="02020603050405020304" pitchFamily="18" charset="0"/>
                <a:cs typeface="Mangal" panose="02040503050203030202" pitchFamily="18" charset="0"/>
              </a:rPr>
              <a:t>Treatment:-</a:t>
            </a:r>
            <a:br>
              <a:rPr lang="en-US" sz="1800" dirty="0">
                <a:effectLst/>
                <a:latin typeface="Calibri" panose="020F0502020204030204" pitchFamily="34" charset="0"/>
                <a:ea typeface="Times New Roman" panose="02020603050405020304" pitchFamily="18" charset="0"/>
                <a:cs typeface="Mangal" panose="02040503050203030202" pitchFamily="18" charset="0"/>
              </a:rPr>
            </a:br>
            <a:r>
              <a:rPr lang="en-US" sz="3200" dirty="0">
                <a:effectLst/>
                <a:latin typeface="Calibri" panose="020F0502020204030204" pitchFamily="34" charset="0"/>
                <a:ea typeface="Times New Roman" panose="02020603050405020304" pitchFamily="18" charset="0"/>
                <a:cs typeface="Mangal" panose="02040503050203030202" pitchFamily="18" charset="0"/>
              </a:rPr>
              <a:t>1-Treat the cause.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2- General treatment including complete rest, plenty of fluid intakes.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 Vit. C 500mg OD should be given.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53015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00FCDD-D0B6-C2D8-125B-12FDA9BE7F15}"/>
              </a:ext>
            </a:extLst>
          </p:cNvPr>
          <p:cNvSpPr txBox="1"/>
          <p:nvPr/>
        </p:nvSpPr>
        <p:spPr>
          <a:xfrm>
            <a:off x="255540" y="277908"/>
            <a:ext cx="8681583" cy="7971413"/>
          </a:xfrm>
          <a:prstGeom prst="rect">
            <a:avLst/>
          </a:prstGeom>
          <a:noFill/>
        </p:spPr>
        <p:txBody>
          <a:bodyPr wrap="square">
            <a:spAutoFit/>
          </a:bodyPr>
          <a:lstStyle/>
          <a:p>
            <a:pPr algn="ct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DISORDER OF MICTURITION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Disorders of micturition are as under.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1-Dysuria:</a:t>
            </a:r>
            <a:r>
              <a:rPr lang="en-US" sz="3200" dirty="0">
                <a:effectLst/>
                <a:latin typeface="Calibri" panose="020F0502020204030204" pitchFamily="34" charset="0"/>
                <a:ea typeface="Times New Roman" panose="02020603050405020304" pitchFamily="18" charset="0"/>
                <a:cs typeface="Mangal" panose="02040503050203030202" pitchFamily="18" charset="0"/>
              </a:rPr>
              <a:t> -This denotes painful micturition caused by infection in the urinary system, any obstacle in the urinary passage and injury.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2-Polyuria: -</a:t>
            </a:r>
            <a:r>
              <a:rPr lang="en-US" sz="3200" dirty="0">
                <a:effectLst/>
                <a:latin typeface="Calibri" panose="020F0502020204030204" pitchFamily="34" charset="0"/>
                <a:ea typeface="Times New Roman" panose="02020603050405020304" pitchFamily="18" charset="0"/>
                <a:cs typeface="Mangal" panose="02040503050203030202" pitchFamily="18" charset="0"/>
              </a:rPr>
              <a:t>Polyuria means passes of excessive amount of urine with increased frequency caused by diabetes, endo cranial disorders kidney disease and excess fluid intake.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3</a:t>
            </a:r>
            <a:r>
              <a:rPr lang="en-US" sz="3200" b="1" dirty="0">
                <a:effectLst/>
                <a:latin typeface="Calibri" panose="020F0502020204030204" pitchFamily="34" charset="0"/>
                <a:ea typeface="Times New Roman" panose="02020603050405020304" pitchFamily="18" charset="0"/>
                <a:cs typeface="Mangal" panose="02040503050203030202" pitchFamily="18" charset="0"/>
              </a:rPr>
              <a:t>-Oliguria: -</a:t>
            </a:r>
            <a:r>
              <a:rPr lang="en-US" sz="3200" dirty="0">
                <a:effectLst/>
                <a:latin typeface="Calibri" panose="020F0502020204030204" pitchFamily="34" charset="0"/>
                <a:ea typeface="Times New Roman" panose="02020603050405020304" pitchFamily="18" charset="0"/>
                <a:cs typeface="Mangal" panose="02040503050203030202" pitchFamily="18" charset="0"/>
              </a:rPr>
              <a:t>This is the diminished quantity of urine caused by dehydration and shock.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4-Anuria: -</a:t>
            </a:r>
            <a:r>
              <a:rPr lang="en-US" sz="3200" dirty="0">
                <a:effectLst/>
                <a:latin typeface="Calibri" panose="020F0502020204030204" pitchFamily="34" charset="0"/>
                <a:ea typeface="Times New Roman" panose="02020603050405020304" pitchFamily="18" charset="0"/>
                <a:cs typeface="Mangal" panose="02040503050203030202" pitchFamily="18" charset="0"/>
              </a:rPr>
              <a:t>This denotes complete absence of urinary excretion caused by severe dehydration by obstacles in urinary passage.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3866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DA2061-2304-5A61-1046-8E759A68CF0F}"/>
              </a:ext>
            </a:extLst>
          </p:cNvPr>
          <p:cNvSpPr txBox="1"/>
          <p:nvPr/>
        </p:nvSpPr>
        <p:spPr>
          <a:xfrm>
            <a:off x="506578" y="1730232"/>
            <a:ext cx="8318450" cy="4500451"/>
          </a:xfrm>
          <a:prstGeom prst="rect">
            <a:avLst/>
          </a:prstGeom>
          <a:noFill/>
        </p:spPr>
        <p:txBody>
          <a:bodyPr wrap="square">
            <a:spAutoFit/>
          </a:bodyPr>
          <a:lstStyle/>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5-Albuminuria: -</a:t>
            </a:r>
            <a:r>
              <a:rPr lang="en-US" sz="3200" dirty="0">
                <a:effectLst/>
                <a:latin typeface="Calibri" panose="020F0502020204030204" pitchFamily="34" charset="0"/>
                <a:ea typeface="Times New Roman" panose="02020603050405020304" pitchFamily="18" charset="0"/>
                <a:cs typeface="Mangal" panose="02040503050203030202" pitchFamily="18" charset="0"/>
              </a:rPr>
              <a:t>Presence of albumin in the urine caused by renal disorders, acute inflammation infection etc.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6-Haemturia: -</a:t>
            </a:r>
            <a:r>
              <a:rPr lang="en-US" sz="3200" dirty="0">
                <a:effectLst/>
                <a:latin typeface="Calibri" panose="020F0502020204030204" pitchFamily="34" charset="0"/>
                <a:ea typeface="Times New Roman" panose="02020603050405020304" pitchFamily="18" charset="0"/>
                <a:cs typeface="Mangal" panose="02040503050203030202" pitchFamily="18" charset="0"/>
              </a:rPr>
              <a:t>	Blood in the urine due to infection in the urinary tract, trauma foreign body, stone in the bladder.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b="1" dirty="0">
                <a:effectLst/>
                <a:latin typeface="Calibri" panose="020F0502020204030204" pitchFamily="34" charset="0"/>
                <a:ea typeface="Times New Roman" panose="02020603050405020304" pitchFamily="18" charset="0"/>
                <a:cs typeface="Mangal" panose="02040503050203030202" pitchFamily="18" charset="0"/>
              </a:rPr>
              <a:t>7-Proteinuria: -</a:t>
            </a:r>
            <a:r>
              <a:rPr lang="en-US" sz="3200" dirty="0">
                <a:effectLst/>
                <a:latin typeface="Calibri" panose="020F0502020204030204" pitchFamily="34" charset="0"/>
                <a:ea typeface="Times New Roman" panose="02020603050405020304" pitchFamily="18" charset="0"/>
                <a:cs typeface="Mangal" panose="02040503050203030202" pitchFamily="18" charset="0"/>
              </a:rPr>
              <a:t>	Presence of protein in the urine, detected in case of renal disorder and Liver.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p>
        </p:txBody>
      </p:sp>
    </p:spTree>
    <p:extLst>
      <p:ext uri="{BB962C8B-B14F-4D97-AF65-F5344CB8AC3E}">
        <p14:creationId xmlns:p14="http://schemas.microsoft.com/office/powerpoint/2010/main" val="1614693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TotalTime>
  <Words>1116</Words>
  <Application>Microsoft Office PowerPoint</Application>
  <PresentationFormat>Custom</PresentationFormat>
  <Paragraphs>146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MTI MTI</cp:lastModifiedBy>
  <cp:revision>11</cp:revision>
  <dcterms:created xsi:type="dcterms:W3CDTF">2023-07-17T05:31:10Z</dcterms:created>
  <dcterms:modified xsi:type="dcterms:W3CDTF">2025-12-18T12:50:57Z</dcterms:modified>
</cp:coreProperties>
</file>