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345" r:id="rId3"/>
    <p:sldId id="257" r:id="rId4"/>
    <p:sldId id="258" r:id="rId5"/>
    <p:sldId id="259" r:id="rId6"/>
    <p:sldId id="260" r:id="rId7"/>
    <p:sldId id="261" r:id="rId8"/>
    <p:sldId id="262" r:id="rId9"/>
    <p:sldId id="263" r:id="rId10"/>
    <p:sldId id="264" r:id="rId11"/>
    <p:sldId id="265" r:id="rId12"/>
    <p:sldId id="266" r:id="rId13"/>
    <p:sldId id="267" r:id="rId14"/>
    <p:sldId id="295" r:id="rId15"/>
    <p:sldId id="296" r:id="rId16"/>
    <p:sldId id="297" r:id="rId17"/>
    <p:sldId id="298" r:id="rId18"/>
    <p:sldId id="299" r:id="rId19"/>
    <p:sldId id="300" r:id="rId20"/>
    <p:sldId id="301" r:id="rId21"/>
    <p:sldId id="302" r:id="rId22"/>
    <p:sldId id="343" r:id="rId23"/>
    <p:sldId id="344" r:id="rId24"/>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8D9D0C7F-EA4D-7AF9-9155-E8986FBA76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372" y="38129"/>
            <a:ext cx="1454575" cy="1238581"/>
          </a:xfrm>
          <a:prstGeom prst="rect">
            <a:avLst/>
          </a:prstGeom>
        </p:spPr>
      </p:pic>
      <p:sp>
        <p:nvSpPr>
          <p:cNvPr id="2" name="Title 1"/>
          <p:cNvSpPr>
            <a:spLocks noGrp="1"/>
          </p:cNvSpPr>
          <p:nvPr>
            <p:ph type="ctrTitle"/>
          </p:nvPr>
        </p:nvSpPr>
        <p:spPr>
          <a:xfrm>
            <a:off x="685919" y="2130430"/>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745771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72147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3"/>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3"/>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409170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FD01C9-A2A4-45C8-B30C-C01FA2D9CC0A}"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927984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9" y="4406906"/>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9" y="2906714"/>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01C9-A2A4-45C8-B30C-C01FA2D9CC0A}"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1418944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6"/>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6"/>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DFD01C9-A2A4-45C8-B30C-C01FA2D9CC0A}"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8027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5"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5"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DFD01C9-A2A4-45C8-B30C-C01FA2D9CC0A}"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2847275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DFD01C9-A2A4-45C8-B30C-C01FA2D9CC0A}"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84421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01C9-A2A4-45C8-B30C-C01FA2D9CC0A}"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96658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3" y="273050"/>
            <a:ext cx="3008836"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5"/>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3" y="1435104"/>
            <a:ext cx="300883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D01C9-A2A4-45C8-B30C-C01FA2D9CC0A}"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3564027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FD01C9-A2A4-45C8-B30C-C01FA2D9CC0A}"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81EF09-B2E8-4408-A865-16007ACF1937}" type="slidenum">
              <a:rPr lang="en-IN" smtClean="0"/>
              <a:t>‹#›</a:t>
            </a:fld>
            <a:endParaRPr lang="en-IN"/>
          </a:p>
        </p:txBody>
      </p:sp>
    </p:spTree>
    <p:extLst>
      <p:ext uri="{BB962C8B-B14F-4D97-AF65-F5344CB8AC3E}">
        <p14:creationId xmlns:p14="http://schemas.microsoft.com/office/powerpoint/2010/main" val="28001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653C2B28-0C19-E91B-F2FD-79BDAF9B1EA6}"/>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2011" y="22314"/>
            <a:ext cx="1397481" cy="1143001"/>
          </a:xfrm>
          <a:prstGeom prst="rect">
            <a:avLst/>
          </a:prstGeom>
        </p:spPr>
      </p:pic>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6"/>
            <a:ext cx="8231029"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79" y="6356355"/>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D01C9-A2A4-45C8-B30C-C01FA2D9CC0A}" type="datetimeFigureOut">
              <a:rPr lang="en-IN" smtClean="0"/>
              <a:t>19-12-2025</a:t>
            </a:fld>
            <a:endParaRPr lang="en-IN"/>
          </a:p>
        </p:txBody>
      </p:sp>
      <p:sp>
        <p:nvSpPr>
          <p:cNvPr id="5" name="Footer Placeholder 4"/>
          <p:cNvSpPr>
            <a:spLocks noGrp="1"/>
          </p:cNvSpPr>
          <p:nvPr>
            <p:ph type="ftr" sz="quarter" idx="3"/>
          </p:nvPr>
        </p:nvSpPr>
        <p:spPr>
          <a:xfrm>
            <a:off x="3124743" y="6356355"/>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5"/>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81EF09-B2E8-4408-A865-16007ACF1937}" type="slidenum">
              <a:rPr lang="en-IN" smtClean="0"/>
              <a:t>‹#›</a:t>
            </a:fld>
            <a:endParaRPr lang="en-IN"/>
          </a:p>
        </p:txBody>
      </p:sp>
    </p:spTree>
    <p:extLst>
      <p:ext uri="{BB962C8B-B14F-4D97-AF65-F5344CB8AC3E}">
        <p14:creationId xmlns:p14="http://schemas.microsoft.com/office/powerpoint/2010/main" val="318027009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CDF9B9D-97B8-0527-0D65-090D3FDF34C6}"/>
              </a:ext>
            </a:extLst>
          </p:cNvPr>
          <p:cNvSpPr txBox="1"/>
          <p:nvPr/>
        </p:nvSpPr>
        <p:spPr>
          <a:xfrm>
            <a:off x="679194" y="2172447"/>
            <a:ext cx="7787200" cy="1200329"/>
          </a:xfrm>
          <a:prstGeom prst="rect">
            <a:avLst/>
          </a:prstGeom>
          <a:noFill/>
        </p:spPr>
        <p:txBody>
          <a:bodyPr wrap="square">
            <a:spAutoFit/>
          </a:bodyPr>
          <a:lstStyle/>
          <a:p>
            <a:pPr algn="ctr"/>
            <a:r>
              <a:rPr lang="hi-IN" sz="7200" b="1" u="sng" dirty="0">
                <a:solidFill>
                  <a:srgbClr val="FF0000"/>
                </a:solidFill>
                <a:latin typeface="Calibri" panose="020F0502020204030204" pitchFamily="34" charset="0"/>
                <a:ea typeface="Times New Roman" panose="02020603050405020304" pitchFamily="18" charset="0"/>
              </a:rPr>
              <a:t>मूत्र प्रणाली का रोग</a:t>
            </a:r>
            <a:endParaRPr lang="en-IN" sz="7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a:extLst>
              <a:ext uri="{FF2B5EF4-FFF2-40B4-BE49-F238E27FC236}">
                <a16:creationId xmlns:a16="http://schemas.microsoft.com/office/drawing/2014/main" xmlns="" id="{11EEC1AB-52E2-8786-2DCB-097FAD21FE56}"/>
              </a:ext>
            </a:extLst>
          </p:cNvPr>
          <p:cNvSpPr txBox="1"/>
          <p:nvPr/>
        </p:nvSpPr>
        <p:spPr>
          <a:xfrm>
            <a:off x="3383386" y="594008"/>
            <a:ext cx="1702710" cy="76944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i-IN" sz="4000" b="1" i="0" u="none" strike="noStrike" kern="0" cap="none" spc="0" normalizeH="0" baseline="0" noProof="0" dirty="0">
                <a:ln>
                  <a:noFill/>
                </a:ln>
                <a:solidFill>
                  <a:srgbClr val="0070C0"/>
                </a:solidFill>
                <a:effectLst/>
                <a:uLnTx/>
                <a:uFillTx/>
              </a:rPr>
              <a:t>पाठ-</a:t>
            </a:r>
            <a:r>
              <a:rPr kumimoji="0" lang="hi-IN" sz="4000" b="1" i="0" u="none" strike="noStrike" kern="0" cap="none" spc="0" normalizeH="0" baseline="0" noProof="0" dirty="0">
                <a:ln>
                  <a:noFill/>
                </a:ln>
                <a:solidFill>
                  <a:srgbClr val="FF0000"/>
                </a:solidFill>
                <a:effectLst/>
                <a:uLnTx/>
                <a:uFillTx/>
              </a:rPr>
              <a:t>2</a:t>
            </a:r>
            <a:r>
              <a:rPr kumimoji="0" lang="en-IN" sz="4400" b="1" i="0" u="none" strike="noStrike" kern="0" cap="none" spc="0" normalizeH="0" baseline="0" noProof="0" dirty="0">
                <a:ln>
                  <a:noFill/>
                </a:ln>
                <a:solidFill>
                  <a:srgbClr val="FF0000"/>
                </a:solidFill>
                <a:effectLst/>
                <a:uLnTx/>
                <a:uFillTx/>
              </a:rPr>
              <a:t>8</a:t>
            </a:r>
            <a:endParaRPr kumimoji="0" lang="en-US" sz="4000" b="1" i="0" u="none" strike="noStrike" kern="0" cap="none" spc="0" normalizeH="0" baseline="0" noProof="0" dirty="0">
              <a:ln>
                <a:noFill/>
              </a:ln>
              <a:solidFill>
                <a:srgbClr val="FF0000"/>
              </a:solidFill>
              <a:effectLst/>
              <a:uLnTx/>
              <a:uFillTx/>
            </a:endParaRPr>
          </a:p>
        </p:txBody>
      </p:sp>
      <p:sp>
        <p:nvSpPr>
          <p:cNvPr id="4" name="Title 1"/>
          <p:cNvSpPr txBox="1">
            <a:spLocks/>
          </p:cNvSpPr>
          <p:nvPr/>
        </p:nvSpPr>
        <p:spPr>
          <a:xfrm>
            <a:off x="7368988" y="5827059"/>
            <a:ext cx="1547208"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vksedkj</a:t>
            </a:r>
            <a:r>
              <a:rPr lang="en-US" sz="4000" b="1" dirty="0" smtClean="0">
                <a:solidFill>
                  <a:srgbClr val="002060"/>
                </a:solidFill>
                <a:latin typeface="Kruti Dev 011" pitchFamily="2" charset="0"/>
                <a:cs typeface="Arial" pitchFamily="34" charset="0"/>
              </a:rPr>
              <a:t> </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488093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A2061-2304-5A61-1046-8E759A68CF0F}"/>
              </a:ext>
            </a:extLst>
          </p:cNvPr>
          <p:cNvSpPr txBox="1"/>
          <p:nvPr/>
        </p:nvSpPr>
        <p:spPr>
          <a:xfrm>
            <a:off x="390033" y="1456897"/>
            <a:ext cx="8318450" cy="3970318"/>
          </a:xfrm>
          <a:prstGeom prst="rect">
            <a:avLst/>
          </a:prstGeom>
          <a:noFill/>
        </p:spPr>
        <p:txBody>
          <a:bodyPr wrap="square">
            <a:spAutoFit/>
          </a:bodyPr>
          <a:lstStyle/>
          <a:p>
            <a:pPr algn="just"/>
            <a:r>
              <a:rPr lang="hi-IN" sz="2800" dirty="0">
                <a:solidFill>
                  <a:srgbClr val="00B0F0"/>
                </a:solidFill>
                <a:latin typeface="Calibri" panose="020F0502020204030204" pitchFamily="34" charset="0"/>
                <a:ea typeface="Times New Roman" panose="02020603050405020304" pitchFamily="18" charset="0"/>
              </a:rPr>
              <a:t>4-अनुरिया: </a:t>
            </a:r>
            <a:r>
              <a:rPr lang="hi-IN" sz="2800" dirty="0">
                <a:solidFill>
                  <a:srgbClr val="002060"/>
                </a:solidFill>
                <a:latin typeface="Calibri" panose="020F0502020204030204" pitchFamily="34" charset="0"/>
                <a:ea typeface="Times New Roman" panose="02020603050405020304" pitchFamily="18" charset="0"/>
              </a:rPr>
              <a:t>-यह मूत्र मार्ग में बाधाओं के कारण गंभीर निर्जलीकरण के कारण मूत्र उत्सर्जन की पूर्ण अनुपस्थिति को दर्शाता है।</a:t>
            </a:r>
            <a:endParaRPr lang="en-IN" sz="2800" dirty="0">
              <a:latin typeface="Calibri" panose="020F0502020204030204" pitchFamily="34" charset="0"/>
              <a:ea typeface="Times New Roman" panose="02020603050405020304" pitchFamily="18" charset="0"/>
            </a:endParaRPr>
          </a:p>
          <a:p>
            <a:pPr algn="just"/>
            <a:r>
              <a:rPr lang="hi-IN" sz="2800" dirty="0">
                <a:solidFill>
                  <a:srgbClr val="00B0F0"/>
                </a:solidFill>
                <a:latin typeface="Calibri" panose="020F0502020204030204" pitchFamily="34" charset="0"/>
                <a:ea typeface="Times New Roman" panose="02020603050405020304" pitchFamily="18" charset="0"/>
              </a:rPr>
              <a:t>5-एल्बुमिनुरिया: </a:t>
            </a:r>
            <a:r>
              <a:rPr lang="hi-IN" sz="2800" dirty="0">
                <a:solidFill>
                  <a:srgbClr val="002060"/>
                </a:solidFill>
                <a:latin typeface="Calibri" panose="020F0502020204030204" pitchFamily="34" charset="0"/>
                <a:ea typeface="Times New Roman" panose="02020603050405020304" pitchFamily="18" charset="0"/>
              </a:rPr>
              <a:t>-गुर्दे के विकारों, तीव्र सूजन संक्रमण आदि के कारण मूत्र में एल्ब्यूमिन की उपस्थिति।
</a:t>
            </a:r>
            <a:r>
              <a:rPr lang="hi-IN" sz="2800" dirty="0">
                <a:solidFill>
                  <a:srgbClr val="00B0F0"/>
                </a:solidFill>
                <a:latin typeface="Calibri" panose="020F0502020204030204" pitchFamily="34" charset="0"/>
                <a:ea typeface="Times New Roman" panose="02020603050405020304" pitchFamily="18" charset="0"/>
              </a:rPr>
              <a:t>6-रक्तस्राव:- </a:t>
            </a:r>
            <a:r>
              <a:rPr lang="hi-IN" sz="2800" dirty="0">
                <a:solidFill>
                  <a:srgbClr val="002060"/>
                </a:solidFill>
                <a:latin typeface="Calibri" panose="020F0502020204030204" pitchFamily="34" charset="0"/>
                <a:ea typeface="Times New Roman" panose="02020603050405020304" pitchFamily="18" charset="0"/>
              </a:rPr>
              <a:t>मूत्र पथ में संक्रमण के कारण मूत्र में रक्त, आघात विदेशी शरीर, मूत्राशय में पथरी।
7-प्रोटीनमेह: - मूत्र में प्रोटीन की उपस्थिति, गुर्दे की बीमारी और यकृत के मामले में पता चला।</a:t>
            </a:r>
            <a:endParaRPr lang="en-IN" sz="3200" dirty="0">
              <a:solidFill>
                <a:srgbClr val="002060"/>
              </a:solidFill>
            </a:endParaRPr>
          </a:p>
        </p:txBody>
      </p:sp>
    </p:spTree>
    <p:extLst>
      <p:ext uri="{BB962C8B-B14F-4D97-AF65-F5344CB8AC3E}">
        <p14:creationId xmlns:p14="http://schemas.microsoft.com/office/powerpoint/2010/main" val="1614693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4626A71-954A-67A8-946A-BD962CAFAFA6}"/>
              </a:ext>
            </a:extLst>
          </p:cNvPr>
          <p:cNvSpPr txBox="1"/>
          <p:nvPr/>
        </p:nvSpPr>
        <p:spPr>
          <a:xfrm>
            <a:off x="363135" y="206189"/>
            <a:ext cx="8513466" cy="6494085"/>
          </a:xfrm>
          <a:prstGeom prst="rect">
            <a:avLst/>
          </a:prstGeom>
          <a:noFill/>
        </p:spPr>
        <p:txBody>
          <a:bodyPr wrap="square">
            <a:spAutoFit/>
          </a:bodyPr>
          <a:lstStyle/>
          <a:p>
            <a:r>
              <a:rPr lang="en-IN" sz="3200" dirty="0">
                <a:solidFill>
                  <a:srgbClr val="002060"/>
                </a:solidFill>
                <a:latin typeface="Calibri" panose="020F0502020204030204" pitchFamily="34" charset="0"/>
                <a:ea typeface="Times New Roman" panose="02020603050405020304" pitchFamily="18" charset="0"/>
              </a:rPr>
              <a:t>							</a:t>
            </a:r>
            <a:r>
              <a:rPr lang="hi-IN" sz="3200" b="1" u="sng" dirty="0">
                <a:solidFill>
                  <a:srgbClr val="00B0F0"/>
                </a:solidFill>
                <a:latin typeface="Calibri" panose="020F0502020204030204" pitchFamily="34" charset="0"/>
                <a:ea typeface="Times New Roman" panose="02020603050405020304" pitchFamily="18" charset="0"/>
              </a:rPr>
              <a:t>नेफ्रैटिस</a:t>
            </a:r>
            <a:r>
              <a:rPr lang="hi-IN" sz="3200" dirty="0">
                <a:solidFill>
                  <a:srgbClr val="002060"/>
                </a:solidFill>
                <a:latin typeface="Calibri" panose="020F0502020204030204" pitchFamily="34" charset="0"/>
                <a:ea typeface="Times New Roman" panose="02020603050405020304" pitchFamily="18" charset="0"/>
              </a:rPr>
              <a:t>
 	वृक्क पैरेन्काइमा (एक अंग के कार्यात्मक तत्व) की सूजन को नेफ्रैटिस के रूप में जाना जाता है, इसे विभाजित किया जा सकता है।
1-तीव्र नेफ्रैटिस
2-सब एक्यूट नेफ्रैटिस
3-क्रोनिक नेफ्रैटिस
	तीव्र नेफ्रैटिस को दोनों गुर्दे के ग्लोमेरुली की एक फैलाना भड़काऊ प्रतिक्रिया की विशेषता है। यह आमतौर पर स्ट्रेप्टोकोकी संक्रमण के कारण होता है और तीव्र टॉन्सिलिटिस, स्कार्लेट ज्वर या ऊपरी श्वसन पथ के संक्रमण के रूप में हो सकता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391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D329F4-F2AC-CB7E-38C4-DD7503665707}"/>
              </a:ext>
            </a:extLst>
          </p:cNvPr>
          <p:cNvSpPr txBox="1"/>
          <p:nvPr/>
        </p:nvSpPr>
        <p:spPr>
          <a:xfrm>
            <a:off x="450556" y="367554"/>
            <a:ext cx="8197406" cy="5977522"/>
          </a:xfrm>
          <a:prstGeom prst="rect">
            <a:avLst/>
          </a:prstGeom>
          <a:noFill/>
        </p:spPr>
        <p:txBody>
          <a:bodyPr wrap="square">
            <a:spAutoFit/>
          </a:bodyPr>
          <a:lstStyle/>
          <a:p>
            <a:pPr algn="just"/>
            <a:r>
              <a:rPr lang="hi-IN" sz="3200" dirty="0">
                <a:solidFill>
                  <a:srgbClr val="002060"/>
                </a:solidFill>
                <a:latin typeface="Calibri" panose="020F0502020204030204" pitchFamily="34" charset="0"/>
                <a:ea typeface="Times New Roman" panose="02020603050405020304" pitchFamily="18" charset="0"/>
              </a:rPr>
              <a:t>संकेत और लक्षण:-
1-यह स्थिति ज्यादातर बच्चों और किशोरावस्था में होती है लेकिन किसी भी उम्र में विकसित हो सकती है।
2- चेहरे का सूजन।
3-कम मूत्र उत्पादन और खून से सना हुआ मूत्र।
4-रोगी को बुखार, एनोरेक्सिया, उल्टी और सिरदर्द जैसे सामान्य लक्षण होंगे।
5-सांस फूलना हो सकता है। (एडिमा के कारण)
6- कमर क्षेत्र में बेचैनी।
7-बीपी बढ़ाया जा सकता है (रक्त की मात्रा बढ़ाने के लिए मर जाता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64841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61EF50-C2C4-FA58-40C9-ED2CB31BB28B}"/>
              </a:ext>
            </a:extLst>
          </p:cNvPr>
          <p:cNvSpPr txBox="1"/>
          <p:nvPr/>
        </p:nvSpPr>
        <p:spPr>
          <a:xfrm>
            <a:off x="403482" y="224120"/>
            <a:ext cx="8204131" cy="5509200"/>
          </a:xfrm>
          <a:prstGeom prst="rect">
            <a:avLst/>
          </a:prstGeom>
          <a:noFill/>
        </p:spPr>
        <p:txBody>
          <a:bodyPr wrap="square">
            <a:spAutoFit/>
          </a:bodyPr>
          <a:lstStyle/>
          <a:p>
            <a:pPr algn="just"/>
            <a:r>
              <a:rPr lang="hi-IN" sz="3200" dirty="0">
                <a:solidFill>
                  <a:srgbClr val="002060"/>
                </a:solidFill>
                <a:latin typeface="Calibri" panose="020F0502020204030204" pitchFamily="34" charset="0"/>
                <a:ea typeface="Times New Roman" panose="02020603050405020304" pitchFamily="18" charset="0"/>
              </a:rPr>
              <a:t>उपचार:-
1- पूर्ण बिस्तर पर आराम और आहार विनियमन।
2-एंटीबायोटिक प्रशासन (स्ट्रेप्टोकोकी के लिए एम्पीसिलिन सर्वश्रेष्ठ)या - कैप एमोक्सिसिलिन 
3-आहार में कार्बोहाइड्रेट और वसा की पूरी मात्रा होती है लेकिन प्रोटीन का प्रतिबंध होता है।
4-एडिमा मौजूद होने पर तरल पदार्थ को प्रतिबंधित किया जाना चाहिए।
5- मूत्रवर्धक।</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89363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8653380-B97C-EEFC-6703-661ADCF39A86}"/>
              </a:ext>
            </a:extLst>
          </p:cNvPr>
          <p:cNvSpPr txBox="1"/>
          <p:nvPr/>
        </p:nvSpPr>
        <p:spPr>
          <a:xfrm>
            <a:off x="403481" y="891598"/>
            <a:ext cx="8627787" cy="5519973"/>
          </a:xfrm>
          <a:prstGeom prst="rect">
            <a:avLst/>
          </a:prstGeom>
          <a:noFill/>
        </p:spPr>
        <p:txBody>
          <a:bodyPr wrap="square">
            <a:spAutoFit/>
          </a:bodyPr>
          <a:lstStyle/>
          <a:p>
            <a:pPr marL="228600">
              <a:lnSpc>
                <a:spcPct val="115000"/>
              </a:lnSpc>
              <a:spcAft>
                <a:spcPts val="1000"/>
              </a:spcAft>
            </a:pPr>
            <a:r>
              <a:rPr lang="hi-IN" sz="2400" b="1" dirty="0">
                <a:solidFill>
                  <a:srgbClr val="002060"/>
                </a:solidFill>
                <a:latin typeface="Calibri" panose="020F0502020204030204" pitchFamily="34" charset="0"/>
                <a:ea typeface="Times New Roman" panose="02020603050405020304" pitchFamily="18" charset="0"/>
              </a:rPr>
              <a:t>मूत्र का प्रतिधारण
मूत्र का तीव्र प्रतिधारण तब होता है जब मूत्र मूत्राशय में थ्रेशोल्ड स्तर से परे संग्रह के बावजूद मूत्र पारित नहीं होता है। यह तीव्र पेट के कारणों में से एक है। कारण कई हो सकते हैं और इसे आमतौर पर मूत्र के तीव्र या पुराने प्रतिधारण के रूप में वर्गीकृत किया जाता है
तीव्र प्रतिधारण के सबसे लगातार कारण:
	पुरुष में
मूत्राशय आउटलेट रुकावट
मूत्र की सख्ती
शल्यक्रियोत्तर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40070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F90AE34-FF85-8A51-5233-CA9D1DB2F063}"/>
              </a:ext>
            </a:extLst>
          </p:cNvPr>
          <p:cNvSpPr txBox="1"/>
          <p:nvPr/>
        </p:nvSpPr>
        <p:spPr>
          <a:xfrm>
            <a:off x="939757" y="897827"/>
            <a:ext cx="7995665" cy="3403624"/>
          </a:xfrm>
          <a:prstGeom prst="rect">
            <a:avLst/>
          </a:prstGeom>
          <a:noFill/>
        </p:spPr>
        <p:txBody>
          <a:bodyPr wrap="square">
            <a:spAutoFit/>
          </a:bodyPr>
          <a:lstStyle/>
          <a:p>
            <a:pPr marL="228600"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महिला में
रेट्रोवर्टेड ग्रेविड गर्भाशय
मल्टिपल स्क्लेरोसिस
पुरुष बच्चे में
स्कैबिंग के साथ मांस का अल्सर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9438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861993-EF1E-5C8B-D3E0-4846A91A8D0F}"/>
              </a:ext>
            </a:extLst>
          </p:cNvPr>
          <p:cNvSpPr txBox="1"/>
          <p:nvPr/>
        </p:nvSpPr>
        <p:spPr>
          <a:xfrm>
            <a:off x="332021" y="897829"/>
            <a:ext cx="8674859" cy="5487271"/>
          </a:xfrm>
          <a:prstGeom prst="rect">
            <a:avLst/>
          </a:prstGeom>
          <a:noFill/>
        </p:spPr>
        <p:txBody>
          <a:bodyPr wrap="square">
            <a:spAutoFit/>
          </a:bodyPr>
          <a:lstStyle/>
          <a:p>
            <a:pPr marL="228600"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अन्य कारण
स्पाइनल एनेस्थीसिया
तीव्र मूत्रवाहिनीशोथ या प्रोस्टेटाइटिस
मूत्राशय में रक्त का थक्का
यूरेथरल कैलकुलस
मूत्र का टूटना
निरुद्धप्रकाश
न्यूरोजेनिक (रीढ़ की हड्डी की चोट या रोग)</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1973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532DB5-4710-889B-ED2D-6E0B9FEDFFC9}"/>
              </a:ext>
            </a:extLst>
          </p:cNvPr>
          <p:cNvSpPr txBox="1"/>
          <p:nvPr/>
        </p:nvSpPr>
        <p:spPr>
          <a:xfrm>
            <a:off x="228639" y="1131185"/>
            <a:ext cx="8600888" cy="511729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hi-IN" sz="3200" dirty="0">
                <a:latin typeface="Calibri" panose="020F0502020204030204" pitchFamily="34" charset="0"/>
                <a:ea typeface="Times New Roman" panose="02020603050405020304" pitchFamily="18" charset="0"/>
              </a:rPr>
              <a:t>उम्र बढ़ने के साथ चिकनी मांसपेशी कोशिका की शिथिलता
मल का प्रभाव
गुदा दर्द (हेमोराहाइडेक्टोमी)
गहन पोस्टऑपरेटिव एनाल्जेसिक उपचार
कुछ दवाएं जैसे एंटीथिस्टेमाइंस, एंटीहाइपरटेंसिव, एंटीकोलिनर्जिक्स और एंटीडिप्रेसेंट विशेष रूप से प्रोस्टेटिक हाइपरट्रॉफी वाले रोगियों में</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454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EB2002-E725-9F98-111E-E8EDE6AD2DBD}"/>
              </a:ext>
            </a:extLst>
          </p:cNvPr>
          <p:cNvSpPr txBox="1"/>
          <p:nvPr/>
        </p:nvSpPr>
        <p:spPr>
          <a:xfrm>
            <a:off x="1100582" y="1235499"/>
            <a:ext cx="6294317" cy="3984681"/>
          </a:xfrm>
          <a:prstGeom prst="rect">
            <a:avLst/>
          </a:prstGeom>
          <a:noFill/>
        </p:spPr>
        <p:txBody>
          <a:bodyPr wrap="square">
            <a:spAutoFit/>
          </a:bodyPr>
          <a:lstStyle/>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क्रोनिक रिटेंशन के सामान्य कारण: 
बढ़े हुए प्रोस्टेट
पीछे मूत्रमार्ग वाल्व
गर्भाशय और उपांगों का ट्यूमर
न्यूरोपैथिक मूत्राशय</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18380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A2B758C-FCC2-BD47-DFCF-4408AABE31B0}"/>
              </a:ext>
            </a:extLst>
          </p:cNvPr>
          <p:cNvSpPr txBox="1"/>
          <p:nvPr/>
        </p:nvSpPr>
        <p:spPr>
          <a:xfrm>
            <a:off x="302611" y="215154"/>
            <a:ext cx="8728657" cy="6663619"/>
          </a:xfrm>
          <a:prstGeom prst="rect">
            <a:avLst/>
          </a:prstGeom>
          <a:noFill/>
        </p:spPr>
        <p:txBody>
          <a:bodyPr wrap="square">
            <a:spAutoFit/>
          </a:bodyPr>
          <a:lstStyle/>
          <a:p>
            <a:pPr marL="457200" algn="just">
              <a:lnSpc>
                <a:spcPct val="115000"/>
              </a:lnSpc>
              <a:spcAft>
                <a:spcPts val="1000"/>
              </a:spcAft>
            </a:pPr>
            <a:r>
              <a:rPr lang="hi-IN" sz="2800" dirty="0">
                <a:latin typeface="Calibri" panose="020F0502020204030204" pitchFamily="34" charset="0"/>
                <a:ea typeface="Times New Roman" panose="02020603050405020304" pitchFamily="18" charset="0"/>
              </a:rPr>
              <a:t>क्रोनिक रिटेंशन की नैदानिक विशेषताएं:
आमतौर पर तीव्र प्रतिधारण की तुलना में दर्द रहित होता है
ऊपरी मूत्रवाहिनी पथ का फैलाव, गुर्दे की क्षति और पायलोनेफ्राइटिस आम जटिलताएं हैं
विकृत सुपरप्यूबिक द्रव्यमान देखा जा सकता है
अतिप्रवाह के साथ प्रतिधारण, अवशिष्ट मूत्र के साथ अधूरा खाली करना और आग्रह-असंयम हो सकता है
यदि सीरम क्रिएटिनिन का स्तर 200</a:t>
            </a:r>
            <a:r>
              <a:rPr lang="el-GR" sz="2800" dirty="0">
                <a:latin typeface="Calibri" panose="020F0502020204030204" pitchFamily="34" charset="0"/>
                <a:ea typeface="Times New Roman" panose="02020603050405020304" pitchFamily="18" charset="0"/>
                <a:cs typeface="Mangal" panose="02040503050203030202" pitchFamily="18" charset="0"/>
              </a:rPr>
              <a:t>μ</a:t>
            </a:r>
            <a:r>
              <a:rPr lang="en-US" sz="2800" dirty="0">
                <a:latin typeface="Calibri" panose="020F0502020204030204" pitchFamily="34" charset="0"/>
                <a:ea typeface="Times New Roman" panose="02020603050405020304" pitchFamily="18" charset="0"/>
                <a:cs typeface="Mangal" panose="02040503050203030202" pitchFamily="18" charset="0"/>
              </a:rPr>
              <a:t>mol/</a:t>
            </a:r>
            <a:r>
              <a:rPr lang="en-US" sz="2800" dirty="0" err="1">
                <a:latin typeface="Calibri" panose="020F0502020204030204" pitchFamily="34" charset="0"/>
                <a:ea typeface="Times New Roman" panose="02020603050405020304" pitchFamily="18" charset="0"/>
                <a:cs typeface="Mangal" panose="02040503050203030202" pitchFamily="18" charset="0"/>
              </a:rPr>
              <a:t>ltr</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 ऊपर है, तो कैथीटेराइजेशन के बाद पोस्ट-ऑब्सट्रक्टिव मूत्राधिक्य हो सकता है और सावधानीपूर्वक तरल पदार्थ और इलेक्ट्रोलाइट प्रबंधन की आवश्यकता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81218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03C70B5-A31E-B63C-6ED8-8A2A6D247561}"/>
              </a:ext>
            </a:extLst>
          </p:cNvPr>
          <p:cNvSpPr txBox="1"/>
          <p:nvPr/>
        </p:nvSpPr>
        <p:spPr>
          <a:xfrm>
            <a:off x="477454" y="304801"/>
            <a:ext cx="8096535" cy="4422749"/>
          </a:xfrm>
          <a:prstGeom prst="rect">
            <a:avLst/>
          </a:prstGeom>
          <a:noFill/>
        </p:spPr>
        <p:txBody>
          <a:bodyPr wrap="square">
            <a:spAutoFit/>
          </a:bodyPr>
          <a:lstStyle/>
          <a:p>
            <a:pPr>
              <a:lnSpc>
                <a:spcPct val="115000"/>
              </a:lnSpc>
              <a:spcAft>
                <a:spcPts val="1000"/>
              </a:spcAft>
            </a:pPr>
            <a:r>
              <a:rPr lang="en-US" sz="3200" dirty="0">
                <a:solidFill>
                  <a:srgbClr val="00B0F0"/>
                </a:solidFill>
                <a:latin typeface="Calibri" panose="020F0502020204030204" pitchFamily="34" charset="0"/>
                <a:ea typeface="Times New Roman" panose="02020603050405020304" pitchFamily="18" charset="0"/>
              </a:rPr>
              <a:t>							</a:t>
            </a:r>
            <a:r>
              <a:rPr lang="hi-IN" sz="3200" dirty="0">
                <a:solidFill>
                  <a:srgbClr val="FF0000"/>
                </a:solidFill>
                <a:latin typeface="Calibri" panose="020F0502020204030204" pitchFamily="34" charset="0"/>
                <a:ea typeface="Times New Roman" panose="02020603050405020304" pitchFamily="18" charset="0"/>
              </a:rPr>
              <a:t>उद्देश्य</a:t>
            </a:r>
            <a:endParaRPr lang="en-US" sz="3200" dirty="0">
              <a:solidFill>
                <a:srgbClr val="00B0F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solidFill>
                  <a:srgbClr val="00B0F0"/>
                </a:solidFill>
                <a:latin typeface="Calibri" panose="020F0502020204030204" pitchFamily="34" charset="0"/>
                <a:ea typeface="Times New Roman" panose="02020603050405020304" pitchFamily="18" charset="0"/>
              </a:rPr>
              <a:t>इस पाठ के पूरा होने पर आप निम्न में सक्षम होंगे:
  तीव्र मूत्र प्रतिधारण के सामान्य कारणों की सूची बनाएं
 तीव्र मूत्र प्रतिधारण की नैदानिक विशेषताओं का वर्णन करें</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32343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B6718BE-B5AE-B18C-6660-ED3FBC4C0BB3}"/>
              </a:ext>
            </a:extLst>
          </p:cNvPr>
          <p:cNvSpPr txBox="1"/>
          <p:nvPr/>
        </p:nvSpPr>
        <p:spPr>
          <a:xfrm>
            <a:off x="107596" y="484095"/>
            <a:ext cx="8910224" cy="6296339"/>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914400" algn="l"/>
              </a:tabLst>
            </a:pPr>
            <a:r>
              <a:rPr lang="hi-IN" sz="2800" dirty="0">
                <a:latin typeface="Calibri" panose="020F0502020204030204" pitchFamily="34" charset="0"/>
                <a:ea typeface="Times New Roman" panose="02020603050405020304" pitchFamily="18" charset="0"/>
              </a:rPr>
              <a:t>हेमट्यूरिया भी हो सकता है
किसी भी ऑपरेशन के बाद पोस्टऑपरेटिव प्रतिधारण हो सकता है; गुदा नहर और पेरिनियल क्षेत्र और कठिन प्रसव पर ऑपरेशन के बाद विशेष रूप से आम
</a:t>
            </a:r>
            <a:r>
              <a:rPr lang="hi-IN" sz="2800" dirty="0">
                <a:solidFill>
                  <a:srgbClr val="00B050"/>
                </a:solidFill>
                <a:latin typeface="Calibri" panose="020F0502020204030204" pitchFamily="34" charset="0"/>
                <a:ea typeface="Times New Roman" panose="02020603050405020304" pitchFamily="18" charset="0"/>
              </a:rPr>
              <a:t>तीव्र प्रतिधारण की नैदानिक विशेषताएं:</a:t>
            </a:r>
            <a:r>
              <a:rPr lang="hi-IN" sz="2800" dirty="0">
                <a:latin typeface="Calibri" panose="020F0502020204030204" pitchFamily="34" charset="0"/>
                <a:ea typeface="Times New Roman" panose="02020603050405020304" pitchFamily="18" charset="0"/>
              </a:rPr>
              <a:t>
कई घंटों तक कोई मूत्र नहीं गुजरा
सुपरप्यूबिक क्षेत्र में दिखाई देने वाला मूत्राशय और टक्के पर तालमेल और सुस्त होने के लिए निविदा
बेहोश रोगी में बेचैनी
तीव्र पेट की परेशानी और डिट्रसर मांसपेशी पलटा के कारण दर्द</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31074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0198A5-BC63-976D-A4C3-D2EBC581F36E}"/>
              </a:ext>
            </a:extLst>
          </p:cNvPr>
          <p:cNvSpPr txBox="1"/>
          <p:nvPr/>
        </p:nvSpPr>
        <p:spPr>
          <a:xfrm>
            <a:off x="632121" y="723421"/>
            <a:ext cx="8089811" cy="5427127"/>
          </a:xfrm>
          <a:prstGeom prst="rect">
            <a:avLst/>
          </a:prstGeom>
          <a:noFill/>
        </p:spPr>
        <p:txBody>
          <a:bodyPr wrap="square">
            <a:spAutoFit/>
          </a:bodyPr>
          <a:lstStyle/>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तीव्र प्रतिधारण का प्रबंधन:
रूढ़िवादी उपाय: जैसे गोपनीयता, बिस्तर के किनारे बैठने की स्थिति अपनाना, गर्म स्नान या गर्म पानी की थैली, बहते पानी की आवाज, मूत्रवाहिनी शूल के लिए एनाल्जेसिक की कोशिश की जा सकती है
यदि रूढ़िवादी उपाय काम नहीं करते हैं, तो मामलों को कैथीटेराइजेशन की आवश्यकता होगी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79894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endParaRPr lang="en-US" sz="9600" b="1" dirty="0">
              <a:solidFill>
                <a:srgbClr val="FF0000"/>
              </a:solidFill>
            </a:endParaRPr>
          </a:p>
          <a:p>
            <a:pPr algn="ctr">
              <a:buFont typeface="Monotype Sorts" pitchFamily="2" charset="2"/>
              <a:buNone/>
              <a:defRPr/>
            </a:pPr>
            <a:r>
              <a:rPr lang="en-IN" sz="9600" b="1" dirty="0">
                <a:solidFill>
                  <a:srgbClr val="FF0000"/>
                </a:solidFill>
              </a:rPr>
              <a:t>?</a:t>
            </a:r>
          </a:p>
        </p:txBody>
      </p:sp>
    </p:spTree>
    <p:extLst>
      <p:ext uri="{BB962C8B-B14F-4D97-AF65-F5344CB8AC3E}">
        <p14:creationId xmlns:p14="http://schemas.microsoft.com/office/powerpoint/2010/main" val="2845830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6" y="2686050"/>
            <a:ext cx="5267245"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53771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0718859-6AC6-1ACD-6155-5B8694B572B8}"/>
              </a:ext>
            </a:extLst>
          </p:cNvPr>
          <p:cNvSpPr txBox="1"/>
          <p:nvPr/>
        </p:nvSpPr>
        <p:spPr>
          <a:xfrm>
            <a:off x="208466" y="161366"/>
            <a:ext cx="8869875" cy="5262979"/>
          </a:xfrm>
          <a:prstGeom prst="rect">
            <a:avLst/>
          </a:prstGeom>
          <a:noFill/>
        </p:spPr>
        <p:txBody>
          <a:bodyPr wrap="square">
            <a:spAutoFit/>
          </a:bodyPr>
          <a:lstStyle/>
          <a:p>
            <a:r>
              <a:rPr lang="en-IN" sz="2800" b="1" dirty="0">
                <a:solidFill>
                  <a:srgbClr val="002060"/>
                </a:solidFill>
                <a:latin typeface="Calibri" panose="020F0502020204030204" pitchFamily="34" charset="0"/>
                <a:ea typeface="Times New Roman" panose="02020603050405020304" pitchFamily="18" charset="0"/>
              </a:rPr>
              <a:t>						</a:t>
            </a:r>
            <a:r>
              <a:rPr lang="hi-IN" sz="2800" b="1" dirty="0">
                <a:solidFill>
                  <a:srgbClr val="002060"/>
                </a:solidFill>
                <a:latin typeface="Calibri" panose="020F0502020204030204" pitchFamily="34" charset="0"/>
                <a:ea typeface="Times New Roman" panose="02020603050405020304" pitchFamily="18" charset="0"/>
              </a:rPr>
              <a:t>तीव्र पायलोनेफ्राइटिस</a:t>
            </a:r>
            <a:r>
              <a:rPr lang="hi-IN" sz="2800" dirty="0">
                <a:solidFill>
                  <a:srgbClr val="002060"/>
                </a:solidFill>
                <a:latin typeface="Calibri" panose="020F0502020204030204" pitchFamily="34" charset="0"/>
                <a:ea typeface="Times New Roman" panose="02020603050405020304" pitchFamily="18" charset="0"/>
              </a:rPr>
              <a:t>
यह पैरेन्काइमा की तीव्र सूजन है और रोग के श्रोणि एकतरफा (पक्ष पर प्रभावित) या द्विपक्षीय (दोनों तरफ) हो सकते हैं।
एटियलजि: -एक्यूट पायलोनेफ्राइटिस आमतौर पर मूत्र पथ में कुछ रुकावट से जुड़ा होता है। पुरुषों में यह आमतौर पर प्रोस्टेट वृद्धि के कारण होता है और महिलाओं में प्रोजेस्टेरोन के कारण गर्भाशय में रुकावट के कारण और शिशुओं और बच्चों में मूत्र पथ की पथरी के जन्मजात खराब गठन के कारण, गर्भाशय ग्रीवा (गर्भाशय ग्रीवा) आगे बढ़ना विदेशी निकाय या ट्यूमर भी जिम्मेदार हो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91650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8F1193-E52A-B529-CE64-89E5F0188ED0}"/>
              </a:ext>
            </a:extLst>
          </p:cNvPr>
          <p:cNvSpPr txBox="1"/>
          <p:nvPr/>
        </p:nvSpPr>
        <p:spPr>
          <a:xfrm>
            <a:off x="121046" y="500391"/>
            <a:ext cx="8863151" cy="5262979"/>
          </a:xfrm>
          <a:prstGeom prst="rect">
            <a:avLst/>
          </a:prstGeom>
          <a:noFill/>
        </p:spPr>
        <p:txBody>
          <a:bodyPr wrap="square">
            <a:spAutoFit/>
          </a:bodyPr>
          <a:lstStyle/>
          <a:p>
            <a:pPr algn="just"/>
            <a:r>
              <a:rPr lang="hi-IN" sz="2800" dirty="0">
                <a:latin typeface="Calibri" panose="020F0502020204030204" pitchFamily="34" charset="0"/>
                <a:ea typeface="Times New Roman" panose="02020603050405020304" pitchFamily="18" charset="0"/>
              </a:rPr>
              <a:t>संकेत और लक्षण:-
1-कमर के एक या दोनों तरफ अचानक दर्द की शुरुआत होगी।
2-दर्द इलियाक फोसा या सुप्रा जघन क्षेत्र में फैल जाएगा।
3-बार-बादल छाए रहने के साथ रोगी को दर्दनाक परिपक्वता होगी।
4-तापमान 38 डिग्री सेल्सियस से 40 डिग्री सेल्सियस के बीच उच्च होगा।  यह कठोरता और उल्टी से जुड़ा हो सकता है।</a:t>
            </a:r>
            <a:br>
              <a:rPr lang="hi-IN" sz="2800" dirty="0">
                <a:latin typeface="Calibri" panose="020F0502020204030204" pitchFamily="34" charset="0"/>
                <a:ea typeface="Times New Roman" panose="02020603050405020304" pitchFamily="18" charset="0"/>
              </a:rPr>
            </a:br>
            <a:r>
              <a:rPr lang="hi-IN" sz="2800" dirty="0">
                <a:latin typeface="Calibri" panose="020F0502020204030204" pitchFamily="34" charset="0"/>
                <a:ea typeface="Times New Roman" panose="02020603050405020304" pitchFamily="18" charset="0"/>
              </a:rPr>
              <a:t>5-सूक्ष्म परीक्षा के दौरान मूत्र कई मवाद कोशिकाओं, रक्त कोशिकाओं और रोगजनक जीव को दिखा सकता है
6-बच्चों में बुखार ऐंठन से जुड़ा 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50342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21A30FA-7334-9D98-A2F1-E7F825781C8D}"/>
              </a:ext>
            </a:extLst>
          </p:cNvPr>
          <p:cNvSpPr txBox="1"/>
          <p:nvPr/>
        </p:nvSpPr>
        <p:spPr>
          <a:xfrm>
            <a:off x="618836" y="224118"/>
            <a:ext cx="7887855" cy="6124754"/>
          </a:xfrm>
          <a:prstGeom prst="rect">
            <a:avLst/>
          </a:prstGeom>
          <a:noFill/>
        </p:spPr>
        <p:txBody>
          <a:bodyPr wrap="square">
            <a:spAutoFit/>
          </a:bodyPr>
          <a:lstStyle/>
          <a:p>
            <a:pPr algn="just"/>
            <a:r>
              <a:rPr lang="hi-IN" sz="2800" u="sng" dirty="0">
                <a:latin typeface="Calibri" panose="020F0502020204030204" pitchFamily="34" charset="0"/>
                <a:ea typeface="Times New Roman" panose="02020603050405020304" pitchFamily="18" charset="0"/>
              </a:rPr>
              <a:t>उपचार:-
</a:t>
            </a:r>
            <a:r>
              <a:rPr lang="hi-IN" sz="2800" dirty="0">
                <a:latin typeface="Calibri" panose="020F0502020204030204" pitchFamily="34" charset="0"/>
                <a:ea typeface="Times New Roman" panose="02020603050405020304" pitchFamily="18" charset="0"/>
              </a:rPr>
              <a:t>1- बिस्तर पर आराम।
2-तरल पदार्थ का सेवन समान होना चाहिए।
3- बुखार और दर्द के लिए एनाल्जेसिक और एंटीपीयरेटिक के साथ रोगसूचक उपचार।
4-विशिष्ट उपचार में निम्नलिखित दवा शामिल हैं।
-सेप्टरन डीएस 1बीडी बहुत सारे तरल पदार्थ के साथ।
-एनएफटी 100</a:t>
            </a:r>
            <a:r>
              <a:rPr lang="en-US" sz="2800" dirty="0">
                <a:latin typeface="Calibri" panose="020F0502020204030204" pitchFamily="34" charset="0"/>
                <a:ea typeface="Times New Roman" panose="02020603050405020304" pitchFamily="18" charset="0"/>
                <a:cs typeface="Mangal" panose="02040503050203030202" pitchFamily="18" charset="0"/>
              </a:rPr>
              <a:t>mg 1TDS
-</a:t>
            </a:r>
            <a:r>
              <a:rPr lang="hi-IN" sz="2800" dirty="0">
                <a:latin typeface="Calibri" panose="020F0502020204030204" pitchFamily="34" charset="0"/>
                <a:ea typeface="Times New Roman" panose="02020603050405020304" pitchFamily="18" charset="0"/>
              </a:rPr>
              <a:t>इंज जेंटामाइसिन 3 मिलीग्राम प्रति किलो बी/डब्ल्यू (या) 80 मिलीग्राम 8 घंटे 5-7 दिनों के लिए।
-कैप एम्पीसिलिन 2 से 6 ग्राम मौखिक रूप से या 1-3 ग्राम माता-पिता से
- कैप एमोक्सिसिलिन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97427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22786DA-3005-B117-D261-D57713CFE87C}"/>
              </a:ext>
            </a:extLst>
          </p:cNvPr>
          <p:cNvSpPr txBox="1"/>
          <p:nvPr/>
        </p:nvSpPr>
        <p:spPr>
          <a:xfrm>
            <a:off x="124407" y="215153"/>
            <a:ext cx="8896774" cy="6494085"/>
          </a:xfrm>
          <a:prstGeom prst="rect">
            <a:avLst/>
          </a:prstGeom>
          <a:noFill/>
        </p:spPr>
        <p:txBody>
          <a:bodyPr wrap="square">
            <a:spAutoFit/>
          </a:bodyPr>
          <a:lstStyle/>
          <a:p>
            <a:r>
              <a:rPr lang="en-IN" sz="3200" dirty="0">
                <a:solidFill>
                  <a:srgbClr val="002060"/>
                </a:solidFill>
                <a:latin typeface="Calibri" panose="020F0502020204030204" pitchFamily="34" charset="0"/>
                <a:ea typeface="Times New Roman" panose="02020603050405020304" pitchFamily="18" charset="0"/>
              </a:rPr>
              <a:t>								</a:t>
            </a:r>
            <a:r>
              <a:rPr lang="hi-IN" sz="3200" u="sng" dirty="0">
                <a:solidFill>
                  <a:srgbClr val="FF0000"/>
                </a:solidFill>
                <a:latin typeface="Calibri" panose="020F0502020204030204" pitchFamily="34" charset="0"/>
                <a:ea typeface="Times New Roman" panose="02020603050405020304" pitchFamily="18" charset="0"/>
              </a:rPr>
              <a:t>हेमट्यूरिया</a:t>
            </a:r>
            <a:r>
              <a:rPr lang="hi-IN" sz="3200" dirty="0">
                <a:solidFill>
                  <a:srgbClr val="002060"/>
                </a:solidFill>
                <a:latin typeface="Calibri" panose="020F0502020204030204" pitchFamily="34" charset="0"/>
                <a:ea typeface="Times New Roman" panose="02020603050405020304" pitchFamily="18" charset="0"/>
              </a:rPr>
              <a:t>
 	</a:t>
            </a:r>
            <a:endParaRPr lang="en-IN" sz="3200" dirty="0">
              <a:solidFill>
                <a:srgbClr val="002060"/>
              </a:solidFill>
              <a:latin typeface="Calibri" panose="020F0502020204030204" pitchFamily="34" charset="0"/>
              <a:ea typeface="Times New Roman" panose="02020603050405020304" pitchFamily="18" charset="0"/>
            </a:endParaRPr>
          </a:p>
          <a:p>
            <a:r>
              <a:rPr lang="hi-IN" sz="3200" dirty="0">
                <a:solidFill>
                  <a:srgbClr val="002060"/>
                </a:solidFill>
                <a:latin typeface="Calibri" panose="020F0502020204030204" pitchFamily="34" charset="0"/>
                <a:ea typeface="Times New Roman" panose="02020603050405020304" pitchFamily="18" charset="0"/>
              </a:rPr>
              <a:t>मूत्र में रक्त की कमी को हेमट्यूरिया कहा जाता है। यह मूत्र पथ में कहीं भी रक्तस्राव के कारण हो सकता है।
 कारण:-	
कारणों में शामिल हैं:-
1- ग्लोमेरुलोनेफ्राइटिस।
2- किडनी का उच्च रक्तचाप।
4- वृक्क पथरी।
5- आघात।
6- मूत्राशय में विदेशी निकाय।
7- सिस्टिटिस, मूत्रमार्गशोथ आदि।</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3239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1037D9-D77A-9A6B-5F71-961239520C82}"/>
              </a:ext>
            </a:extLst>
          </p:cNvPr>
          <p:cNvSpPr txBox="1"/>
          <p:nvPr/>
        </p:nvSpPr>
        <p:spPr>
          <a:xfrm>
            <a:off x="1150817" y="669635"/>
            <a:ext cx="6455709" cy="5016758"/>
          </a:xfrm>
          <a:prstGeom prst="rect">
            <a:avLst/>
          </a:prstGeom>
          <a:noFill/>
        </p:spPr>
        <p:txBody>
          <a:bodyPr wrap="square">
            <a:spAutoFit/>
          </a:bodyPr>
          <a:lstStyle/>
          <a:p>
            <a:pPr algn="just"/>
            <a:r>
              <a:rPr lang="hi-IN" sz="3200" dirty="0">
                <a:solidFill>
                  <a:srgbClr val="002060"/>
                </a:solidFill>
                <a:latin typeface="Calibri" panose="020F0502020204030204" pitchFamily="34" charset="0"/>
                <a:ea typeface="Times New Roman" panose="02020603050405020304" pitchFamily="18" charset="0"/>
              </a:rPr>
              <a:t>प्रणालीगत रोग जैसे:-
1-रक्तस्राव की अवस्था
2- बैक्टीरियल अन्तर्कार्डिटिक।
3- स्कर्वी आदि।
दवाएं जैसे:-
1- बुध 
2-कुनैन
3-सल्फोनामाइड
4-सैलिसिलिक एसिड आदि</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1315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49D6D0-73B8-779B-3D05-DEFCFB45ECC4}"/>
              </a:ext>
            </a:extLst>
          </p:cNvPr>
          <p:cNvSpPr txBox="1"/>
          <p:nvPr/>
        </p:nvSpPr>
        <p:spPr>
          <a:xfrm>
            <a:off x="932873" y="1202082"/>
            <a:ext cx="7398327" cy="3416320"/>
          </a:xfrm>
          <a:prstGeom prst="rect">
            <a:avLst/>
          </a:prstGeom>
          <a:noFill/>
        </p:spPr>
        <p:txBody>
          <a:bodyPr wrap="square">
            <a:spAutoFit/>
          </a:bodyPr>
          <a:lstStyle/>
          <a:p>
            <a:pPr algn="just"/>
            <a:r>
              <a:rPr lang="hi-IN" sz="3600" dirty="0">
                <a:latin typeface="Calibri" panose="020F0502020204030204" pitchFamily="34" charset="0"/>
                <a:ea typeface="Times New Roman" panose="02020603050405020304" pitchFamily="18" charset="0"/>
              </a:rPr>
              <a:t>उपचार:-</a:t>
            </a:r>
            <a:br>
              <a:rPr lang="hi-IN" sz="3600" dirty="0">
                <a:latin typeface="Calibri" panose="020F0502020204030204" pitchFamily="34" charset="0"/>
                <a:ea typeface="Times New Roman" panose="02020603050405020304" pitchFamily="18" charset="0"/>
              </a:rPr>
            </a:br>
            <a:r>
              <a:rPr lang="hi-IN" sz="3600" dirty="0">
                <a:latin typeface="Calibri" panose="020F0502020204030204" pitchFamily="34" charset="0"/>
                <a:ea typeface="Times New Roman" panose="02020603050405020304" pitchFamily="18" charset="0"/>
              </a:rPr>
              <a:t>1-कारण का इलाज करें।
2- पूर्ण आराम, भरपूर तरल पदार्थ के सेवन सहित सामान्य उपचार।
3- विटामिन सी 500 मिलीग्राम आयुध डिपो दिया जाना चाहिए।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53015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00FCDD-D0B6-C2D8-125B-12FDA9BE7F15}"/>
              </a:ext>
            </a:extLst>
          </p:cNvPr>
          <p:cNvSpPr txBox="1"/>
          <p:nvPr/>
        </p:nvSpPr>
        <p:spPr>
          <a:xfrm>
            <a:off x="255540" y="277908"/>
            <a:ext cx="8681583" cy="5693866"/>
          </a:xfrm>
          <a:prstGeom prst="rect">
            <a:avLst/>
          </a:prstGeom>
          <a:noFill/>
        </p:spPr>
        <p:txBody>
          <a:bodyPr wrap="square">
            <a:spAutoFit/>
          </a:bodyPr>
          <a:lstStyle/>
          <a:p>
            <a:r>
              <a:rPr lang="hi-IN" sz="2800" dirty="0">
                <a:solidFill>
                  <a:srgbClr val="002060"/>
                </a:solidFill>
                <a:latin typeface="Calibri" panose="020F0502020204030204" pitchFamily="34" charset="0"/>
                <a:ea typeface="Times New Roman" panose="02020603050405020304" pitchFamily="18" charset="0"/>
              </a:rPr>
              <a:t>मूत्र का विकार
पेशाब करने के विकार इस प्रकार हैं।
</a:t>
            </a:r>
            <a:r>
              <a:rPr lang="hi-IN" sz="2800" dirty="0">
                <a:solidFill>
                  <a:srgbClr val="00B0F0"/>
                </a:solidFill>
                <a:latin typeface="Calibri" panose="020F0502020204030204" pitchFamily="34" charset="0"/>
                <a:ea typeface="Times New Roman" panose="02020603050405020304" pitchFamily="18" charset="0"/>
              </a:rPr>
              <a:t>1-डिसुरिया: </a:t>
            </a:r>
            <a:r>
              <a:rPr lang="hi-IN" sz="2800" dirty="0">
                <a:solidFill>
                  <a:srgbClr val="002060"/>
                </a:solidFill>
                <a:latin typeface="Calibri" panose="020F0502020204030204" pitchFamily="34" charset="0"/>
                <a:ea typeface="Times New Roman" panose="02020603050405020304" pitchFamily="18" charset="0"/>
              </a:rPr>
              <a:t>-यह मूत्र प्रणाली में संक्रमण, मूत्र मार्ग में किसी भी बाधा और चोट के कारण होने वाले दर्दनाक मूत्र को दर्शाता है।
</a:t>
            </a:r>
            <a:r>
              <a:rPr lang="hi-IN" sz="2800" dirty="0">
                <a:solidFill>
                  <a:srgbClr val="00B0F0"/>
                </a:solidFill>
                <a:latin typeface="Calibri" panose="020F0502020204030204" pitchFamily="34" charset="0"/>
                <a:ea typeface="Times New Roman" panose="02020603050405020304" pitchFamily="18" charset="0"/>
              </a:rPr>
              <a:t>2-पॉल्यूरिया</a:t>
            </a:r>
            <a:r>
              <a:rPr lang="hi-IN" sz="2800" dirty="0">
                <a:solidFill>
                  <a:srgbClr val="002060"/>
                </a:solidFill>
                <a:latin typeface="Calibri" panose="020F0502020204030204" pitchFamily="34" charset="0"/>
                <a:ea typeface="Times New Roman" panose="02020603050405020304" pitchFamily="18" charset="0"/>
              </a:rPr>
              <a:t> का मतलब है मधुमेह, एंडो कपाल विकार, गुर्दे की बीमारी और अतिरिक्त तरल पदार्थ के सेवन के कारण बढ़ी हुई आवृत्ति के साथ मूत्र की अत्यधिक मात्रा का गुजरना।
</a:t>
            </a:r>
            <a:r>
              <a:rPr lang="hi-IN" sz="2800" dirty="0">
                <a:solidFill>
                  <a:srgbClr val="00B0F0"/>
                </a:solidFill>
                <a:latin typeface="Calibri" panose="020F0502020204030204" pitchFamily="34" charset="0"/>
                <a:ea typeface="Times New Roman" panose="02020603050405020304" pitchFamily="18" charset="0"/>
              </a:rPr>
              <a:t>3-ओलिगुरिया: </a:t>
            </a:r>
            <a:r>
              <a:rPr lang="hi-IN" sz="2800" dirty="0">
                <a:solidFill>
                  <a:srgbClr val="002060"/>
                </a:solidFill>
                <a:latin typeface="Calibri" panose="020F0502020204030204" pitchFamily="34" charset="0"/>
                <a:ea typeface="Times New Roman" panose="02020603050405020304" pitchFamily="18" charset="0"/>
              </a:rPr>
              <a:t>-यह निर्जलीकरण और सदमे के कारण मूत्र की कम मात्रा है।
</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38660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TotalTime>
  <Words>118</Words>
  <Application>Microsoft Office PowerPoint</Application>
  <PresentationFormat>Custom</PresentationFormat>
  <Paragraphs>32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9</cp:revision>
  <dcterms:created xsi:type="dcterms:W3CDTF">2023-07-17T05:31:10Z</dcterms:created>
  <dcterms:modified xsi:type="dcterms:W3CDTF">2025-12-19T11:47:09Z</dcterms:modified>
</cp:coreProperties>
</file>