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8" r:id="rId30"/>
    <p:sldId id="284" r:id="rId31"/>
    <p:sldId id="285" r:id="rId32"/>
    <p:sldId id="28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EBB84F-1899-C36A-524C-43BA33BC8497}"/>
              </a:ext>
            </a:extLst>
          </p:cNvPr>
          <p:cNvSpPr>
            <a:spLocks noGrp="1"/>
          </p:cNvSpPr>
          <p:nvPr>
            <p:ph type="ctrTitle"/>
          </p:nvPr>
        </p:nvSpPr>
        <p:spPr>
          <a:xfrm>
            <a:off x="1143001"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064F437C-0E8E-F36C-E689-9E63BA1D603D}"/>
              </a:ext>
            </a:extLst>
          </p:cNvPr>
          <p:cNvSpPr>
            <a:spLocks noGrp="1"/>
          </p:cNvSpPr>
          <p:nvPr>
            <p:ph type="subTitle" idx="1"/>
          </p:nvPr>
        </p:nvSpPr>
        <p:spPr>
          <a:xfrm>
            <a:off x="1143001"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FD62CF32-1F2F-9B66-97B2-5A2B33E86ACF}"/>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5" name="Footer Placeholder 4">
            <a:extLst>
              <a:ext uri="{FF2B5EF4-FFF2-40B4-BE49-F238E27FC236}">
                <a16:creationId xmlns:a16="http://schemas.microsoft.com/office/drawing/2014/main" xmlns="" id="{B6DB0C1F-3DEB-F1FB-FCEE-EFBCDDF8F2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0EC92F28-495D-A418-396C-530F99A9CB99}"/>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1160883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A8166C-358F-FFAC-3E68-D1D73F04ABA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2B01D734-489C-71CE-23BD-F5A440C1B4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8AEEC03A-B6CC-537E-C748-8E8A79C0F6BD}"/>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5" name="Footer Placeholder 4">
            <a:extLst>
              <a:ext uri="{FF2B5EF4-FFF2-40B4-BE49-F238E27FC236}">
                <a16:creationId xmlns:a16="http://schemas.microsoft.com/office/drawing/2014/main" xmlns="" id="{D8ED40A3-88B2-99AE-E639-1DCE4F047E3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1029F02-1C54-311D-CF04-CC54354E0430}"/>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9275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7F03947-EACE-3C15-6419-622B6733E361}"/>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86ABE1E5-145B-F0F9-26C3-2D2D4579D5C4}"/>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BB4B219F-3B85-D430-D44F-1F499B5874D7}"/>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5" name="Footer Placeholder 4">
            <a:extLst>
              <a:ext uri="{FF2B5EF4-FFF2-40B4-BE49-F238E27FC236}">
                <a16:creationId xmlns:a16="http://schemas.microsoft.com/office/drawing/2014/main" xmlns="" id="{16BBF61C-2C9A-24E7-24A0-6A99F167778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FB95140-52FF-5BA4-9D3C-945F151D9753}"/>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2955700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A8A9E1-249F-7C32-F73F-11FFAD145FD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777547FD-2937-3D5C-31F6-8355812D6D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F8BFF25F-8255-380C-274C-3CFEF46214F8}"/>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5" name="Footer Placeholder 4">
            <a:extLst>
              <a:ext uri="{FF2B5EF4-FFF2-40B4-BE49-F238E27FC236}">
                <a16:creationId xmlns:a16="http://schemas.microsoft.com/office/drawing/2014/main" xmlns="" id="{AC1F9140-99B8-09E0-AE6A-2FF010C7914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C82E586-9214-872A-AD59-A3F840E9393F}"/>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558528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43BC16-9D3A-CD68-3642-0C3DC85E8CE5}"/>
              </a:ext>
            </a:extLst>
          </p:cNvPr>
          <p:cNvSpPr>
            <a:spLocks noGrp="1"/>
          </p:cNvSpPr>
          <p:nvPr>
            <p:ph type="title"/>
          </p:nvPr>
        </p:nvSpPr>
        <p:spPr>
          <a:xfrm>
            <a:off x="623889" y="1709741"/>
            <a:ext cx="7886701"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5243A4CC-6742-FDF3-7B45-EEFCC12C1D3F}"/>
              </a:ext>
            </a:extLst>
          </p:cNvPr>
          <p:cNvSpPr>
            <a:spLocks noGrp="1"/>
          </p:cNvSpPr>
          <p:nvPr>
            <p:ph type="body" idx="1"/>
          </p:nvPr>
        </p:nvSpPr>
        <p:spPr>
          <a:xfrm>
            <a:off x="623889" y="4589467"/>
            <a:ext cx="788670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875265D4-8457-E1A4-1671-D12A3F988737}"/>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5" name="Footer Placeholder 4">
            <a:extLst>
              <a:ext uri="{FF2B5EF4-FFF2-40B4-BE49-F238E27FC236}">
                <a16:creationId xmlns:a16="http://schemas.microsoft.com/office/drawing/2014/main" xmlns="" id="{B2E85DBF-288B-ED9D-5491-71AC596C9C8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4F42D4DD-1095-6852-F32B-5FE19194517E}"/>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3004257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32243A-D8A5-385C-AC83-417C842492A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994AA652-DF39-6CDC-896F-26C664E71A3A}"/>
              </a:ext>
            </a:extLst>
          </p:cNvPr>
          <p:cNvSpPr>
            <a:spLocks noGrp="1"/>
          </p:cNvSpPr>
          <p:nvPr>
            <p:ph sz="half" idx="1"/>
          </p:nvPr>
        </p:nvSpPr>
        <p:spPr>
          <a:xfrm>
            <a:off x="628651"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7DF2B320-13ED-0B10-5A22-C3E87EE60998}"/>
              </a:ext>
            </a:extLst>
          </p:cNvPr>
          <p:cNvSpPr>
            <a:spLocks noGrp="1"/>
          </p:cNvSpPr>
          <p:nvPr>
            <p:ph sz="half" idx="2"/>
          </p:nvPr>
        </p:nvSpPr>
        <p:spPr>
          <a:xfrm>
            <a:off x="4629151"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3C9C41FB-8B1D-A20A-7629-0B75399420C8}"/>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6" name="Footer Placeholder 5">
            <a:extLst>
              <a:ext uri="{FF2B5EF4-FFF2-40B4-BE49-F238E27FC236}">
                <a16:creationId xmlns:a16="http://schemas.microsoft.com/office/drawing/2014/main" xmlns="" id="{04748916-25BE-74E6-B539-5580CAEB6DC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3E69175B-CB25-A402-97E6-F303B34F4F96}"/>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4218187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BF4F83-E77C-58E6-00B9-5CDF761F1574}"/>
              </a:ext>
            </a:extLst>
          </p:cNvPr>
          <p:cNvSpPr>
            <a:spLocks noGrp="1"/>
          </p:cNvSpPr>
          <p:nvPr>
            <p:ph type="title"/>
          </p:nvPr>
        </p:nvSpPr>
        <p:spPr>
          <a:xfrm>
            <a:off x="629841" y="365128"/>
            <a:ext cx="7886701"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68B8E27E-7362-E954-5FF0-18E6C4B83360}"/>
              </a:ext>
            </a:extLst>
          </p:cNvPr>
          <p:cNvSpPr>
            <a:spLocks noGrp="1"/>
          </p:cNvSpPr>
          <p:nvPr>
            <p:ph type="body" idx="1"/>
          </p:nvPr>
        </p:nvSpPr>
        <p:spPr>
          <a:xfrm>
            <a:off x="629841"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CA85877-2C3C-D178-D420-751B03ECB31A}"/>
              </a:ext>
            </a:extLst>
          </p:cNvPr>
          <p:cNvSpPr>
            <a:spLocks noGrp="1"/>
          </p:cNvSpPr>
          <p:nvPr>
            <p:ph sz="half" idx="2"/>
          </p:nvPr>
        </p:nvSpPr>
        <p:spPr>
          <a:xfrm>
            <a:off x="629841" y="2505076"/>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9DC2DC9F-BD64-0C58-809E-38C8D18B38D7}"/>
              </a:ext>
            </a:extLst>
          </p:cNvPr>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7594F9F-9AAC-1C67-80DB-03885968FAE4}"/>
              </a:ext>
            </a:extLst>
          </p:cNvPr>
          <p:cNvSpPr>
            <a:spLocks noGrp="1"/>
          </p:cNvSpPr>
          <p:nvPr>
            <p:ph sz="quarter" idx="4"/>
          </p:nvPr>
        </p:nvSpPr>
        <p:spPr>
          <a:xfrm>
            <a:off x="4629152"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92DCB20A-FF73-FBB7-5783-DC297AE527CD}"/>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8" name="Footer Placeholder 7">
            <a:extLst>
              <a:ext uri="{FF2B5EF4-FFF2-40B4-BE49-F238E27FC236}">
                <a16:creationId xmlns:a16="http://schemas.microsoft.com/office/drawing/2014/main" xmlns="" id="{7BDFA17A-C243-A7B5-2E42-1A915B81F52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14673862-EDD4-2B21-6AD2-016AC54E6F2A}"/>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3954309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784F7F-99DD-A9C6-0231-DE42FB4538C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EF3C3028-0B0F-0044-6079-F2A2CE213CDB}"/>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4" name="Footer Placeholder 3">
            <a:extLst>
              <a:ext uri="{FF2B5EF4-FFF2-40B4-BE49-F238E27FC236}">
                <a16:creationId xmlns:a16="http://schemas.microsoft.com/office/drawing/2014/main" xmlns="" id="{6D4C977B-F157-9C67-F334-EACB1597F72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42F5AC02-0044-8CC8-0C5A-42E72BB1A571}"/>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706282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41ABE591-6E06-6DB7-18FB-15A150068F87}"/>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3" name="Footer Placeholder 2">
            <a:extLst>
              <a:ext uri="{FF2B5EF4-FFF2-40B4-BE49-F238E27FC236}">
                <a16:creationId xmlns:a16="http://schemas.microsoft.com/office/drawing/2014/main" xmlns="" id="{0B0B3FC3-6ABD-822A-B1B4-3D839D78FB5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79F3482C-EEF6-031C-6579-70A0C9779102}"/>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1080842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B56E82-4E55-01B5-4A0A-1B9E7B18AF1E}"/>
              </a:ext>
            </a:extLst>
          </p:cNvPr>
          <p:cNvSpPr>
            <a:spLocks noGrp="1"/>
          </p:cNvSpPr>
          <p:nvPr>
            <p:ph type="title"/>
          </p:nvPr>
        </p:nvSpPr>
        <p:spPr>
          <a:xfrm>
            <a:off x="629844" y="457200"/>
            <a:ext cx="294917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41947761-CBCF-CAF3-BD79-964170092B42}"/>
              </a:ext>
            </a:extLst>
          </p:cNvPr>
          <p:cNvSpPr>
            <a:spLocks noGrp="1"/>
          </p:cNvSpPr>
          <p:nvPr>
            <p:ph idx="1"/>
          </p:nvPr>
        </p:nvSpPr>
        <p:spPr>
          <a:xfrm>
            <a:off x="3887391" y="987428"/>
            <a:ext cx="462915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1FF81715-48F1-4A60-9411-5923048A1F24}"/>
              </a:ext>
            </a:extLst>
          </p:cNvPr>
          <p:cNvSpPr>
            <a:spLocks noGrp="1"/>
          </p:cNvSpPr>
          <p:nvPr>
            <p:ph type="body" sz="half" idx="2"/>
          </p:nvPr>
        </p:nvSpPr>
        <p:spPr>
          <a:xfrm>
            <a:off x="629844" y="2057400"/>
            <a:ext cx="294917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CA6472E-01F0-E899-63B9-AA8BE047F6AC}"/>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6" name="Footer Placeholder 5">
            <a:extLst>
              <a:ext uri="{FF2B5EF4-FFF2-40B4-BE49-F238E27FC236}">
                <a16:creationId xmlns:a16="http://schemas.microsoft.com/office/drawing/2014/main" xmlns="" id="{160F4D5C-E066-7E67-2DFB-F11B49505AC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5C73C0F5-6F30-6723-37A5-7B9C9F6CE664}"/>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4054023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F245AF-89A8-9AE7-D185-AAA753F1A0B1}"/>
              </a:ext>
            </a:extLst>
          </p:cNvPr>
          <p:cNvSpPr>
            <a:spLocks noGrp="1"/>
          </p:cNvSpPr>
          <p:nvPr>
            <p:ph type="title"/>
          </p:nvPr>
        </p:nvSpPr>
        <p:spPr>
          <a:xfrm>
            <a:off x="629844" y="457200"/>
            <a:ext cx="294917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9A2EC1DE-AC61-9713-0078-663BD91EBAF5}"/>
              </a:ext>
            </a:extLst>
          </p:cNvPr>
          <p:cNvSpPr>
            <a:spLocks noGrp="1"/>
          </p:cNvSpPr>
          <p:nvPr>
            <p:ph type="pic" idx="1"/>
          </p:nvPr>
        </p:nvSpPr>
        <p:spPr>
          <a:xfrm>
            <a:off x="3887391" y="987428"/>
            <a:ext cx="462915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89F8F1C5-1C85-856A-F3F1-F0DE11613D3C}"/>
              </a:ext>
            </a:extLst>
          </p:cNvPr>
          <p:cNvSpPr>
            <a:spLocks noGrp="1"/>
          </p:cNvSpPr>
          <p:nvPr>
            <p:ph type="body" sz="half" idx="2"/>
          </p:nvPr>
        </p:nvSpPr>
        <p:spPr>
          <a:xfrm>
            <a:off x="629844" y="2057400"/>
            <a:ext cx="294917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2AD784D-ED00-27A2-91D8-D21B2F3DEF11}"/>
              </a:ext>
            </a:extLst>
          </p:cNvPr>
          <p:cNvSpPr>
            <a:spLocks noGrp="1"/>
          </p:cNvSpPr>
          <p:nvPr>
            <p:ph type="dt" sz="half" idx="10"/>
          </p:nvPr>
        </p:nvSpPr>
        <p:spPr/>
        <p:txBody>
          <a:bodyPr/>
          <a:lstStyle/>
          <a:p>
            <a:fld id="{5A569951-4C43-4F0B-B9DD-85C55B669347}" type="datetimeFigureOut">
              <a:rPr lang="en-IN" smtClean="0"/>
              <a:t>20-12-2025</a:t>
            </a:fld>
            <a:endParaRPr lang="en-IN"/>
          </a:p>
        </p:txBody>
      </p:sp>
      <p:sp>
        <p:nvSpPr>
          <p:cNvPr id="6" name="Footer Placeholder 5">
            <a:extLst>
              <a:ext uri="{FF2B5EF4-FFF2-40B4-BE49-F238E27FC236}">
                <a16:creationId xmlns:a16="http://schemas.microsoft.com/office/drawing/2014/main" xmlns="" id="{67FFFCCA-1C7A-5F68-FBA8-CD92DD41697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801964E0-840F-91B0-1DCB-31C117D8C6DD}"/>
              </a:ext>
            </a:extLst>
          </p:cNvPr>
          <p:cNvSpPr>
            <a:spLocks noGrp="1"/>
          </p:cNvSpPr>
          <p:nvPr>
            <p:ph type="sldNum" sz="quarter" idx="12"/>
          </p:nvPr>
        </p:nvSpPr>
        <p:spPr/>
        <p:txBody>
          <a:bodyPr/>
          <a:lstStyle/>
          <a:p>
            <a:fld id="{0B9D21DA-42EB-4CB5-9990-A252EEEA8054}" type="slidenum">
              <a:rPr lang="en-IN" smtClean="0"/>
              <a:t>‹#›</a:t>
            </a:fld>
            <a:endParaRPr lang="en-IN"/>
          </a:p>
        </p:txBody>
      </p:sp>
    </p:spTree>
    <p:extLst>
      <p:ext uri="{BB962C8B-B14F-4D97-AF65-F5344CB8AC3E}">
        <p14:creationId xmlns:p14="http://schemas.microsoft.com/office/powerpoint/2010/main" val="3997984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780E988C-2609-0D33-702C-43A9F11933F7}"/>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482074" y="0"/>
            <a:ext cx="1597457" cy="1406106"/>
          </a:xfrm>
          <a:prstGeom prst="rect">
            <a:avLst/>
          </a:prstGeom>
        </p:spPr>
      </p:pic>
      <p:sp>
        <p:nvSpPr>
          <p:cNvPr id="2" name="Title Placeholder 1">
            <a:extLst>
              <a:ext uri="{FF2B5EF4-FFF2-40B4-BE49-F238E27FC236}">
                <a16:creationId xmlns:a16="http://schemas.microsoft.com/office/drawing/2014/main" xmlns="" id="{338E212D-732C-6143-3995-36CC95C53115}"/>
              </a:ext>
            </a:extLst>
          </p:cNvPr>
          <p:cNvSpPr>
            <a:spLocks noGrp="1"/>
          </p:cNvSpPr>
          <p:nvPr>
            <p:ph type="title"/>
          </p:nvPr>
        </p:nvSpPr>
        <p:spPr>
          <a:xfrm>
            <a:off x="628651" y="365128"/>
            <a:ext cx="7886701"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32F989D4-2930-E721-1811-61C5872D912A}"/>
              </a:ext>
            </a:extLst>
          </p:cNvPr>
          <p:cNvSpPr>
            <a:spLocks noGrp="1"/>
          </p:cNvSpPr>
          <p:nvPr>
            <p:ph type="body" idx="1"/>
          </p:nvPr>
        </p:nvSpPr>
        <p:spPr>
          <a:xfrm>
            <a:off x="628651" y="1825625"/>
            <a:ext cx="7886701"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A3C2BE10-ABB4-525B-F166-171F06E5D03A}"/>
              </a:ext>
            </a:extLst>
          </p:cNvPr>
          <p:cNvSpPr>
            <a:spLocks noGrp="1"/>
          </p:cNvSpPr>
          <p:nvPr>
            <p:ph type="dt" sz="half" idx="2"/>
          </p:nvPr>
        </p:nvSpPr>
        <p:spPr>
          <a:xfrm>
            <a:off x="628651" y="6356354"/>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569951-4C43-4F0B-B9DD-85C55B669347}" type="datetimeFigureOut">
              <a:rPr lang="en-IN" smtClean="0"/>
              <a:t>20-12-2025</a:t>
            </a:fld>
            <a:endParaRPr lang="en-IN"/>
          </a:p>
        </p:txBody>
      </p:sp>
      <p:sp>
        <p:nvSpPr>
          <p:cNvPr id="5" name="Footer Placeholder 4">
            <a:extLst>
              <a:ext uri="{FF2B5EF4-FFF2-40B4-BE49-F238E27FC236}">
                <a16:creationId xmlns:a16="http://schemas.microsoft.com/office/drawing/2014/main" xmlns="" id="{AF066B85-FC4B-BDD2-4E4A-62E09CD91902}"/>
              </a:ext>
            </a:extLst>
          </p:cNvPr>
          <p:cNvSpPr>
            <a:spLocks noGrp="1"/>
          </p:cNvSpPr>
          <p:nvPr>
            <p:ph type="ftr" sz="quarter" idx="3"/>
          </p:nvPr>
        </p:nvSpPr>
        <p:spPr>
          <a:xfrm>
            <a:off x="3028952" y="6356354"/>
            <a:ext cx="308609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08C79049-76FC-D5BF-F1FF-791D3EAF16E8}"/>
              </a:ext>
            </a:extLst>
          </p:cNvPr>
          <p:cNvSpPr>
            <a:spLocks noGrp="1"/>
          </p:cNvSpPr>
          <p:nvPr>
            <p:ph type="sldNum" sz="quarter" idx="4"/>
          </p:nvPr>
        </p:nvSpPr>
        <p:spPr>
          <a:xfrm>
            <a:off x="6457951" y="6356354"/>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9D21DA-42EB-4CB5-9990-A252EEEA8054}" type="slidenum">
              <a:rPr lang="en-IN" smtClean="0"/>
              <a:t>‹#›</a:t>
            </a:fld>
            <a:endParaRPr lang="en-IN"/>
          </a:p>
        </p:txBody>
      </p:sp>
    </p:spTree>
    <p:extLst>
      <p:ext uri="{BB962C8B-B14F-4D97-AF65-F5344CB8AC3E}">
        <p14:creationId xmlns:p14="http://schemas.microsoft.com/office/powerpoint/2010/main" val="2970025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6326" y="1779493"/>
            <a:ext cx="8550844" cy="2680447"/>
          </a:xfrm>
        </p:spPr>
        <p:txBody>
          <a:bodyPr>
            <a:noAutofit/>
          </a:bodyPr>
          <a:lstStyle/>
          <a:p>
            <a:pPr>
              <a:lnSpc>
                <a:spcPct val="115000"/>
              </a:lnSpc>
              <a:spcAft>
                <a:spcPts val="1000"/>
              </a:spcAft>
            </a:pPr>
            <a:r>
              <a:rPr lang="hi-IN" sz="4400" b="1" u="sng" dirty="0">
                <a:solidFill>
                  <a:srgbClr val="7030A0"/>
                </a:solidFill>
                <a:latin typeface="Adobe Caslon Pro Bold" panose="0205070206050A020403" pitchFamily="18" charset="0"/>
                <a:ea typeface="Times New Roman" panose="02020603050405020304" pitchFamily="18" charset="0"/>
              </a:rPr>
              <a:t>विटामिन की कमी से होने वाले विकार</a:t>
            </a:r>
            <a:endParaRPr lang="en-IN" sz="4400" dirty="0">
              <a:solidFill>
                <a:srgbClr val="7030A0"/>
              </a:solidFill>
              <a:effectLst/>
              <a:latin typeface="Adobe Caslon Pro Bold" panose="0205070206050A020403" pitchFamily="18" charset="0"/>
              <a:ea typeface="Times New Roman" panose="02020603050405020304" pitchFamily="18" charset="0"/>
              <a:cs typeface="Mangal" panose="02040503050203030202" pitchFamily="18" charset="0"/>
            </a:endParaRPr>
          </a:p>
        </p:txBody>
      </p:sp>
      <p:sp>
        <p:nvSpPr>
          <p:cNvPr id="3" name="TextBox 2"/>
          <p:cNvSpPr txBox="1"/>
          <p:nvPr/>
        </p:nvSpPr>
        <p:spPr>
          <a:xfrm>
            <a:off x="2920642" y="200510"/>
            <a:ext cx="1787669" cy="769441"/>
          </a:xfrm>
          <a:prstGeom prst="rect">
            <a:avLst/>
          </a:prstGeom>
          <a:noFill/>
        </p:spPr>
        <p:txBody>
          <a:bodyPr wrap="none" rtlCol="0">
            <a:spAutoFit/>
          </a:bodyPr>
          <a:lstStyle/>
          <a:p>
            <a:r>
              <a:rPr lang="hi-IN" sz="4400" b="1" dirty="0">
                <a:solidFill>
                  <a:srgbClr val="FF0000"/>
                </a:solidFill>
              </a:rPr>
              <a:t>पाठ-</a:t>
            </a:r>
            <a:r>
              <a:rPr lang="en-IN" sz="4400" b="1" dirty="0">
                <a:solidFill>
                  <a:srgbClr val="FF0000"/>
                </a:solidFill>
              </a:rPr>
              <a:t>27</a:t>
            </a:r>
            <a:endParaRPr lang="en-US" sz="4400" b="1" dirty="0">
              <a:solidFill>
                <a:srgbClr val="FF0000"/>
              </a:solidFill>
            </a:endParaRPr>
          </a:p>
        </p:txBody>
      </p:sp>
      <p:sp>
        <p:nvSpPr>
          <p:cNvPr id="4" name="Title 1"/>
          <p:cNvSpPr txBox="1">
            <a:spLocks/>
          </p:cNvSpPr>
          <p:nvPr/>
        </p:nvSpPr>
        <p:spPr>
          <a:xfrm>
            <a:off x="6636124" y="5441576"/>
            <a:ext cx="1734671" cy="762000"/>
          </a:xfrm>
          <a:prstGeom prst="rect">
            <a:avLst/>
          </a:prstGeom>
        </p:spPr>
        <p:txBody>
          <a:bodyPr vert="horz" lIns="91440" tIns="45720" rIns="91440" bIns="45720" rtlCol="0" anchor="ctr">
            <a:normAutofit fontScale="40000" lnSpcReduction="20000"/>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IN" sz="4000" b="1" dirty="0" smtClean="0">
                <a:solidFill>
                  <a:srgbClr val="FF0000"/>
                </a:solidFill>
                <a:latin typeface="Kruti Dev 011" pitchFamily="2" charset="0"/>
                <a:cs typeface="Arial" pitchFamily="34" charset="0"/>
              </a:rPr>
              <a:t>)</a:t>
            </a:r>
            <a:r>
              <a:rPr lang="en-IN" sz="4000" b="1" dirty="0" err="1" smtClean="0">
                <a:solidFill>
                  <a:srgbClr val="FF0000"/>
                </a:solidFill>
                <a:latin typeface="Kruti Dev 011" pitchFamily="2" charset="0"/>
                <a:cs typeface="Arial" pitchFamily="34" charset="0"/>
              </a:rPr>
              <a:t>kjk</a:t>
            </a:r>
            <a:endParaRPr lang="en-IN" sz="4000" b="1" dirty="0" smtClean="0">
              <a:solidFill>
                <a:srgbClr val="FF0000"/>
              </a:solidFill>
              <a:latin typeface="Kruti Dev 011" pitchFamily="2" charset="0"/>
              <a:cs typeface="Arial" pitchFamily="34" charset="0"/>
            </a:endParaRPr>
          </a:p>
          <a:p>
            <a:r>
              <a:rPr lang="en-IN" sz="4000" b="1" dirty="0" smtClean="0">
                <a:solidFill>
                  <a:srgbClr val="FF0000"/>
                </a:solidFill>
                <a:latin typeface="Kruti Dev 011" pitchFamily="2" charset="0"/>
                <a:cs typeface="Arial" pitchFamily="34" charset="0"/>
              </a:rPr>
              <a:t>fu0@QkekZ0</a:t>
            </a:r>
          </a:p>
          <a:p>
            <a:r>
              <a:rPr lang="en-US" sz="4000" b="1" dirty="0" err="1" smtClean="0">
                <a:solidFill>
                  <a:srgbClr val="FF0000"/>
                </a:solidFill>
                <a:latin typeface="Kruti Dev 011" pitchFamily="2" charset="0"/>
                <a:cs typeface="Arial" pitchFamily="34" charset="0"/>
              </a:rPr>
              <a:t>vksedkj</a:t>
            </a:r>
            <a:r>
              <a:rPr lang="en-US" sz="4000" b="1" dirty="0" smtClean="0">
                <a:solidFill>
                  <a:srgbClr val="FF0000"/>
                </a:solidFill>
                <a:latin typeface="Kruti Dev 011" pitchFamily="2" charset="0"/>
                <a:cs typeface="Arial" pitchFamily="34" charset="0"/>
              </a:rPr>
              <a:t> ;</a:t>
            </a:r>
            <a:r>
              <a:rPr lang="en-US" sz="4000" b="1" dirty="0" err="1" smtClean="0">
                <a:solidFill>
                  <a:srgbClr val="FF0000"/>
                </a:solidFill>
                <a:latin typeface="Kruti Dev 011" pitchFamily="2" charset="0"/>
                <a:cs typeface="Arial" pitchFamily="34" charset="0"/>
              </a:rPr>
              <a:t>kno</a:t>
            </a:r>
            <a:endParaRPr lang="en-US" sz="4000" b="1" dirty="0">
              <a:solidFill>
                <a:srgbClr val="FF0000"/>
              </a:solidFill>
              <a:latin typeface="Kruti Dev 011" pitchFamily="2" charset="0"/>
              <a:cs typeface="Arial" pitchFamily="34" charset="0"/>
            </a:endParaRPr>
          </a:p>
        </p:txBody>
      </p:sp>
    </p:spTree>
    <p:extLst>
      <p:ext uri="{BB962C8B-B14F-4D97-AF65-F5344CB8AC3E}">
        <p14:creationId xmlns:p14="http://schemas.microsoft.com/office/powerpoint/2010/main" val="2665439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5039EA-8D8E-4C87-99DB-4CBF7EE4E4F6}"/>
              </a:ext>
            </a:extLst>
          </p:cNvPr>
          <p:cNvSpPr txBox="1"/>
          <p:nvPr/>
        </p:nvSpPr>
        <p:spPr>
          <a:xfrm>
            <a:off x="73960" y="2032195"/>
            <a:ext cx="9022977" cy="4481996"/>
          </a:xfrm>
          <a:prstGeom prst="rect">
            <a:avLst/>
          </a:prstGeom>
          <a:noFill/>
        </p:spPr>
        <p:txBody>
          <a:bodyPr wrap="square">
            <a:spAutoFit/>
          </a:bodyPr>
          <a:lstStyle/>
          <a:p>
            <a:pPr algn="just">
              <a:lnSpc>
                <a:spcPct val="115000"/>
              </a:lnSpc>
              <a:spcAft>
                <a:spcPts val="1000"/>
              </a:spcAft>
            </a:pPr>
            <a:r>
              <a:rPr lang="hi-IN" sz="2800" u="sng" dirty="0">
                <a:solidFill>
                  <a:srgbClr val="00B0F0"/>
                </a:solidFill>
                <a:latin typeface="Calibri" panose="020F0502020204030204" pitchFamily="34" charset="0"/>
                <a:ea typeface="Times New Roman" panose="02020603050405020304" pitchFamily="18" charset="0"/>
              </a:rPr>
              <a:t>कमी</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छह महीने से दो साल की उम्र के बच्चों में रिकेट्स और वयस्कों में ऑस्टियोमलेशिया की ओर जाता है</a:t>
            </a:r>
            <a:endParaRPr lang="en-IN" sz="2800" dirty="0">
              <a:solidFill>
                <a:srgbClr val="00206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2800" u="sng" dirty="0">
                <a:solidFill>
                  <a:srgbClr val="C00000"/>
                </a:solidFill>
                <a:latin typeface="Calibri" panose="020F0502020204030204" pitchFamily="34" charset="0"/>
                <a:ea typeface="Times New Roman" panose="02020603050405020304" pitchFamily="18" charset="0"/>
              </a:rPr>
              <a:t>विषाक्तता</a:t>
            </a:r>
            <a:r>
              <a:rPr lang="en-US"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हाइपरलकसीमिया हो सकता है, जिससे पथरी का गठन और गुर्दे की विफलता के साथ-साथ पेट की परेशानी, पेट का दर्द, पेप्टिक अल्सरेशन, प्यास और उनींदापन हो सकता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400050" y="122607"/>
            <a:ext cx="8466859" cy="2008755"/>
          </a:xfrm>
          <a:prstGeom prst="rect">
            <a:avLst/>
          </a:prstGeom>
          <a:noFill/>
        </p:spPr>
        <p:txBody>
          <a:bodyPr wrap="square" rtlCol="0">
            <a:spAutoFit/>
          </a:bodyPr>
          <a:lstStyle/>
          <a:p>
            <a:pPr algn="just">
              <a:lnSpc>
                <a:spcPct val="115000"/>
              </a:lnSpc>
              <a:spcAft>
                <a:spcPts val="1000"/>
              </a:spcAft>
            </a:pPr>
            <a:r>
              <a:rPr lang="hi-IN" sz="2800" u="sng" dirty="0">
                <a:solidFill>
                  <a:srgbClr val="00B050"/>
                </a:solidFill>
                <a:latin typeface="Calibri" panose="020F0502020204030204" pitchFamily="34" charset="0"/>
                <a:ea typeface="Times New Roman" panose="02020603050405020304" pitchFamily="18" charset="0"/>
              </a:rPr>
              <a:t>स्रोतों</a:t>
            </a:r>
            <a:r>
              <a:rPr lang="en-US" sz="2800" dirty="0">
                <a:solidFill>
                  <a:srgbClr val="00B050"/>
                </a:solidFill>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00B050"/>
              </a:solidFill>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मुख्य रूप से 7 डीहाइड्रोकोलेस्ट्रॉल पर यूवी प्रकाश की क्रिया से त्वचा में और कुछ हद तक अंडे-जर्दी, दूध, मक्खन और मछली जैसे आहार स्रोतों में बनता है</a:t>
            </a:r>
            <a:endParaRPr lang="en-IN" dirty="0">
              <a:solidFill>
                <a:srgbClr val="002060"/>
              </a:solidFill>
            </a:endParaRPr>
          </a:p>
        </p:txBody>
      </p:sp>
    </p:spTree>
    <p:extLst>
      <p:ext uri="{BB962C8B-B14F-4D97-AF65-F5344CB8AC3E}">
        <p14:creationId xmlns:p14="http://schemas.microsoft.com/office/powerpoint/2010/main" val="91924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0A95628-D0C1-6F4A-B5D4-4B4A89F441C4}"/>
              </a:ext>
            </a:extLst>
          </p:cNvPr>
          <p:cNvSpPr txBox="1"/>
          <p:nvPr/>
        </p:nvSpPr>
        <p:spPr>
          <a:xfrm>
            <a:off x="322732" y="286873"/>
            <a:ext cx="8433080" cy="6249916"/>
          </a:xfrm>
          <a:prstGeom prst="rect">
            <a:avLst/>
          </a:prstGeom>
          <a:noFill/>
        </p:spPr>
        <p:txBody>
          <a:bodyPr wrap="square">
            <a:spAutoFit/>
          </a:bodyPr>
          <a:lstStyle/>
          <a:p>
            <a:pPr algn="just">
              <a:lnSpc>
                <a:spcPct val="115000"/>
              </a:lnSpc>
              <a:spcAft>
                <a:spcPts val="1000"/>
              </a:spcAft>
            </a:pPr>
            <a:r>
              <a:rPr lang="hi-IN" sz="3200" b="1" u="sng" dirty="0">
                <a:solidFill>
                  <a:srgbClr val="0070C0"/>
                </a:solidFill>
                <a:latin typeface="Calibri" panose="020F0502020204030204" pitchFamily="34" charset="0"/>
                <a:ea typeface="Times New Roman" panose="02020603050405020304" pitchFamily="18" charset="0"/>
              </a:rPr>
              <a:t>कमी का उपचार और निवारक उपाय</a:t>
            </a:r>
            <a:r>
              <a:rPr lang="en-US" sz="3200" b="1"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बच्चों को नियमित रूप से धूप में लाने के लिए माता-पिता को शिक्षित करना
विटामिन डी के साथ छोटे बच्चों की आवधिक खुराक
खाद्य पदार्थों का विटामिन डी फोर्टिफिकेशन विशेष रूप से दूध
मौखिक पूरकता की सावधानीपूर्वक निगरानी की जानी चाहिए क्योंकि आवश्यकता और विषाक्त सेवन के बीच सुरक्षा का अंतर संकीर्ण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49274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DF488A8-F9DF-BC28-25FE-6390D3FD0B08}"/>
              </a:ext>
            </a:extLst>
          </p:cNvPr>
          <p:cNvSpPr txBox="1"/>
          <p:nvPr/>
        </p:nvSpPr>
        <p:spPr>
          <a:xfrm>
            <a:off x="248772" y="116541"/>
            <a:ext cx="8629650" cy="6634637"/>
          </a:xfrm>
          <a:prstGeom prst="rect">
            <a:avLst/>
          </a:prstGeom>
          <a:noFill/>
        </p:spPr>
        <p:txBody>
          <a:bodyPr wrap="square">
            <a:spAutoFit/>
          </a:bodyPr>
          <a:lstStyle/>
          <a:p>
            <a:pPr algn="just">
              <a:lnSpc>
                <a:spcPct val="115000"/>
              </a:lnSpc>
              <a:spcAft>
                <a:spcPts val="1000"/>
              </a:spcAft>
            </a:pPr>
            <a:r>
              <a:rPr lang="hi-IN" sz="3200" u="sng" dirty="0">
                <a:solidFill>
                  <a:srgbClr val="00B050"/>
                </a:solidFill>
                <a:latin typeface="Calibri" panose="020F0502020204030204" pitchFamily="34" charset="0"/>
                <a:ea typeface="Times New Roman" panose="02020603050405020304" pitchFamily="18" charset="0"/>
              </a:rPr>
              <a:t>दैनिक आवश्यकता</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वयस्क: 100</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IU
</a:t>
            </a:r>
            <a:r>
              <a:rPr lang="hi-IN" sz="3200" dirty="0">
                <a:solidFill>
                  <a:srgbClr val="002060"/>
                </a:solidFill>
                <a:latin typeface="Calibri" panose="020F0502020204030204" pitchFamily="34" charset="0"/>
                <a:ea typeface="Times New Roman" panose="02020603050405020304" pitchFamily="18" charset="0"/>
              </a:rPr>
              <a:t>शिशु और बच्चे: 200</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IU
</a:t>
            </a:r>
            <a:r>
              <a:rPr lang="hi-IN" sz="3200" dirty="0">
                <a:solidFill>
                  <a:srgbClr val="002060"/>
                </a:solidFill>
                <a:latin typeface="Calibri" panose="020F0502020204030204" pitchFamily="34" charset="0"/>
                <a:ea typeface="Times New Roman" panose="02020603050405020304" pitchFamily="18" charset="0"/>
              </a:rPr>
              <a:t>गर्भावस्था और स्तनपान: 400</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IU</a:t>
            </a:r>
          </a:p>
          <a:p>
            <a:pPr lvl="0" algn="just">
              <a:lnSpc>
                <a:spcPct val="115000"/>
              </a:lnSpc>
              <a:spcAft>
                <a:spcPts val="1000"/>
              </a:spcAft>
              <a:tabLst>
                <a:tab pos="457200" algn="l"/>
              </a:tabLst>
            </a:pPr>
            <a:r>
              <a:rPr lang="hi-IN" sz="3200" b="1" u="sng" dirty="0">
                <a:solidFill>
                  <a:srgbClr val="C00000"/>
                </a:solidFill>
                <a:latin typeface="Calibri" panose="020F0502020204030204" pitchFamily="34" charset="0"/>
                <a:ea typeface="Times New Roman" panose="02020603050405020304" pitchFamily="18" charset="0"/>
              </a:rPr>
              <a:t>विटामिन ई (अल्फा टोकोफेरोल)</a:t>
            </a:r>
            <a:endParaRPr lang="en-IN" sz="3200" b="1" u="sng" dirty="0">
              <a:solidFill>
                <a:srgbClr val="C0000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3200" u="sng" dirty="0">
                <a:solidFill>
                  <a:srgbClr val="00B0F0"/>
                </a:solidFill>
                <a:latin typeface="Calibri" panose="020F0502020204030204" pitchFamily="34" charset="0"/>
                <a:ea typeface="Times New Roman" panose="02020603050405020304" pitchFamily="18" charset="0"/>
              </a:rPr>
              <a:t>कार्य</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विटामिन ई एक महत्वपूर्ण एंटीऑक्सीडेंट है जो मुक्त कणों के गठन को रोकता है
यह कोशिका झिल्ली संरचना और डीएनए संश्लेषण के रखरखाव में भी भूमिका निभाता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08360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3CC5D91-83CB-5846-148F-1609A004A1C9}"/>
              </a:ext>
            </a:extLst>
          </p:cNvPr>
          <p:cNvSpPr txBox="1"/>
          <p:nvPr/>
        </p:nvSpPr>
        <p:spPr>
          <a:xfrm>
            <a:off x="621332" y="577943"/>
            <a:ext cx="7832912" cy="5230791"/>
          </a:xfrm>
          <a:prstGeom prst="rect">
            <a:avLst/>
          </a:prstGeom>
          <a:noFill/>
        </p:spPr>
        <p:txBody>
          <a:bodyPr wrap="square">
            <a:spAutoFit/>
          </a:bodyPr>
          <a:lstStyle/>
          <a:p>
            <a:pPr algn="just">
              <a:lnSpc>
                <a:spcPct val="115000"/>
              </a:lnSpc>
              <a:spcAft>
                <a:spcPts val="1000"/>
              </a:spcAft>
            </a:pPr>
            <a:r>
              <a:rPr lang="hi-IN" sz="3200" u="sng" dirty="0">
                <a:solidFill>
                  <a:srgbClr val="00B050"/>
                </a:solidFill>
                <a:latin typeface="Calibri" panose="020F0502020204030204" pitchFamily="34" charset="0"/>
                <a:ea typeface="Times New Roman" panose="02020603050405020304" pitchFamily="18" charset="0"/>
              </a:rPr>
              <a:t>स्रोतों</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latin typeface="Calibri" panose="020F0502020204030204" pitchFamily="34" charset="0"/>
                <a:ea typeface="Times New Roman" panose="02020603050405020304" pitchFamily="18" charset="0"/>
              </a:rPr>
              <a:t>वनस्पति बीज और तेल</a:t>
            </a:r>
            <a:endParaRPr lang="en-IN" sz="3200" dirty="0">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3200" u="sng" dirty="0">
                <a:solidFill>
                  <a:srgbClr val="C00000"/>
                </a:solidFill>
                <a:latin typeface="Calibri" panose="020F0502020204030204" pitchFamily="34" charset="0"/>
                <a:ea typeface="Times New Roman" panose="02020603050405020304" pitchFamily="18" charset="0"/>
              </a:rPr>
              <a:t>कमी</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latin typeface="Calibri" panose="020F0502020204030204" pitchFamily="34" charset="0"/>
                <a:ea typeface="Times New Roman" panose="02020603050405020304" pitchFamily="18" charset="0"/>
              </a:rPr>
              <a:t>हेमोलिटिक एनीमिया और शायद ही कभी, गतिभंग। इसकी पॉली-असंतृप्त फैटी एसिड के समान सुरक्षात्मक भूमिका है</a:t>
            </a:r>
            <a:endParaRPr lang="en-IN" sz="3200" dirty="0">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3200" u="sng" dirty="0">
                <a:solidFill>
                  <a:srgbClr val="00B0F0"/>
                </a:solidFill>
                <a:latin typeface="Calibri" panose="020F0502020204030204" pitchFamily="34" charset="0"/>
                <a:ea typeface="Times New Roman" panose="02020603050405020304" pitchFamily="18" charset="0"/>
              </a:rPr>
              <a:t>दैनिक आवश्यकता</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latin typeface="Calibri" panose="020F0502020204030204" pitchFamily="34" charset="0"/>
                <a:ea typeface="Times New Roman" panose="02020603050405020304" pitchFamily="18" charset="0"/>
              </a:rPr>
              <a:t>0.8 मिलीग्राम/ग्राम आवश्यक फैटी एसिड</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00090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C5B8DF2-0F45-FF49-8FF9-FD6745CA5F66}"/>
              </a:ext>
            </a:extLst>
          </p:cNvPr>
          <p:cNvSpPr txBox="1"/>
          <p:nvPr/>
        </p:nvSpPr>
        <p:spPr>
          <a:xfrm>
            <a:off x="275666" y="2887882"/>
            <a:ext cx="8189259" cy="3599960"/>
          </a:xfrm>
          <a:prstGeom prst="rect">
            <a:avLst/>
          </a:prstGeom>
          <a:noFill/>
        </p:spPr>
        <p:txBody>
          <a:bodyPr wrap="square">
            <a:spAutoFit/>
          </a:bodyPr>
          <a:lstStyle/>
          <a:p>
            <a:pPr algn="just">
              <a:lnSpc>
                <a:spcPct val="115000"/>
              </a:lnSpc>
              <a:spcAft>
                <a:spcPts val="1000"/>
              </a:spcAft>
            </a:pPr>
            <a:r>
              <a:rPr lang="hi-IN" sz="3200" u="sng" dirty="0">
                <a:solidFill>
                  <a:srgbClr val="0070C0"/>
                </a:solidFill>
                <a:latin typeface="Calibri" panose="020F0502020204030204" pitchFamily="34" charset="0"/>
                <a:ea typeface="Times New Roman" panose="02020603050405020304" pitchFamily="18" charset="0"/>
              </a:rPr>
              <a:t>रोगनिरोधी उपचार</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बढ़े हुए जोखिम वाले सभी शिशुओं को विटामिन के तैयारी की एक एकल इंट्रामस्क्युलर खुराक (0.1 - 0.2 मिलीग्राम मेनाडियोन सोडियम बाइसल्फाइट या 0.5 मिलीग्राम विटामिन के प्राप्त होनी चाहिए)</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319272" y="542636"/>
            <a:ext cx="7237468" cy="2047740"/>
          </a:xfrm>
          <a:prstGeom prst="rect">
            <a:avLst/>
          </a:prstGeom>
        </p:spPr>
        <p:txBody>
          <a:bodyPr wrap="square">
            <a:spAutoFit/>
          </a:bodyPr>
          <a:lstStyle/>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कमी</a:t>
            </a:r>
            <a:r>
              <a:rPr lang="en-US" sz="3200" dirty="0">
                <a:solidFill>
                  <a:srgbClr val="C00000"/>
                </a:solidFill>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C00000"/>
              </a:solidFill>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विरल
वयस्क दैनिक में 0.03</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mg /kg</a:t>
            </a:r>
            <a:endParaRPr lang="en-IN" sz="32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15925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A43F35A-A90C-C6C5-6F98-A70DAAAFC560}"/>
              </a:ext>
            </a:extLst>
          </p:cNvPr>
          <p:cNvSpPr txBox="1"/>
          <p:nvPr/>
        </p:nvSpPr>
        <p:spPr>
          <a:xfrm>
            <a:off x="322732" y="519956"/>
            <a:ext cx="8498541" cy="6506397"/>
          </a:xfrm>
          <a:prstGeom prst="rect">
            <a:avLst/>
          </a:prstGeom>
          <a:noFill/>
        </p:spPr>
        <p:txBody>
          <a:bodyPr wrap="square">
            <a:spAutoFit/>
          </a:bodyPr>
          <a:lstStyle/>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पानी में घुलनशील विटामिन</a:t>
            </a:r>
            <a:endParaRPr lang="en-IN" sz="3200" b="1" u="sng" dirty="0">
              <a:solidFill>
                <a:srgbClr val="FF0000"/>
              </a:solidFill>
              <a:latin typeface="Calibri" panose="020F0502020204030204" pitchFamily="34" charset="0"/>
              <a:ea typeface="Times New Roman" panose="02020603050405020304" pitchFamily="18" charset="0"/>
            </a:endParaRPr>
          </a:p>
          <a:p>
            <a:pPr algn="ctr">
              <a:lnSpc>
                <a:spcPct val="115000"/>
              </a:lnSpc>
              <a:spcAft>
                <a:spcPts val="1000"/>
              </a:spcAft>
            </a:pPr>
            <a:r>
              <a:rPr lang="hi-IN" sz="3200" u="sng" dirty="0">
                <a:latin typeface="Calibri" panose="020F0502020204030204" pitchFamily="34" charset="0"/>
                <a:ea typeface="Times New Roman" panose="02020603050405020304" pitchFamily="18" charset="0"/>
              </a:rPr>
              <a:t>थायमिन (विटामिन बी 1</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u="sng" dirty="0">
                <a:solidFill>
                  <a:srgbClr val="00B0F0"/>
                </a:solidFill>
                <a:latin typeface="Calibri" panose="020F0502020204030204" pitchFamily="34" charset="0"/>
                <a:ea typeface="Times New Roman" panose="02020603050405020304" pitchFamily="18" charset="0"/>
              </a:rPr>
              <a:t>कार्य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शरीर में कार्बोहाइड्रेट चयापचय और ग्लूकोज उपयोग के लिए एक सह एंजाइम के रूप में आवश्यक</a:t>
            </a:r>
            <a:endParaRPr lang="en-IN" sz="3200" dirty="0">
              <a:solidFill>
                <a:srgbClr val="00206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3200" u="sng" dirty="0">
                <a:solidFill>
                  <a:srgbClr val="7030A0"/>
                </a:solidFill>
                <a:latin typeface="Calibri" panose="020F0502020204030204" pitchFamily="34" charset="0"/>
                <a:ea typeface="Times New Roman" panose="02020603050405020304" pitchFamily="18" charset="0"/>
              </a:rPr>
              <a:t>स्रोतों</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2060"/>
                </a:solidFill>
                <a:latin typeface="Calibri" panose="020F0502020204030204" pitchFamily="34" charset="0"/>
                <a:ea typeface="Times New Roman" panose="02020603050405020304" pitchFamily="18" charset="0"/>
              </a:rPr>
              <a:t>अनाज, अनाज, बीन्स, सूअर का मांस</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u="sng" dirty="0">
                <a:solidFill>
                  <a:srgbClr val="FFC000"/>
                </a:solidFill>
                <a:latin typeface="Calibri" panose="020F0502020204030204" pitchFamily="34" charset="0"/>
                <a:ea typeface="Times New Roman" panose="02020603050405020304" pitchFamily="18" charset="0"/>
              </a:rPr>
              <a:t>दैनिक आवश्यकता</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0.5 मिलीग्राम प्रति 1000 किलो कैलोरी ऊर्जा सेवन</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40833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CE703B6-DBA5-FCD2-EE3A-D88234A9E2FA}"/>
              </a:ext>
            </a:extLst>
          </p:cNvPr>
          <p:cNvSpPr txBox="1"/>
          <p:nvPr/>
        </p:nvSpPr>
        <p:spPr>
          <a:xfrm>
            <a:off x="87407" y="2"/>
            <a:ext cx="8760759" cy="6606167"/>
          </a:xfrm>
          <a:prstGeom prst="rect">
            <a:avLst/>
          </a:prstGeom>
          <a:noFill/>
        </p:spPr>
        <p:txBody>
          <a:bodyPr wrap="square">
            <a:spAutoFit/>
          </a:bodyPr>
          <a:lstStyle/>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कमी</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solidFill>
                  <a:srgbClr val="002060"/>
                </a:solidFill>
                <a:latin typeface="Calibri" panose="020F0502020204030204" pitchFamily="34" charset="0"/>
                <a:ea typeface="Times New Roman" panose="02020603050405020304" pitchFamily="18" charset="0"/>
              </a:rPr>
              <a:t>पुराने शराबियों और मुख्य आहार के रूप में पॉलिश चावल लेने वाले लोगों में आम; नियमित हेमोडायलिसिस पर रोगी, लगातार उल्टी या लंबे समय तक गैस्ट्रिक आकांक्षा और लंबे समय तक उपवास वाले रोगी
शिशु बेरी-बेरी विशेष रूप से कमी वाली माताओं के स्तनपान कराने वाले शिशुओं में
सूखी बेरी-बेरी पैर ड्रॉप और कोर्साकॉफ की मनोविकृति (स्मृति विकार) और शराबियों में वर्निक की एन्सेफैलोपैथी के साथ परिधीय न्यूरोपैथी के रूप में प्रस्तुत करती है
सामान्यीकृत एडिमा और उच्च आउटपुट दिल की विफलता के साथ गीली बेरी-बेरी</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04416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E30DBE-411C-0C70-7B3B-4630FA59C9F3}"/>
              </a:ext>
            </a:extLst>
          </p:cNvPr>
          <p:cNvSpPr txBox="1"/>
          <p:nvPr/>
        </p:nvSpPr>
        <p:spPr>
          <a:xfrm>
            <a:off x="437032" y="627529"/>
            <a:ext cx="8350623" cy="3728200"/>
          </a:xfrm>
          <a:prstGeom prst="rect">
            <a:avLst/>
          </a:prstGeom>
          <a:noFill/>
        </p:spPr>
        <p:txBody>
          <a:bodyPr wrap="square">
            <a:spAutoFit/>
          </a:bodyPr>
          <a:lstStyle/>
          <a:p>
            <a:pPr algn="just">
              <a:lnSpc>
                <a:spcPct val="115000"/>
              </a:lnSpc>
              <a:spcAft>
                <a:spcPts val="1000"/>
              </a:spcAft>
            </a:pPr>
            <a:r>
              <a:rPr lang="hi-IN" sz="3200" u="sng" dirty="0">
                <a:solidFill>
                  <a:srgbClr val="00B0F0"/>
                </a:solidFill>
                <a:latin typeface="Calibri" panose="020F0502020204030204" pitchFamily="34" charset="0"/>
                <a:ea typeface="Times New Roman" panose="02020603050405020304" pitchFamily="18" charset="0"/>
              </a:rPr>
              <a:t>उपचार</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Inj. </a:t>
            </a:r>
            <a:r>
              <a:rPr lang="hi-IN" sz="3200" dirty="0">
                <a:solidFill>
                  <a:srgbClr val="002060"/>
                </a:solidFill>
                <a:latin typeface="Calibri" panose="020F0502020204030204" pitchFamily="34" charset="0"/>
                <a:ea typeface="Times New Roman" panose="02020603050405020304" pitchFamily="18" charset="0"/>
              </a:rPr>
              <a:t>थियामिन हाइड्रोक्लोराइड 50-100</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mg </a:t>
            </a:r>
            <a:r>
              <a:rPr lang="hi-IN" sz="3200" dirty="0">
                <a:solidFill>
                  <a:srgbClr val="002060"/>
                </a:solidFill>
                <a:latin typeface="Calibri" panose="020F0502020204030204" pitchFamily="34" charset="0"/>
                <a:ea typeface="Times New Roman" panose="02020603050405020304" pitchFamily="18" charset="0"/>
              </a:rPr>
              <a:t>धीमी </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IV </a:t>
            </a:r>
            <a:r>
              <a:rPr lang="hi-IN" sz="3200" dirty="0">
                <a:solidFill>
                  <a:srgbClr val="002060"/>
                </a:solidFill>
                <a:latin typeface="Calibri" panose="020F0502020204030204" pitchFamily="34" charset="0"/>
                <a:ea typeface="Times New Roman" panose="02020603050405020304" pitchFamily="18" charset="0"/>
              </a:rPr>
              <a:t>स्टेट के बाद 50 – 100</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mg </a:t>
            </a:r>
            <a:r>
              <a:rPr lang="hi-IN" sz="3200" dirty="0">
                <a:solidFill>
                  <a:srgbClr val="002060"/>
                </a:solidFill>
                <a:latin typeface="Calibri" panose="020F0502020204030204" pitchFamily="34" charset="0"/>
                <a:ea typeface="Times New Roman" panose="02020603050405020304" pitchFamily="18" charset="0"/>
              </a:rPr>
              <a:t>दैनिक एक सप्ताह के लिए बेरी-बेरी के लिए
हल्की कमी में, मौखिक मल्टीविटामिन थेरेपी पर्याप्त होगी</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29311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D28B41C-CE12-09F2-A79A-D5A3579AD132}"/>
              </a:ext>
            </a:extLst>
          </p:cNvPr>
          <p:cNvSpPr txBox="1"/>
          <p:nvPr/>
        </p:nvSpPr>
        <p:spPr>
          <a:xfrm>
            <a:off x="141195" y="116545"/>
            <a:ext cx="8861611" cy="6633226"/>
          </a:xfrm>
          <a:prstGeom prst="rect">
            <a:avLst/>
          </a:prstGeom>
          <a:noFill/>
        </p:spPr>
        <p:txBody>
          <a:bodyPr wrap="square">
            <a:spAutoFit/>
          </a:bodyPr>
          <a:lstStyle/>
          <a:p>
            <a:pPr algn="ctr">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राइबोफ्लेविन (विटामिन बी 2</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pPr>
            <a:r>
              <a:rPr lang="hi-IN" sz="2800" u="sng" dirty="0">
                <a:solidFill>
                  <a:srgbClr val="00B0F0"/>
                </a:solidFill>
                <a:latin typeface="Calibri" panose="020F0502020204030204" pitchFamily="34" charset="0"/>
                <a:ea typeface="Times New Roman" panose="02020603050405020304" pitchFamily="18" charset="0"/>
              </a:rPr>
              <a:t>कार्य</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यह कोशिकाओं के माइटोकॉन्ड्रिया में ऑक्सीकरण-कमी प्रतिक्रियाओं में एक सह-एंजाइम है</a:t>
            </a:r>
            <a:endParaRPr lang="en-IN" sz="2800" dirty="0">
              <a:latin typeface="Calibri" panose="020F0502020204030204" pitchFamily="34" charset="0"/>
              <a:ea typeface="Times New Roman" panose="02020603050405020304" pitchFamily="18" charset="0"/>
            </a:endParaRPr>
          </a:p>
          <a:p>
            <a:pPr lvl="0" algn="just">
              <a:lnSpc>
                <a:spcPct val="115000"/>
              </a:lnSpc>
              <a:tabLst>
                <a:tab pos="457200" algn="l"/>
              </a:tabLst>
            </a:pPr>
            <a:r>
              <a:rPr lang="hi-IN" sz="2800" u="sng" dirty="0">
                <a:solidFill>
                  <a:srgbClr val="7030A0"/>
                </a:solidFill>
                <a:latin typeface="Calibri" panose="020F0502020204030204" pitchFamily="34" charset="0"/>
                <a:ea typeface="Times New Roman" panose="02020603050405020304" pitchFamily="18" charset="0"/>
              </a:rPr>
              <a:t>स्रोत</a:t>
            </a: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दूध और वसा रहित उत्पाद</a:t>
            </a:r>
            <a:endParaRPr lang="en-IN" sz="2800" dirty="0">
              <a:latin typeface="Calibri" panose="020F0502020204030204" pitchFamily="34" charset="0"/>
              <a:ea typeface="Times New Roman" panose="02020603050405020304" pitchFamily="18" charset="0"/>
            </a:endParaRPr>
          </a:p>
          <a:p>
            <a:pPr lvl="0" algn="just">
              <a:lnSpc>
                <a:spcPct val="115000"/>
              </a:lnSpc>
              <a:tabLst>
                <a:tab pos="457200" algn="l"/>
              </a:tabLst>
            </a:pPr>
            <a:r>
              <a:rPr lang="hi-IN" sz="2800" u="sng" dirty="0">
                <a:solidFill>
                  <a:srgbClr val="FFC000"/>
                </a:solidFill>
                <a:latin typeface="Calibri" panose="020F0502020204030204" pitchFamily="34" charset="0"/>
                <a:ea typeface="Times New Roman" panose="02020603050405020304" pitchFamily="18" charset="0"/>
              </a:rPr>
              <a:t>दैनिक आवश्यकता</a:t>
            </a:r>
            <a:r>
              <a:rPr lang="en-US"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en-US" sz="2800" dirty="0">
                <a:latin typeface="Calibri" panose="020F0502020204030204" pitchFamily="34" charset="0"/>
                <a:ea typeface="Times New Roman" panose="02020603050405020304" pitchFamily="18" charset="0"/>
                <a:cs typeface="Mangal" panose="02040503050203030202" pitchFamily="18" charset="0"/>
              </a:rPr>
              <a:t>0.6mg </a:t>
            </a:r>
            <a:r>
              <a:rPr lang="hi-IN" sz="2800" dirty="0">
                <a:latin typeface="Calibri" panose="020F0502020204030204" pitchFamily="34" charset="0"/>
                <a:ea typeface="Times New Roman" panose="02020603050405020304" pitchFamily="18" charset="0"/>
              </a:rPr>
              <a:t>प्रति 1000</a:t>
            </a:r>
            <a:r>
              <a:rPr lang="en-US" sz="2800" dirty="0">
                <a:latin typeface="Calibri" panose="020F0502020204030204" pitchFamily="34" charset="0"/>
                <a:ea typeface="Times New Roman" panose="02020603050405020304" pitchFamily="18" charset="0"/>
                <a:cs typeface="Mangal" panose="02040503050203030202" pitchFamily="18" charset="0"/>
              </a:rPr>
              <a:t>kcal </a:t>
            </a:r>
            <a:r>
              <a:rPr lang="hi-IN" sz="2800" dirty="0">
                <a:latin typeface="Calibri" panose="020F0502020204030204" pitchFamily="34" charset="0"/>
                <a:ea typeface="Times New Roman" panose="02020603050405020304" pitchFamily="18" charset="0"/>
              </a:rPr>
              <a:t>ऊर्जा सेवन</a:t>
            </a:r>
            <a:endParaRPr lang="en-IN" sz="2800" dirty="0">
              <a:latin typeface="Calibri" panose="020F0502020204030204" pitchFamily="34" charset="0"/>
              <a:ea typeface="Times New Roman" panose="02020603050405020304" pitchFamily="18" charset="0"/>
            </a:endParaRPr>
          </a:p>
          <a:p>
            <a:pPr lvl="0" algn="just">
              <a:lnSpc>
                <a:spcPct val="115000"/>
              </a:lnSpc>
              <a:tabLst>
                <a:tab pos="457200" algn="l"/>
              </a:tabLst>
            </a:pPr>
            <a:r>
              <a:rPr lang="hi-IN" sz="2800" u="sng" dirty="0">
                <a:solidFill>
                  <a:srgbClr val="C00000"/>
                </a:solidFill>
                <a:latin typeface="Calibri" panose="020F0502020204030204" pitchFamily="34" charset="0"/>
                <a:ea typeface="Times New Roman" panose="02020603050405020304" pitchFamily="18" charset="0"/>
              </a:rPr>
              <a:t>कमी</a:t>
            </a:r>
            <a:r>
              <a:rPr lang="en-US"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ग्लोसिटिस, कोणीय स्टामाटाइटिस और चीलोसिस (मौखिक बलगम झिल्ली, जीभ और होंठों के सभी </a:t>
            </a:r>
            <a:r>
              <a:rPr lang="en-US" sz="2800" dirty="0">
                <a:latin typeface="Calibri" panose="020F0502020204030204" pitchFamily="34" charset="0"/>
                <a:ea typeface="Times New Roman" panose="02020603050405020304" pitchFamily="18" charset="0"/>
                <a:cs typeface="Mangal" panose="02040503050203030202" pitchFamily="18" charset="0"/>
              </a:rPr>
              <a:t>desquamation </a:t>
            </a:r>
            <a:r>
              <a:rPr lang="hi-IN" sz="2800" dirty="0">
                <a:latin typeface="Calibri" panose="020F0502020204030204" pitchFamily="34" charset="0"/>
                <a:ea typeface="Times New Roman" panose="02020603050405020304" pitchFamily="18" charset="0"/>
              </a:rPr>
              <a:t>और अल्सरेशन)
नासोलैबियल डिस्सेबेकिया (वसामय ग्रंथियों का विकार)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81817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6E58EB3-D2ED-CEB9-4E92-92D3DB51C321}"/>
              </a:ext>
            </a:extLst>
          </p:cNvPr>
          <p:cNvSpPr txBox="1"/>
          <p:nvPr/>
        </p:nvSpPr>
        <p:spPr>
          <a:xfrm>
            <a:off x="429660" y="372793"/>
            <a:ext cx="8377896" cy="5925340"/>
          </a:xfrm>
          <a:prstGeom prst="rect">
            <a:avLst/>
          </a:prstGeom>
          <a:noFill/>
        </p:spPr>
        <p:txBody>
          <a:bodyPr wrap="square">
            <a:spAutoFit/>
          </a:bodyPr>
          <a:lstStyle/>
          <a:p>
            <a:pPr algn="just">
              <a:lnSpc>
                <a:spcPct val="115000"/>
              </a:lnSpc>
              <a:spcAft>
                <a:spcPts val="1000"/>
              </a:spcAft>
            </a:pPr>
            <a:r>
              <a:rPr lang="hi-IN" sz="3200" u="sng" dirty="0">
                <a:solidFill>
                  <a:srgbClr val="00B050"/>
                </a:solidFill>
                <a:latin typeface="Calibri" panose="020F0502020204030204" pitchFamily="34" charset="0"/>
                <a:ea typeface="Times New Roman" panose="02020603050405020304" pitchFamily="18" charset="0"/>
              </a:rPr>
              <a:t>उपचार</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टी. राइबोफ्लेविन 10 मिलीग्राम प्रतिदिन मुंह से जब तक लक्षण कम न हो जाएं</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lvl="0" algn="just">
              <a:lnSpc>
                <a:spcPct val="115000"/>
              </a:lnSpc>
              <a:spcAft>
                <a:spcPts val="1000"/>
              </a:spcAft>
              <a:tabLst>
                <a:tab pos="457200" algn="l"/>
              </a:tabLst>
            </a:pPr>
            <a:r>
              <a:rPr lang="hi-IN" sz="3200" b="1" u="sng" dirty="0">
                <a:solidFill>
                  <a:srgbClr val="FF0000"/>
                </a:solidFill>
                <a:latin typeface="Calibri" panose="020F0502020204030204" pitchFamily="34" charset="0"/>
                <a:ea typeface="Times New Roman" panose="02020603050405020304" pitchFamily="18" charset="0"/>
              </a:rPr>
              <a:t>नियासिन (विटामिन बी 3</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u="sng" dirty="0">
                <a:solidFill>
                  <a:srgbClr val="00B0F0"/>
                </a:solidFill>
                <a:latin typeface="Calibri" panose="020F0502020204030204" pitchFamily="34" charset="0"/>
                <a:ea typeface="Times New Roman" panose="02020603050405020304" pitchFamily="18" charset="0"/>
              </a:rPr>
              <a:t>कार्य</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शरीर में महत्वपूर्ण चयापचय प्रतिक्रियाओं के लिए एक कोएंजाइम के रूप में</a:t>
            </a:r>
            <a:endParaRPr lang="en-IN" sz="3200" dirty="0">
              <a:solidFill>
                <a:srgbClr val="00206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3200" u="sng" dirty="0">
                <a:solidFill>
                  <a:srgbClr val="7030A0"/>
                </a:solidFill>
                <a:latin typeface="Calibri" panose="020F0502020204030204" pitchFamily="34" charset="0"/>
                <a:ea typeface="Times New Roman" panose="02020603050405020304" pitchFamily="18" charset="0"/>
              </a:rPr>
              <a:t>स्रोत</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पौधे, मांस, मछली, अंडे और पनीर</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48666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0CF1C0C-08FC-1573-B10C-6DD2C2E48675}"/>
              </a:ext>
            </a:extLst>
          </p:cNvPr>
          <p:cNvSpPr txBox="1"/>
          <p:nvPr/>
        </p:nvSpPr>
        <p:spPr>
          <a:xfrm>
            <a:off x="481284" y="1218979"/>
            <a:ext cx="8058867" cy="5544338"/>
          </a:xfrm>
          <a:prstGeom prst="rect">
            <a:avLst/>
          </a:prstGeom>
          <a:noFill/>
        </p:spPr>
        <p:txBody>
          <a:bodyPr wrap="square">
            <a:spAutoFit/>
          </a:bodyPr>
          <a:lstStyle/>
          <a:p>
            <a:pPr marL="685800" indent="-914400" algn="just">
              <a:lnSpc>
                <a:spcPct val="115000"/>
              </a:lnSpc>
              <a:spcAft>
                <a:spcPts val="1000"/>
              </a:spcAft>
              <a:tabLst>
                <a:tab pos="457200" algn="l"/>
                <a:tab pos="3800475" algn="l"/>
              </a:tabLst>
            </a:pPr>
            <a:r>
              <a:rPr lang="hi-IN" sz="2800" dirty="0">
                <a:solidFill>
                  <a:srgbClr val="002060"/>
                </a:solidFill>
                <a:latin typeface="Calibri" panose="020F0502020204030204" pitchFamily="34" charset="0"/>
                <a:ea typeface="Times New Roman" panose="02020603050405020304" pitchFamily="18" charset="0"/>
              </a:rPr>
              <a:t>इस पाठ के पूरा होने पर आप निम्न में सक्षम होंगे</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p>
          <a:p>
            <a:pPr marL="685800" indent="-914400" algn="just">
              <a:lnSpc>
                <a:spcPct val="115000"/>
              </a:lnSpc>
              <a:spcAft>
                <a:spcPts val="1000"/>
              </a:spcAft>
              <a:tabLst>
                <a:tab pos="457200" algn="l"/>
                <a:tab pos="3800475" algn="l"/>
              </a:tabLst>
            </a:pP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1. </a:t>
            </a:r>
            <a:r>
              <a:rPr lang="hi-IN" sz="2800" dirty="0">
                <a:solidFill>
                  <a:srgbClr val="002060"/>
                </a:solidFill>
                <a:latin typeface="Calibri" panose="020F0502020204030204" pitchFamily="34" charset="0"/>
                <a:ea typeface="Times New Roman" panose="02020603050405020304" pitchFamily="18" charset="0"/>
              </a:rPr>
              <a:t>विटामिन को परिभाषित करें और उन्हें श्रेणियों में रखें
2. विटामिन ए के कार्य, स्रोत और कमी विकार की व्याख्या कीजिए
3. वयस्कों और बच्चों में विटामिन डी की कमी से होने वाले विकार, इसके प्रबंधन और विषाक्तता के लक्षण बताएं
4. थियामिन के साथ-साथ इसके प्रबंधन के कार्यों, स्रोतों और कमी विकार की सूची बनाएं</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3686730" y="310571"/>
            <a:ext cx="1627369" cy="646331"/>
          </a:xfrm>
          <a:prstGeom prst="rect">
            <a:avLst/>
          </a:prstGeom>
          <a:noFill/>
        </p:spPr>
        <p:txBody>
          <a:bodyPr wrap="none" rtlCol="0">
            <a:spAutoFit/>
          </a:bodyPr>
          <a:lstStyle/>
          <a:p>
            <a:pPr algn="ctr"/>
            <a:r>
              <a:rPr lang="hi-IN" sz="3600" b="1" u="sng" dirty="0">
                <a:solidFill>
                  <a:srgbClr val="FF0000"/>
                </a:solidFill>
                <a:latin typeface="Calibri" panose="020F0502020204030204" pitchFamily="34" charset="0"/>
                <a:ea typeface="Times New Roman" panose="02020603050405020304" pitchFamily="18" charset="0"/>
              </a:rPr>
              <a:t>उद्देश्यों</a:t>
            </a:r>
            <a:endParaRPr lang="en-IN" sz="36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82887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79D5B00-6C73-FEBE-FF05-D24D4ECA4060}"/>
              </a:ext>
            </a:extLst>
          </p:cNvPr>
          <p:cNvSpPr txBox="1"/>
          <p:nvPr/>
        </p:nvSpPr>
        <p:spPr>
          <a:xfrm>
            <a:off x="119292" y="0"/>
            <a:ext cx="8905415" cy="7072705"/>
          </a:xfrm>
          <a:prstGeom prst="rect">
            <a:avLst/>
          </a:prstGeom>
          <a:noFill/>
        </p:spPr>
        <p:txBody>
          <a:bodyPr wrap="square">
            <a:spAutoFit/>
          </a:bodyPr>
          <a:lstStyle/>
          <a:p>
            <a:pPr algn="just">
              <a:lnSpc>
                <a:spcPct val="115000"/>
              </a:lnSpc>
              <a:spcAft>
                <a:spcPts val="1000"/>
              </a:spcAft>
            </a:pPr>
            <a:r>
              <a:rPr lang="hi-IN" sz="3200" u="sng" dirty="0">
                <a:solidFill>
                  <a:srgbClr val="FFC000"/>
                </a:solidFill>
                <a:latin typeface="Calibri" panose="020F0502020204030204" pitchFamily="34" charset="0"/>
                <a:ea typeface="Times New Roman" panose="02020603050405020304" pitchFamily="18" charset="0"/>
              </a:rPr>
              <a:t>वयस्कों में दैनिक आवश्यकता</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6.6mg </a:t>
            </a:r>
            <a:r>
              <a:rPr lang="hi-IN" sz="3200" dirty="0">
                <a:solidFill>
                  <a:srgbClr val="002060"/>
                </a:solidFill>
                <a:latin typeface="Calibri" panose="020F0502020204030204" pitchFamily="34" charset="0"/>
                <a:ea typeface="Times New Roman" panose="02020603050405020304" pitchFamily="18" charset="0"/>
              </a:rPr>
              <a:t>प्रति 1000</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kcal </a:t>
            </a:r>
            <a:r>
              <a:rPr lang="hi-IN" sz="3200" dirty="0">
                <a:solidFill>
                  <a:srgbClr val="002060"/>
                </a:solidFill>
                <a:latin typeface="Calibri" panose="020F0502020204030204" pitchFamily="34" charset="0"/>
                <a:ea typeface="Times New Roman" panose="02020603050405020304" pitchFamily="18" charset="0"/>
              </a:rPr>
              <a:t>ऊर्जा सेवन</a:t>
            </a:r>
            <a:endParaRPr lang="en-IN" sz="3200" dirty="0">
              <a:solidFill>
                <a:srgbClr val="00206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3200" u="sng" dirty="0">
                <a:solidFill>
                  <a:srgbClr val="C00000"/>
                </a:solidFill>
                <a:latin typeface="Calibri" panose="020F0502020204030204" pitchFamily="34" charset="0"/>
                <a:ea typeface="Times New Roman" panose="02020603050405020304" pitchFamily="18" charset="0"/>
              </a:rPr>
              <a:t>कमी</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dirty="0">
                <a:solidFill>
                  <a:srgbClr val="002060"/>
                </a:solidFill>
                <a:latin typeface="Calibri" panose="020F0502020204030204" pitchFamily="34" charset="0"/>
                <a:ea typeface="Times New Roman" panose="02020603050405020304" pitchFamily="18" charset="0"/>
              </a:rPr>
              <a:t>पेलाग्रा नामक एक बीमारी की ओर जाता है जिसमें निम्नलिखित विशिष्ट विशेषताएं होती हैं (3 डी)</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जिल्द की सूजन: चेहरे को छोड़कर, सूर्य के प्रकाश के संपर्क में आने वाले क्षेत्रों पर एरिथेमा और पुटिकाएं
दस्त: ग्लोसिटिस, मतली, एनोरेक्सिया के साथ
मनोभ्रंश: तीव्र भ्रम या मानसिक कुप्रथा का धीमी गति से बिगड़ना</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14235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0F52302-5FF0-7C72-17FE-8FDF4F0A76D7}"/>
              </a:ext>
            </a:extLst>
          </p:cNvPr>
          <p:cNvSpPr txBox="1"/>
          <p:nvPr/>
        </p:nvSpPr>
        <p:spPr>
          <a:xfrm>
            <a:off x="134472" y="-73228"/>
            <a:ext cx="8417859" cy="6854825"/>
          </a:xfrm>
          <a:prstGeom prst="rect">
            <a:avLst/>
          </a:prstGeom>
          <a:noFill/>
        </p:spPr>
        <p:txBody>
          <a:bodyPr wrap="square">
            <a:spAutoFit/>
          </a:bodyPr>
          <a:lstStyle/>
          <a:p>
            <a:pPr algn="just">
              <a:lnSpc>
                <a:spcPct val="115000"/>
              </a:lnSpc>
            </a:pPr>
            <a:r>
              <a:rPr lang="hi-IN" sz="3200" u="sng" dirty="0">
                <a:solidFill>
                  <a:srgbClr val="0070C0"/>
                </a:solidFill>
                <a:latin typeface="Calibri" panose="020F0502020204030204" pitchFamily="34" charset="0"/>
                <a:ea typeface="Times New Roman" panose="02020603050405020304" pitchFamily="18" charset="0"/>
              </a:rPr>
              <a:t>उपचार</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T. Niacinamide 100mg 8 </a:t>
            </a:r>
            <a:r>
              <a:rPr lang="en-US" sz="3200" dirty="0" err="1">
                <a:solidFill>
                  <a:srgbClr val="002060"/>
                </a:solidFill>
                <a:latin typeface="Calibri" panose="020F0502020204030204" pitchFamily="34" charset="0"/>
                <a:ea typeface="Times New Roman" panose="02020603050405020304" pitchFamily="18" charset="0"/>
                <a:cs typeface="Mangal" panose="02040503050203030202" pitchFamily="18" charset="0"/>
              </a:rPr>
              <a:t>hrly</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2060"/>
                </a:solidFill>
                <a:latin typeface="Calibri" panose="020F0502020204030204" pitchFamily="34" charset="0"/>
                <a:ea typeface="Times New Roman" panose="02020603050405020304" pitchFamily="18" charset="0"/>
              </a:rPr>
              <a:t>मुंह से</a:t>
            </a:r>
            <a:endParaRPr lang="en-IN" sz="3200" dirty="0">
              <a:solidFill>
                <a:srgbClr val="002060"/>
              </a:solidFill>
              <a:latin typeface="Calibri" panose="020F0502020204030204" pitchFamily="34" charset="0"/>
              <a:ea typeface="Times New Roman" panose="02020603050405020304" pitchFamily="18" charset="0"/>
            </a:endParaRPr>
          </a:p>
          <a:p>
            <a:pPr lvl="0" algn="just">
              <a:lnSpc>
                <a:spcPct val="115000"/>
              </a:lnSpc>
              <a:tabLst>
                <a:tab pos="457200" algn="l"/>
              </a:tabLst>
            </a:pPr>
            <a:r>
              <a:rPr lang="hi-IN" sz="3200" b="1" u="sng" dirty="0">
                <a:solidFill>
                  <a:srgbClr val="FF0000"/>
                </a:solidFill>
                <a:latin typeface="Calibri" panose="020F0502020204030204" pitchFamily="34" charset="0"/>
                <a:ea typeface="Times New Roman" panose="02020603050405020304" pitchFamily="18" charset="0"/>
              </a:rPr>
              <a:t>विटामिन बी 6 (पाइरिडोक्सिन</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pPr>
            <a:r>
              <a:rPr lang="hi-IN" sz="3200" u="sng" dirty="0">
                <a:solidFill>
                  <a:srgbClr val="7030A0"/>
                </a:solidFill>
                <a:latin typeface="Calibri" panose="020F0502020204030204" pitchFamily="34" charset="0"/>
                <a:ea typeface="Times New Roman" panose="02020603050405020304" pitchFamily="18" charset="0"/>
              </a:rPr>
              <a:t>कार्य</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पाइरिडोक्सिन अमीनो एसिड के चयापचय में बड़ी संख्या में एंजाइमेटिक प्रतिक्रियाओं के लिए एक सह-एंजाइम है</a:t>
            </a:r>
            <a:endParaRPr lang="en-IN" sz="3200" dirty="0">
              <a:solidFill>
                <a:srgbClr val="002060"/>
              </a:solidFill>
              <a:latin typeface="Calibri" panose="020F0502020204030204" pitchFamily="34" charset="0"/>
              <a:ea typeface="Times New Roman" panose="02020603050405020304" pitchFamily="18" charset="0"/>
            </a:endParaRPr>
          </a:p>
          <a:p>
            <a:pPr lvl="0" algn="just">
              <a:lnSpc>
                <a:spcPct val="115000"/>
              </a:lnSpc>
              <a:tabLst>
                <a:tab pos="457200" algn="l"/>
              </a:tabLst>
            </a:pPr>
            <a:r>
              <a:rPr lang="hi-IN" sz="3200" u="sng" dirty="0">
                <a:solidFill>
                  <a:srgbClr val="00B050"/>
                </a:solidFill>
                <a:latin typeface="Calibri" panose="020F0502020204030204" pitchFamily="34" charset="0"/>
                <a:ea typeface="Times New Roman" panose="02020603050405020304" pitchFamily="18" charset="0"/>
              </a:rPr>
              <a:t>स्रोत</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मांस, मछली, आलू और केले</a:t>
            </a:r>
            <a:endParaRPr lang="en-IN" sz="3200" dirty="0">
              <a:solidFill>
                <a:srgbClr val="002060"/>
              </a:solidFill>
              <a:latin typeface="Calibri" panose="020F0502020204030204" pitchFamily="34" charset="0"/>
              <a:ea typeface="Times New Roman" panose="02020603050405020304" pitchFamily="18" charset="0"/>
            </a:endParaRPr>
          </a:p>
          <a:p>
            <a:pPr lvl="0" algn="just">
              <a:lnSpc>
                <a:spcPct val="115000"/>
              </a:lnSpc>
              <a:tabLst>
                <a:tab pos="457200" algn="l"/>
              </a:tabLst>
            </a:pPr>
            <a:r>
              <a:rPr lang="hi-IN" sz="3200" u="sng" dirty="0">
                <a:solidFill>
                  <a:srgbClr val="FFC000"/>
                </a:solidFill>
                <a:latin typeface="Calibri" panose="020F0502020204030204" pitchFamily="34" charset="0"/>
                <a:ea typeface="Times New Roman" panose="02020603050405020304" pitchFamily="18" charset="0"/>
              </a:rPr>
              <a:t>दैनिक आवश्यकता</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वयस्कों के लिए 2 मिलीग्राम/दिन और गर्भावस्था और स्तनपान में 2.5 मिलीग्राम/दिन</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623319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7A110AA-C240-EA5C-455E-4526361C76CC}"/>
              </a:ext>
            </a:extLst>
          </p:cNvPr>
          <p:cNvSpPr txBox="1"/>
          <p:nvPr/>
        </p:nvSpPr>
        <p:spPr>
          <a:xfrm>
            <a:off x="134473" y="197224"/>
            <a:ext cx="8881783" cy="6294031"/>
          </a:xfrm>
          <a:prstGeom prst="rect">
            <a:avLst/>
          </a:prstGeom>
          <a:noFill/>
        </p:spPr>
        <p:txBody>
          <a:bodyPr wrap="square">
            <a:spAutoFit/>
          </a:bodyPr>
          <a:lstStyle/>
          <a:p>
            <a:pPr algn="just">
              <a:lnSpc>
                <a:spcPct val="115000"/>
              </a:lnSpc>
              <a:spcAft>
                <a:spcPts val="1000"/>
              </a:spcAft>
            </a:pPr>
            <a:r>
              <a:rPr lang="hi-IN" sz="3200" u="sng" dirty="0">
                <a:solidFill>
                  <a:srgbClr val="FFC000"/>
                </a:solidFill>
                <a:latin typeface="Calibri" panose="020F0502020204030204" pitchFamily="34" charset="0"/>
                <a:ea typeface="Times New Roman" panose="02020603050405020304" pitchFamily="18" charset="0"/>
              </a:rPr>
              <a:t>कमी</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solidFill>
                  <a:srgbClr val="002060"/>
                </a:solidFill>
                <a:latin typeface="Calibri" panose="020F0502020204030204" pitchFamily="34" charset="0"/>
                <a:ea typeface="Times New Roman" panose="02020603050405020304" pitchFamily="18" charset="0"/>
              </a:rPr>
              <a:t>आमतौर पर आइसोनियाज़िड और पेंसिलमाइन जैसी दवाओं के सेवन और साइडरोब्लास्टिक एनीमिया में होता है</a:t>
            </a:r>
            <a:endParaRPr lang="en-IN" sz="2800" dirty="0">
              <a:solidFill>
                <a:srgbClr val="002060"/>
              </a:solidFill>
              <a:latin typeface="Calibri" panose="020F0502020204030204" pitchFamily="34" charset="0"/>
              <a:ea typeface="Times New Roman" panose="02020603050405020304" pitchFamily="18" charset="0"/>
            </a:endParaRPr>
          </a:p>
          <a:p>
            <a:pPr algn="just">
              <a:lnSpc>
                <a:spcPct val="115000"/>
              </a:lnSpc>
              <a:spcAft>
                <a:spcPts val="1000"/>
              </a:spcAft>
            </a:pPr>
            <a:r>
              <a:rPr lang="hi-IN" sz="2800" dirty="0">
                <a:solidFill>
                  <a:srgbClr val="002060"/>
                </a:solidFill>
                <a:latin typeface="Calibri" panose="020F0502020204030204" pitchFamily="34" charset="0"/>
                <a:ea typeface="Times New Roman" panose="02020603050405020304" pitchFamily="18" charset="0"/>
              </a:rPr>
              <a:t>आमतौर पर परिधीय न्यूरोपैथी के रूप में प्रस्तुत करता है</a:t>
            </a:r>
            <a:endParaRPr lang="en-IN" sz="2800" dirty="0">
              <a:solidFill>
                <a:srgbClr val="002060"/>
              </a:solidFill>
              <a:latin typeface="Calibri" panose="020F0502020204030204" pitchFamily="34" charset="0"/>
              <a:ea typeface="Times New Roman" panose="02020603050405020304" pitchFamily="18" charset="0"/>
            </a:endParaRPr>
          </a:p>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विषाक्तता</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कई महीनों तक बी 6 की मेगाविटामिन खुराक संवेदी पॉली-न्यूरोपैथी का कारण बन सकती है</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u="sng" dirty="0">
                <a:solidFill>
                  <a:srgbClr val="00B050"/>
                </a:solidFill>
                <a:latin typeface="Calibri" panose="020F0502020204030204" pitchFamily="34" charset="0"/>
                <a:ea typeface="Times New Roman" panose="02020603050405020304" pitchFamily="18" charset="0"/>
              </a:rPr>
              <a:t>उपचार</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10 मिलीग्राम/दिन जब तक आईएनएच का सेवन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65529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E78A8FC-41F3-A6FD-450A-7EB2ED90A90F}"/>
              </a:ext>
            </a:extLst>
          </p:cNvPr>
          <p:cNvSpPr txBox="1"/>
          <p:nvPr/>
        </p:nvSpPr>
        <p:spPr>
          <a:xfrm>
            <a:off x="87406" y="2"/>
            <a:ext cx="9056594" cy="6946773"/>
          </a:xfrm>
          <a:prstGeom prst="rect">
            <a:avLst/>
          </a:prstGeom>
          <a:noFill/>
        </p:spPr>
        <p:txBody>
          <a:bodyPr wrap="square">
            <a:spAutoFit/>
          </a:bodyPr>
          <a:lstStyle/>
          <a:p>
            <a:pPr algn="ctr">
              <a:spcAft>
                <a:spcPts val="1000"/>
              </a:spcAft>
            </a:pPr>
            <a:r>
              <a:rPr lang="hi-IN" sz="2800" b="1" u="sng" dirty="0">
                <a:solidFill>
                  <a:srgbClr val="FF0000"/>
                </a:solidFill>
                <a:latin typeface="Calibri" panose="020F0502020204030204" pitchFamily="34" charset="0"/>
                <a:ea typeface="Times New Roman" panose="02020603050405020304" pitchFamily="18" charset="0"/>
              </a:rPr>
              <a:t>बायोटिन</a:t>
            </a:r>
            <a:endParaRPr lang="en-IN" sz="2800" b="1" u="sng" dirty="0">
              <a:solidFill>
                <a:srgbClr val="FF0000"/>
              </a:solidFill>
              <a:latin typeface="Calibri" panose="020F0502020204030204" pitchFamily="34" charset="0"/>
              <a:ea typeface="Times New Roman" panose="02020603050405020304" pitchFamily="18" charset="0"/>
            </a:endParaRPr>
          </a:p>
          <a:p>
            <a:pPr>
              <a:spcAft>
                <a:spcPts val="1000"/>
              </a:spcAft>
            </a:pPr>
            <a:r>
              <a:rPr lang="hi-IN" sz="2800" u="sng" dirty="0">
                <a:solidFill>
                  <a:srgbClr val="00B0F0"/>
                </a:solidFill>
                <a:latin typeface="Calibri" panose="020F0502020204030204" pitchFamily="34" charset="0"/>
                <a:ea typeface="Times New Roman" panose="02020603050405020304" pitchFamily="18" charset="0"/>
              </a:rPr>
              <a:t>कार्य</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कार्बोहाइड्रेट, फैटी एसिड और अमीनो एसिड चयापचय में एक कोएंजाइम</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800" u="sng" dirty="0">
                <a:solidFill>
                  <a:srgbClr val="7030A0"/>
                </a:solidFill>
                <a:latin typeface="Calibri" panose="020F0502020204030204" pitchFamily="34" charset="0"/>
                <a:ea typeface="Times New Roman" panose="02020603050405020304" pitchFamily="18" charset="0"/>
              </a:rPr>
              <a:t>स्रोत</a:t>
            </a: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जिगर, अंडे की जर्दी, अनाज, खमीर</a:t>
            </a:r>
            <a:endParaRPr lang="en-IN" sz="2800" dirty="0">
              <a:solidFill>
                <a:srgbClr val="002060"/>
              </a:solidFill>
              <a:latin typeface="Calibri" panose="020F0502020204030204" pitchFamily="34" charset="0"/>
              <a:ea typeface="Times New Roman" panose="02020603050405020304" pitchFamily="18" charset="0"/>
            </a:endParaRPr>
          </a:p>
          <a:p>
            <a:pPr lvl="0" algn="just">
              <a:tabLst>
                <a:tab pos="457200" algn="l"/>
              </a:tabLst>
            </a:pPr>
            <a:r>
              <a:rPr lang="hi-IN" sz="2800" u="sng" dirty="0">
                <a:solidFill>
                  <a:srgbClr val="C00000"/>
                </a:solidFill>
                <a:latin typeface="Calibri" panose="020F0502020204030204" pitchFamily="34" charset="0"/>
                <a:ea typeface="Times New Roman" panose="02020603050405020304" pitchFamily="18" charset="0"/>
              </a:rPr>
              <a:t>कमी</a:t>
            </a:r>
            <a:r>
              <a:rPr lang="en-US"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दुर्लभ लेकिन बड़ी मात्रा में कच्चे अंडे की सफेदी का अंतर्ग्रहण हो सकता है; पपड़ीदार जिल्द की सूजन, खालित्य और पेरेस्टेसिया के रूप में प्रकट होता है</a:t>
            </a:r>
            <a:endParaRPr lang="en-IN" sz="2800" dirty="0">
              <a:solidFill>
                <a:srgbClr val="002060"/>
              </a:solidFill>
              <a:latin typeface="Calibri" panose="020F0502020204030204" pitchFamily="34" charset="0"/>
              <a:ea typeface="Times New Roman" panose="02020603050405020304" pitchFamily="18" charset="0"/>
            </a:endParaRPr>
          </a:p>
          <a:p>
            <a:pPr lvl="0" algn="just">
              <a:lnSpc>
                <a:spcPct val="115000"/>
              </a:lnSpc>
              <a:tabLst>
                <a:tab pos="457200" algn="l"/>
              </a:tabLst>
            </a:pPr>
            <a:r>
              <a:rPr lang="hi-IN" sz="2800" u="sng" dirty="0">
                <a:solidFill>
                  <a:srgbClr val="00B050"/>
                </a:solidFill>
                <a:latin typeface="Calibri" panose="020F0502020204030204" pitchFamily="34" charset="0"/>
                <a:ea typeface="Times New Roman" panose="02020603050405020304" pitchFamily="18" charset="0"/>
              </a:rPr>
              <a:t>उपचार</a:t>
            </a: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कमी दुर्लभ है और मल्टीविटामिन की कमी के हिस्से के रूप में मौजूद हो सकती है और मल्टीविटामिन की खुराक पर्याप्त है</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497411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880E044-5D72-E074-3152-F312156A0502}"/>
              </a:ext>
            </a:extLst>
          </p:cNvPr>
          <p:cNvSpPr txBox="1"/>
          <p:nvPr/>
        </p:nvSpPr>
        <p:spPr>
          <a:xfrm>
            <a:off x="134472" y="42973"/>
            <a:ext cx="8875059" cy="6269665"/>
          </a:xfrm>
          <a:prstGeom prst="rect">
            <a:avLst/>
          </a:prstGeom>
          <a:noFill/>
        </p:spPr>
        <p:txBody>
          <a:bodyPr wrap="square">
            <a:spAutoFit/>
          </a:bodyPr>
          <a:lstStyle/>
          <a:p>
            <a:pPr algn="ctr"/>
            <a:r>
              <a:rPr lang="hi-IN" sz="3200" b="1" u="sng" dirty="0">
                <a:solidFill>
                  <a:srgbClr val="FF0000"/>
                </a:solidFill>
                <a:latin typeface="Calibri" panose="020F0502020204030204" pitchFamily="34" charset="0"/>
                <a:ea typeface="Times New Roman" panose="02020603050405020304" pitchFamily="18" charset="0"/>
              </a:rPr>
              <a:t>विटामिन बी 12 और फोलेट: (कोबालामिन और फोलिक एसिड</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3200" u="sng" dirty="0">
                <a:solidFill>
                  <a:srgbClr val="C00000"/>
                </a:solidFill>
                <a:latin typeface="Calibri" panose="020F0502020204030204" pitchFamily="34" charset="0"/>
                <a:ea typeface="Times New Roman" panose="02020603050405020304" pitchFamily="18" charset="0"/>
              </a:rPr>
              <a:t>कार्य</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ये विटामिन हेमेटोपोइजिस और माइलिन की अखंडता में एक आवश्यक भूमिका निभाते हैं; फोलिक एसिड इसके अलावा न्यूक्लिक एसिड के संश्लेषण और मज्जा में लाल कोशिकाओं के सामान्य विकास के लिए आवश्यक है; यह गर्भावस्था में भ्रूण के न्यूरल ट्यूब दोषों को रोकने के लिए साबित होता है</a:t>
            </a:r>
            <a:endParaRPr lang="en-IN" sz="2800" dirty="0">
              <a:solidFill>
                <a:srgbClr val="00206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2800" u="sng" dirty="0">
                <a:solidFill>
                  <a:srgbClr val="C00000"/>
                </a:solidFill>
                <a:latin typeface="Calibri" panose="020F0502020204030204" pitchFamily="34" charset="0"/>
                <a:ea typeface="Times New Roman" panose="02020603050405020304" pitchFamily="18" charset="0"/>
              </a:rPr>
              <a:t>स्रोत</a:t>
            </a:r>
            <a:r>
              <a:rPr lang="en-US"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विटामिन बी 12 के लिए जिगर और पशु उत्पाद और फोलेट के लिए हरी पत्तेदार सब्जियां</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561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CC6A6A9-336C-BCCC-61D8-B10BC5863F95}"/>
              </a:ext>
            </a:extLst>
          </p:cNvPr>
          <p:cNvSpPr txBox="1"/>
          <p:nvPr/>
        </p:nvSpPr>
        <p:spPr>
          <a:xfrm>
            <a:off x="161367" y="188260"/>
            <a:ext cx="8572499" cy="6524863"/>
          </a:xfrm>
          <a:prstGeom prst="rect">
            <a:avLst/>
          </a:prstGeom>
          <a:noFill/>
        </p:spPr>
        <p:txBody>
          <a:bodyPr wrap="square">
            <a:spAutoFit/>
          </a:bodyPr>
          <a:lstStyle/>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फोलिक एसिड और विटामिन बी12 की दैनिक आवश्यकता</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वयस्कों</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100 µg		1 µg</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गर्भावस्था</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400 µg		1.5 µg</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स्तनपान</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150µg		1.5 µg</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बच्चे</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100 µg		0.2 µg</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कमी</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dirty="0">
                <a:solidFill>
                  <a:srgbClr val="002060"/>
                </a:solidFill>
                <a:latin typeface="Calibri" panose="020F0502020204030204" pitchFamily="34" charset="0"/>
                <a:ea typeface="Times New Roman" panose="02020603050405020304" pitchFamily="18" charset="0"/>
              </a:rPr>
              <a:t>शाकाहारियों में आम जो पशु उत्पादों और टैपवार्म संक्रमण नहीं लेते हैं; खाना पकाने की दोषपूर्ण आदतों के कारण फोलेट की कमी हो सकती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12355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78C17B3-37C4-6345-B280-E6C557117BF9}"/>
              </a:ext>
            </a:extLst>
          </p:cNvPr>
          <p:cNvSpPr txBox="1"/>
          <p:nvPr/>
        </p:nvSpPr>
        <p:spPr>
          <a:xfrm>
            <a:off x="215155" y="98615"/>
            <a:ext cx="8633011" cy="473257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विटामिन बी 12 की कमी से मेगालोब्लास्टिक एनीमिया, न्यूरोलॉजिकल डिजनरेशन (रीढ़ की हड्डी का सबएक्यूट डिजनरेशन) हो सकता है।
फोलिक एसिड की कमी से ग्लोसिटिस, चीलोसिस और गैस्ट्रोइंटेस्टाइनल गड़बड़ी जैसे दस्त, फैलाव और पेट फूलना के साथ-साथ स्पाइना बिफिडा, एनीसेफली और एन्सेफेलोसेले जैसे जन्म दोष भी होंगे</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989035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4ACE8DA-DF19-1A51-16DF-AE223E17ACB2}"/>
              </a:ext>
            </a:extLst>
          </p:cNvPr>
          <p:cNvSpPr txBox="1"/>
          <p:nvPr/>
        </p:nvSpPr>
        <p:spPr>
          <a:xfrm>
            <a:off x="374984" y="523660"/>
            <a:ext cx="8417859" cy="3728200"/>
          </a:xfrm>
          <a:prstGeom prst="rect">
            <a:avLst/>
          </a:prstGeom>
          <a:noFill/>
        </p:spPr>
        <p:txBody>
          <a:bodyPr wrap="square">
            <a:spAutoFit/>
          </a:bodyPr>
          <a:lstStyle/>
          <a:p>
            <a:pPr algn="just">
              <a:lnSpc>
                <a:spcPct val="115000"/>
              </a:lnSpc>
              <a:spcAft>
                <a:spcPts val="1000"/>
              </a:spcAft>
            </a:pPr>
            <a:r>
              <a:rPr lang="hi-IN" sz="3200" u="sng" dirty="0">
                <a:solidFill>
                  <a:srgbClr val="00B0F0"/>
                </a:solidFill>
                <a:latin typeface="Calibri" panose="020F0502020204030204" pitchFamily="34" charset="0"/>
                <a:ea typeface="Times New Roman" panose="02020603050405020304" pitchFamily="18" charset="0"/>
              </a:rPr>
              <a:t>उपचार</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हाइड्रोक्सी कोबालामिन इंजेक्शन 1000</a:t>
            </a:r>
            <a:r>
              <a:rPr lang="el-GR"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μ</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g </a:t>
            </a:r>
            <a:r>
              <a:rPr lang="hi-IN" sz="3200" dirty="0">
                <a:solidFill>
                  <a:srgbClr val="002060"/>
                </a:solidFill>
                <a:latin typeface="Calibri" panose="020F0502020204030204" pitchFamily="34" charset="0"/>
                <a:ea typeface="Times New Roman" panose="02020603050405020304" pitchFamily="18" charset="0"/>
              </a:rPr>
              <a:t>आईएम साप्ताहिक 
न्यूरल ट्यूब दोषों की रोकथाम: टी. फोलिक एसिड गर्भधारण से पहले रोजाना 5 मिलीग्राम टीडीएस गर्भावस्था की तीसरी तिमाही तक</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53207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29C5B48-67D4-7F19-3546-C29B78F6B85C}"/>
              </a:ext>
            </a:extLst>
          </p:cNvPr>
          <p:cNvSpPr txBox="1"/>
          <p:nvPr/>
        </p:nvSpPr>
        <p:spPr>
          <a:xfrm>
            <a:off x="808562" y="234172"/>
            <a:ext cx="8170734" cy="5858655"/>
          </a:xfrm>
          <a:prstGeom prst="rect">
            <a:avLst/>
          </a:prstGeom>
          <a:noFill/>
        </p:spPr>
        <p:txBody>
          <a:bodyPr wrap="square">
            <a:spAutoFit/>
          </a:bodyPr>
          <a:lstStyle/>
          <a:p>
            <a:pPr algn="ctr">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विटामिन सी (एस्कॉर्बिक एसिड</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altLang="en-US" sz="3200" b="1" dirty="0">
                <a:solidFill>
                  <a:srgbClr val="FF0000"/>
                </a:solidFill>
                <a:latin typeface="Arial" panose="020B0604020202020204" pitchFamily="34" charset="0"/>
              </a:rPr>
              <a:t>कार्य</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इंट्रासेल्युलर इलेक्ट्रॉन स्थानांतरण में शामिल – ऊतक ऑक्सीकरण
कोलेजन और संयोजी ऊतक के गठन के लिए आवश्यक
प्रतिरक्षा समारोह और लोहे के अवशोषण में भी एक भूमिका निभाता है</a:t>
            </a:r>
            <a:endParaRPr lang="en-IN" sz="2800" dirty="0">
              <a:solidFill>
                <a:srgbClr val="00206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2800" b="1" u="sng" dirty="0">
                <a:solidFill>
                  <a:srgbClr val="00B050"/>
                </a:solidFill>
                <a:latin typeface="Calibri" panose="020F0502020204030204" pitchFamily="34" charset="0"/>
                <a:ea typeface="Times New Roman" panose="02020603050405020304" pitchFamily="18" charset="0"/>
              </a:rPr>
              <a:t>स्रोत</a:t>
            </a:r>
            <a:r>
              <a:rPr lang="en-US" sz="28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ताजे फल और हरी पत्तेदार सब्जियां</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a:extLst>
              <a:ext uri="{FF2B5EF4-FFF2-40B4-BE49-F238E27FC236}">
                <a16:creationId xmlns:a16="http://schemas.microsoft.com/office/drawing/2014/main" xmlns="" id="{728290F9-EF3E-8577-B208-6DE5BABC7787}"/>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405595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29C5B48-67D4-7F19-3546-C29B78F6B85C}"/>
              </a:ext>
            </a:extLst>
          </p:cNvPr>
          <p:cNvSpPr txBox="1"/>
          <p:nvPr/>
        </p:nvSpPr>
        <p:spPr>
          <a:xfrm>
            <a:off x="559180" y="197226"/>
            <a:ext cx="8170734" cy="3321935"/>
          </a:xfrm>
          <a:prstGeom prst="rect">
            <a:avLst/>
          </a:prstGeom>
          <a:noFill/>
        </p:spPr>
        <p:txBody>
          <a:bodyPr wrap="square">
            <a:spAutoFit/>
          </a:bodyPr>
          <a:lstStyle/>
          <a:p>
            <a:pPr algn="ctr">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विटामिन सी (एस्कॉर्बिक एसिड</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b="1" u="sng" dirty="0">
                <a:solidFill>
                  <a:srgbClr val="C00000"/>
                </a:solidFill>
                <a:latin typeface="Calibri" panose="020F0502020204030204" pitchFamily="34" charset="0"/>
                <a:ea typeface="Times New Roman" panose="02020603050405020304" pitchFamily="18" charset="0"/>
              </a:rPr>
              <a:t>कमी</a:t>
            </a:r>
            <a:r>
              <a:rPr lang="en-US" sz="28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solidFill>
                  <a:srgbClr val="002060"/>
                </a:solidFill>
                <a:latin typeface="Calibri" panose="020F0502020204030204" pitchFamily="34" charset="0"/>
                <a:ea typeface="Times New Roman" panose="02020603050405020304" pitchFamily="18" charset="0"/>
              </a:rPr>
              <a:t>तब होता है जब ताजे फल या सब्जी को 2 - 3 महीनों तक नहीं लिया जाता है; आघात, सर्जरी, जलन, संक्रमण, धूम्रपान और कुछ दवाओं के सेवन में भी विटामिन सी की मांग बढ़ जाती है।</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559179" y="3579986"/>
            <a:ext cx="8170735" cy="2314736"/>
          </a:xfrm>
          <a:prstGeom prst="rect">
            <a:avLst/>
          </a:prstGeom>
          <a:noFill/>
        </p:spPr>
        <p:txBody>
          <a:bodyPr wrap="square" rtlCol="0">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2060"/>
                </a:solidFill>
                <a:latin typeface="Calibri" panose="020F0502020204030204" pitchFamily="34" charset="0"/>
                <a:ea typeface="Times New Roman" panose="02020603050405020304" pitchFamily="18" charset="0"/>
              </a:rPr>
              <a:t>स्कर्वी के रूप में प्रकट होता है -
विशेषता संकेत सूजन और स्पंजी मसूड़े हैं, जो आसानी से खून बहने लगता है
सहज चोट लगना</a:t>
            </a:r>
            <a:endParaRPr lang="en-IN" dirty="0"/>
          </a:p>
        </p:txBody>
      </p:sp>
    </p:spTree>
    <p:extLst>
      <p:ext uri="{BB962C8B-B14F-4D97-AF65-F5344CB8AC3E}">
        <p14:creationId xmlns:p14="http://schemas.microsoft.com/office/powerpoint/2010/main" val="3033313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2F0BC04-6E88-8148-4143-5910DF8955E1}"/>
              </a:ext>
            </a:extLst>
          </p:cNvPr>
          <p:cNvSpPr txBox="1"/>
          <p:nvPr/>
        </p:nvSpPr>
        <p:spPr>
          <a:xfrm>
            <a:off x="480397" y="1335180"/>
            <a:ext cx="8335799" cy="3544817"/>
          </a:xfrm>
          <a:prstGeom prst="rect">
            <a:avLst/>
          </a:prstGeom>
          <a:noFill/>
        </p:spPr>
        <p:txBody>
          <a:bodyPr wrap="square">
            <a:spAutoFit/>
          </a:bodyPr>
          <a:lstStyle/>
          <a:p>
            <a:pPr lvl="0" algn="just">
              <a:lnSpc>
                <a:spcPct val="115000"/>
              </a:lnSpc>
              <a:tabLst>
                <a:tab pos="708660" algn="l"/>
              </a:tabLst>
            </a:pP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5. </a:t>
            </a:r>
            <a:r>
              <a:rPr lang="hi-IN" sz="2800" dirty="0">
                <a:solidFill>
                  <a:srgbClr val="002060"/>
                </a:solidFill>
                <a:latin typeface="Calibri" panose="020F0502020204030204" pitchFamily="34" charset="0"/>
                <a:ea typeface="Times New Roman" panose="02020603050405020304" pitchFamily="18" charset="0"/>
              </a:rPr>
              <a:t>नियासिन के साथ-साथ इसके प्रबंधन के कार्यों, स्रोतों और कमी विकार की सूची बनाएं
6. विटामिन बी 12 और फोलेट के साथ-साथ इसके प्रबंधन के कार्यों, स्रोतों और कमी विकार की सूची बनाएं
7. एस्कॉर्बिक एसिड के कार्यों, स्रोतों और कमी विकार की सूची बनाएं; अधिक खुराक और इसके प्रबंधन के कारण प्रतिकूल प्रभाव</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p:cNvSpPr txBox="1"/>
          <p:nvPr/>
        </p:nvSpPr>
        <p:spPr>
          <a:xfrm>
            <a:off x="3686730" y="379579"/>
            <a:ext cx="1627369" cy="646331"/>
          </a:xfrm>
          <a:prstGeom prst="rect">
            <a:avLst/>
          </a:prstGeom>
          <a:noFill/>
        </p:spPr>
        <p:txBody>
          <a:bodyPr wrap="none" rtlCol="0">
            <a:spAutoFit/>
          </a:bodyPr>
          <a:lstStyle/>
          <a:p>
            <a:pPr algn="ctr"/>
            <a:r>
              <a:rPr lang="hi-IN" sz="3600" b="1" u="sng" dirty="0">
                <a:solidFill>
                  <a:srgbClr val="FF0000"/>
                </a:solidFill>
                <a:latin typeface="Calibri" panose="020F0502020204030204" pitchFamily="34" charset="0"/>
                <a:ea typeface="Times New Roman" panose="02020603050405020304" pitchFamily="18" charset="0"/>
              </a:rPr>
              <a:t>उद्देश्यों</a:t>
            </a:r>
            <a:endParaRPr lang="en-IN" sz="36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649318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E16186E-08BE-294A-E845-6EFEB3BDC038}"/>
              </a:ext>
            </a:extLst>
          </p:cNvPr>
          <p:cNvSpPr txBox="1"/>
          <p:nvPr/>
        </p:nvSpPr>
        <p:spPr>
          <a:xfrm>
            <a:off x="435498" y="481207"/>
            <a:ext cx="8165026" cy="4550989"/>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914400" algn="l"/>
              </a:tabLst>
            </a:pPr>
            <a:r>
              <a:rPr lang="hi-IN" sz="3200" dirty="0">
                <a:solidFill>
                  <a:srgbClr val="002060"/>
                </a:solidFill>
                <a:latin typeface="Calibri" panose="020F0502020204030204" pitchFamily="34" charset="0"/>
                <a:ea typeface="Times New Roman" panose="02020603050405020304" pitchFamily="18" charset="0"/>
              </a:rPr>
              <a:t>संयुक्त या जठरांत्र संबंधी मार्ग में रक्तस्राव
अरक्तता
दोषपूर्ण कोलेजन गठन के कारण ताजा घाव ठीक होने में विफल रहते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lvl="0" algn="just">
              <a:lnSpc>
                <a:spcPct val="115000"/>
              </a:lnSpc>
              <a:spcAft>
                <a:spcPts val="1000"/>
              </a:spcAft>
              <a:tabLst>
                <a:tab pos="914400" algn="l"/>
              </a:tabLst>
            </a:pPr>
            <a:r>
              <a:rPr lang="hi-IN" sz="3200" u="sng" dirty="0">
                <a:solidFill>
                  <a:srgbClr val="00B0F0"/>
                </a:solidFill>
                <a:latin typeface="Calibri" panose="020F0502020204030204" pitchFamily="34" charset="0"/>
                <a:ea typeface="Times New Roman" panose="02020603050405020304" pitchFamily="18" charset="0"/>
              </a:rPr>
              <a:t>दैनिक आवश्यकता</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वयस्कों में, यह प्रति दिन 40 -60 मिलीग्राम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347228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2FE21B5-F157-D26B-E127-03B3ED9B3BD7}"/>
              </a:ext>
            </a:extLst>
          </p:cNvPr>
          <p:cNvSpPr txBox="1"/>
          <p:nvPr/>
        </p:nvSpPr>
        <p:spPr>
          <a:xfrm>
            <a:off x="174814" y="600637"/>
            <a:ext cx="8680076" cy="7644144"/>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विषाक्तता</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प्रतिदिन 1 ग्राम से अधिक का सेवन दस्त और गुर्दे ऑक्सालेट पथरी के गठन का कारण बनेगा</a:t>
            </a:r>
            <a:endParaRPr lang="en-IN" sz="3200" dirty="0">
              <a:solidFill>
                <a:srgbClr val="00206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3200" b="1" u="sng" dirty="0">
                <a:solidFill>
                  <a:srgbClr val="00B0F0"/>
                </a:solidFill>
                <a:latin typeface="Calibri" panose="020F0502020204030204" pitchFamily="34" charset="0"/>
                <a:ea typeface="Times New Roman" panose="02020603050405020304" pitchFamily="18" charset="0"/>
              </a:rPr>
              <a:t>उपचार</a:t>
            </a:r>
            <a:r>
              <a:rPr lang="en-US"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एस्कॉर्बिक एसिड 250</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mg 8 </a:t>
            </a:r>
            <a:r>
              <a:rPr lang="hi-IN" sz="3200" dirty="0">
                <a:solidFill>
                  <a:srgbClr val="002060"/>
                </a:solidFill>
                <a:latin typeface="Calibri" panose="020F0502020204030204" pitchFamily="34" charset="0"/>
                <a:ea typeface="Times New Roman" panose="02020603050405020304" pitchFamily="18" charset="0"/>
              </a:rPr>
              <a:t>घंटे स्कर्वी में वकालत की जाती है; हमारे सैनिकों में जहां आगे के स्थानों पर ताजी सब्जी कम होती है टी. एस्कॉर्बिक एसिड 500 मिलीग्राम प्रतिदिन आदर्श होगा</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3200" b="1"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2400" b="1"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486687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23761E-640A-7461-B00C-612B6F44D7E4}"/>
              </a:ext>
            </a:extLst>
          </p:cNvPr>
          <p:cNvSpPr>
            <a:spLocks noGrp="1"/>
          </p:cNvSpPr>
          <p:nvPr>
            <p:ph type="ctrTitle"/>
          </p:nvPr>
        </p:nvSpPr>
        <p:spPr/>
        <p:txBody>
          <a:bodyPr>
            <a:normAutofit/>
          </a:bodyPr>
          <a:lstStyle/>
          <a:p>
            <a:r>
              <a:rPr lang="hi-IN" sz="6600" dirty="0"/>
              <a:t>कोई भी प्रश्न</a:t>
            </a:r>
            <a:endParaRPr lang="en-IN" sz="6600" dirty="0"/>
          </a:p>
        </p:txBody>
      </p:sp>
      <p:sp>
        <p:nvSpPr>
          <p:cNvPr id="3" name="Subtitle 2">
            <a:extLst>
              <a:ext uri="{FF2B5EF4-FFF2-40B4-BE49-F238E27FC236}">
                <a16:creationId xmlns:a16="http://schemas.microsoft.com/office/drawing/2014/main" xmlns="" id="{7A99E748-4E05-1501-0471-2BDA66BDB48F}"/>
              </a:ext>
            </a:extLst>
          </p:cNvPr>
          <p:cNvSpPr>
            <a:spLocks noGrp="1"/>
          </p:cNvSpPr>
          <p:nvPr>
            <p:ph type="subTitle" idx="1"/>
          </p:nvPr>
        </p:nvSpPr>
        <p:spPr>
          <a:xfrm rot="10800000" flipV="1">
            <a:off x="3751730" y="5257803"/>
            <a:ext cx="4249269" cy="1080247"/>
          </a:xfrm>
        </p:spPr>
        <p:txBody>
          <a:bodyPr>
            <a:noAutofit/>
          </a:bodyPr>
          <a:lstStyle/>
          <a:p>
            <a:r>
              <a:rPr lang="hi-IN" sz="6000" dirty="0"/>
              <a:t>धन्यवाद</a:t>
            </a:r>
            <a:endParaRPr lang="en-IN" sz="6000" dirty="0"/>
          </a:p>
        </p:txBody>
      </p:sp>
    </p:spTree>
    <p:extLst>
      <p:ext uri="{BB962C8B-B14F-4D97-AF65-F5344CB8AC3E}">
        <p14:creationId xmlns:p14="http://schemas.microsoft.com/office/powerpoint/2010/main" val="1556755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7ACE56A-62F2-B585-CB52-448EF9C11819}"/>
              </a:ext>
            </a:extLst>
          </p:cNvPr>
          <p:cNvSpPr txBox="1"/>
          <p:nvPr/>
        </p:nvSpPr>
        <p:spPr>
          <a:xfrm>
            <a:off x="242048" y="233085"/>
            <a:ext cx="8706971" cy="6696705"/>
          </a:xfrm>
          <a:prstGeom prst="rect">
            <a:avLst/>
          </a:prstGeom>
          <a:noFill/>
        </p:spPr>
        <p:txBody>
          <a:bodyPr wrap="square">
            <a:spAutoFit/>
          </a:bodyPr>
          <a:lstStyle/>
          <a:p>
            <a:pPr marL="571500" indent="-571500" algn="just">
              <a:lnSpc>
                <a:spcPct val="115000"/>
              </a:lnSpc>
              <a:spcAft>
                <a:spcPts val="1000"/>
              </a:spcAft>
              <a:tabLst>
                <a:tab pos="457200" algn="l"/>
              </a:tabLs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II. </a:t>
            </a:r>
            <a:r>
              <a:rPr lang="hi-IN" sz="3200" u="sng" dirty="0">
                <a:solidFill>
                  <a:srgbClr val="C00000"/>
                </a:solidFill>
                <a:latin typeface="Calibri" panose="020F0502020204030204" pitchFamily="34" charset="0"/>
                <a:ea typeface="Times New Roman" panose="02020603050405020304" pitchFamily="18" charset="0"/>
              </a:rPr>
              <a:t>विकास</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2060"/>
                </a:solidFill>
                <a:latin typeface="Calibri" panose="020F0502020204030204" pitchFamily="34" charset="0"/>
                <a:ea typeface="Times New Roman" panose="02020603050405020304" pitchFamily="18" charset="0"/>
              </a:rPr>
              <a:t>विटामिन भोजन में कार्बनिक पदार्थ होते हैं, जो स्वाभाविक रूप से होते हैं, जो बहुत कम मात्रा में आवश्यक होते हैं और शरीर में संश्लेषित नहीं होते हैं</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50"/>
                </a:solidFill>
                <a:latin typeface="Calibri" panose="020F0502020204030204" pitchFamily="34" charset="0"/>
                <a:ea typeface="Times New Roman" panose="02020603050405020304" pitchFamily="18" charset="0"/>
              </a:rPr>
              <a:t>विटामिन को मोटे तौर पर वर्गीकृत किया गया है</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1. </a:t>
            </a:r>
            <a:r>
              <a:rPr lang="hi-IN" sz="3200" dirty="0">
                <a:solidFill>
                  <a:srgbClr val="002060"/>
                </a:solidFill>
                <a:latin typeface="Calibri" panose="020F0502020204030204" pitchFamily="34" charset="0"/>
                <a:ea typeface="Times New Roman" panose="02020603050405020304" pitchFamily="18" charset="0"/>
              </a:rPr>
              <a:t>वसा में घुलनशील विटामिन</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A, D, E and K</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2. </a:t>
            </a:r>
            <a:r>
              <a:rPr lang="hi-IN" sz="3200" dirty="0">
                <a:solidFill>
                  <a:srgbClr val="002060"/>
                </a:solidFill>
                <a:latin typeface="Calibri" panose="020F0502020204030204" pitchFamily="34" charset="0"/>
                <a:ea typeface="Times New Roman" panose="02020603050405020304" pitchFamily="18" charset="0"/>
              </a:rPr>
              <a:t>पानी में घुलनशील विटामिन: बी कॉम्प्लेक्स समूह और विटामिन सी</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67864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7DC0A92-3A66-FB78-EFF2-77069C702A09}"/>
              </a:ext>
            </a:extLst>
          </p:cNvPr>
          <p:cNvSpPr txBox="1"/>
          <p:nvPr/>
        </p:nvSpPr>
        <p:spPr>
          <a:xfrm>
            <a:off x="100854" y="904895"/>
            <a:ext cx="8895230" cy="6617196"/>
          </a:xfrm>
          <a:prstGeom prst="rect">
            <a:avLst/>
          </a:prstGeom>
          <a:noFill/>
        </p:spPr>
        <p:txBody>
          <a:bodyPr wrap="square">
            <a:spAutoFit/>
          </a:bodyPr>
          <a:lstStyle/>
          <a:p>
            <a:pPr algn="just">
              <a:lnSpc>
                <a:spcPct val="115000"/>
              </a:lnSpc>
              <a:spcAft>
                <a:spcPts val="1000"/>
              </a:spcAft>
            </a:pPr>
            <a:r>
              <a:rPr lang="hi-IN" sz="2800" b="1" u="sng" dirty="0">
                <a:solidFill>
                  <a:srgbClr val="7030A0"/>
                </a:solidFill>
                <a:latin typeface="Calibri" panose="020F0502020204030204" pitchFamily="34" charset="0"/>
                <a:ea typeface="Times New Roman" panose="02020603050405020304" pitchFamily="18" charset="0"/>
              </a:rPr>
              <a:t>कार्य </a:t>
            </a:r>
            <a:r>
              <a:rPr lang="en-US" sz="28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11 सीआईएस रेटिनाल्डिहाइड, विटामिन ए का व्युत्पन्न रेटिना और दृष्टि में फोटोरिसेप्टर के लिए आवश्यक है
रेटिनोइक एसिड, विटामिन का एक रूप उपकला कोशिकाओं, विशेष रूप से बलगम स्रावित कोशिकाओं की अखंडता को बनाए रखने के लिए आवश्यक है
यह सामान्य विकास, भ्रूण के विकास, प्रजनन क्षमता, हेमोपोइजिस और प्रतिरक्षा समारोह के लिए आवश्यक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1967673" y="17264"/>
            <a:ext cx="4743607" cy="584775"/>
          </a:xfrm>
          <a:prstGeom prst="rect">
            <a:avLst/>
          </a:prstGeom>
          <a:noFill/>
        </p:spPr>
        <p:txBody>
          <a:bodyPr wrap="none" rtlCol="0">
            <a:spAutoFit/>
          </a:bodyPr>
          <a:lstStyle/>
          <a:p>
            <a:pPr algn="ctr"/>
            <a:r>
              <a:rPr lang="hi-IN" sz="3200" b="1" u="sng" dirty="0">
                <a:solidFill>
                  <a:srgbClr val="C00000"/>
                </a:solidFill>
                <a:latin typeface="Calibri" panose="020F0502020204030204" pitchFamily="34" charset="0"/>
                <a:ea typeface="Times New Roman" panose="02020603050405020304" pitchFamily="18" charset="0"/>
              </a:rPr>
              <a:t>वसा में घुलनशील विटामिन</a:t>
            </a:r>
            <a:endParaRPr lang="en-US" sz="3200" b="1" u="sng" dirty="0">
              <a:solidFill>
                <a:srgbClr val="C0000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p:cNvSpPr txBox="1"/>
          <p:nvPr/>
        </p:nvSpPr>
        <p:spPr>
          <a:xfrm>
            <a:off x="413233" y="474462"/>
            <a:ext cx="3308085" cy="523220"/>
          </a:xfrm>
          <a:prstGeom prst="rect">
            <a:avLst/>
          </a:prstGeom>
          <a:noFill/>
        </p:spPr>
        <p:txBody>
          <a:bodyPr wrap="none" rtlCol="0">
            <a:spAutoFit/>
          </a:bodyPr>
          <a:lstStyle/>
          <a:p>
            <a:r>
              <a:rPr lang="hi-IN" sz="2800" u="sng" dirty="0">
                <a:solidFill>
                  <a:srgbClr val="00B0F0"/>
                </a:solidFill>
                <a:latin typeface="Calibri" panose="020F0502020204030204" pitchFamily="34" charset="0"/>
                <a:ea typeface="Times New Roman" panose="02020603050405020304" pitchFamily="18" charset="0"/>
              </a:rPr>
              <a:t>विटामिन ए (रेटिनॉल)</a:t>
            </a:r>
            <a:endParaRPr lang="en-IN" sz="28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86110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CBDFFA0-199C-4E75-F3FB-524A30554C7A}"/>
              </a:ext>
            </a:extLst>
          </p:cNvPr>
          <p:cNvSpPr txBox="1"/>
          <p:nvPr/>
        </p:nvSpPr>
        <p:spPr>
          <a:xfrm>
            <a:off x="309283" y="582710"/>
            <a:ext cx="8666630" cy="4294509"/>
          </a:xfrm>
          <a:prstGeom prst="rect">
            <a:avLst/>
          </a:prstGeom>
          <a:noFill/>
        </p:spPr>
        <p:txBody>
          <a:bodyPr wrap="square">
            <a:spAutoFit/>
          </a:bodyPr>
          <a:lstStyle/>
          <a:p>
            <a:pPr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स्रोतों</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यह पशु मूल के खाद्य पदार्थों में पाया जाता है - यकृत, दूध, मक्खन, पनीर और मछली के तेल और गाजर, पीले फल और हरी सब्जियों में कैरोटीन के रूप में कुछ छोटी मात्रा में
वयस्कों के लिए विटामिन ए का अनुशंसित दैनिक सेवन 600</a:t>
            </a:r>
            <a:r>
              <a:rPr lang="el-GR"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μ</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g </a:t>
            </a:r>
            <a:r>
              <a:rPr lang="hi-IN" sz="3200" dirty="0">
                <a:solidFill>
                  <a:srgbClr val="002060"/>
                </a:solidFill>
                <a:latin typeface="Calibri" panose="020F0502020204030204" pitchFamily="34" charset="0"/>
                <a:ea typeface="Times New Roman" panose="02020603050405020304" pitchFamily="18" charset="0"/>
              </a:rPr>
              <a:t>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9058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C11DB97-0450-44AE-8909-55C3765C1D07}"/>
              </a:ext>
            </a:extLst>
          </p:cNvPr>
          <p:cNvSpPr txBox="1"/>
          <p:nvPr/>
        </p:nvSpPr>
        <p:spPr>
          <a:xfrm>
            <a:off x="188262" y="331696"/>
            <a:ext cx="8673351" cy="5007525"/>
          </a:xfrm>
          <a:prstGeom prst="rect">
            <a:avLst/>
          </a:prstGeom>
          <a:noFill/>
        </p:spPr>
        <p:txBody>
          <a:bodyPr wrap="square">
            <a:spAutoFit/>
          </a:bodyPr>
          <a:lstStyle/>
          <a:p>
            <a:pPr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कमी</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रतौंधी, बिटोट के धब्बे, ज़ेरोफ्थाल्मिया या कॉर्नियल उपकला का सूखापन अंततः अंधापन के साथ केराटोमैलेसिया और कॉर्नियल अल्सरेशन का कारण बनता है
त्वचा में कूपिक हाइपरकेराटोसिस भी हो सकता है
बच्चों में कमी से बार-बार श्वसन और गैस्ट्रोइंटेस्टाइनल संक्रमण भी होता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89921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3F7E061-9CAF-346C-E990-474A32F16D16}"/>
              </a:ext>
            </a:extLst>
          </p:cNvPr>
          <p:cNvSpPr txBox="1"/>
          <p:nvPr/>
        </p:nvSpPr>
        <p:spPr>
          <a:xfrm>
            <a:off x="114302" y="251016"/>
            <a:ext cx="8814546" cy="6249916"/>
          </a:xfrm>
          <a:prstGeom prst="rect">
            <a:avLst/>
          </a:prstGeom>
          <a:noFill/>
        </p:spPr>
        <p:txBody>
          <a:bodyPr wrap="square">
            <a:spAutoFit/>
          </a:bodyPr>
          <a:lstStyle/>
          <a:p>
            <a:pPr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विषाक्तता</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latin typeface="Calibri" panose="020F0502020204030204" pitchFamily="34" charset="0"/>
                <a:ea typeface="Times New Roman" panose="02020603050405020304" pitchFamily="18" charset="0"/>
              </a:rPr>
              <a:t>अत्यधिक खुराक से मतली, सिरदर्द, इंट्राक्रैनील दबाव में वृद्धि और त्वचा का क्षरण होता है 
संचयी अधिक खुराक जिगर की क्षति, हड्डियों की क्षति और टेराटोजेनेसिस की ओर जाता है</a:t>
            </a:r>
            <a:endParaRPr lang="en-IN" sz="3200" dirty="0">
              <a:latin typeface="Calibri" panose="020F0502020204030204" pitchFamily="34" charset="0"/>
              <a:ea typeface="Times New Roman" panose="02020603050405020304" pitchFamily="18" charset="0"/>
            </a:endParaRPr>
          </a:p>
          <a:p>
            <a:pPr lvl="0" algn="just">
              <a:lnSpc>
                <a:spcPct val="115000"/>
              </a:lnSpc>
              <a:spcAft>
                <a:spcPts val="1000"/>
              </a:spcAft>
              <a:tabLst>
                <a:tab pos="457200" algn="l"/>
              </a:tabLst>
            </a:pPr>
            <a:r>
              <a:rPr lang="hi-IN" sz="3200" u="sng" dirty="0">
                <a:solidFill>
                  <a:srgbClr val="FF0000"/>
                </a:solidFill>
                <a:latin typeface="Calibri" panose="020F0502020204030204" pitchFamily="34" charset="0"/>
                <a:ea typeface="Times New Roman" panose="02020603050405020304" pitchFamily="18" charset="0"/>
              </a:rPr>
              <a:t>कमी का उपचार</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3200" dirty="0">
                <a:latin typeface="Calibri" panose="020F0502020204030204" pitchFamily="34" charset="0"/>
                <a:ea typeface="Times New Roman" panose="02020603050405020304" pitchFamily="18" charset="0"/>
              </a:rPr>
              <a:t>110 मिलीग्राम रेटिनॉल (2,00,000 आईयू) की एकल मौखिक खुराक पामिटेट या एसीटेट के रूप में, अगले दिन दोहराया जाता है और फिर 4 सप्ताह के बाद अनुवर्ती कार्रवाई में</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88493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40D9DEDC-4199-33DB-604A-6D8CFB1C40B7}"/>
              </a:ext>
            </a:extLst>
          </p:cNvPr>
          <p:cNvSpPr>
            <a:spLocks noChangeArrowheads="1"/>
          </p:cNvSpPr>
          <p:nvPr/>
        </p:nvSpPr>
        <p:spPr bwMode="auto">
          <a:xfrm>
            <a:off x="328047" y="619533"/>
            <a:ext cx="8496766" cy="5786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hi-IN" altLang="en-US" sz="3200" u="sng" dirty="0">
                <a:solidFill>
                  <a:srgbClr val="FF0000"/>
                </a:solidFill>
                <a:latin typeface="Calibri" panose="020F0502020204030204" pitchFamily="34" charset="0"/>
                <a:ea typeface="Times New Roman" panose="02020603050405020304" pitchFamily="18" charset="0"/>
              </a:rPr>
              <a:t>रोकथाम</a:t>
            </a:r>
            <a:r>
              <a:rPr kumimoji="0" lang="en-US" altLang="en-US" sz="3200" b="0" i="0" u="none"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kumimoji="0" lang="en-US" altLang="en-US" sz="3200" b="0" i="0" u="none" strike="noStrike" cap="none" normalizeH="0" baseline="0" dirty="0">
              <a:ln>
                <a:noFill/>
              </a:ln>
              <a:solidFill>
                <a:schemeClr val="tx1"/>
              </a:solidFill>
              <a:effectLst/>
            </a:endParaRPr>
          </a:p>
          <a:p>
            <a:pPr lvl="0" eaLnBrk="0" fontAlgn="base" hangingPunct="0">
              <a:spcBef>
                <a:spcPct val="0"/>
              </a:spcBef>
              <a:spcAft>
                <a:spcPct val="0"/>
              </a:spcAft>
              <a:buFontTx/>
              <a:buChar char="•"/>
            </a:pPr>
            <a:r>
              <a:rPr lang="hi-IN" altLang="en-US" sz="3200" dirty="0">
                <a:solidFill>
                  <a:srgbClr val="002060"/>
                </a:solidFill>
                <a:latin typeface="Calibri" panose="020F0502020204030204" pitchFamily="34" charset="0"/>
                <a:ea typeface="Times New Roman" panose="02020603050405020304" pitchFamily="18" charset="0"/>
              </a:rPr>
              <a:t>भारत में, विटामिन ए प्रोफिलैक्सिस प्री-स्कूल बच्चों को हर 6 महीने में 2,00,000 आईयू ओरल रेटिनॉल पामिटेट के रूप में दिया जाता है और 6 महीने से 1 साल के बीच के बच्चों को इसकी आधी खुराक दी जाती है</a:t>
            </a:r>
            <a:endParaRPr kumimoji="0" lang="en-US" altLang="en-US" sz="1100" b="0" i="0" u="none" strike="noStrike" cap="none" normalizeH="0" baseline="0" dirty="0">
              <a:ln>
                <a:noFill/>
              </a:ln>
              <a:solidFill>
                <a:schemeClr val="tx1"/>
              </a:solidFill>
              <a:effectLst/>
            </a:endParaRPr>
          </a:p>
          <a:p>
            <a:pPr lvl="0" eaLnBrk="0" fontAlgn="base" hangingPunct="0">
              <a:spcBef>
                <a:spcPct val="0"/>
              </a:spcBef>
              <a:spcAft>
                <a:spcPct val="0"/>
              </a:spcAft>
            </a:pPr>
            <a:r>
              <a:rPr lang="hi-IN" altLang="en-US" sz="3200" u="sng" dirty="0">
                <a:solidFill>
                  <a:srgbClr val="00B0F0"/>
                </a:solidFill>
                <a:latin typeface="Calibri" panose="020F0502020204030204" pitchFamily="34" charset="0"/>
                <a:ea typeface="Times New Roman" panose="02020603050405020304" pitchFamily="18" charset="0"/>
              </a:rPr>
              <a:t>विटामिन डी (कोलेकैल्सीफेरॉल)</a:t>
            </a:r>
            <a:endParaRPr kumimoji="0" lang="en-US" altLang="en-US" sz="1400" b="0" i="0" u="none" strike="noStrike" cap="none" normalizeH="0" baseline="0" dirty="0">
              <a:ln>
                <a:noFill/>
              </a:ln>
              <a:solidFill>
                <a:schemeClr val="tx1"/>
              </a:solidFill>
              <a:effectLst/>
            </a:endParaRPr>
          </a:p>
          <a:p>
            <a:pPr lvl="0" eaLnBrk="0" fontAlgn="base" hangingPunct="0">
              <a:spcBef>
                <a:spcPct val="0"/>
              </a:spcBef>
              <a:spcAft>
                <a:spcPct val="0"/>
              </a:spcAft>
            </a:pPr>
            <a:r>
              <a:rPr lang="hi-IN" altLang="en-US" sz="3200" u="sng" dirty="0">
                <a:solidFill>
                  <a:srgbClr val="00B050"/>
                </a:solidFill>
                <a:latin typeface="Calibri" panose="020F0502020204030204" pitchFamily="34" charset="0"/>
                <a:ea typeface="Times New Roman" panose="02020603050405020304" pitchFamily="18" charset="0"/>
              </a:rPr>
              <a:t>कार्य </a:t>
            </a:r>
            <a:r>
              <a:rPr kumimoji="0" lang="en-US" altLang="en-US" sz="3200" b="0" i="0" u="none" strike="noStrike" cap="none" normalizeH="0" baseline="0" dirty="0">
                <a:ln>
                  <a:noFill/>
                </a:ln>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kumimoji="0" lang="en-US" altLang="en-US" sz="3200" b="0" i="0" u="none" strike="noStrike" cap="none" normalizeH="0" baseline="0" dirty="0">
              <a:ln>
                <a:noFill/>
              </a:ln>
              <a:solidFill>
                <a:srgbClr val="00B050"/>
              </a:solidFill>
              <a:effectLst/>
            </a:endParaRPr>
          </a:p>
          <a:p>
            <a:pPr lvl="0" eaLnBrk="0" fontAlgn="base" hangingPunct="0">
              <a:spcBef>
                <a:spcPct val="0"/>
              </a:spcBef>
              <a:spcAft>
                <a:spcPct val="0"/>
              </a:spcAft>
              <a:buFontTx/>
              <a:buChar char="•"/>
            </a:pPr>
            <a:r>
              <a:rPr lang="hi-IN" altLang="en-US" sz="3200" dirty="0">
                <a:solidFill>
                  <a:srgbClr val="002060"/>
                </a:solidFill>
                <a:latin typeface="Calibri" panose="020F0502020204030204" pitchFamily="34" charset="0"/>
                <a:ea typeface="Times New Roman" panose="02020603050405020304" pitchFamily="18" charset="0"/>
              </a:rPr>
              <a:t>विटामिन डी का जठरांत्र संबंधी मार्ग से कैल्शियम के अवशोषण और हड्डियों के निर्माण पर महत्वपूर्ण प्रभाव पड़ता है</a:t>
            </a:r>
            <a:endParaRPr kumimoji="0" lang="en-US" altLang="en-US"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8781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1113</Words>
  <Application>Microsoft Office PowerPoint</Application>
  <PresentationFormat>On-screen Show (4:3)</PresentationFormat>
  <Paragraphs>150</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विटामिन की कमी से होने वाले विकार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कोई भी प्रश्न</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NDRF MEDICAL</cp:lastModifiedBy>
  <cp:revision>19</cp:revision>
  <dcterms:created xsi:type="dcterms:W3CDTF">2023-02-15T04:48:52Z</dcterms:created>
  <dcterms:modified xsi:type="dcterms:W3CDTF">2025-12-20T08:16:17Z</dcterms:modified>
</cp:coreProperties>
</file>