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303" r:id="rId40"/>
  </p:sldIdLst>
  <p:sldSz cx="9145588"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28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4" d="100"/>
          <a:sy n="104" d="100"/>
        </p:scale>
        <p:origin x="1746" y="96"/>
      </p:cViewPr>
      <p:guideLst>
        <p:guide orient="horz" pos="2160"/>
        <p:guide pos="3840"/>
        <p:guide pos="28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919" y="2130429"/>
            <a:ext cx="777375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838" y="3886200"/>
            <a:ext cx="6401912"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8976461A-3C44-4FCF-9DC1-1859DC5A4EBC}" type="datetimeFigureOut">
              <a:rPr lang="en-IN" smtClean="0"/>
              <a:t>18-12-2025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1003564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8976461A-3C44-4FCF-9DC1-1859DC5A4EBC}" type="datetimeFigureOut">
              <a:rPr lang="en-IN" smtClean="0"/>
              <a:t>18-12-2025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3060094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40735" y="274642"/>
            <a:ext cx="2743676"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609706" y="274642"/>
            <a:ext cx="807860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8976461A-3C44-4FCF-9DC1-1859DC5A4EBC}" type="datetimeFigureOut">
              <a:rPr lang="en-IN" smtClean="0"/>
              <a:t>18-12-2025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3608237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8976461A-3C44-4FCF-9DC1-1859DC5A4EBC}" type="datetimeFigureOut">
              <a:rPr lang="en-IN" smtClean="0"/>
              <a:t>18-12-2025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4065498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38" y="4406904"/>
            <a:ext cx="777375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438" y="2906713"/>
            <a:ext cx="777375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76461A-3C44-4FCF-9DC1-1859DC5A4EBC}" type="datetimeFigureOut">
              <a:rPr lang="en-IN" smtClean="0"/>
              <a:t>18-12-2025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551336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609706" y="1600204"/>
            <a:ext cx="54111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3272" y="1600204"/>
            <a:ext cx="54111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8976461A-3C44-4FCF-9DC1-1859DC5A4EBC}" type="datetimeFigureOut">
              <a:rPr lang="en-IN" smtClean="0"/>
              <a:t>18-12-2025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3712340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80" y="274638"/>
            <a:ext cx="8231029" cy="1143000"/>
          </a:xfrm>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80" y="1535113"/>
            <a:ext cx="404088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80" y="2174875"/>
            <a:ext cx="404088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834" y="1535113"/>
            <a:ext cx="404247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834" y="2174875"/>
            <a:ext cx="404247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8976461A-3C44-4FCF-9DC1-1859DC5A4EBC}" type="datetimeFigureOut">
              <a:rPr lang="en-IN" smtClean="0"/>
              <a:t>18-12-2025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3827098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8976461A-3C44-4FCF-9DC1-1859DC5A4EBC}" type="datetimeFigureOut">
              <a:rPr lang="en-IN" smtClean="0"/>
              <a:t>18-12-2025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1689137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76461A-3C44-4FCF-9DC1-1859DC5A4EBC}" type="datetimeFigureOut">
              <a:rPr lang="en-IN" smtClean="0"/>
              <a:t>18-12-2025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1925240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81" y="273050"/>
            <a:ext cx="3008835"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671" y="273054"/>
            <a:ext cx="511263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81" y="1435103"/>
            <a:ext cx="300883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76461A-3C44-4FCF-9DC1-1859DC5A4EBC}" type="datetimeFigureOut">
              <a:rPr lang="en-IN" smtClean="0"/>
              <a:t>18-12-2025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2558806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599" y="4800600"/>
            <a:ext cx="5487353"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599" y="612775"/>
            <a:ext cx="5487353"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599" y="5367338"/>
            <a:ext cx="548735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76461A-3C44-4FCF-9DC1-1859DC5A4EBC}" type="datetimeFigureOut">
              <a:rPr lang="en-IN" smtClean="0"/>
              <a:t>18-12-2025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3612339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80" y="274638"/>
            <a:ext cx="8231029"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80" y="1600204"/>
            <a:ext cx="8231029"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4" name="Date Placeholder 3"/>
          <p:cNvSpPr>
            <a:spLocks noGrp="1"/>
          </p:cNvSpPr>
          <p:nvPr>
            <p:ph type="dt" sz="half" idx="2"/>
          </p:nvPr>
        </p:nvSpPr>
        <p:spPr>
          <a:xfrm>
            <a:off x="457279" y="6356354"/>
            <a:ext cx="2133971"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76461A-3C44-4FCF-9DC1-1859DC5A4EBC}" type="datetimeFigureOut">
              <a:rPr lang="en-IN" smtClean="0"/>
              <a:t>18-12-2025</a:t>
            </a:fld>
            <a:endParaRPr lang="en-IN"/>
          </a:p>
        </p:txBody>
      </p:sp>
      <p:sp>
        <p:nvSpPr>
          <p:cNvPr id="5" name="Footer Placeholder 4"/>
          <p:cNvSpPr>
            <a:spLocks noGrp="1"/>
          </p:cNvSpPr>
          <p:nvPr>
            <p:ph type="ftr" sz="quarter" idx="3"/>
          </p:nvPr>
        </p:nvSpPr>
        <p:spPr>
          <a:xfrm>
            <a:off x="3124743" y="6356354"/>
            <a:ext cx="289610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4338" y="6356354"/>
            <a:ext cx="21339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F5F4E1-C263-4430-BD51-9DBDA55A1921}" type="slidenum">
              <a:rPr lang="en-IN" smtClean="0"/>
              <a:t>‹#›</a:t>
            </a:fld>
            <a:endParaRPr lang="en-IN"/>
          </a:p>
        </p:txBody>
      </p:sp>
      <p:pic>
        <p:nvPicPr>
          <p:cNvPr id="8" name="Picture 7">
            <a:extLst>
              <a:ext uri="{FF2B5EF4-FFF2-40B4-BE49-F238E27FC236}">
                <a16:creationId xmlns:a16="http://schemas.microsoft.com/office/drawing/2014/main" id="{C0FA7797-3A00-D4C1-4152-9B37F0054F9B}"/>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694930" y="0"/>
            <a:ext cx="1407134" cy="1238581"/>
          </a:xfrm>
          <a:prstGeom prst="rect">
            <a:avLst/>
          </a:prstGeom>
        </p:spPr>
      </p:pic>
    </p:spTree>
    <p:extLst>
      <p:ext uri="{BB962C8B-B14F-4D97-AF65-F5344CB8AC3E}">
        <p14:creationId xmlns:p14="http://schemas.microsoft.com/office/powerpoint/2010/main" val="44550337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58F43C2-A0A8-F2B6-B49F-E5B7B91F9031}"/>
              </a:ext>
            </a:extLst>
          </p:cNvPr>
          <p:cNvSpPr txBox="1"/>
          <p:nvPr/>
        </p:nvSpPr>
        <p:spPr>
          <a:xfrm>
            <a:off x="964994" y="2190921"/>
            <a:ext cx="7215600" cy="2003625"/>
          </a:xfrm>
          <a:prstGeom prst="rect">
            <a:avLst/>
          </a:prstGeom>
          <a:noFill/>
        </p:spPr>
        <p:txBody>
          <a:bodyPr wrap="square">
            <a:spAutoFit/>
          </a:bodyPr>
          <a:lstStyle/>
          <a:p>
            <a:pPr algn="ctr">
              <a:lnSpc>
                <a:spcPct val="115000"/>
              </a:lnSpc>
              <a:spcAft>
                <a:spcPts val="1000"/>
              </a:spcAft>
            </a:pPr>
            <a:r>
              <a:rPr lang="en-US" sz="5400" b="1" u="sng"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ACUTE ABDOMEN &amp; URINARY RETENTION</a:t>
            </a:r>
            <a:endParaRPr lang="en-IN" sz="54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Title 1">
            <a:extLst>
              <a:ext uri="{FF2B5EF4-FFF2-40B4-BE49-F238E27FC236}">
                <a16:creationId xmlns:a16="http://schemas.microsoft.com/office/drawing/2014/main" id="{D0D8D64B-3916-3ADB-AF18-8814938E3722}"/>
              </a:ext>
            </a:extLst>
          </p:cNvPr>
          <p:cNvSpPr>
            <a:spLocks noGrp="1"/>
          </p:cNvSpPr>
          <p:nvPr/>
        </p:nvSpPr>
        <p:spPr>
          <a:xfrm>
            <a:off x="2262549" y="1016000"/>
            <a:ext cx="4343400" cy="762000"/>
          </a:xfrm>
          <a:prstGeom prst="rect">
            <a:avLst/>
          </a:prstGeom>
        </p:spPr>
        <p:txBody>
          <a:bodyPr vert="horz" lIns="91440" tIns="45720" rIns="91440" bIns="45720" rtlCol="0" anchor="ctr">
            <a:normAutofit/>
          </a:bodyPr>
          <a:lstStyle/>
          <a:p>
            <a:pPr algn="ctr">
              <a:lnSpc>
                <a:spcPct val="107000"/>
              </a:lnSpc>
              <a:spcAft>
                <a:spcPts val="800"/>
              </a:spcAft>
              <a:buNone/>
            </a:pPr>
            <a:r>
              <a:rPr lang="en-US" sz="4000" b="1" kern="1200" dirty="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rPr>
              <a:t>LESSON -27</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3B69F47A-239E-285A-C792-C375AD8955DA}"/>
              </a:ext>
            </a:extLst>
          </p:cNvPr>
          <p:cNvSpPr txBox="1">
            <a:spLocks/>
          </p:cNvSpPr>
          <p:nvPr/>
        </p:nvSpPr>
        <p:spPr>
          <a:xfrm>
            <a:off x="6488185" y="5346700"/>
            <a:ext cx="2209800" cy="990600"/>
          </a:xfrm>
          <a:prstGeom prst="rect">
            <a:avLst/>
          </a:prstGeom>
        </p:spPr>
        <p:txBody>
          <a:bodyPr vert="horz" lIns="91440" tIns="45720" rIns="91440" bIns="45720" rtlCol="0" anchor="ctr">
            <a:normAutofit/>
          </a:bodyPr>
          <a:lstStyle>
            <a:defPPr>
              <a:defRPr lang="en-US"/>
            </a:defPPr>
            <a:lvl1pPr marL="0" algn="ctr" defTabSz="914400" rtl="0" eaLnBrk="1" latinLnBrk="0" hangingPunct="1">
              <a:spcBef>
                <a:spcPct val="0"/>
              </a:spcBef>
              <a:buNone/>
              <a:defRPr sz="440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800" b="1" dirty="0">
                <a:solidFill>
                  <a:srgbClr val="00B050"/>
                </a:solidFill>
                <a:latin typeface="Arial" pitchFamily="34" charset="0"/>
                <a:cs typeface="Arial" pitchFamily="34" charset="0"/>
              </a:rPr>
              <a:t>BY</a:t>
            </a:r>
          </a:p>
          <a:p>
            <a:r>
              <a:rPr lang="en-US" sz="1800" b="1" dirty="0">
                <a:solidFill>
                  <a:srgbClr val="00B050"/>
                </a:solidFill>
                <a:latin typeface="Arial" pitchFamily="34" charset="0"/>
                <a:cs typeface="Arial" pitchFamily="34" charset="0"/>
              </a:rPr>
              <a:t>OMKAR YADAV</a:t>
            </a:r>
          </a:p>
          <a:p>
            <a:r>
              <a:rPr lang="en-US" sz="1800" b="1" dirty="0">
                <a:solidFill>
                  <a:srgbClr val="00B050"/>
                </a:solidFill>
                <a:latin typeface="Arial" pitchFamily="34" charset="0"/>
                <a:cs typeface="Arial" pitchFamily="34" charset="0"/>
              </a:rPr>
              <a:t>               INSP/PH</a:t>
            </a:r>
          </a:p>
        </p:txBody>
      </p:sp>
    </p:spTree>
    <p:extLst>
      <p:ext uri="{BB962C8B-B14F-4D97-AF65-F5344CB8AC3E}">
        <p14:creationId xmlns:p14="http://schemas.microsoft.com/office/powerpoint/2010/main" val="1121470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FD30A1-51AC-AEE1-FA0D-E8F9EC9A5BD9}"/>
              </a:ext>
            </a:extLst>
          </p:cNvPr>
          <p:cNvSpPr txBox="1"/>
          <p:nvPr/>
        </p:nvSpPr>
        <p:spPr>
          <a:xfrm>
            <a:off x="316061" y="215153"/>
            <a:ext cx="7962041" cy="6876370"/>
          </a:xfrm>
          <a:prstGeom prst="rect">
            <a:avLst/>
          </a:prstGeom>
          <a:noFill/>
        </p:spPr>
        <p:txBody>
          <a:bodyPr wrap="square">
            <a:spAutoFit/>
          </a:bodyPr>
          <a:lstStyle/>
          <a:p>
            <a:pPr algn="ctr">
              <a:lnSpc>
                <a:spcPct val="115000"/>
              </a:lnSpc>
              <a:spcAft>
                <a:spcPts val="1000"/>
              </a:spcAft>
            </a:pPr>
            <a:r>
              <a:rPr lang="en-US" sz="32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SIGNS AND SYMPTOMS OF </a:t>
            </a:r>
          </a:p>
          <a:p>
            <a:pPr algn="ctr">
              <a:lnSpc>
                <a:spcPct val="115000"/>
              </a:lnSpc>
              <a:spcAft>
                <a:spcPts val="1000"/>
              </a:spcAft>
            </a:pPr>
            <a:r>
              <a:rPr lang="en-US" sz="32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ABDOMINAL DISTRESS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Abdominal pain, local or diffuse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Colicky pain (cramps that occur in waves)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Abdominal tenderness, local or diffuse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Anxiety, reluctance to move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Loss of appetite, nausea, vomiting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Fever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Rigid, tense, or distended abdomen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Signs of shock</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842322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024995E-7AC6-23B3-DA46-841425123C87}"/>
              </a:ext>
            </a:extLst>
          </p:cNvPr>
          <p:cNvSpPr txBox="1"/>
          <p:nvPr/>
        </p:nvSpPr>
        <p:spPr>
          <a:xfrm>
            <a:off x="309335" y="161366"/>
            <a:ext cx="8540366" cy="6706451"/>
          </a:xfrm>
          <a:prstGeom prst="rect">
            <a:avLst/>
          </a:prstGeom>
          <a:noFill/>
        </p:spPr>
        <p:txBody>
          <a:bodyPr wrap="square">
            <a:spAutoFit/>
          </a:bodyPr>
          <a:lstStyle/>
          <a:p>
            <a:pPr marL="176213" indent="-114300">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Vomiting blood, bright red or dark brown, resembling coffee    grounds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92075"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Blood in stool, bright red or tarry black</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Many times a patient with abdominal pain will be found in a guarding  position or may be restless in bed due to colicky pain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There are many extra abdominal causes also causing abdominal pain like pneumonia, pneumothorax, pericarditis, angina pectoris, uremia, diseases of the spine and spinal cord, malaria, typhoid, diabetic crisis, hemophilia etc.</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460584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6D3B321-588C-37DA-36EA-7B083C5B98F8}"/>
              </a:ext>
            </a:extLst>
          </p:cNvPr>
          <p:cNvSpPr txBox="1"/>
          <p:nvPr/>
        </p:nvSpPr>
        <p:spPr>
          <a:xfrm>
            <a:off x="174842" y="266724"/>
            <a:ext cx="8869875" cy="8095550"/>
          </a:xfrm>
          <a:prstGeom prst="rect">
            <a:avLst/>
          </a:prstGeom>
          <a:noFill/>
        </p:spPr>
        <p:txBody>
          <a:bodyPr wrap="square">
            <a:spAutoFit/>
          </a:bodyPr>
          <a:lstStyle/>
          <a:p>
            <a:pPr marL="228600" indent="-114300" algn="just">
              <a:lnSpc>
                <a:spcPct val="115000"/>
              </a:lnSpc>
              <a:spcAft>
                <a:spcPts val="1000"/>
              </a:spcAft>
            </a:pPr>
            <a:r>
              <a:rPr lang="en-US" sz="1800" dirty="0">
                <a:effectLst/>
                <a:latin typeface="Calibri" panose="020F0502020204030204" pitchFamily="34" charset="0"/>
                <a:ea typeface="Times New Roman" panose="02020603050405020304" pitchFamily="18" charset="0"/>
                <a:cs typeface="Mangal" panose="02040503050203030202" pitchFamily="18" charset="0"/>
              </a:rPr>
              <a:t>	</a:t>
            </a:r>
            <a:r>
              <a:rPr lang="en-US" sz="32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MANAGEMENT</a:t>
            </a:r>
            <a:r>
              <a:rPr lang="en-US"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5715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Always consider an acute abdominal pain as potentially serious condition and arrange for referral and transport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5715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Record the vitals and continuously monitor them</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5715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Don’t give anything orally until medical advice is sought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5715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If patient has colicky pain, Inj.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Buscopan</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Inj</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Voveran</a:t>
            </a:r>
            <a:r>
              <a:rPr lang="en-US" sz="3200" dirty="0">
                <a:effectLst/>
                <a:latin typeface="Calibri" panose="020F0502020204030204" pitchFamily="34" charset="0"/>
                <a:ea typeface="Times New Roman" panose="02020603050405020304" pitchFamily="18" charset="0"/>
                <a:cs typeface="Mangal" panose="02040503050203030202" pitchFamily="18" charset="0"/>
              </a:rPr>
              <a:t> IM stat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5715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If patient has persistent pain and found in guarding position, it implies serious illness and needs expert care immediately. Give Inj. Morphine IM if available and transport the patient.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6454305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27C6BF3-61BC-344E-F445-D3745AB41FEA}"/>
              </a:ext>
            </a:extLst>
          </p:cNvPr>
          <p:cNvSpPr txBox="1"/>
          <p:nvPr/>
        </p:nvSpPr>
        <p:spPr>
          <a:xfrm>
            <a:off x="390032" y="1035559"/>
            <a:ext cx="8553815" cy="4441216"/>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tabLst>
                <a:tab pos="5715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If transportation likely to be delayed, establish IV line and start IV 5% D or DNS on maintenance rate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5715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Administer oxygen 4 - 5 L/min to combat shock</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5715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Take care that patient does not aspirate vomitus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5715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Keep a record of fluids given, vomitus, urine output,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etc</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742172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9E16502-C696-022C-8A5D-E9D021156C93}"/>
              </a:ext>
            </a:extLst>
          </p:cNvPr>
          <p:cNvSpPr txBox="1"/>
          <p:nvPr/>
        </p:nvSpPr>
        <p:spPr>
          <a:xfrm>
            <a:off x="376584" y="188260"/>
            <a:ext cx="8607611" cy="5772862"/>
          </a:xfrm>
          <a:prstGeom prst="rect">
            <a:avLst/>
          </a:prstGeom>
          <a:noFill/>
        </p:spPr>
        <p:txBody>
          <a:bodyPr wrap="square">
            <a:spAutoFit/>
          </a:bodyPr>
          <a:lstStyle/>
          <a:p>
            <a:pPr algn="ctr">
              <a:lnSpc>
                <a:spcPct val="115000"/>
              </a:lnSpc>
              <a:spcAft>
                <a:spcPts val="1000"/>
              </a:spcAft>
            </a:pPr>
            <a:r>
              <a:rPr lang="en-US" sz="36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PEPTIC ULCERS</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Peptic ulcers are open sores that develop on the inside lining of your stomach and the upper portion of your small intestine. The most common symptom of a peptic ulcer is stomach pain.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Peptic ulcers include: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Gastric ulcers</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that occur on the inside of the stomach</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6185990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A600BC0-6D5F-35F5-B88E-C214EBE838BE}"/>
              </a:ext>
            </a:extLst>
          </p:cNvPr>
          <p:cNvSpPr txBox="1"/>
          <p:nvPr/>
        </p:nvSpPr>
        <p:spPr>
          <a:xfrm>
            <a:off x="268988" y="233082"/>
            <a:ext cx="8647961" cy="6544997"/>
          </a:xfrm>
          <a:prstGeom prst="rect">
            <a:avLst/>
          </a:prstGeom>
          <a:noFill/>
        </p:spPr>
        <p:txBody>
          <a:bodyPr wrap="square">
            <a:spAutoFit/>
          </a:bodyPr>
          <a:lstStyle/>
          <a:p>
            <a:pPr lvl="0">
              <a:lnSpc>
                <a:spcPct val="115000"/>
              </a:lnSpc>
              <a:spcAft>
                <a:spcPts val="1000"/>
              </a:spcAft>
              <a:buSzPts val="1000"/>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Duodenal ulcers</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that occur on the inside of </a:t>
            </a:r>
          </a:p>
          <a:p>
            <a:pPr lvl="0">
              <a:lnSpc>
                <a:spcPct val="115000"/>
              </a:lnSpc>
              <a:spcAft>
                <a:spcPts val="1000"/>
              </a:spcAft>
              <a:buSzPts val="1000"/>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the upper portion of your small intestine (duodenum)</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The most common causes of peptic ulcers are infection with the bacterium Helicobacter pylori (H. pylori) and long-term use of nonsteroidal anti-inflammatory drugs (NSAIDs) such as ibuprofen (Advil, Motrin IB, others) and naproxen sodium (Aleve). Stress and spicy foods do not cause peptic ulcers. However, they can make your symptoms worse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548315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lcers ">
            <a:extLst>
              <a:ext uri="{FF2B5EF4-FFF2-40B4-BE49-F238E27FC236}">
                <a16:creationId xmlns:a16="http://schemas.microsoft.com/office/drawing/2014/main" id="{90AE25EC-9133-E364-607F-E1C928BCDED7}"/>
              </a:ext>
            </a:extLst>
          </p:cNvPr>
          <p:cNvPicPr>
            <a:picLocks noChangeAspect="1"/>
          </p:cNvPicPr>
          <p:nvPr/>
        </p:nvPicPr>
        <p:blipFill>
          <a:blip r:embed="rId2"/>
          <a:srcRect/>
          <a:stretch>
            <a:fillRect/>
          </a:stretch>
        </p:blipFill>
        <p:spPr bwMode="auto">
          <a:xfrm>
            <a:off x="119969" y="179295"/>
            <a:ext cx="7546213" cy="6338047"/>
          </a:xfrm>
          <a:prstGeom prst="rect">
            <a:avLst/>
          </a:prstGeom>
          <a:noFill/>
          <a:ln w="9525">
            <a:noFill/>
            <a:miter lim="800000"/>
            <a:headEnd/>
            <a:tailEnd/>
          </a:ln>
        </p:spPr>
      </p:pic>
    </p:spTree>
    <p:extLst>
      <p:ext uri="{BB962C8B-B14F-4D97-AF65-F5344CB8AC3E}">
        <p14:creationId xmlns:p14="http://schemas.microsoft.com/office/powerpoint/2010/main" val="37854365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A71FD41-65B5-1C6E-A32D-BCC054E0D604}"/>
              </a:ext>
            </a:extLst>
          </p:cNvPr>
          <p:cNvSpPr txBox="1"/>
          <p:nvPr/>
        </p:nvSpPr>
        <p:spPr>
          <a:xfrm>
            <a:off x="416931" y="448235"/>
            <a:ext cx="6442260" cy="4839273"/>
          </a:xfrm>
          <a:prstGeom prst="rect">
            <a:avLst/>
          </a:prstGeom>
          <a:noFill/>
        </p:spPr>
        <p:txBody>
          <a:bodyPr wrap="square">
            <a:spAutoFit/>
          </a:bodyPr>
          <a:lstStyle/>
          <a:p>
            <a:pPr>
              <a:lnSpc>
                <a:spcPct val="115000"/>
              </a:lnSpc>
              <a:spcAft>
                <a:spcPts val="1000"/>
              </a:spcAft>
            </a:pPr>
            <a:r>
              <a:rPr lang="en-US" sz="40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Symptoms</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Burning stomach pain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Feeling of fullness, bloating or belching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Intolerance to fatty foods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Heartburn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Nausea</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027856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B842FA4-64CB-34AA-761F-78123EC395A7}"/>
              </a:ext>
            </a:extLst>
          </p:cNvPr>
          <p:cNvSpPr txBox="1"/>
          <p:nvPr/>
        </p:nvSpPr>
        <p:spPr>
          <a:xfrm>
            <a:off x="255539" y="322730"/>
            <a:ext cx="8486568" cy="5883662"/>
          </a:xfrm>
          <a:prstGeom prst="rect">
            <a:avLst/>
          </a:prstGeom>
          <a:noFill/>
        </p:spPr>
        <p:txBody>
          <a:bodyPr wrap="square">
            <a:spAutoFit/>
          </a:bodyPr>
          <a:lstStyle/>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The most common peptic ulcer symptom is burning stomach pain. Stomach acid makes the pain worse, as does having an empty stomach. The pain can often be relieved by eating certain foods that buffer stomach acid or by taking an acid-reducing medication, but then it may come back. The pain may be worse between meals and at night.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Many people with peptic ulcers don't even have symptoms.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9362565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8104901-62F7-F802-9E39-0BB8BD13D82E}"/>
              </a:ext>
            </a:extLst>
          </p:cNvPr>
          <p:cNvSpPr txBox="1"/>
          <p:nvPr/>
        </p:nvSpPr>
        <p:spPr>
          <a:xfrm>
            <a:off x="316061" y="259977"/>
            <a:ext cx="8466394" cy="7219412"/>
          </a:xfrm>
          <a:prstGeom prst="rect">
            <a:avLst/>
          </a:prstGeom>
          <a:noFill/>
        </p:spPr>
        <p:txBody>
          <a:bodyPr wrap="square">
            <a:spAutoFit/>
          </a:bodyPr>
          <a:lstStyle/>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Less often, ulcers may cause severe signs or symptoms such as: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Vomiting or vomiting blood — which may appear red or black</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Dark blood in stools, or stools that are black or tarry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Trouble breathing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Feeling faint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Nausea or vomiting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Unexplained weight loss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Appetite changes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507792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03C70B5-A31E-B63C-6ED8-8A2A6D247561}"/>
              </a:ext>
            </a:extLst>
          </p:cNvPr>
          <p:cNvSpPr txBox="1"/>
          <p:nvPr/>
        </p:nvSpPr>
        <p:spPr>
          <a:xfrm>
            <a:off x="477454" y="304801"/>
            <a:ext cx="8096535" cy="7799058"/>
          </a:xfrm>
          <a:prstGeom prst="rect">
            <a:avLst/>
          </a:prstGeom>
          <a:noFill/>
        </p:spPr>
        <p:txBody>
          <a:bodyPr wrap="square">
            <a:spAutoFit/>
          </a:bodyPr>
          <a:lstStyle/>
          <a:p>
            <a:pPr algn="ctr">
              <a:lnSpc>
                <a:spcPct val="115000"/>
              </a:lnSpc>
              <a:spcAft>
                <a:spcPts val="1000"/>
              </a:spcAft>
            </a:pPr>
            <a:r>
              <a:rPr lang="en-US" sz="40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OBJECTIVES</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Upon completion of this lesson you will be able to:</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pPr>
            <a:r>
              <a:rPr lang="en-US" sz="3200" dirty="0">
                <a:effectLst/>
                <a:latin typeface="Calibri" panose="020F0502020204030204" pitchFamily="34" charset="0"/>
                <a:ea typeface="Times New Roman" panose="02020603050405020304" pitchFamily="18" charset="0"/>
                <a:cs typeface="Mangal" panose="02040503050203030202" pitchFamily="18" charset="0"/>
              </a:rPr>
              <a:t> List the common causes of acute abdomen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431800" algn="l"/>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 Describe the signs and symptoms of abdominal distress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431800" algn="l"/>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 List the steps in management of abdominal distress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431800" algn="l"/>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 List the common causes of acute urinary retention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431800" algn="l"/>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 Describe the clinical features of acute urinary retention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0323439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C0E3705-4AD8-F1ED-095A-7A7F1E534764}"/>
              </a:ext>
            </a:extLst>
          </p:cNvPr>
          <p:cNvSpPr txBox="1"/>
          <p:nvPr/>
        </p:nvSpPr>
        <p:spPr>
          <a:xfrm>
            <a:off x="430381" y="340660"/>
            <a:ext cx="8405872" cy="5445593"/>
          </a:xfrm>
          <a:prstGeom prst="rect">
            <a:avLst/>
          </a:prstGeom>
          <a:noFill/>
        </p:spPr>
        <p:txBody>
          <a:bodyPr wrap="square">
            <a:spAutoFit/>
          </a:bodyPr>
          <a:lstStyle/>
          <a:p>
            <a:pPr>
              <a:lnSpc>
                <a:spcPct val="115000"/>
              </a:lnSpc>
              <a:spcAft>
                <a:spcPts val="1000"/>
              </a:spcAft>
            </a:pPr>
            <a:r>
              <a:rPr lang="en-US" sz="32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Causes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Peptic ulcers occur when acid in the digestive tract eats away at the inner surface of the stomach or small intestine. The acid can create a painful open sore that may bleed.</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Your digestive tract is coated with a mucous layer that normally protects against acid. But if the amount of acid is increased or the amount of mucus is decreased, you could develop an ulcer.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741753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15EAFAE-4B77-EB2D-6462-4D916CB8E8A9}"/>
              </a:ext>
            </a:extLst>
          </p:cNvPr>
          <p:cNvSpPr txBox="1"/>
          <p:nvPr/>
        </p:nvSpPr>
        <p:spPr>
          <a:xfrm>
            <a:off x="275712" y="233084"/>
            <a:ext cx="8728657" cy="7144520"/>
          </a:xfrm>
          <a:prstGeom prst="rect">
            <a:avLst/>
          </a:prstGeom>
          <a:noFill/>
        </p:spPr>
        <p:txBody>
          <a:bodyPr wrap="square">
            <a:spAutoFit/>
          </a:bodyPr>
          <a:lstStyle/>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Common causes include: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A bacterium.</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Helicobacter pylori bacteria commonly live in the mucous layer that covers and protects tissues that line the stomach and small intestine. Often, the H. pylori bacterium causes no problems, but it can cause inflammation of the stomach's inner layer, producing an ulcer.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It's not clear how H. pylori infection spreads. It may be transmitted from person to person by close contact, such as kissing. People may also contract H. pylori through food and water.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6588612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3AAE557-7F08-CE2B-94E0-D54895D9CE0F}"/>
              </a:ext>
            </a:extLst>
          </p:cNvPr>
          <p:cNvSpPr txBox="1"/>
          <p:nvPr/>
        </p:nvSpPr>
        <p:spPr>
          <a:xfrm>
            <a:off x="356409" y="215154"/>
            <a:ext cx="8708483" cy="7100405"/>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en-US" sz="3600" b="1" dirty="0">
                <a:effectLst/>
                <a:latin typeface="Calibri" panose="020F0502020204030204" pitchFamily="34" charset="0"/>
                <a:ea typeface="Times New Roman" panose="02020603050405020304" pitchFamily="18" charset="0"/>
                <a:cs typeface="Times New Roman" panose="02020603050405020304" pitchFamily="18" charset="0"/>
              </a:rPr>
              <a:t>Regular use of certain pain relievers.</a:t>
            </a:r>
            <a:r>
              <a:rPr lang="en-US" sz="3600" dirty="0">
                <a:effectLst/>
                <a:latin typeface="Calibri" panose="020F0502020204030204" pitchFamily="34" charset="0"/>
                <a:ea typeface="Times New Roman" panose="02020603050405020304" pitchFamily="18" charset="0"/>
                <a:cs typeface="Times New Roman" panose="02020603050405020304" pitchFamily="18" charset="0"/>
              </a:rPr>
              <a:t> Taking aspirin, as well as certain over-the-counter and prescription pain medications called nonsteroidal anti-inflammatory drugs (NSAIDs) , can irritate or inflame the lining of your stomach and small intestine. These medications include ibuprofen (Advil, Motrin IB, others), naproxen sodium (Aleve, </a:t>
            </a:r>
            <a:r>
              <a:rPr lang="en-US" sz="3600" dirty="0" err="1">
                <a:effectLst/>
                <a:latin typeface="Calibri" panose="020F0502020204030204" pitchFamily="34" charset="0"/>
                <a:ea typeface="Times New Roman" panose="02020603050405020304" pitchFamily="18" charset="0"/>
                <a:cs typeface="Times New Roman" panose="02020603050405020304" pitchFamily="18" charset="0"/>
              </a:rPr>
              <a:t>Anaprox</a:t>
            </a:r>
            <a:r>
              <a:rPr lang="en-US" sz="3600" dirty="0">
                <a:effectLst/>
                <a:latin typeface="Calibri" panose="020F0502020204030204" pitchFamily="34" charset="0"/>
                <a:ea typeface="Times New Roman" panose="02020603050405020304" pitchFamily="18" charset="0"/>
                <a:cs typeface="Times New Roman" panose="02020603050405020304" pitchFamily="18" charset="0"/>
              </a:rPr>
              <a:t> DS, others), ketoprofen and others. They do not include acetaminophen (Tylenol, others).</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0997981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2FE2675-B53C-1949-68BF-CD407A1DE69E}"/>
              </a:ext>
            </a:extLst>
          </p:cNvPr>
          <p:cNvSpPr txBox="1"/>
          <p:nvPr/>
        </p:nvSpPr>
        <p:spPr>
          <a:xfrm>
            <a:off x="437105" y="217993"/>
            <a:ext cx="8479843" cy="6026906"/>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en-US" sz="2800" b="1" dirty="0">
                <a:effectLst/>
                <a:latin typeface="Calibri" panose="020F0502020204030204" pitchFamily="34" charset="0"/>
                <a:ea typeface="Times New Roman" panose="02020603050405020304" pitchFamily="18" charset="0"/>
                <a:cs typeface="Times New Roman" panose="02020603050405020304" pitchFamily="18" charset="0"/>
              </a:rPr>
              <a:t>Other medications.</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a:t>
            </a:r>
          </a:p>
          <a:p>
            <a:pPr lvl="0">
              <a:lnSpc>
                <a:spcPct val="115000"/>
              </a:lnSpc>
              <a:spcAft>
                <a:spcPts val="1000"/>
              </a:spcAft>
              <a:buSzPts val="1000"/>
              <a:tabLst>
                <a:tab pos="457200" algn="l"/>
              </a:tabLst>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Taking certain other medications along with NSAIDs, such as steroids, anticoagulants, low-dose aspirin, selective serotonin reuptake inhibitors (SSRIs), alendronate (Fosamax) and risedronate (Actonel), can greatly increase the chance of developing ulcers.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Risk factors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In addition to having risks related to taking NSAIDs, you may have an increased risk of peptic ulcers if you:</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2800" b="1" dirty="0">
                <a:effectLst/>
                <a:latin typeface="Calibri" panose="020F0502020204030204" pitchFamily="34" charset="0"/>
                <a:ea typeface="Times New Roman" panose="02020603050405020304" pitchFamily="18" charset="0"/>
                <a:cs typeface="Times New Roman" panose="02020603050405020304" pitchFamily="18" charset="0"/>
              </a:rPr>
              <a:t>Smoke.</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Smoking may increase the risk of peptic ulcers in people who are infected with H. pylori.</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5297087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B5C816B-AF85-88CE-C309-BEF945706676}"/>
              </a:ext>
            </a:extLst>
          </p:cNvPr>
          <p:cNvSpPr txBox="1"/>
          <p:nvPr/>
        </p:nvSpPr>
        <p:spPr>
          <a:xfrm>
            <a:off x="208466" y="286872"/>
            <a:ext cx="8405871" cy="5007525"/>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Drink alcohol.</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Alcohol can irritate and erode the mucous lining of your stomach, and it increases the amount of stomach acid that's produced.</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Have untreated stress.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Eat spicy foods.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Alone, these factors do not cause ulcers, but they can make ulcers worse and more difficult to heal.</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5473951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0E26608-A614-ED51-361C-143F4AC23079}"/>
              </a:ext>
            </a:extLst>
          </p:cNvPr>
          <p:cNvSpPr txBox="1"/>
          <p:nvPr/>
        </p:nvSpPr>
        <p:spPr>
          <a:xfrm>
            <a:off x="174842" y="346233"/>
            <a:ext cx="8822802" cy="7272760"/>
          </a:xfrm>
          <a:prstGeom prst="rect">
            <a:avLst/>
          </a:prstGeom>
          <a:noFill/>
        </p:spPr>
        <p:txBody>
          <a:bodyPr wrap="square">
            <a:spAutoFit/>
          </a:bodyPr>
          <a:lstStyle/>
          <a:p>
            <a:pPr>
              <a:lnSpc>
                <a:spcPct val="115000"/>
              </a:lnSpc>
              <a:spcAft>
                <a:spcPts val="1000"/>
              </a:spcAft>
            </a:pPr>
            <a:r>
              <a:rPr lang="en-US" sz="32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Complications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Left untreated, peptic ulcers can result in: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Internal bleeding.</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Bleeding can occur as slow blood loss that leads to anemia or as severe blood loss that may require hospitalization or a blood transfusion. Severe blood loss may cause black or bloody vomit or black or bloody stools.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A hole (perforation) in your stomach wall.</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Peptic ulcers can eat a hole through (perforate) the wall of your stomach or small intestine, putting you at risk of serious infection of your abdominal cavity (peritonitis).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490304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1BFA978-8948-1AFB-226B-C68081F55C50}"/>
              </a:ext>
            </a:extLst>
          </p:cNvPr>
          <p:cNvSpPr txBox="1"/>
          <p:nvPr/>
        </p:nvSpPr>
        <p:spPr>
          <a:xfrm>
            <a:off x="208465" y="1272447"/>
            <a:ext cx="8728657" cy="4751044"/>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Obstruction.</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Peptic ulcers can block passage of food through the digestive tract, causing you to become full easily, to vomit and to lose weight either through swelling from inflammation or through scarring.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Gastric cancer.</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Studies have shown that people infected with H. pylori have an increased risk of gastric cancer.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2794223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DFF0F0-3397-786B-D4C6-9F5408018A09}"/>
              </a:ext>
            </a:extLst>
          </p:cNvPr>
          <p:cNvSpPr txBox="1"/>
          <p:nvPr/>
        </p:nvSpPr>
        <p:spPr>
          <a:xfrm>
            <a:off x="383307" y="179294"/>
            <a:ext cx="8600888" cy="6464975"/>
          </a:xfrm>
          <a:prstGeom prst="rect">
            <a:avLst/>
          </a:prstGeom>
          <a:noFill/>
        </p:spPr>
        <p:txBody>
          <a:bodyPr wrap="square">
            <a:spAutoFit/>
          </a:bodyPr>
          <a:lstStyle/>
          <a:p>
            <a:pPr>
              <a:lnSpc>
                <a:spcPct val="115000"/>
              </a:lnSpc>
              <a:spcAft>
                <a:spcPts val="1000"/>
              </a:spcAft>
            </a:pPr>
            <a:r>
              <a:rPr lang="en-US" sz="32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Prevention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You may reduce your risk of peptic ulcer if you follow the same strategies recommended as home remedies to treat ulcers. It also may be helpful to: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2800" b="1" dirty="0">
                <a:effectLst/>
                <a:latin typeface="Calibri" panose="020F0502020204030204" pitchFamily="34" charset="0"/>
                <a:ea typeface="Times New Roman" panose="02020603050405020304" pitchFamily="18" charset="0"/>
                <a:cs typeface="Times New Roman" panose="02020603050405020304" pitchFamily="18" charset="0"/>
              </a:rPr>
              <a:t>Protect yourself from infections.</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It's not clear just how H. pylori spreads, but there's some evidence that it could be transmitted from person to person or through food and water.</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nSpc>
                <a:spcPct val="115000"/>
              </a:lnSpc>
              <a:spcAft>
                <a:spcPts val="1000"/>
              </a:spcAft>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You can take steps to protect yourself from infections, such as H. pylori, by frequently washing your hands with soap and water and by eating foods that have been cooked completely.</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085225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C7BA546-7FD0-B699-9DB3-631473C4284A}"/>
              </a:ext>
            </a:extLst>
          </p:cNvPr>
          <p:cNvSpPr txBox="1"/>
          <p:nvPr/>
        </p:nvSpPr>
        <p:spPr>
          <a:xfrm>
            <a:off x="154669" y="152400"/>
            <a:ext cx="8742106" cy="6526595"/>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endParaRPr lang="en-US"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2400" b="1" dirty="0">
                <a:effectLst/>
                <a:latin typeface="Calibri" panose="020F0502020204030204" pitchFamily="34" charset="0"/>
                <a:ea typeface="Times New Roman" panose="02020603050405020304" pitchFamily="18" charset="0"/>
                <a:cs typeface="Times New Roman" panose="02020603050405020304" pitchFamily="18" charset="0"/>
              </a:rPr>
              <a:t>Use caution with pain relievers.</a:t>
            </a: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a:t>
            </a:r>
          </a:p>
          <a:p>
            <a:pPr lvl="0">
              <a:lnSpc>
                <a:spcPct val="115000"/>
              </a:lnSpc>
              <a:spcAft>
                <a:spcPts val="1000"/>
              </a:spcAft>
              <a:buSzPts val="1000"/>
              <a:tabLst>
                <a:tab pos="457200" algn="l"/>
              </a:tabLst>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If you regularly use pain relievers that increase your risk of peptic ulcer, take steps to reduce your risk of stomach problems. For instance, take your medication with meals.</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Work with your doctor to find the lowest dose possible that still gives you pain relief. Avoid drinking alcohol when taking your medication, since the two can combine to increase your risk of stomach upset.</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If you need an NSAID, you may need to also take additional medications such as an antacid, a proton pump inhibitor, an acid blocker or cytoprotective agent. A class of NSAIDs called COX-2 inhibitors may be less likely to cause peptic ulcers, but may increase the risk of heart attack.</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3228369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111D382-AA39-0E73-97CE-43BE1620489F}"/>
              </a:ext>
            </a:extLst>
          </p:cNvPr>
          <p:cNvSpPr txBox="1"/>
          <p:nvPr/>
        </p:nvSpPr>
        <p:spPr>
          <a:xfrm>
            <a:off x="181567" y="322729"/>
            <a:ext cx="8621062" cy="3052118"/>
          </a:xfrm>
          <a:prstGeom prst="rect">
            <a:avLst/>
          </a:prstGeom>
          <a:noFill/>
        </p:spPr>
        <p:txBody>
          <a:bodyPr wrap="square">
            <a:spAutoFit/>
          </a:bodyPr>
          <a:lstStyle/>
          <a:p>
            <a:pPr>
              <a:lnSpc>
                <a:spcPct val="115000"/>
              </a:lnSpc>
              <a:spcAft>
                <a:spcPts val="1000"/>
              </a:spcAft>
            </a:pPr>
            <a:r>
              <a:rPr lang="en-US" sz="32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Diagnosis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To detect an ulcer, your doctor may first take a medical history and perform a physical exam. You then may need to undergo diagnostic tests, such as: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61593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539742F-7419-C5E5-1D7E-AF7E91D8AA50}"/>
              </a:ext>
            </a:extLst>
          </p:cNvPr>
          <p:cNvSpPr txBox="1"/>
          <p:nvPr/>
        </p:nvSpPr>
        <p:spPr>
          <a:xfrm>
            <a:off x="342959" y="295835"/>
            <a:ext cx="8594163" cy="7215309"/>
          </a:xfrm>
          <a:prstGeom prst="rect">
            <a:avLst/>
          </a:prstGeom>
          <a:noFill/>
        </p:spPr>
        <p:txBody>
          <a:bodyPr wrap="square">
            <a:spAutoFit/>
          </a:bodyPr>
          <a:lstStyle/>
          <a:p>
            <a:pPr marL="228600" algn="ctr">
              <a:lnSpc>
                <a:spcPct val="115000"/>
              </a:lnSpc>
              <a:spcAft>
                <a:spcPts val="1000"/>
              </a:spcAft>
            </a:pPr>
            <a:r>
              <a:rPr lang="en-US" sz="36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ACUTE ABDOMEN</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The patient complains of an acute attack of abdominal pain that may occur suddenly or increasing gradually over a period of several hours and presents a symptom complex which indicates a disease that threatens patient’s life if not treated early.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A careful history and attention to clinical presentation will help a medic to understand if the patient has serious illness or not. Any significant change from normal always needs referral and evaluation by a doctor.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525698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086E9A0-A3DE-3CA8-494C-F1CD4AEF317C}"/>
              </a:ext>
            </a:extLst>
          </p:cNvPr>
          <p:cNvSpPr txBox="1"/>
          <p:nvPr/>
        </p:nvSpPr>
        <p:spPr>
          <a:xfrm>
            <a:off x="0" y="1012617"/>
            <a:ext cx="8937122" cy="5845383"/>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r>
              <a:rPr lang="en-US" sz="2400" b="1" dirty="0">
                <a:effectLst/>
                <a:latin typeface="Calibri" panose="020F0502020204030204" pitchFamily="34" charset="0"/>
                <a:ea typeface="Times New Roman" panose="02020603050405020304" pitchFamily="18" charset="0"/>
                <a:cs typeface="Times New Roman" panose="02020603050405020304" pitchFamily="18" charset="0"/>
              </a:rPr>
              <a:t>Laboratory tests for H. pylori.</a:t>
            </a: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Your doctor may recommend tests to determine whether the bacterium H. pylori is present in your body. He or she may look for H. pylori using a blood, stool or breath test. The breath test is the most accurate.</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For the breath test, you drink or eat something that contains radioactive carbon. H. pylori breaks down the substance in your stomach. Later, you blow into a bag, which is then sealed. If you're infected with H. pylori, your breath sample will contain the radioactive carbon in the form of carbon dioxide.</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If you are taking an antacid prior to the testing for H. pylori, make sure to let your doctor know. Depending on which test is used, you may need to discontinue the medication for a period of time because antacids can lead to false-negative results.</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7023784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430A32-110F-6318-AAB5-CDF459F427EF}"/>
              </a:ext>
            </a:extLst>
          </p:cNvPr>
          <p:cNvSpPr txBox="1"/>
          <p:nvPr/>
        </p:nvSpPr>
        <p:spPr>
          <a:xfrm>
            <a:off x="181567" y="143435"/>
            <a:ext cx="8520191" cy="6535764"/>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endParaRPr lang="en-US" sz="32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Endoscopy.</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Your doctor may use a scope to examine your upper digestive system (endoscopy). During endoscopy, your doctor passes a hollow tube equipped with a lens (endoscope) down your throat and into your esophagus, stomach and small intestine. Using the endoscope, your doctor looks for ulcers.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If your doctor detects an ulcer, a small tissue sample (biopsy) may be removed for examination in a lab. A biopsy can also identify whether H. pylori is in your stomach lining.</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7468172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1F11512-5293-A5E4-3C5D-BD36F5F6F7F1}"/>
              </a:ext>
            </a:extLst>
          </p:cNvPr>
          <p:cNvSpPr txBox="1"/>
          <p:nvPr/>
        </p:nvSpPr>
        <p:spPr>
          <a:xfrm>
            <a:off x="390032" y="882344"/>
            <a:ext cx="8365523" cy="5826210"/>
          </a:xfrm>
          <a:prstGeom prst="rect">
            <a:avLst/>
          </a:prstGeom>
          <a:noFill/>
        </p:spPr>
        <p:txBody>
          <a:bodyPr wrap="square">
            <a:spAutoFit/>
          </a:bodyPr>
          <a:lstStyle/>
          <a:p>
            <a:pPr marL="457200" algn="just">
              <a:lnSpc>
                <a:spcPct val="115000"/>
              </a:lnSpc>
              <a:spcAft>
                <a:spcPts val="1000"/>
              </a:spcAft>
            </a:pPr>
            <a:r>
              <a:rPr lang="en-US" sz="3600" dirty="0">
                <a:effectLst/>
                <a:latin typeface="Calibri" panose="020F0502020204030204" pitchFamily="34" charset="0"/>
                <a:ea typeface="Times New Roman" panose="02020603050405020304" pitchFamily="18" charset="0"/>
                <a:cs typeface="Times New Roman" panose="02020603050405020304" pitchFamily="18" charset="0"/>
              </a:rPr>
              <a:t>Your doctor is more likely to recommend endoscopy if you are older, have signs of bleeding, or have experienced recent weight loss or difficulty eating and swallowing. If the endoscopy shows an ulcer in your stomach, a follow-up endoscopy should be performed after treatment to show that it has healed, even if your symptoms improve.</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916529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F5F279-C4A8-3B06-6D7E-7FCF1E80FC80}"/>
              </a:ext>
            </a:extLst>
          </p:cNvPr>
          <p:cNvSpPr txBox="1"/>
          <p:nvPr/>
        </p:nvSpPr>
        <p:spPr>
          <a:xfrm>
            <a:off x="423576" y="1226807"/>
            <a:ext cx="8567264" cy="4056495"/>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Upper gastrointestinal series.</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Sometimes called a barium swallow, this series of X-rays of your upper digestive system creates images of your esophagus, stomach and small intestine. During the X-ray, you swallow a white liquid (containing barium) that coats your digestive tract and makes an ulcer more visible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773875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A4CDCF3-3131-1E18-77DA-1E193EBC027F}"/>
              </a:ext>
            </a:extLst>
          </p:cNvPr>
          <p:cNvSpPr txBox="1"/>
          <p:nvPr/>
        </p:nvSpPr>
        <p:spPr>
          <a:xfrm>
            <a:off x="282437" y="403412"/>
            <a:ext cx="8587438" cy="4312976"/>
          </a:xfrm>
          <a:prstGeom prst="rect">
            <a:avLst/>
          </a:prstGeom>
          <a:noFill/>
        </p:spPr>
        <p:txBody>
          <a:bodyPr wrap="square">
            <a:spAutoFit/>
          </a:bodyPr>
          <a:lstStyle/>
          <a:p>
            <a:pPr>
              <a:lnSpc>
                <a:spcPct val="115000"/>
              </a:lnSpc>
              <a:spcAft>
                <a:spcPts val="1000"/>
              </a:spcAft>
            </a:pPr>
            <a:r>
              <a:rPr lang="en-US" sz="32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Treatment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Treatment for peptic ulcers depends on the cause. Usually treatment will involve killing the H. pylori bacterium if present, eliminating or reducing use of NSAIDs if possible, and helping your ulcer to heal with medication.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Medications can include: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1170376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CD2E564-EA72-0951-F660-255D473B23C1}"/>
              </a:ext>
            </a:extLst>
          </p:cNvPr>
          <p:cNvSpPr txBox="1"/>
          <p:nvPr/>
        </p:nvSpPr>
        <p:spPr>
          <a:xfrm>
            <a:off x="181567" y="161365"/>
            <a:ext cx="8748830" cy="6407523"/>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Antibiotic medications to kill H. pylori.</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a:t>
            </a:r>
          </a:p>
          <a:p>
            <a:pPr lvl="0" algn="just">
              <a:lnSpc>
                <a:spcPct val="115000"/>
              </a:lnSpc>
              <a:spcAft>
                <a:spcPts val="1000"/>
              </a:spcAft>
              <a:buSzPts val="1000"/>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If H. </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pylori is found in your digestive tract, your doctor may recommend a combination of antibiotics to kill the bacterium. These may include amoxicillin (Amoxil), clarithromycin (Biaxin), metronidazole (Flagyl), tinidazole (</a:t>
            </a:r>
            <a:r>
              <a:rPr lang="en-US" sz="2800" dirty="0" err="1">
                <a:effectLst/>
                <a:latin typeface="Calibri" panose="020F0502020204030204" pitchFamily="34" charset="0"/>
                <a:ea typeface="Times New Roman" panose="02020603050405020304" pitchFamily="18" charset="0"/>
                <a:cs typeface="Times New Roman" panose="02020603050405020304" pitchFamily="18" charset="0"/>
              </a:rPr>
              <a:t>Tindamax</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tetracycline and levofloxacin.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The antibiotics used will be determined by where you live and current antibiotic resistance rates. You'll likely need to take antibiotics for two weeks, as well as additional medications to reduce stomach acid, including a proton pump inhibitor and possibly bismuth subsalicylate (Pepto-Bismol).</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9327601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9886F7-5EAB-0645-7534-09572CFA1979}"/>
              </a:ext>
            </a:extLst>
          </p:cNvPr>
          <p:cNvSpPr txBox="1"/>
          <p:nvPr/>
        </p:nvSpPr>
        <p:spPr>
          <a:xfrm>
            <a:off x="248814" y="242047"/>
            <a:ext cx="8594163" cy="6407523"/>
          </a:xfrm>
          <a:prstGeom prst="rect">
            <a:avLst/>
          </a:prstGeom>
          <a:noFill/>
        </p:spPr>
        <p:txBody>
          <a:bodyPr wrap="square">
            <a:spAutoFit/>
          </a:bodyPr>
          <a:lstStyle/>
          <a:p>
            <a:pPr lvl="0">
              <a:lnSpc>
                <a:spcPct val="115000"/>
              </a:lnSpc>
              <a:spcAft>
                <a:spcPts val="1000"/>
              </a:spcAft>
              <a:buSzPts val="1000"/>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Medications that block acid production and promote healing.</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a:t>
            </a:r>
          </a:p>
          <a:p>
            <a:pPr lvl="0" algn="just">
              <a:lnSpc>
                <a:spcPct val="115000"/>
              </a:lnSpc>
              <a:spcAft>
                <a:spcPts val="1000"/>
              </a:spcAft>
              <a:buSzPts val="1000"/>
              <a:tabLst>
                <a:tab pos="457200" algn="l"/>
              </a:tabLst>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Proton pump inhibitors — also called PPIs — reduce stomach acid by blocking the action of the parts of cells that produce acid. These drugs include the prescription and over-the-counter medications omeprazole (Prilosec), lansoprazole (</a:t>
            </a:r>
            <a:r>
              <a:rPr lang="en-US" sz="2800" dirty="0" err="1">
                <a:effectLst/>
                <a:latin typeface="Calibri" panose="020F0502020204030204" pitchFamily="34" charset="0"/>
                <a:ea typeface="Times New Roman" panose="02020603050405020304" pitchFamily="18" charset="0"/>
                <a:cs typeface="Times New Roman" panose="02020603050405020304" pitchFamily="18" charset="0"/>
              </a:rPr>
              <a:t>Prevacid</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rabeprazole (Aciphex), esomeprazole (Nexium) and pantoprazole (Protonix).</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Long-term use of proton pump inhibitors, particularly at high doses, may increase your risk of hip, wrist and spine fracture. Ask your doctor whether a calcium supplement may reduce this risk.</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968807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3186C61-2069-2C83-5C8F-1C91BC008AFF}"/>
              </a:ext>
            </a:extLst>
          </p:cNvPr>
          <p:cNvSpPr txBox="1"/>
          <p:nvPr/>
        </p:nvSpPr>
        <p:spPr>
          <a:xfrm>
            <a:off x="349685" y="251014"/>
            <a:ext cx="8547090" cy="5412379"/>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Medications to reduce acid production.</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a:t>
            </a:r>
          </a:p>
          <a:p>
            <a:pPr lvl="0">
              <a:lnSpc>
                <a:spcPct val="115000"/>
              </a:lnSpc>
              <a:spcAft>
                <a:spcPts val="1000"/>
              </a:spcAft>
              <a:buSzPts val="1000"/>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Acid blockers — also called histamine (H-2) blockers — reduce the amount of stomach acid released into your digestive tract, which relieves ulcer pain and encourages healing.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Available by prescription or over the counter, acid blockers include the medications famotidine (Pepcid AC), cimetidine (Tagamet HB) and nizatidine (</a:t>
            </a:r>
            <a:r>
              <a:rPr lang="en-US" sz="3200" dirty="0" err="1">
                <a:effectLst/>
                <a:latin typeface="Calibri" panose="020F0502020204030204" pitchFamily="34" charset="0"/>
                <a:ea typeface="Times New Roman" panose="02020603050405020304" pitchFamily="18" charset="0"/>
                <a:cs typeface="Times New Roman" panose="02020603050405020304" pitchFamily="18" charset="0"/>
              </a:rPr>
              <a:t>Axid</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AR).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913010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3F324BE-7F38-27E1-36D0-7083FDCCB2F0}"/>
              </a:ext>
            </a:extLst>
          </p:cNvPr>
          <p:cNvSpPr txBox="1"/>
          <p:nvPr/>
        </p:nvSpPr>
        <p:spPr>
          <a:xfrm>
            <a:off x="433541" y="386025"/>
            <a:ext cx="8600887" cy="6380849"/>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r>
              <a:rPr lang="en-US" sz="2800" b="1" dirty="0">
                <a:effectLst/>
                <a:latin typeface="Calibri" panose="020F0502020204030204" pitchFamily="34" charset="0"/>
                <a:ea typeface="Times New Roman" panose="02020603050405020304" pitchFamily="18" charset="0"/>
                <a:cs typeface="Times New Roman" panose="02020603050405020304" pitchFamily="18" charset="0"/>
              </a:rPr>
              <a:t>Antacids that neutralize stomach acid.</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a:t>
            </a:r>
          </a:p>
          <a:p>
            <a:pPr lvl="0">
              <a:lnSpc>
                <a:spcPct val="115000"/>
              </a:lnSpc>
              <a:spcAft>
                <a:spcPts val="1000"/>
              </a:spcAft>
              <a:buSzPts val="1000"/>
              <a:tabLst>
                <a:tab pos="457200" algn="l"/>
              </a:tabLst>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Your doctor may include an antacid in your drug regimen. Antacids neutralize existing stomach acid and can provide rapid pain relief. Side effects can include constipation or diarrhea, depending on the main ingredients.</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Antacids can provide symptom relief but generally aren't used to heal your ulcer.</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2800" b="1" dirty="0">
                <a:effectLst/>
                <a:latin typeface="Calibri" panose="020F0502020204030204" pitchFamily="34" charset="0"/>
                <a:ea typeface="Times New Roman" panose="02020603050405020304" pitchFamily="18" charset="0"/>
                <a:cs typeface="Times New Roman" panose="02020603050405020304" pitchFamily="18" charset="0"/>
              </a:rPr>
              <a:t>Medications that protect the lining of your stomach and small intestine.</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In some cases, your doctor may prescribe medications called cytoprotective agents that help protect the tissues that line your stomach and small intestine.</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Options include the prescription medications sucralfate (Carafate) and misoprostol (Cytotec)</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1271349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2C3EF-8DC6-D3A8-5670-83FBD8251692}"/>
              </a:ext>
            </a:extLst>
          </p:cNvPr>
          <p:cNvSpPr>
            <a:spLocks noGrp="1"/>
          </p:cNvSpPr>
          <p:nvPr>
            <p:ph type="title"/>
          </p:nvPr>
        </p:nvSpPr>
        <p:spPr>
          <a:xfrm>
            <a:off x="998617" y="610908"/>
            <a:ext cx="7888070" cy="1325563"/>
          </a:xfrm>
        </p:spPr>
        <p:txBody>
          <a:bodyPr>
            <a:normAutofit fontScale="90000"/>
          </a:bodyPr>
          <a:lstStyle/>
          <a:p>
            <a:r>
              <a:rPr lang="en-US" sz="8800" dirty="0">
                <a:solidFill>
                  <a:srgbClr val="00B0F0"/>
                </a:solidFill>
              </a:rPr>
              <a:t>Any Question </a:t>
            </a:r>
            <a:endParaRPr lang="en-IN" sz="8800" dirty="0">
              <a:solidFill>
                <a:srgbClr val="00B0F0"/>
              </a:solidFill>
            </a:endParaRPr>
          </a:p>
        </p:txBody>
      </p:sp>
      <p:sp>
        <p:nvSpPr>
          <p:cNvPr id="6" name="Content Placeholder 5">
            <a:extLst>
              <a:ext uri="{FF2B5EF4-FFF2-40B4-BE49-F238E27FC236}">
                <a16:creationId xmlns:a16="http://schemas.microsoft.com/office/drawing/2014/main" id="{BDA5AA80-44E9-74A7-EEE0-5ADA2B1E026F}"/>
              </a:ext>
            </a:extLst>
          </p:cNvPr>
          <p:cNvSpPr>
            <a:spLocks noGrp="1"/>
          </p:cNvSpPr>
          <p:nvPr>
            <p:ph sz="half" idx="2"/>
          </p:nvPr>
        </p:nvSpPr>
        <p:spPr>
          <a:xfrm>
            <a:off x="4942652" y="5065059"/>
            <a:ext cx="3575368" cy="1124604"/>
          </a:xfrm>
        </p:spPr>
        <p:txBody>
          <a:bodyPr>
            <a:normAutofit lnSpcReduction="10000"/>
          </a:bodyPr>
          <a:lstStyle/>
          <a:p>
            <a:r>
              <a:rPr lang="en-US" sz="7200" dirty="0">
                <a:solidFill>
                  <a:srgbClr val="00B050"/>
                </a:solidFill>
              </a:rPr>
              <a:t>Thanks </a:t>
            </a:r>
            <a:endParaRPr lang="en-IN" sz="7200" dirty="0">
              <a:solidFill>
                <a:srgbClr val="00B050"/>
              </a:solidFill>
            </a:endParaRPr>
          </a:p>
        </p:txBody>
      </p:sp>
    </p:spTree>
    <p:extLst>
      <p:ext uri="{BB962C8B-B14F-4D97-AF65-F5344CB8AC3E}">
        <p14:creationId xmlns:p14="http://schemas.microsoft.com/office/powerpoint/2010/main" val="1216564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230EBE5-68FC-17A7-F789-5FF8DDD706FD}"/>
              </a:ext>
            </a:extLst>
          </p:cNvPr>
          <p:cNvSpPr txBox="1"/>
          <p:nvPr/>
        </p:nvSpPr>
        <p:spPr>
          <a:xfrm>
            <a:off x="168118" y="179295"/>
            <a:ext cx="8809353" cy="7659148"/>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Pain: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914400">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Localization, nature, shifting and radiation, relationship to movements, aggravating and relieving factors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Vomiting: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Frequency and content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Bowel habit:</a:t>
            </a:r>
          </a:p>
          <a:p>
            <a:pPr marL="342900" lvl="0" indent="-342900" algn="just">
              <a:lnSpc>
                <a:spcPct val="115000"/>
              </a:lnSpc>
              <a:spcAft>
                <a:spcPts val="1000"/>
              </a:spcAft>
              <a:buFont typeface="Symbol" panose="05050102010706020507" pitchFamily="18"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Any change, especially absolute constipation or tenesmus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Micturition: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If painful, frequency or retention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Past history: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Similar episode of pain, if any</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13416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93592A-07F5-6823-3FA6-6C23FE3F752A}"/>
              </a:ext>
            </a:extLst>
          </p:cNvPr>
          <p:cNvSpPr txBox="1"/>
          <p:nvPr/>
        </p:nvSpPr>
        <p:spPr>
          <a:xfrm>
            <a:off x="134494" y="161366"/>
            <a:ext cx="8829527" cy="6668107"/>
          </a:xfrm>
          <a:prstGeom prst="rect">
            <a:avLst/>
          </a:prstGeom>
          <a:noFill/>
        </p:spPr>
        <p:txBody>
          <a:bodyPr wrap="square">
            <a:spAutoFit/>
          </a:bodyPr>
          <a:lstStyle/>
          <a:p>
            <a:pPr indent="228600" algn="just">
              <a:lnSpc>
                <a:spcPct val="115000"/>
              </a:lnSpc>
              <a:spcAft>
                <a:spcPts val="1000"/>
              </a:spcAft>
            </a:pPr>
            <a:endParaRPr lang="en-US" sz="28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indent="228600" algn="just">
              <a:lnSpc>
                <a:spcPct val="115000"/>
              </a:lnSpc>
              <a:spcAft>
                <a:spcPts val="1000"/>
              </a:spcAft>
            </a:pPr>
            <a:r>
              <a:rPr lang="en-US" sz="28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CAUSES OF ABDOMINAL DISTRESS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228600">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There are multiple causes of abdominal pain, all requiring immediate attention.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The five broad classes of causes are: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1. </a:t>
            </a:r>
            <a:r>
              <a:rPr lang="en-US" sz="28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Inflammation: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Acute appendicitis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Acute cholecystitis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Acute salpingitis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Acute peritonitis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Amoebic liver abscess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53466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00DDC1C-7E6D-F154-D2DF-AC3908528367}"/>
              </a:ext>
            </a:extLst>
          </p:cNvPr>
          <p:cNvSpPr txBox="1"/>
          <p:nvPr/>
        </p:nvSpPr>
        <p:spPr>
          <a:xfrm>
            <a:off x="450555" y="134471"/>
            <a:ext cx="6408637" cy="5429820"/>
          </a:xfrm>
          <a:prstGeom prst="rect">
            <a:avLst/>
          </a:prstGeom>
          <a:noFill/>
        </p:spPr>
        <p:txBody>
          <a:bodyPr wrap="square">
            <a:spAutoFit/>
          </a:bodyPr>
          <a:lstStyle/>
          <a:p>
            <a:pPr indent="457200" algn="just">
              <a:lnSpc>
                <a:spcPct val="115000"/>
              </a:lnSpc>
              <a:spcAft>
                <a:spcPts val="1000"/>
              </a:spcAft>
            </a:pPr>
            <a:r>
              <a:rPr lang="en-US" sz="36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2. Infection:</a:t>
            </a:r>
            <a:endParaRPr lang="en-IN" sz="36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Urinary tract infection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Mesenteric adenitis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Amoebic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typhilitis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Pyelonephritis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err="1">
                <a:effectLst/>
                <a:latin typeface="Calibri" panose="020F0502020204030204" pitchFamily="34" charset="0"/>
                <a:ea typeface="Times New Roman" panose="02020603050405020304" pitchFamily="18" charset="0"/>
                <a:cs typeface="Mangal" panose="02040503050203030202" pitchFamily="18" charset="0"/>
              </a:rPr>
              <a:t>Tubo</a:t>
            </a:r>
            <a:r>
              <a:rPr lang="en-US" sz="3200" dirty="0">
                <a:effectLst/>
                <a:latin typeface="Calibri" panose="020F0502020204030204" pitchFamily="34" charset="0"/>
                <a:ea typeface="Times New Roman" panose="02020603050405020304" pitchFamily="18" charset="0"/>
                <a:cs typeface="Mangal" panose="02040503050203030202" pitchFamily="18" charset="0"/>
              </a:rPr>
              <a:t>-ovarian abscess and pelvic inflammatory disease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36160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1020B0D-ABCE-4226-4E86-466F16FDF0EF}"/>
              </a:ext>
            </a:extLst>
          </p:cNvPr>
          <p:cNvSpPr txBox="1"/>
          <p:nvPr/>
        </p:nvSpPr>
        <p:spPr>
          <a:xfrm>
            <a:off x="275713" y="430307"/>
            <a:ext cx="8439495" cy="6781344"/>
          </a:xfrm>
          <a:prstGeom prst="rect">
            <a:avLst/>
          </a:prstGeom>
          <a:noFill/>
        </p:spPr>
        <p:txBody>
          <a:bodyPr wrap="square">
            <a:spAutoFit/>
          </a:bodyPr>
          <a:lstStyle/>
          <a:p>
            <a:pPr indent="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3. </a:t>
            </a:r>
            <a:r>
              <a:rPr lang="en-US"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Obstruction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Paralytic ileus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Gall bladder stones causing biliary obstruction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Renal stone causing urinary tract obstruction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Acute intestinal obstruction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Large bowel obstruction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Volvulus,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intusssusception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Embolus and thrombosis of vessels supplying bowels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41649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A689B1D-53F4-0CE3-096C-752243C184A5}"/>
              </a:ext>
            </a:extLst>
          </p:cNvPr>
          <p:cNvSpPr txBox="1"/>
          <p:nvPr/>
        </p:nvSpPr>
        <p:spPr>
          <a:xfrm>
            <a:off x="363133" y="349625"/>
            <a:ext cx="7787200" cy="4863511"/>
          </a:xfrm>
          <a:prstGeom prst="rect">
            <a:avLst/>
          </a:prstGeom>
          <a:noFill/>
        </p:spPr>
        <p:txBody>
          <a:bodyPr wrap="square">
            <a:spAutoFit/>
          </a:bodyPr>
          <a:lstStyle/>
          <a:p>
            <a:pPr indent="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4. </a:t>
            </a:r>
            <a:r>
              <a:rPr lang="en-US" sz="3600" dirty="0" err="1">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Haemorrhage</a:t>
            </a:r>
            <a:r>
              <a:rPr lang="en-US" sz="36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Aortic aneurysm</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Ruptured ectopic pregnancy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Splenic injury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Any solid abdominal organ trauma</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Acute gastritis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57053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27C1735-AA06-8477-95B1-79D3364D8F08}"/>
              </a:ext>
            </a:extLst>
          </p:cNvPr>
          <p:cNvSpPr txBox="1"/>
          <p:nvPr/>
        </p:nvSpPr>
        <p:spPr>
          <a:xfrm>
            <a:off x="221915" y="340660"/>
            <a:ext cx="6637276" cy="4239750"/>
          </a:xfrm>
          <a:prstGeom prst="rect">
            <a:avLst/>
          </a:prstGeom>
          <a:noFill/>
        </p:spPr>
        <p:txBody>
          <a:bodyPr wrap="square">
            <a:spAutoFit/>
          </a:bodyPr>
          <a:lstStyle/>
          <a:p>
            <a:pPr indent="457200" algn="just">
              <a:lnSpc>
                <a:spcPct val="115000"/>
              </a:lnSpc>
              <a:spcAft>
                <a:spcPts val="1000"/>
              </a:spcAft>
            </a:pPr>
            <a:r>
              <a:rPr lang="en-US" sz="40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Perforation:</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Perforation of peptic ulcer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Typhoid ulcer perforation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Diverticular disease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Ulcerative colitis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u="none" strike="noStrike"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343110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130</TotalTime>
  <Words>2482</Words>
  <Application>Microsoft Office PowerPoint</Application>
  <PresentationFormat>Custom</PresentationFormat>
  <Paragraphs>173</Paragraphs>
  <Slides>39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39</vt:i4>
      </vt:variant>
    </vt:vector>
  </HeadingPairs>
  <TitlesOfParts>
    <vt:vector size="43" baseType="lpstr">
      <vt:lpstr>Arial</vt:lpstr>
      <vt:lpstr>Calibri</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Any Question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MTI MTI</dc:creator>
  <cp:lastModifiedBy>MTI MTI</cp:lastModifiedBy>
  <cp:revision>15</cp:revision>
  <dcterms:created xsi:type="dcterms:W3CDTF">2023-07-17T05:52:27Z</dcterms:created>
  <dcterms:modified xsi:type="dcterms:W3CDTF">2025-12-18T12:34:12Z</dcterms:modified>
</cp:coreProperties>
</file>