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4"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343" r:id="rId40"/>
    <p:sldId id="344" r:id="rId41"/>
  </p:sldIdLst>
  <p:sldSz cx="9145588"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guide id="3" pos="288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106" d="100"/>
          <a:sy n="106" d="100"/>
        </p:scale>
        <p:origin x="-1680" y="-84"/>
      </p:cViewPr>
      <p:guideLst>
        <p:guide orient="horz" pos="2160"/>
        <p:guide pos="3840"/>
        <p:guide pos="288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919" y="2130429"/>
            <a:ext cx="7773750" cy="1470025"/>
          </a:xfrm>
        </p:spPr>
        <p:txBody>
          <a:bodyPr/>
          <a:lstStyle/>
          <a:p>
            <a:r>
              <a:rPr lang="en-US"/>
              <a:t>Click to edit Master title style</a:t>
            </a:r>
            <a:endParaRPr lang="en-IN"/>
          </a:p>
        </p:txBody>
      </p:sp>
      <p:sp>
        <p:nvSpPr>
          <p:cNvPr id="3" name="Subtitle 2"/>
          <p:cNvSpPr>
            <a:spLocks noGrp="1"/>
          </p:cNvSpPr>
          <p:nvPr>
            <p:ph type="subTitle" idx="1"/>
          </p:nvPr>
        </p:nvSpPr>
        <p:spPr>
          <a:xfrm>
            <a:off x="1371838" y="3886200"/>
            <a:ext cx="6401912"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8976461A-3C44-4FCF-9DC1-1859DC5A4EBC}" type="datetimeFigureOut">
              <a:rPr lang="en-IN" smtClean="0"/>
              <a:t>19-12-2025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7F5F4E1-C263-4430-BD51-9DBDA55A1921}" type="slidenum">
              <a:rPr lang="en-IN" smtClean="0"/>
              <a:t>‹#›</a:t>
            </a:fld>
            <a:endParaRPr lang="en-IN"/>
          </a:p>
        </p:txBody>
      </p:sp>
    </p:spTree>
    <p:extLst>
      <p:ext uri="{BB962C8B-B14F-4D97-AF65-F5344CB8AC3E}">
        <p14:creationId xmlns:p14="http://schemas.microsoft.com/office/powerpoint/2010/main" val="10035646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8976461A-3C44-4FCF-9DC1-1859DC5A4EBC}" type="datetimeFigureOut">
              <a:rPr lang="en-IN" smtClean="0"/>
              <a:t>19-12-2025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7F5F4E1-C263-4430-BD51-9DBDA55A1921}" type="slidenum">
              <a:rPr lang="en-IN" smtClean="0"/>
              <a:t>‹#›</a:t>
            </a:fld>
            <a:endParaRPr lang="en-IN"/>
          </a:p>
        </p:txBody>
      </p:sp>
    </p:spTree>
    <p:extLst>
      <p:ext uri="{BB962C8B-B14F-4D97-AF65-F5344CB8AC3E}">
        <p14:creationId xmlns:p14="http://schemas.microsoft.com/office/powerpoint/2010/main" val="30600949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40735" y="274642"/>
            <a:ext cx="2743676" cy="5851525"/>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609706" y="274642"/>
            <a:ext cx="8078603"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8976461A-3C44-4FCF-9DC1-1859DC5A4EBC}" type="datetimeFigureOut">
              <a:rPr lang="en-IN" smtClean="0"/>
              <a:t>19-12-2025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7F5F4E1-C263-4430-BD51-9DBDA55A1921}" type="slidenum">
              <a:rPr lang="en-IN" smtClean="0"/>
              <a:t>‹#›</a:t>
            </a:fld>
            <a:endParaRPr lang="en-IN"/>
          </a:p>
        </p:txBody>
      </p:sp>
    </p:spTree>
    <p:extLst>
      <p:ext uri="{BB962C8B-B14F-4D97-AF65-F5344CB8AC3E}">
        <p14:creationId xmlns:p14="http://schemas.microsoft.com/office/powerpoint/2010/main" val="3608237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8976461A-3C44-4FCF-9DC1-1859DC5A4EBC}" type="datetimeFigureOut">
              <a:rPr lang="en-IN" smtClean="0"/>
              <a:t>19-12-2025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7F5F4E1-C263-4430-BD51-9DBDA55A1921}" type="slidenum">
              <a:rPr lang="en-IN" smtClean="0"/>
              <a:t>‹#›</a:t>
            </a:fld>
            <a:endParaRPr lang="en-IN"/>
          </a:p>
        </p:txBody>
      </p:sp>
    </p:spTree>
    <p:extLst>
      <p:ext uri="{BB962C8B-B14F-4D97-AF65-F5344CB8AC3E}">
        <p14:creationId xmlns:p14="http://schemas.microsoft.com/office/powerpoint/2010/main" val="40654987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438" y="4406904"/>
            <a:ext cx="7773750" cy="1362075"/>
          </a:xfrm>
        </p:spPr>
        <p:txBody>
          <a:bodyPr anchor="t"/>
          <a:lstStyle>
            <a:lvl1pPr algn="l">
              <a:defRPr sz="4000" b="1" cap="all"/>
            </a:lvl1pPr>
          </a:lstStyle>
          <a:p>
            <a:r>
              <a:rPr lang="en-US"/>
              <a:t>Click to edit Master title style</a:t>
            </a:r>
            <a:endParaRPr lang="en-IN"/>
          </a:p>
        </p:txBody>
      </p:sp>
      <p:sp>
        <p:nvSpPr>
          <p:cNvPr id="3" name="Text Placeholder 2"/>
          <p:cNvSpPr>
            <a:spLocks noGrp="1"/>
          </p:cNvSpPr>
          <p:nvPr>
            <p:ph type="body" idx="1"/>
          </p:nvPr>
        </p:nvSpPr>
        <p:spPr>
          <a:xfrm>
            <a:off x="722438" y="2906713"/>
            <a:ext cx="777375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976461A-3C44-4FCF-9DC1-1859DC5A4EBC}" type="datetimeFigureOut">
              <a:rPr lang="en-IN" smtClean="0"/>
              <a:t>19-12-2025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7F5F4E1-C263-4430-BD51-9DBDA55A1921}" type="slidenum">
              <a:rPr lang="en-IN" smtClean="0"/>
              <a:t>‹#›</a:t>
            </a:fld>
            <a:endParaRPr lang="en-IN"/>
          </a:p>
        </p:txBody>
      </p:sp>
    </p:spTree>
    <p:extLst>
      <p:ext uri="{BB962C8B-B14F-4D97-AF65-F5344CB8AC3E}">
        <p14:creationId xmlns:p14="http://schemas.microsoft.com/office/powerpoint/2010/main" val="5513361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609706" y="1600204"/>
            <a:ext cx="54111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6173272" y="1600204"/>
            <a:ext cx="54111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8976461A-3C44-4FCF-9DC1-1859DC5A4EBC}" type="datetimeFigureOut">
              <a:rPr lang="en-IN" smtClean="0"/>
              <a:t>19-12-2025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7F5F4E1-C263-4430-BD51-9DBDA55A1921}" type="slidenum">
              <a:rPr lang="en-IN" smtClean="0"/>
              <a:t>‹#›</a:t>
            </a:fld>
            <a:endParaRPr lang="en-IN"/>
          </a:p>
        </p:txBody>
      </p:sp>
    </p:spTree>
    <p:extLst>
      <p:ext uri="{BB962C8B-B14F-4D97-AF65-F5344CB8AC3E}">
        <p14:creationId xmlns:p14="http://schemas.microsoft.com/office/powerpoint/2010/main" val="3712340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80" y="274638"/>
            <a:ext cx="8231029" cy="1143000"/>
          </a:xfrm>
        </p:spPr>
        <p:txBody>
          <a:bodyPr/>
          <a:lstStyle>
            <a:lvl1pPr>
              <a:defRPr/>
            </a:lvl1pPr>
          </a:lstStyle>
          <a:p>
            <a:r>
              <a:rPr lang="en-US"/>
              <a:t>Click to edit Master title style</a:t>
            </a:r>
            <a:endParaRPr lang="en-IN"/>
          </a:p>
        </p:txBody>
      </p:sp>
      <p:sp>
        <p:nvSpPr>
          <p:cNvPr id="3" name="Text Placeholder 2"/>
          <p:cNvSpPr>
            <a:spLocks noGrp="1"/>
          </p:cNvSpPr>
          <p:nvPr>
            <p:ph type="body" idx="1"/>
          </p:nvPr>
        </p:nvSpPr>
        <p:spPr>
          <a:xfrm>
            <a:off x="457280" y="1535113"/>
            <a:ext cx="4040889"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80" y="2174875"/>
            <a:ext cx="4040889"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4645834" y="1535113"/>
            <a:ext cx="404247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834" y="2174875"/>
            <a:ext cx="404247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8976461A-3C44-4FCF-9DC1-1859DC5A4EBC}" type="datetimeFigureOut">
              <a:rPr lang="en-IN" smtClean="0"/>
              <a:t>19-12-2025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F7F5F4E1-C263-4430-BD51-9DBDA55A1921}" type="slidenum">
              <a:rPr lang="en-IN" smtClean="0"/>
              <a:t>‹#›</a:t>
            </a:fld>
            <a:endParaRPr lang="en-IN"/>
          </a:p>
        </p:txBody>
      </p:sp>
    </p:spTree>
    <p:extLst>
      <p:ext uri="{BB962C8B-B14F-4D97-AF65-F5344CB8AC3E}">
        <p14:creationId xmlns:p14="http://schemas.microsoft.com/office/powerpoint/2010/main" val="38270980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8976461A-3C44-4FCF-9DC1-1859DC5A4EBC}" type="datetimeFigureOut">
              <a:rPr lang="en-IN" smtClean="0"/>
              <a:t>19-12-2025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F7F5F4E1-C263-4430-BD51-9DBDA55A1921}" type="slidenum">
              <a:rPr lang="en-IN" smtClean="0"/>
              <a:t>‹#›</a:t>
            </a:fld>
            <a:endParaRPr lang="en-IN"/>
          </a:p>
        </p:txBody>
      </p:sp>
    </p:spTree>
    <p:extLst>
      <p:ext uri="{BB962C8B-B14F-4D97-AF65-F5344CB8AC3E}">
        <p14:creationId xmlns:p14="http://schemas.microsoft.com/office/powerpoint/2010/main" val="16891371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76461A-3C44-4FCF-9DC1-1859DC5A4EBC}" type="datetimeFigureOut">
              <a:rPr lang="en-IN" smtClean="0"/>
              <a:t>19-12-2025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F7F5F4E1-C263-4430-BD51-9DBDA55A1921}" type="slidenum">
              <a:rPr lang="en-IN" smtClean="0"/>
              <a:t>‹#›</a:t>
            </a:fld>
            <a:endParaRPr lang="en-IN"/>
          </a:p>
        </p:txBody>
      </p:sp>
    </p:spTree>
    <p:extLst>
      <p:ext uri="{BB962C8B-B14F-4D97-AF65-F5344CB8AC3E}">
        <p14:creationId xmlns:p14="http://schemas.microsoft.com/office/powerpoint/2010/main" val="19252404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81" y="273050"/>
            <a:ext cx="3008835" cy="1162050"/>
          </a:xfrm>
        </p:spPr>
        <p:txBody>
          <a:bodyPr anchor="b"/>
          <a:lstStyle>
            <a:lvl1pPr algn="l">
              <a:defRPr sz="2000" b="1"/>
            </a:lvl1pPr>
          </a:lstStyle>
          <a:p>
            <a:r>
              <a:rPr lang="en-US"/>
              <a:t>Click to edit Master title style</a:t>
            </a:r>
            <a:endParaRPr lang="en-IN"/>
          </a:p>
        </p:txBody>
      </p:sp>
      <p:sp>
        <p:nvSpPr>
          <p:cNvPr id="3" name="Content Placeholder 2"/>
          <p:cNvSpPr>
            <a:spLocks noGrp="1"/>
          </p:cNvSpPr>
          <p:nvPr>
            <p:ph idx="1"/>
          </p:nvPr>
        </p:nvSpPr>
        <p:spPr>
          <a:xfrm>
            <a:off x="3575671" y="273054"/>
            <a:ext cx="5112638"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457281" y="1435103"/>
            <a:ext cx="3008835"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976461A-3C44-4FCF-9DC1-1859DC5A4EBC}" type="datetimeFigureOut">
              <a:rPr lang="en-IN" smtClean="0"/>
              <a:t>19-12-2025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7F5F4E1-C263-4430-BD51-9DBDA55A1921}" type="slidenum">
              <a:rPr lang="en-IN" smtClean="0"/>
              <a:t>‹#›</a:t>
            </a:fld>
            <a:endParaRPr lang="en-IN"/>
          </a:p>
        </p:txBody>
      </p:sp>
    </p:spTree>
    <p:extLst>
      <p:ext uri="{BB962C8B-B14F-4D97-AF65-F5344CB8AC3E}">
        <p14:creationId xmlns:p14="http://schemas.microsoft.com/office/powerpoint/2010/main" val="25588065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599" y="4800600"/>
            <a:ext cx="5487353" cy="566738"/>
          </a:xfrm>
        </p:spPr>
        <p:txBody>
          <a:bodyPr anchor="b"/>
          <a:lstStyle>
            <a:lvl1pPr algn="l">
              <a:defRPr sz="2000" b="1"/>
            </a:lvl1pPr>
          </a:lstStyle>
          <a:p>
            <a:r>
              <a:rPr lang="en-US"/>
              <a:t>Click to edit Master title style</a:t>
            </a:r>
            <a:endParaRPr lang="en-IN"/>
          </a:p>
        </p:txBody>
      </p:sp>
      <p:sp>
        <p:nvSpPr>
          <p:cNvPr id="3" name="Picture Placeholder 2"/>
          <p:cNvSpPr>
            <a:spLocks noGrp="1"/>
          </p:cNvSpPr>
          <p:nvPr>
            <p:ph type="pic" idx="1"/>
          </p:nvPr>
        </p:nvSpPr>
        <p:spPr>
          <a:xfrm>
            <a:off x="1792599" y="612775"/>
            <a:ext cx="5487353"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599" y="5367338"/>
            <a:ext cx="5487353"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976461A-3C44-4FCF-9DC1-1859DC5A4EBC}" type="datetimeFigureOut">
              <a:rPr lang="en-IN" smtClean="0"/>
              <a:t>19-12-2025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7F5F4E1-C263-4430-BD51-9DBDA55A1921}" type="slidenum">
              <a:rPr lang="en-IN" smtClean="0"/>
              <a:t>‹#›</a:t>
            </a:fld>
            <a:endParaRPr lang="en-IN"/>
          </a:p>
        </p:txBody>
      </p:sp>
    </p:spTree>
    <p:extLst>
      <p:ext uri="{BB962C8B-B14F-4D97-AF65-F5344CB8AC3E}">
        <p14:creationId xmlns:p14="http://schemas.microsoft.com/office/powerpoint/2010/main" val="36123392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xmlns="" id="{8C452D13-4E81-AD2E-42DE-545CAE9CE103}"/>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694756" y="5063"/>
            <a:ext cx="1428696" cy="1143001"/>
          </a:xfrm>
          <a:prstGeom prst="rect">
            <a:avLst/>
          </a:prstGeom>
        </p:spPr>
      </p:pic>
      <p:sp>
        <p:nvSpPr>
          <p:cNvPr id="2" name="Title Placeholder 1"/>
          <p:cNvSpPr>
            <a:spLocks noGrp="1"/>
          </p:cNvSpPr>
          <p:nvPr>
            <p:ph type="title"/>
          </p:nvPr>
        </p:nvSpPr>
        <p:spPr>
          <a:xfrm>
            <a:off x="457280" y="274638"/>
            <a:ext cx="8231029" cy="1143000"/>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457280" y="1600204"/>
            <a:ext cx="8231029"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457279" y="6356354"/>
            <a:ext cx="2133971"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76461A-3C44-4FCF-9DC1-1859DC5A4EBC}" type="datetimeFigureOut">
              <a:rPr lang="en-IN" smtClean="0"/>
              <a:t>19-12-2025</a:t>
            </a:fld>
            <a:endParaRPr lang="en-IN"/>
          </a:p>
        </p:txBody>
      </p:sp>
      <p:sp>
        <p:nvSpPr>
          <p:cNvPr id="5" name="Footer Placeholder 4"/>
          <p:cNvSpPr>
            <a:spLocks noGrp="1"/>
          </p:cNvSpPr>
          <p:nvPr>
            <p:ph type="ftr" sz="quarter" idx="3"/>
          </p:nvPr>
        </p:nvSpPr>
        <p:spPr>
          <a:xfrm>
            <a:off x="3124743" y="6356354"/>
            <a:ext cx="2896103"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4338" y="6356354"/>
            <a:ext cx="213397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F5F4E1-C263-4430-BD51-9DBDA55A1921}" type="slidenum">
              <a:rPr lang="en-IN" smtClean="0"/>
              <a:t>‹#›</a:t>
            </a:fld>
            <a:endParaRPr lang="en-IN"/>
          </a:p>
        </p:txBody>
      </p:sp>
    </p:spTree>
    <p:extLst>
      <p:ext uri="{BB962C8B-B14F-4D97-AF65-F5344CB8AC3E}">
        <p14:creationId xmlns:p14="http://schemas.microsoft.com/office/powerpoint/2010/main" val="445503377"/>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D58F43C2-A0A8-F2B6-B49F-E5B7B91F9031}"/>
              </a:ext>
            </a:extLst>
          </p:cNvPr>
          <p:cNvSpPr txBox="1"/>
          <p:nvPr/>
        </p:nvSpPr>
        <p:spPr>
          <a:xfrm>
            <a:off x="964994" y="2190921"/>
            <a:ext cx="7215600" cy="2003625"/>
          </a:xfrm>
          <a:prstGeom prst="rect">
            <a:avLst/>
          </a:prstGeom>
          <a:noFill/>
        </p:spPr>
        <p:txBody>
          <a:bodyPr wrap="square">
            <a:spAutoFit/>
          </a:bodyPr>
          <a:lstStyle/>
          <a:p>
            <a:pPr algn="ctr">
              <a:lnSpc>
                <a:spcPct val="115000"/>
              </a:lnSpc>
              <a:spcAft>
                <a:spcPts val="1000"/>
              </a:spcAft>
            </a:pPr>
            <a:r>
              <a:rPr lang="hi-IN" sz="5400" b="1" u="sng" dirty="0">
                <a:solidFill>
                  <a:srgbClr val="00B050"/>
                </a:solidFill>
                <a:latin typeface="Calibri" panose="020F0502020204030204" pitchFamily="34" charset="0"/>
                <a:ea typeface="Times New Roman" panose="02020603050405020304" pitchFamily="18" charset="0"/>
              </a:rPr>
              <a:t>तीव्र पेट और मूत्र प्रतिधारण</a:t>
            </a:r>
            <a:endParaRPr lang="en-IN" sz="54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4" name="TextBox 3">
            <a:extLst>
              <a:ext uri="{FF2B5EF4-FFF2-40B4-BE49-F238E27FC236}">
                <a16:creationId xmlns:a16="http://schemas.microsoft.com/office/drawing/2014/main" xmlns="" id="{066B56AC-8DA4-B231-22F7-E8E18DB1EA19}"/>
              </a:ext>
            </a:extLst>
          </p:cNvPr>
          <p:cNvSpPr txBox="1"/>
          <p:nvPr/>
        </p:nvSpPr>
        <p:spPr>
          <a:xfrm>
            <a:off x="3207895" y="464699"/>
            <a:ext cx="1702710" cy="769441"/>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hi-IN" sz="4000" b="1" i="0" u="none" strike="noStrike" kern="0" cap="none" spc="0" normalizeH="0" baseline="0" noProof="0" dirty="0">
                <a:ln>
                  <a:noFill/>
                </a:ln>
                <a:solidFill>
                  <a:srgbClr val="0070C0"/>
                </a:solidFill>
                <a:effectLst/>
                <a:uLnTx/>
                <a:uFillTx/>
              </a:rPr>
              <a:t>पाठ-</a:t>
            </a:r>
            <a:r>
              <a:rPr kumimoji="0" lang="hi-IN" sz="4000" b="1" i="0" u="none" strike="noStrike" kern="0" cap="none" spc="0" normalizeH="0" baseline="0" noProof="0" dirty="0">
                <a:ln>
                  <a:noFill/>
                </a:ln>
                <a:solidFill>
                  <a:srgbClr val="FF0000"/>
                </a:solidFill>
                <a:effectLst/>
                <a:uLnTx/>
                <a:uFillTx/>
              </a:rPr>
              <a:t>2</a:t>
            </a:r>
            <a:r>
              <a:rPr kumimoji="0" lang="en-US" sz="4400" b="1" i="0" u="none" strike="noStrike" kern="0" cap="none" spc="0" normalizeH="0" baseline="0" noProof="0" dirty="0">
                <a:ln>
                  <a:noFill/>
                </a:ln>
                <a:solidFill>
                  <a:srgbClr val="FF0000"/>
                </a:solidFill>
                <a:effectLst/>
                <a:uLnTx/>
                <a:uFillTx/>
              </a:rPr>
              <a:t>7</a:t>
            </a:r>
            <a:endParaRPr kumimoji="0" lang="en-US" sz="4000" b="1" i="0" u="none" strike="noStrike" kern="0" cap="none" spc="0" normalizeH="0" baseline="0" noProof="0" dirty="0">
              <a:ln>
                <a:noFill/>
              </a:ln>
              <a:solidFill>
                <a:srgbClr val="FF0000"/>
              </a:solidFill>
              <a:effectLst/>
              <a:uLnTx/>
              <a:uFillTx/>
            </a:endParaRPr>
          </a:p>
        </p:txBody>
      </p:sp>
      <p:sp>
        <p:nvSpPr>
          <p:cNvPr id="5" name="Title 1"/>
          <p:cNvSpPr txBox="1">
            <a:spLocks/>
          </p:cNvSpPr>
          <p:nvPr/>
        </p:nvSpPr>
        <p:spPr>
          <a:xfrm>
            <a:off x="6732494" y="5665694"/>
            <a:ext cx="1869936" cy="762000"/>
          </a:xfrm>
          <a:prstGeom prst="rect">
            <a:avLst/>
          </a:prstGeom>
        </p:spPr>
        <p:txBody>
          <a:bodyPr vert="horz" lIns="91440" tIns="45720" rIns="91440" bIns="45720" rtlCol="0" anchor="ctr">
            <a:normAutofit fontScale="40000" lnSpcReduction="20000"/>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4000" b="1" dirty="0" smtClean="0">
                <a:solidFill>
                  <a:srgbClr val="002060"/>
                </a:solidFill>
                <a:latin typeface="Kruti Dev 011" pitchFamily="2" charset="0"/>
                <a:cs typeface="Arial" pitchFamily="34" charset="0"/>
              </a:rPr>
              <a:t>)</a:t>
            </a:r>
            <a:r>
              <a:rPr lang="en-IN" sz="4000" b="1" dirty="0" err="1" smtClean="0">
                <a:solidFill>
                  <a:srgbClr val="002060"/>
                </a:solidFill>
                <a:latin typeface="Kruti Dev 011" pitchFamily="2" charset="0"/>
                <a:cs typeface="Arial" pitchFamily="34" charset="0"/>
              </a:rPr>
              <a:t>kjk</a:t>
            </a:r>
            <a:endParaRPr lang="en-IN" sz="4000" b="1" dirty="0" smtClean="0">
              <a:solidFill>
                <a:srgbClr val="002060"/>
              </a:solidFill>
              <a:latin typeface="Kruti Dev 011" pitchFamily="2" charset="0"/>
              <a:cs typeface="Arial" pitchFamily="34" charset="0"/>
            </a:endParaRPr>
          </a:p>
          <a:p>
            <a:r>
              <a:rPr lang="en-IN" sz="4000" b="1" dirty="0" smtClean="0">
                <a:solidFill>
                  <a:srgbClr val="002060"/>
                </a:solidFill>
                <a:latin typeface="Kruti Dev 011" pitchFamily="2" charset="0"/>
                <a:cs typeface="Arial" pitchFamily="34" charset="0"/>
              </a:rPr>
              <a:t>fu0@QkekZ0</a:t>
            </a:r>
          </a:p>
          <a:p>
            <a:r>
              <a:rPr lang="en-US" sz="4000" b="1" dirty="0" err="1" smtClean="0">
                <a:solidFill>
                  <a:srgbClr val="002060"/>
                </a:solidFill>
                <a:latin typeface="Kruti Dev 011" pitchFamily="2" charset="0"/>
                <a:cs typeface="Arial" pitchFamily="34" charset="0"/>
              </a:rPr>
              <a:t>ftrsanz</a:t>
            </a:r>
            <a:r>
              <a:rPr lang="en-US" sz="4000" b="1" dirty="0" smtClean="0">
                <a:solidFill>
                  <a:srgbClr val="002060"/>
                </a:solidFill>
                <a:latin typeface="Kruti Dev 011" pitchFamily="2" charset="0"/>
                <a:cs typeface="Arial" pitchFamily="34" charset="0"/>
              </a:rPr>
              <a:t> flag ;</a:t>
            </a:r>
            <a:r>
              <a:rPr lang="en-US" sz="4000" b="1" dirty="0" err="1" smtClean="0">
                <a:solidFill>
                  <a:srgbClr val="002060"/>
                </a:solidFill>
                <a:latin typeface="Kruti Dev 011" pitchFamily="2" charset="0"/>
                <a:cs typeface="Arial" pitchFamily="34" charset="0"/>
              </a:rPr>
              <a:t>kno</a:t>
            </a:r>
            <a:endParaRPr lang="en-US" sz="4000" b="1" dirty="0">
              <a:solidFill>
                <a:srgbClr val="002060"/>
              </a:solidFill>
              <a:latin typeface="Kruti Dev 011" pitchFamily="2" charset="0"/>
              <a:cs typeface="Arial" pitchFamily="34" charset="0"/>
            </a:endParaRPr>
          </a:p>
        </p:txBody>
      </p:sp>
    </p:spTree>
    <p:extLst>
      <p:ext uri="{BB962C8B-B14F-4D97-AF65-F5344CB8AC3E}">
        <p14:creationId xmlns:p14="http://schemas.microsoft.com/office/powerpoint/2010/main" val="11214703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EEFD30A1-51AC-AEE1-FA0D-E8F9EC9A5BD9}"/>
              </a:ext>
            </a:extLst>
          </p:cNvPr>
          <p:cNvSpPr txBox="1"/>
          <p:nvPr/>
        </p:nvSpPr>
        <p:spPr>
          <a:xfrm>
            <a:off x="316061" y="215153"/>
            <a:ext cx="7962041" cy="6181820"/>
          </a:xfrm>
          <a:prstGeom prst="rect">
            <a:avLst/>
          </a:prstGeom>
          <a:noFill/>
        </p:spPr>
        <p:txBody>
          <a:bodyPr wrap="square">
            <a:spAutoFit/>
          </a:bodyPr>
          <a:lstStyle/>
          <a:p>
            <a:pPr marL="457200" indent="-457200" algn="just">
              <a:lnSpc>
                <a:spcPct val="115000"/>
              </a:lnSpc>
              <a:spcAft>
                <a:spcPts val="1000"/>
              </a:spcAft>
              <a:buFont typeface="Arial" panose="020B0604020202020204" pitchFamily="34" charset="0"/>
              <a:buChar char="•"/>
            </a:pPr>
            <a:r>
              <a:rPr lang="hi-IN" sz="3200" u="sng" dirty="0">
                <a:solidFill>
                  <a:srgbClr val="FF0000"/>
                </a:solidFill>
                <a:latin typeface="Calibri" panose="020F0502020204030204" pitchFamily="34" charset="0"/>
                <a:ea typeface="Times New Roman" panose="02020603050405020304" pitchFamily="18" charset="0"/>
              </a:rPr>
              <a:t>पेट की परेशानी के संकेत और लक्षण</a:t>
            </a:r>
            <a:endParaRPr lang="en-IN" sz="3200" u="sng" dirty="0">
              <a:solidFill>
                <a:srgbClr val="FF0000"/>
              </a:solidFill>
              <a:latin typeface="Calibri" panose="020F0502020204030204" pitchFamily="34" charset="0"/>
              <a:ea typeface="Times New Roman" panose="02020603050405020304" pitchFamily="18" charset="0"/>
            </a:endParaRPr>
          </a:p>
          <a:p>
            <a:pPr indent="442913"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hi-IN" sz="3200" dirty="0">
                <a:latin typeface="Calibri" panose="020F0502020204030204" pitchFamily="34" charset="0"/>
                <a:ea typeface="Times New Roman" panose="02020603050405020304" pitchFamily="18" charset="0"/>
              </a:rPr>
              <a:t>पेट दर्द, स्थानीय या फैलाना
• पेट का दर्द (लहरों में होने वाली ऐंठन)
• पेट की कोमलता, स्थानीय या फैलाना
• चिंता, हिलने-डुलने की अनिच्छा
• भूख न लगना, मतली, उल्टी
•बुखार
• कठोर, तनावग्रस्त या फैला हुआ पेट
• सदमे के लक्षण</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8423228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024995E-7AC6-23B3-DA46-841425123C87}"/>
              </a:ext>
            </a:extLst>
          </p:cNvPr>
          <p:cNvSpPr txBox="1"/>
          <p:nvPr/>
        </p:nvSpPr>
        <p:spPr>
          <a:xfrm>
            <a:off x="-41637" y="50534"/>
            <a:ext cx="8540366" cy="6706451"/>
          </a:xfrm>
          <a:prstGeom prst="rect">
            <a:avLst/>
          </a:prstGeom>
          <a:noFill/>
        </p:spPr>
        <p:txBody>
          <a:bodyPr wrap="square">
            <a:spAutoFit/>
          </a:bodyPr>
          <a:lstStyle/>
          <a:p>
            <a:pPr marL="571500" indent="-1143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hi-IN" sz="3200" dirty="0">
                <a:latin typeface="Calibri" panose="020F0502020204030204" pitchFamily="34" charset="0"/>
                <a:ea typeface="Times New Roman" panose="02020603050405020304" pitchFamily="18" charset="0"/>
              </a:rPr>
              <a:t>खून की उल्टी, चमकदार लाल या गहरे भूरे, कॉफी के मैदान जैसा दिखता है
• मल में रक्त, चमकदार लाल या काला रंग
कई बार पेट दर्द से पीड़ित मरीज पहरा देने की स्थिति में मिल जाता है या पेट के दर्द के कारण बिस्तर पर बेचैन हो सकता है 
पेट दर्द के कई अतिरिक्त कारण भी हैं जैसे निमोनिया, न्यूमोथोरैक्स, पेरिकार्डिटिस, एनजाइना पेक्टोरिस, यूरेमिया, रीढ़ और रीढ़ की हड्डी के रोग, मलेरिया, टाइफाइड, मधुमेह संकट, हीमोफीलिया आदि।</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4605842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56D3B321-588C-37DA-36EA-7B083C5B98F8}"/>
              </a:ext>
            </a:extLst>
          </p:cNvPr>
          <p:cNvSpPr txBox="1"/>
          <p:nvPr/>
        </p:nvSpPr>
        <p:spPr>
          <a:xfrm>
            <a:off x="174842" y="266724"/>
            <a:ext cx="8869875" cy="5743367"/>
          </a:xfrm>
          <a:prstGeom prst="rect">
            <a:avLst/>
          </a:prstGeom>
          <a:noFill/>
        </p:spPr>
        <p:txBody>
          <a:bodyPr wrap="square">
            <a:spAutoFit/>
          </a:bodyPr>
          <a:lstStyle/>
          <a:p>
            <a:pPr marL="228600" indent="-114300" algn="just">
              <a:lnSpc>
                <a:spcPct val="115000"/>
              </a:lnSpc>
              <a:spcAft>
                <a:spcPts val="1000"/>
              </a:spcAft>
            </a:pPr>
            <a:r>
              <a:rPr lang="en-US" sz="2000" b="1"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	</a:t>
            </a:r>
            <a:r>
              <a:rPr lang="hi-IN" sz="3200" b="1" u="sng" dirty="0">
                <a:solidFill>
                  <a:srgbClr val="00B050"/>
                </a:solidFill>
                <a:latin typeface="Calibri" panose="020F0502020204030204" pitchFamily="34" charset="0"/>
                <a:ea typeface="Times New Roman" panose="02020603050405020304" pitchFamily="18" charset="0"/>
              </a:rPr>
              <a:t>मैनेजमेंट:</a:t>
            </a:r>
            <a:r>
              <a:rPr lang="hi-IN" sz="2800" u="sng" dirty="0">
                <a:solidFill>
                  <a:srgbClr val="002060"/>
                </a:solidFill>
                <a:latin typeface="Calibri" panose="020F0502020204030204" pitchFamily="34" charset="0"/>
                <a:ea typeface="Times New Roman" panose="02020603050405020304" pitchFamily="18" charset="0"/>
              </a:rPr>
              <a:t>
</a:t>
            </a:r>
            <a:r>
              <a:rPr lang="hi-IN" sz="2800" dirty="0">
                <a:solidFill>
                  <a:srgbClr val="002060"/>
                </a:solidFill>
                <a:latin typeface="Calibri" panose="020F0502020204030204" pitchFamily="34" charset="0"/>
                <a:ea typeface="Times New Roman" panose="02020603050405020304" pitchFamily="18" charset="0"/>
              </a:rPr>
              <a:t>हमेशा एक तीव्र पेट दर्द को संभावित गंभीर स्थिति के रूप में मानें और रेफरल और परिवहन की व्यवस्था करें
महत्वपूर्ण चीजों को रिकॉर्ड करें और उनकी लगातार निगरानी करें
जब तक चिकित्सकीय सलाह न ली जाए तब तक मौखिक रूप से कुछ भी न दें
यदि रोगी को पेट का दर्द है, </a:t>
            </a:r>
            <a:r>
              <a:rPr lang="en-US" sz="2800" dirty="0">
                <a:solidFill>
                  <a:srgbClr val="002060"/>
                </a:solidFill>
                <a:latin typeface="Calibri" panose="020F0502020204030204" pitchFamily="34" charset="0"/>
                <a:ea typeface="Times New Roman" panose="02020603050405020304" pitchFamily="18" charset="0"/>
                <a:cs typeface="Mangal" panose="02040503050203030202" pitchFamily="18" charset="0"/>
              </a:rPr>
              <a:t>Inj. </a:t>
            </a:r>
            <a:r>
              <a:rPr lang="en-US" sz="2800" dirty="0" err="1">
                <a:solidFill>
                  <a:srgbClr val="002060"/>
                </a:solidFill>
                <a:latin typeface="Calibri" panose="020F0502020204030204" pitchFamily="34" charset="0"/>
                <a:ea typeface="Times New Roman" panose="02020603050405020304" pitchFamily="18" charset="0"/>
                <a:cs typeface="Mangal" panose="02040503050203030202" pitchFamily="18" charset="0"/>
              </a:rPr>
              <a:t>Buscopan</a:t>
            </a:r>
            <a:r>
              <a:rPr lang="en-US" sz="2800" dirty="0">
                <a:solidFill>
                  <a:srgbClr val="002060"/>
                </a:solidFill>
                <a:latin typeface="Calibri" panose="020F0502020204030204" pitchFamily="34" charset="0"/>
                <a:ea typeface="Times New Roman" panose="02020603050405020304" pitchFamily="18" charset="0"/>
                <a:cs typeface="Mangal" panose="02040503050203030202" pitchFamily="18" charset="0"/>
              </a:rPr>
              <a:t>/</a:t>
            </a:r>
            <a:r>
              <a:rPr lang="en-US" sz="2800" dirty="0" err="1">
                <a:solidFill>
                  <a:srgbClr val="002060"/>
                </a:solidFill>
                <a:latin typeface="Calibri" panose="020F0502020204030204" pitchFamily="34" charset="0"/>
                <a:ea typeface="Times New Roman" panose="02020603050405020304" pitchFamily="18" charset="0"/>
                <a:cs typeface="Mangal" panose="02040503050203030202" pitchFamily="18" charset="0"/>
              </a:rPr>
              <a:t>Inj</a:t>
            </a:r>
            <a:r>
              <a:rPr lang="en-US" sz="2800" dirty="0">
                <a:solidFill>
                  <a:srgbClr val="002060"/>
                </a:solidFill>
                <a:latin typeface="Calibri" panose="020F0502020204030204" pitchFamily="34" charset="0"/>
                <a:ea typeface="Times New Roman" panose="02020603050405020304" pitchFamily="18" charset="0"/>
                <a:cs typeface="Mangal" panose="02040503050203030202" pitchFamily="18" charset="0"/>
              </a:rPr>
              <a:t>, </a:t>
            </a:r>
            <a:r>
              <a:rPr lang="en-US" sz="2800" dirty="0" err="1">
                <a:solidFill>
                  <a:srgbClr val="002060"/>
                </a:solidFill>
                <a:latin typeface="Calibri" panose="020F0502020204030204" pitchFamily="34" charset="0"/>
                <a:ea typeface="Times New Roman" panose="02020603050405020304" pitchFamily="18" charset="0"/>
                <a:cs typeface="Mangal" panose="02040503050203030202" pitchFamily="18" charset="0"/>
              </a:rPr>
              <a:t>Voveran</a:t>
            </a:r>
            <a:r>
              <a:rPr lang="en-US" sz="2800" dirty="0">
                <a:solidFill>
                  <a:srgbClr val="002060"/>
                </a:solidFill>
                <a:latin typeface="Calibri" panose="020F0502020204030204" pitchFamily="34" charset="0"/>
                <a:ea typeface="Times New Roman" panose="02020603050405020304" pitchFamily="18" charset="0"/>
                <a:cs typeface="Mangal" panose="02040503050203030202" pitchFamily="18" charset="0"/>
              </a:rPr>
              <a:t> IM stat
</a:t>
            </a:r>
            <a:r>
              <a:rPr lang="hi-IN" sz="2800" dirty="0">
                <a:solidFill>
                  <a:srgbClr val="002060"/>
                </a:solidFill>
                <a:latin typeface="Calibri" panose="020F0502020204030204" pitchFamily="34" charset="0"/>
                <a:ea typeface="Times New Roman" panose="02020603050405020304" pitchFamily="18" charset="0"/>
              </a:rPr>
              <a:t>परिवहन करें।</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6454305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C27C6BF3-61BC-344E-F445-D3745AB41FEA}"/>
              </a:ext>
            </a:extLst>
          </p:cNvPr>
          <p:cNvSpPr txBox="1"/>
          <p:nvPr/>
        </p:nvSpPr>
        <p:spPr>
          <a:xfrm>
            <a:off x="295564" y="268941"/>
            <a:ext cx="8737600" cy="6529993"/>
          </a:xfrm>
          <a:prstGeom prst="rect">
            <a:avLst/>
          </a:prstGeom>
          <a:noFill/>
        </p:spPr>
        <p:txBody>
          <a:bodyPr wrap="square">
            <a:spAutoFit/>
          </a:bodyPr>
          <a:lstStyle/>
          <a:p>
            <a:pPr marL="342900" lvl="0" indent="-342900" algn="just">
              <a:lnSpc>
                <a:spcPct val="115000"/>
              </a:lnSpc>
              <a:spcAft>
                <a:spcPts val="1000"/>
              </a:spcAft>
              <a:buFont typeface="Symbol" panose="05050102010706020507" pitchFamily="18" charset="2"/>
              <a:buChar char=""/>
              <a:tabLst>
                <a:tab pos="571500" algn="l"/>
              </a:tabLst>
            </a:pPr>
            <a:r>
              <a:rPr lang="hi-IN" sz="2800" dirty="0">
                <a:solidFill>
                  <a:srgbClr val="002060"/>
                </a:solidFill>
                <a:latin typeface="Calibri" panose="020F0502020204030204" pitchFamily="34" charset="0"/>
                <a:ea typeface="Times New Roman" panose="02020603050405020304" pitchFamily="18" charset="0"/>
              </a:rPr>
              <a:t>यदि रोगी को लगातार दर्द होता है और वह रखवाली की स्थिति में पाया जाता है, तो इसका मतलब गंभीर बीमारी है और उसे तुरंत विशेषज्ञ देखभाल की आवश्यकता होती है। यदि उपलब्ध हो तो </a:t>
            </a:r>
            <a:r>
              <a:rPr lang="en-US" sz="2800" dirty="0">
                <a:solidFill>
                  <a:srgbClr val="002060"/>
                </a:solidFill>
                <a:latin typeface="Calibri" panose="020F0502020204030204" pitchFamily="34" charset="0"/>
                <a:ea typeface="Times New Roman" panose="02020603050405020304" pitchFamily="18" charset="0"/>
                <a:cs typeface="Mangal" panose="02040503050203030202" pitchFamily="18" charset="0"/>
              </a:rPr>
              <a:t>Inj. </a:t>
            </a:r>
            <a:r>
              <a:rPr lang="hi-IN" sz="2800" dirty="0">
                <a:solidFill>
                  <a:srgbClr val="002060"/>
                </a:solidFill>
                <a:latin typeface="Calibri" panose="020F0502020204030204" pitchFamily="34" charset="0"/>
                <a:ea typeface="Times New Roman" panose="02020603050405020304" pitchFamily="18" charset="0"/>
              </a:rPr>
              <a:t>मॉर्फिन </a:t>
            </a:r>
            <a:r>
              <a:rPr lang="en-US" sz="2800" dirty="0">
                <a:solidFill>
                  <a:srgbClr val="002060"/>
                </a:solidFill>
                <a:latin typeface="Calibri" panose="020F0502020204030204" pitchFamily="34" charset="0"/>
                <a:ea typeface="Times New Roman" panose="02020603050405020304" pitchFamily="18" charset="0"/>
                <a:cs typeface="Mangal" panose="02040503050203030202" pitchFamily="18" charset="0"/>
              </a:rPr>
              <a:t>IM </a:t>
            </a:r>
            <a:r>
              <a:rPr lang="hi-IN" sz="2800" dirty="0">
                <a:solidFill>
                  <a:srgbClr val="002060"/>
                </a:solidFill>
                <a:latin typeface="Calibri" panose="020F0502020204030204" pitchFamily="34" charset="0"/>
                <a:ea typeface="Times New Roman" panose="02020603050405020304" pitchFamily="18" charset="0"/>
              </a:rPr>
              <a:t>दें और रोगी को</a:t>
            </a:r>
            <a:endParaRPr lang="en-IN" sz="2800" dirty="0">
              <a:latin typeface="Calibri" panose="020F0502020204030204" pitchFamily="34" charset="0"/>
              <a:ea typeface="Times New Roman" panose="02020603050405020304" pitchFamily="18" charset="0"/>
            </a:endParaRPr>
          </a:p>
          <a:p>
            <a:pPr marL="342900" lvl="0" indent="-342900" algn="just">
              <a:spcAft>
                <a:spcPts val="1000"/>
              </a:spcAft>
              <a:buFont typeface="Symbol" panose="05050102010706020507" pitchFamily="18" charset="2"/>
              <a:buChar char=""/>
              <a:tabLst>
                <a:tab pos="571500" algn="l"/>
              </a:tabLst>
            </a:pPr>
            <a:r>
              <a:rPr lang="hi-IN" sz="2800" dirty="0">
                <a:solidFill>
                  <a:srgbClr val="002060"/>
                </a:solidFill>
                <a:latin typeface="Calibri" panose="020F0502020204030204" pitchFamily="34" charset="0"/>
                <a:ea typeface="Times New Roman" panose="02020603050405020304" pitchFamily="18" charset="0"/>
              </a:rPr>
              <a:t>यदि परिवहन में देरी होने की संभावना है, तो </a:t>
            </a:r>
            <a:r>
              <a:rPr lang="en-US" sz="2800" dirty="0">
                <a:solidFill>
                  <a:srgbClr val="002060"/>
                </a:solidFill>
                <a:latin typeface="Calibri" panose="020F0502020204030204" pitchFamily="34" charset="0"/>
                <a:ea typeface="Times New Roman" panose="02020603050405020304" pitchFamily="18" charset="0"/>
                <a:cs typeface="Mangal" panose="02040503050203030202" pitchFamily="18" charset="0"/>
              </a:rPr>
              <a:t>IV </a:t>
            </a:r>
            <a:r>
              <a:rPr lang="hi-IN" sz="2800" dirty="0">
                <a:solidFill>
                  <a:srgbClr val="002060"/>
                </a:solidFill>
                <a:latin typeface="Calibri" panose="020F0502020204030204" pitchFamily="34" charset="0"/>
                <a:ea typeface="Times New Roman" panose="02020603050405020304" pitchFamily="18" charset="0"/>
              </a:rPr>
              <a:t>लाइन स्थापित करें और रखरखाव दर पर </a:t>
            </a:r>
            <a:r>
              <a:rPr lang="en-US" sz="2800" dirty="0">
                <a:solidFill>
                  <a:srgbClr val="002060"/>
                </a:solidFill>
                <a:latin typeface="Calibri" panose="020F0502020204030204" pitchFamily="34" charset="0"/>
                <a:ea typeface="Times New Roman" panose="02020603050405020304" pitchFamily="18" charset="0"/>
                <a:cs typeface="Mangal" panose="02040503050203030202" pitchFamily="18" charset="0"/>
              </a:rPr>
              <a:t>IV 5% D </a:t>
            </a:r>
            <a:r>
              <a:rPr lang="hi-IN" sz="2800" dirty="0">
                <a:solidFill>
                  <a:srgbClr val="002060"/>
                </a:solidFill>
                <a:latin typeface="Calibri" panose="020F0502020204030204" pitchFamily="34" charset="0"/>
                <a:ea typeface="Times New Roman" panose="02020603050405020304" pitchFamily="18" charset="0"/>
              </a:rPr>
              <a:t>या </a:t>
            </a:r>
            <a:r>
              <a:rPr lang="en-US" sz="2800" dirty="0">
                <a:solidFill>
                  <a:srgbClr val="002060"/>
                </a:solidFill>
                <a:latin typeface="Calibri" panose="020F0502020204030204" pitchFamily="34" charset="0"/>
                <a:ea typeface="Times New Roman" panose="02020603050405020304" pitchFamily="18" charset="0"/>
                <a:cs typeface="Mangal" panose="02040503050203030202" pitchFamily="18" charset="0"/>
              </a:rPr>
              <a:t>DNS </a:t>
            </a:r>
            <a:r>
              <a:rPr lang="hi-IN" sz="2800" dirty="0">
                <a:solidFill>
                  <a:srgbClr val="002060"/>
                </a:solidFill>
                <a:latin typeface="Calibri" panose="020F0502020204030204" pitchFamily="34" charset="0"/>
                <a:ea typeface="Times New Roman" panose="02020603050405020304" pitchFamily="18" charset="0"/>
              </a:rPr>
              <a:t>शुरू करें
झटके से निपटने के लिए ऑक्सीजन 4 - 5 लीटर/मिनट दें
ध्यान रखें कि रोगी को उल्टी न हो
दिए गए तरल पदार्थ, उल्टी, मूत्र उत्पादन आदि का रिकॉर्ड रखें</a:t>
            </a:r>
            <a:endParaRPr lang="en-IN" sz="28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9742172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9E16502-C696-022C-8A5D-E9D021156C93}"/>
              </a:ext>
            </a:extLst>
          </p:cNvPr>
          <p:cNvSpPr txBox="1"/>
          <p:nvPr/>
        </p:nvSpPr>
        <p:spPr>
          <a:xfrm>
            <a:off x="376584" y="917931"/>
            <a:ext cx="8607611" cy="4370427"/>
          </a:xfrm>
          <a:prstGeom prst="rect">
            <a:avLst/>
          </a:prstGeom>
          <a:noFill/>
        </p:spPr>
        <p:txBody>
          <a:bodyPr wrap="square">
            <a:spAutoFit/>
          </a:bodyPr>
          <a:lstStyle/>
          <a:p>
            <a:pPr algn="ctr">
              <a:lnSpc>
                <a:spcPct val="115000"/>
              </a:lnSpc>
              <a:spcAft>
                <a:spcPts val="1000"/>
              </a:spcAft>
            </a:pPr>
            <a:r>
              <a:rPr lang="hi-IN" sz="4000" b="1" u="sng" dirty="0">
                <a:solidFill>
                  <a:srgbClr val="00B0F0"/>
                </a:solidFill>
                <a:latin typeface="Calibri" panose="020F0502020204030204" pitchFamily="34" charset="0"/>
                <a:ea typeface="Times New Roman" panose="02020603050405020304" pitchFamily="18" charset="0"/>
                <a:cs typeface="Times New Roman" panose="02020603050405020304" pitchFamily="18" charset="0"/>
              </a:rPr>
              <a:t>पेप्टिक अल्सर</a:t>
            </a:r>
            <a:r>
              <a:rPr lang="hi-IN" sz="3600" b="1" dirty="0">
                <a:solidFill>
                  <a:srgbClr val="002060"/>
                </a:solidFill>
                <a:latin typeface="Calibri" panose="020F0502020204030204" pitchFamily="34" charset="0"/>
                <a:ea typeface="Times New Roman" panose="02020603050405020304" pitchFamily="18" charset="0"/>
                <a:cs typeface="Times New Roman" panose="02020603050405020304" pitchFamily="18" charset="0"/>
              </a:rPr>
              <a:t>
पेप्टिक अल्सर खुले घाव होते हैं जो आपके पेट के अंदरूनी अस्तर और आपकी छोटी आंत के ऊपरी हिस्से पर विकसित होते हैं। पेप्टिक अल्सर का सबसे आम लक्षण पेट दर्द है।
पेप्टिक अल्सर में शामिल हैं:
गैस्ट्रिक अल्सर जो पेट के अंदर होते हैं</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6185990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A600BC0-6D5F-35F5-B88E-C214EBE838BE}"/>
              </a:ext>
            </a:extLst>
          </p:cNvPr>
          <p:cNvSpPr txBox="1"/>
          <p:nvPr/>
        </p:nvSpPr>
        <p:spPr>
          <a:xfrm>
            <a:off x="268988" y="233082"/>
            <a:ext cx="8647961" cy="5954451"/>
          </a:xfrm>
          <a:prstGeom prst="rect">
            <a:avLst/>
          </a:prstGeom>
          <a:noFill/>
        </p:spPr>
        <p:txBody>
          <a:bodyPr wrap="square">
            <a:spAutoFit/>
          </a:bodyPr>
          <a:lstStyle/>
          <a:p>
            <a:pPr marL="342900" lvl="0" indent="-342900">
              <a:lnSpc>
                <a:spcPct val="115000"/>
              </a:lnSpc>
              <a:spcAft>
                <a:spcPts val="1000"/>
              </a:spcAft>
              <a:buSzPts val="1000"/>
              <a:buFont typeface="Symbol" panose="05050102010706020507" pitchFamily="18" charset="2"/>
              <a:buChar char=""/>
              <a:tabLst>
                <a:tab pos="457200" algn="l"/>
              </a:tabLst>
            </a:pPr>
            <a:r>
              <a:rPr lang="en-IN" sz="3600" b="1" dirty="0">
                <a:latin typeface="Calibri" panose="020F0502020204030204" pitchFamily="34" charset="0"/>
                <a:ea typeface="Times New Roman" panose="02020603050405020304" pitchFamily="18" charset="0"/>
                <a:cs typeface="Times New Roman" panose="02020603050405020304" pitchFamily="18" charset="0"/>
              </a:rPr>
              <a:t>Duodenal Ulcer </a:t>
            </a:r>
            <a:r>
              <a:rPr lang="en-IN" sz="2800" b="1" dirty="0">
                <a:latin typeface="Calibri" panose="020F0502020204030204" pitchFamily="34" charset="0"/>
                <a:ea typeface="Times New Roman" panose="02020603050405020304" pitchFamily="18" charset="0"/>
                <a:cs typeface="Times New Roman" panose="02020603050405020304" pitchFamily="18" charset="0"/>
              </a:rPr>
              <a:t>(</a:t>
            </a:r>
            <a:r>
              <a:rPr lang="hi-IN" sz="3600" b="1" dirty="0">
                <a:latin typeface="Calibri" panose="020F0502020204030204" pitchFamily="34" charset="0"/>
                <a:ea typeface="Times New Roman" panose="02020603050405020304" pitchFamily="18" charset="0"/>
                <a:cs typeface="Times New Roman" panose="02020603050405020304" pitchFamily="18" charset="0"/>
              </a:rPr>
              <a:t>ग्रहणी संबंधी अल्सर</a:t>
            </a:r>
            <a:r>
              <a:rPr lang="en-IN" sz="3200" b="1" dirty="0">
                <a:latin typeface="Calibri" panose="020F0502020204030204" pitchFamily="34" charset="0"/>
                <a:ea typeface="Times New Roman" panose="02020603050405020304" pitchFamily="18" charset="0"/>
                <a:cs typeface="Times New Roman" panose="02020603050405020304" pitchFamily="18" charset="0"/>
              </a:rPr>
              <a:t>)</a:t>
            </a:r>
            <a:r>
              <a:rPr lang="hi-IN" sz="3600" b="1" dirty="0">
                <a:latin typeface="Calibri" panose="020F0502020204030204" pitchFamily="34" charset="0"/>
                <a:ea typeface="Times New Roman" panose="02020603050405020304" pitchFamily="18" charset="0"/>
                <a:cs typeface="Times New Roman" panose="02020603050405020304" pitchFamily="18" charset="0"/>
              </a:rPr>
              <a:t> जो आपकी छोटी आंत (ग्रहणी) के ऊपरी हिस्से के अंदर होते हैं
पेप्टिक अल्सर के सबसे आम कारण जीवाणु हेलिकोबैक्टर पाइलोरी (एच. पाइलोरी) के साथ संक्रमण और नॉनस्टेरॉइडल एंटी-इंफ्लेमेटरी ड्रग्स (एनएसएआईडी) जैसे इबुप्रोफेन (एडविल, मोट्रिन आईबी, अन्य) और नेप्रोक्सन सोडियम (एलेव) का दीर्घकालिक उपयोग है। तनाव और मसालेदार भोजन पेप्टिक अल्सर का कारण नहीं बनते हैं। हालांकि, वे आपके लक्षणों को बदतर बना सकते हैं</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8548315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Ulcers ">
            <a:extLst>
              <a:ext uri="{FF2B5EF4-FFF2-40B4-BE49-F238E27FC236}">
                <a16:creationId xmlns:a16="http://schemas.microsoft.com/office/drawing/2014/main" xmlns="" id="{90AE25EC-9133-E364-607F-E1C928BCDED7}"/>
              </a:ext>
            </a:extLst>
          </p:cNvPr>
          <p:cNvPicPr>
            <a:picLocks noChangeAspect="1"/>
          </p:cNvPicPr>
          <p:nvPr/>
        </p:nvPicPr>
        <p:blipFill>
          <a:blip r:embed="rId2"/>
          <a:srcRect/>
          <a:stretch>
            <a:fillRect/>
          </a:stretch>
        </p:blipFill>
        <p:spPr bwMode="auto">
          <a:xfrm>
            <a:off x="119969" y="179295"/>
            <a:ext cx="7444613" cy="6338047"/>
          </a:xfrm>
          <a:prstGeom prst="rect">
            <a:avLst/>
          </a:prstGeom>
          <a:noFill/>
          <a:ln w="9525">
            <a:noFill/>
            <a:miter lim="800000"/>
            <a:headEnd/>
            <a:tailEnd/>
          </a:ln>
        </p:spPr>
      </p:pic>
    </p:spTree>
    <p:extLst>
      <p:ext uri="{BB962C8B-B14F-4D97-AF65-F5344CB8AC3E}">
        <p14:creationId xmlns:p14="http://schemas.microsoft.com/office/powerpoint/2010/main" val="37854365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1A71FD41-65B5-1C6E-A32D-BCC054E0D604}"/>
              </a:ext>
            </a:extLst>
          </p:cNvPr>
          <p:cNvSpPr txBox="1"/>
          <p:nvPr/>
        </p:nvSpPr>
        <p:spPr>
          <a:xfrm>
            <a:off x="416931" y="448235"/>
            <a:ext cx="6442260" cy="4980851"/>
          </a:xfrm>
          <a:prstGeom prst="rect">
            <a:avLst/>
          </a:prstGeom>
          <a:noFill/>
        </p:spPr>
        <p:txBody>
          <a:bodyPr wrap="square">
            <a:spAutoFit/>
          </a:bodyPr>
          <a:lstStyle/>
          <a:p>
            <a:pPr>
              <a:lnSpc>
                <a:spcPct val="115000"/>
              </a:lnSpc>
              <a:spcAft>
                <a:spcPts val="1000"/>
              </a:spcAft>
            </a:pPr>
            <a:r>
              <a:rPr lang="hi-IN" sz="40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लक्षण
पेट में जलन होना
परिपूर्णता, सूजन या डकार की भावना
वसायुक्त खाद्य पदार्थों के प्रति असहिष्णुता
अम्‍ल शूल</a:t>
            </a:r>
            <a:r>
              <a:rPr lang="en-IN" sz="40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 </a:t>
            </a:r>
            <a:r>
              <a:rPr lang="en-IN" sz="36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(Heartburn)</a:t>
            </a:r>
            <a:r>
              <a:rPr lang="hi-IN" sz="40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
मतली</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6027856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DB842FA4-64CB-34AA-761F-78123EC395A7}"/>
              </a:ext>
            </a:extLst>
          </p:cNvPr>
          <p:cNvSpPr txBox="1"/>
          <p:nvPr/>
        </p:nvSpPr>
        <p:spPr>
          <a:xfrm>
            <a:off x="615752" y="1033923"/>
            <a:ext cx="8486568" cy="4680256"/>
          </a:xfrm>
          <a:prstGeom prst="rect">
            <a:avLst/>
          </a:prstGeom>
          <a:noFill/>
        </p:spPr>
        <p:txBody>
          <a:bodyPr wrap="square">
            <a:spAutoFit/>
          </a:bodyPr>
          <a:lstStyle/>
          <a:p>
            <a:pPr>
              <a:lnSpc>
                <a:spcPct val="115000"/>
              </a:lnSpc>
              <a:spcAft>
                <a:spcPts val="1000"/>
              </a:spcAft>
            </a:pPr>
            <a:r>
              <a:rPr lang="hi-IN" sz="3600" dirty="0">
                <a:latin typeface="Calibri" panose="020F0502020204030204" pitchFamily="34" charset="0"/>
                <a:ea typeface="Times New Roman" panose="02020603050405020304" pitchFamily="18" charset="0"/>
                <a:cs typeface="Times New Roman" panose="02020603050405020304" pitchFamily="18" charset="0"/>
              </a:rPr>
              <a:t>सबसे आम पेप्टिक अल्सर लक्षण पेट दर्द में जलन है। पेट का एसिड दर्द को बदतर बना देता है, जैसा कि खाली पेट होना करता है। दर्द को अक्सर कुछ खाद्य पदार्थ खाने से राहत दी जा सकती है जो पेट के एसिड को बफर करते हैं या एसिड कम करने वाली दवा लेते हैं, लेकिन फिर यह वापस आ सकता है। भोजन और रात के बीच दर्द बदतर हो सकता है।
पेप्टिक अल्सर वाले कई लोगों में लक्षण भी नहीं होते हैं।</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9362565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18104901-62F7-F802-9E39-0BB8BD13D82E}"/>
              </a:ext>
            </a:extLst>
          </p:cNvPr>
          <p:cNvSpPr txBox="1"/>
          <p:nvPr/>
        </p:nvSpPr>
        <p:spPr>
          <a:xfrm>
            <a:off x="417657" y="592484"/>
            <a:ext cx="8466394" cy="6369949"/>
          </a:xfrm>
          <a:prstGeom prst="rect">
            <a:avLst/>
          </a:prstGeom>
          <a:noFill/>
        </p:spPr>
        <p:txBody>
          <a:bodyPr wrap="square">
            <a:spAutoFit/>
          </a:bodyPr>
          <a:lstStyle/>
          <a:p>
            <a:pPr>
              <a:lnSpc>
                <a:spcPct val="115000"/>
              </a:lnSpc>
              <a:spcAft>
                <a:spcPts val="1000"/>
              </a:spcAft>
            </a:pPr>
            <a:r>
              <a:rPr lang="hi-IN" sz="4000" u="sng" dirty="0">
                <a:solidFill>
                  <a:srgbClr val="00B0F0"/>
                </a:solidFill>
                <a:latin typeface="Calibri" panose="020F0502020204030204" pitchFamily="34" charset="0"/>
                <a:ea typeface="Times New Roman" panose="02020603050405020304" pitchFamily="18" charset="0"/>
                <a:cs typeface="Times New Roman" panose="02020603050405020304" pitchFamily="18" charset="0"/>
              </a:rPr>
              <a:t>कम अक्सर, अल्सर गंभीर संकेत या लक्षण पैदा कर सकते हैं जैसे:</a:t>
            </a:r>
            <a:r>
              <a:rPr lang="hi-IN" sz="3600" dirty="0">
                <a:latin typeface="Calibri" panose="020F0502020204030204" pitchFamily="34" charset="0"/>
                <a:ea typeface="Times New Roman" panose="02020603050405020304" pitchFamily="18" charset="0"/>
                <a:cs typeface="Times New Roman" panose="02020603050405020304" pitchFamily="18" charset="0"/>
              </a:rPr>
              <a:t>
</a:t>
            </a:r>
            <a:r>
              <a:rPr lang="hi-IN" sz="3200" dirty="0">
                <a:latin typeface="Calibri" panose="020F0502020204030204" pitchFamily="34" charset="0"/>
                <a:ea typeface="Times New Roman" panose="02020603050405020304" pitchFamily="18" charset="0"/>
                <a:cs typeface="Times New Roman" panose="02020603050405020304" pitchFamily="18" charset="0"/>
              </a:rPr>
              <a:t>उल्टी या खून की उल्टी - जो लाल या काला दिखाई दे सकता है
मल में गहरा रक्त, या मल जो काले या रुके हुए होते हैं
सांस लेने में परेशानी
बेहोशी महसूस होना
मतली या उल्टी
अस्पष्टीकृत वजन घटाने
भूख में परिवर्तन</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5077929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03C70B5-A31E-B63C-6ED8-8A2A6D247561}"/>
              </a:ext>
            </a:extLst>
          </p:cNvPr>
          <p:cNvSpPr txBox="1"/>
          <p:nvPr/>
        </p:nvSpPr>
        <p:spPr>
          <a:xfrm>
            <a:off x="477454" y="304801"/>
            <a:ext cx="8096535" cy="6506397"/>
          </a:xfrm>
          <a:prstGeom prst="rect">
            <a:avLst/>
          </a:prstGeom>
          <a:noFill/>
        </p:spPr>
        <p:txBody>
          <a:bodyPr wrap="square">
            <a:spAutoFit/>
          </a:bodyPr>
          <a:lstStyle/>
          <a:p>
            <a:pPr>
              <a:lnSpc>
                <a:spcPct val="115000"/>
              </a:lnSpc>
              <a:spcAft>
                <a:spcPts val="1000"/>
              </a:spcAft>
            </a:pPr>
            <a:r>
              <a:rPr lang="en-US" sz="3200" dirty="0">
                <a:solidFill>
                  <a:srgbClr val="00B0F0"/>
                </a:solidFill>
                <a:latin typeface="Calibri" panose="020F0502020204030204" pitchFamily="34" charset="0"/>
                <a:ea typeface="Times New Roman" panose="02020603050405020304" pitchFamily="18" charset="0"/>
              </a:rPr>
              <a:t>							</a:t>
            </a:r>
            <a:r>
              <a:rPr lang="hi-IN" sz="3200" dirty="0">
                <a:solidFill>
                  <a:srgbClr val="FF0000"/>
                </a:solidFill>
                <a:latin typeface="Calibri" panose="020F0502020204030204" pitchFamily="34" charset="0"/>
                <a:ea typeface="Times New Roman" panose="02020603050405020304" pitchFamily="18" charset="0"/>
              </a:rPr>
              <a:t>उद्देश्य</a:t>
            </a:r>
            <a:endParaRPr lang="en-US" sz="3200" dirty="0">
              <a:solidFill>
                <a:srgbClr val="00B0F0"/>
              </a:solidFill>
              <a:latin typeface="Calibri" panose="020F0502020204030204" pitchFamily="34" charset="0"/>
              <a:ea typeface="Times New Roman" panose="02020603050405020304" pitchFamily="18" charset="0"/>
            </a:endParaRPr>
          </a:p>
          <a:p>
            <a:pPr>
              <a:lnSpc>
                <a:spcPct val="115000"/>
              </a:lnSpc>
              <a:spcAft>
                <a:spcPts val="1000"/>
              </a:spcAft>
            </a:pPr>
            <a:r>
              <a:rPr lang="hi-IN" sz="3200" dirty="0">
                <a:solidFill>
                  <a:srgbClr val="00B0F0"/>
                </a:solidFill>
                <a:latin typeface="Calibri" panose="020F0502020204030204" pitchFamily="34" charset="0"/>
                <a:ea typeface="Times New Roman" panose="02020603050405020304" pitchFamily="18" charset="0"/>
              </a:rPr>
              <a:t>इस पाठ के पूरा होने पर आप निम्न में सक्षम होंगे:
 तीव्र पेट के सामान्य कारणों की सूची बनाएं
 पेट संकट के संकेतों और लक्षणों का वर्णन करें
 पेट संकट के प्रबंधन में चरणों की सूची बनाएं
 तीव्र मूत्र प्रतिधारण के सामान्य कारणों की सूची बनाएं
 तीव्र मूत्र प्रतिधारण की नैदानिक विशेषताओं का वर्णन करें</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0323439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5C0E3705-4AD8-F1ED-095A-7A7F1E534764}"/>
              </a:ext>
            </a:extLst>
          </p:cNvPr>
          <p:cNvSpPr txBox="1"/>
          <p:nvPr/>
        </p:nvSpPr>
        <p:spPr>
          <a:xfrm>
            <a:off x="430381" y="340660"/>
            <a:ext cx="8405872" cy="6082691"/>
          </a:xfrm>
          <a:prstGeom prst="rect">
            <a:avLst/>
          </a:prstGeom>
          <a:noFill/>
        </p:spPr>
        <p:txBody>
          <a:bodyPr wrap="square">
            <a:spAutoFit/>
          </a:bodyPr>
          <a:lstStyle/>
          <a:p>
            <a:pPr>
              <a:lnSpc>
                <a:spcPct val="115000"/>
              </a:lnSpc>
              <a:spcAft>
                <a:spcPts val="1000"/>
              </a:spcAft>
            </a:pPr>
            <a:r>
              <a:rPr lang="hi-IN" sz="3600" b="1" dirty="0">
                <a:solidFill>
                  <a:srgbClr val="002060"/>
                </a:solidFill>
                <a:latin typeface="Calibri" panose="020F0502020204030204" pitchFamily="34" charset="0"/>
                <a:ea typeface="Times New Roman" panose="02020603050405020304" pitchFamily="18" charset="0"/>
                <a:cs typeface="Times New Roman" panose="02020603050405020304" pitchFamily="18" charset="0"/>
              </a:rPr>
              <a:t>कारण
पेप्टिक अल्सर तब होता है जब पाचन तंत्र में एसिड पेट या छोटी आंत की आंतरिक सतह को खा जाता है। एसिड एक दर्दनाक खुला घाव पैदा कर सकता है जिससे खून बह सकता है।
आपका पाचन तंत्र एक श्लेष्म परत के साथ लेपित होता है जो सामान्य रूप से एसिड से बचाता है। लेकिन अगर एसिड की मात्रा बढ़ जाती है या बलगम की मात्रा कम हो जाती है, तो आप अल्सर विकसित कर सकते हैं।</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741753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15EAFAE-4B77-EB2D-6462-4D916CB8E8A9}"/>
              </a:ext>
            </a:extLst>
          </p:cNvPr>
          <p:cNvSpPr txBox="1"/>
          <p:nvPr/>
        </p:nvSpPr>
        <p:spPr>
          <a:xfrm>
            <a:off x="275712" y="233084"/>
            <a:ext cx="8728657" cy="6719788"/>
          </a:xfrm>
          <a:prstGeom prst="rect">
            <a:avLst/>
          </a:prstGeom>
          <a:noFill/>
        </p:spPr>
        <p:txBody>
          <a:bodyPr wrap="square">
            <a:spAutoFit/>
          </a:bodyPr>
          <a:lstStyle/>
          <a:p>
            <a:pPr>
              <a:lnSpc>
                <a:spcPct val="115000"/>
              </a:lnSpc>
              <a:spcAft>
                <a:spcPts val="1000"/>
              </a:spcAft>
            </a:pPr>
            <a:r>
              <a:rPr lang="hi-IN" sz="3600" u="sng" dirty="0">
                <a:solidFill>
                  <a:srgbClr val="00B0F0"/>
                </a:solidFill>
                <a:latin typeface="Calibri" panose="020F0502020204030204" pitchFamily="34" charset="0"/>
                <a:ea typeface="Times New Roman" panose="02020603050405020304" pitchFamily="18" charset="0"/>
                <a:cs typeface="Times New Roman" panose="02020603050405020304" pitchFamily="18" charset="0"/>
              </a:rPr>
              <a:t>सामान्य कारणों में शामिल हैं:</a:t>
            </a:r>
            <a:r>
              <a:rPr lang="hi-IN" sz="3600" dirty="0">
                <a:latin typeface="Calibri" panose="020F0502020204030204" pitchFamily="34" charset="0"/>
                <a:ea typeface="Times New Roman" panose="02020603050405020304" pitchFamily="18" charset="0"/>
                <a:cs typeface="Times New Roman" panose="02020603050405020304" pitchFamily="18" charset="0"/>
              </a:rPr>
              <a:t>
एक जीवाणु। हेलिकोबैक्टर पाइलोरी बैक्टीरिया आमतौर पर श्लेष्म परत में रहते हैं जो पेट और छोटी आंत को लाइन करने वाले ऊतकों को कवर और संरक्षित करते हैं। अक्सर, एच. पाइलोरी जीवाणु कोई समस्या नहीं पैदा करता है, लेकिन यह पेट की आंतरिक परत की सूजन पैदा कर सकता है, जिससे अल्सर पैदा हो सकता है।
यह स्पष्ट नहीं है कि एच. पाइलोरी संक्रमण कैसे फैलता है। यह निकट संपर्क द्वारा एक व्यक्ति से दूसरे व्यक्ति में प्रेषित किया जा सकता है, जैसे कि चुंबन। लोग भोजन और पानी के माध्यम से एच. पाइलोरी को भी अनुबंधित कर सकते हैं।</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6588612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3AAE557-7F08-CE2B-94E0-D54895D9CE0F}"/>
              </a:ext>
            </a:extLst>
          </p:cNvPr>
          <p:cNvSpPr txBox="1"/>
          <p:nvPr/>
        </p:nvSpPr>
        <p:spPr>
          <a:xfrm>
            <a:off x="356409" y="289042"/>
            <a:ext cx="8708483" cy="6591548"/>
          </a:xfrm>
          <a:prstGeom prst="rect">
            <a:avLst/>
          </a:prstGeom>
          <a:noFill/>
        </p:spPr>
        <p:txBody>
          <a:bodyPr wrap="square">
            <a:spAutoFit/>
          </a:bodyPr>
          <a:lstStyle/>
          <a:p>
            <a:pPr marL="342900" lvl="0" indent="-342900">
              <a:lnSpc>
                <a:spcPct val="115000"/>
              </a:lnSpc>
              <a:spcAft>
                <a:spcPts val="1000"/>
              </a:spcAft>
              <a:buSzPts val="1000"/>
              <a:buFont typeface="Symbol" panose="05050102010706020507" pitchFamily="18" charset="2"/>
              <a:buChar char=""/>
              <a:tabLst>
                <a:tab pos="457200" algn="l"/>
              </a:tabLst>
            </a:pPr>
            <a:r>
              <a:rPr lang="hi-IN" sz="4000" b="1" dirty="0">
                <a:latin typeface="Calibri" panose="020F0502020204030204" pitchFamily="34" charset="0"/>
                <a:ea typeface="Times New Roman" panose="02020603050405020304" pitchFamily="18" charset="0"/>
                <a:cs typeface="Times New Roman" panose="02020603050405020304" pitchFamily="18" charset="0"/>
              </a:rPr>
              <a:t>कुछ दर्द निवारक दवाओं का नियमित उपयोग। </a:t>
            </a:r>
            <a:endParaRPr lang="en-IN" sz="4000" b="1" dirty="0">
              <a:latin typeface="Calibri" panose="020F0502020204030204" pitchFamily="34" charset="0"/>
              <a:ea typeface="Times New Roman" panose="02020603050405020304" pitchFamily="18" charset="0"/>
              <a:cs typeface="Times New Roman" panose="02020603050405020304" pitchFamily="18" charset="0"/>
            </a:endParaRPr>
          </a:p>
          <a:p>
            <a:pPr lvl="0">
              <a:lnSpc>
                <a:spcPct val="115000"/>
              </a:lnSpc>
              <a:spcAft>
                <a:spcPts val="1000"/>
              </a:spcAft>
              <a:buSzPts val="1000"/>
              <a:tabLst>
                <a:tab pos="457200" algn="l"/>
              </a:tabLst>
            </a:pPr>
            <a:r>
              <a:rPr lang="hi-IN" sz="4000" b="1" dirty="0">
                <a:latin typeface="Calibri" panose="020F0502020204030204" pitchFamily="34" charset="0"/>
                <a:ea typeface="Times New Roman" panose="02020603050405020304" pitchFamily="18" charset="0"/>
                <a:cs typeface="Times New Roman" panose="02020603050405020304" pitchFamily="18" charset="0"/>
              </a:rPr>
              <a:t>एस्पिरिन लेना, साथ ही कुछ ओवर-द-काउंटर और प्रिस्क्रिप्शन दर्द दवाएं जिन्हें नॉनस्टेरॉइडल एंटी-इंफ्लेमेटरी ड्रग्स (एनएसएआईडी) कहा जाता है, आपके पेट और छोटी आंत के अस्तर को परेशान या भड़का सकता है। इन दवाओं में इबुप्रोफेन (एडविल, मोट्रिन आईबी, अन्य), नेप्रोक्सन सोडियम (एलेव, एनाप्रोक्स डीएस, अन्य), केटोप्रोफेन और अन्य शामिल हैं। इनमें एसिटामिनोफेन (टाइलेनॉल, अन्य) शामिल नहीं हैं।</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0997981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F2FE2675-B53C-1949-68BF-CD407A1DE69E}"/>
              </a:ext>
            </a:extLst>
          </p:cNvPr>
          <p:cNvSpPr txBox="1"/>
          <p:nvPr/>
        </p:nvSpPr>
        <p:spPr>
          <a:xfrm>
            <a:off x="437105" y="707512"/>
            <a:ext cx="8479843" cy="6140142"/>
          </a:xfrm>
          <a:prstGeom prst="rect">
            <a:avLst/>
          </a:prstGeom>
          <a:noFill/>
        </p:spPr>
        <p:txBody>
          <a:bodyPr wrap="square">
            <a:spAutoFit/>
          </a:bodyPr>
          <a:lstStyle/>
          <a:p>
            <a:pPr marL="342900" lvl="0" indent="-342900" algn="just">
              <a:lnSpc>
                <a:spcPct val="115000"/>
              </a:lnSpc>
              <a:spcAft>
                <a:spcPts val="1000"/>
              </a:spcAft>
              <a:buSzPts val="1000"/>
              <a:buFont typeface="Symbol" panose="05050102010706020507" pitchFamily="18" charset="2"/>
              <a:buChar char=""/>
              <a:tabLst>
                <a:tab pos="457200" algn="l"/>
              </a:tabLst>
            </a:pPr>
            <a:r>
              <a:rPr lang="hi-IN" sz="3200" b="1" dirty="0">
                <a:latin typeface="Calibri" panose="020F0502020204030204" pitchFamily="34" charset="0"/>
                <a:ea typeface="Times New Roman" panose="02020603050405020304" pitchFamily="18" charset="0"/>
                <a:cs typeface="Times New Roman" panose="02020603050405020304" pitchFamily="18" charset="0"/>
              </a:rPr>
              <a:t>अन्य दवाएं। एनएसएआईडी के साथ कुछ अन्य दवाएं लेना, जैसे स्टेरॉयड, थक्कारोधी, कम खुराक एस्पिरिन, चयनात्मक सेरोटोनिन रीपटेक इनहिबिटर (एसएसआरआई), एलेंड्रोनेट (फोसामैक्स) और रिसेड्रोनेट (एक्टोनेल), अल्सर के विकास की संभावना को बहुत बढ़ा सकते हैं।
जोखिम कारक
एनएसएआईडी लेने से संबंधित जोखिम होने के अलावा, आपको पेप्टिक अल्सर का खतरा बढ़ सकता है यदि आप:
धुआँ। धूम्रपान से संक्रमित लोगों में पेप्टिक अल्सर का खतरा बढ़ सकता है एच. पाइलोरी.</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5297087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5B5C816B-AF85-88CE-C309-BEF945706676}"/>
              </a:ext>
            </a:extLst>
          </p:cNvPr>
          <p:cNvSpPr txBox="1"/>
          <p:nvPr/>
        </p:nvSpPr>
        <p:spPr>
          <a:xfrm>
            <a:off x="208466" y="286872"/>
            <a:ext cx="8405871" cy="4441216"/>
          </a:xfrm>
          <a:prstGeom prst="rect">
            <a:avLst/>
          </a:prstGeom>
          <a:noFill/>
        </p:spPr>
        <p:txBody>
          <a:bodyPr wrap="square">
            <a:spAutoFit/>
          </a:bodyPr>
          <a:lstStyle/>
          <a:p>
            <a:pPr marL="342900" lvl="0" indent="-342900">
              <a:lnSpc>
                <a:spcPct val="115000"/>
              </a:lnSpc>
              <a:spcAft>
                <a:spcPts val="1000"/>
              </a:spcAft>
              <a:buSzPts val="1000"/>
              <a:buFont typeface="Symbol" panose="05050102010706020507" pitchFamily="18" charset="2"/>
              <a:buChar char=""/>
              <a:tabLst>
                <a:tab pos="457200" algn="l"/>
              </a:tabLst>
            </a:pPr>
            <a:r>
              <a:rPr lang="hi-IN" sz="3200" b="1" dirty="0">
                <a:latin typeface="Calibri" panose="020F0502020204030204" pitchFamily="34" charset="0"/>
                <a:ea typeface="Times New Roman" panose="02020603050405020304" pitchFamily="18" charset="0"/>
                <a:cs typeface="Times New Roman" panose="02020603050405020304" pitchFamily="18" charset="0"/>
              </a:rPr>
              <a:t>शराब पिएं। शराब आपके पेट के श्लेष्म अस्तर को परेशान और नष्ट कर सकती है, और यह पेट के एसिड की मात्रा को बढ़ाती है जो उत्पादित होती है।
अनुपचारित तनाव है।
मसालेदार भोजन करें।
अकेले, ये कारक अल्सर का कारण नहीं बनते हैं, लेकिन वे अल्सर को बदतर और ठीक करने में अधिक कठिन बना सकते हैं।</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5473951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0E26608-A614-ED51-361C-143F4AC23079}"/>
              </a:ext>
            </a:extLst>
          </p:cNvPr>
          <p:cNvSpPr txBox="1"/>
          <p:nvPr/>
        </p:nvSpPr>
        <p:spPr>
          <a:xfrm>
            <a:off x="174842" y="346233"/>
            <a:ext cx="8822802" cy="6210931"/>
          </a:xfrm>
          <a:prstGeom prst="rect">
            <a:avLst/>
          </a:prstGeom>
          <a:noFill/>
        </p:spPr>
        <p:txBody>
          <a:bodyPr wrap="square">
            <a:spAutoFit/>
          </a:bodyPr>
          <a:lstStyle/>
          <a:p>
            <a:pPr>
              <a:lnSpc>
                <a:spcPct val="115000"/>
              </a:lnSpc>
              <a:spcAft>
                <a:spcPts val="1000"/>
              </a:spcAft>
            </a:pPr>
            <a:r>
              <a:rPr lang="hi-IN" sz="3600" b="1" u="sng" dirty="0">
                <a:solidFill>
                  <a:srgbClr val="002060"/>
                </a:solidFill>
                <a:latin typeface="Calibri" panose="020F0502020204030204" pitchFamily="34" charset="0"/>
                <a:ea typeface="Times New Roman" panose="02020603050405020304" pitchFamily="18" charset="0"/>
                <a:cs typeface="Times New Roman" panose="02020603050405020304" pitchFamily="18" charset="0"/>
              </a:rPr>
              <a:t>जटिलता</a:t>
            </a:r>
            <a:r>
              <a:rPr lang="hi-IN" sz="3200" b="1" dirty="0">
                <a:solidFill>
                  <a:srgbClr val="002060"/>
                </a:solidFill>
                <a:latin typeface="Calibri" panose="020F0502020204030204" pitchFamily="34" charset="0"/>
                <a:ea typeface="Times New Roman" panose="02020603050405020304" pitchFamily="18" charset="0"/>
                <a:cs typeface="Times New Roman" panose="02020603050405020304" pitchFamily="18" charset="0"/>
              </a:rPr>
              <a:t>
अनुपचारित छोड़ दिया, पेप्टिक अल्सर के परिणामस्वरूप हो सकता है:
आंतरिक रक्तस्राव। रक्तस्राव धीमी गति से रक्त की हानि के रूप में हो सकता है जिससे एनीमिया या गंभीर रक्त हानि होती है जिसके लिए अस्पताल में भर्ती होने या रक्त आधान की आवश्यकता हो सकती है। गंभीर रक्त की कमी से काली या खूनी उल्टी या काले या खूनी मल हो सकते हैं।
आपके पेट की दीवार में एक छेद (छिद्र)। पेप्टिक अल्सर आपके पेट या छोटी आंत की दीवार के माध्यम से एक छेद (छिद्रित) खा सकता है, जिससे आपको अपने पेट गुहा (पेरिटोनिटिस) के गंभीर संक्रमण का खतरा होता है।</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7490304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1BFA978-8948-1AFB-226B-C68081F55C50}"/>
              </a:ext>
            </a:extLst>
          </p:cNvPr>
          <p:cNvSpPr txBox="1"/>
          <p:nvPr/>
        </p:nvSpPr>
        <p:spPr>
          <a:xfrm>
            <a:off x="201741" y="1309391"/>
            <a:ext cx="8728657" cy="4043158"/>
          </a:xfrm>
          <a:prstGeom prst="rect">
            <a:avLst/>
          </a:prstGeom>
          <a:noFill/>
        </p:spPr>
        <p:txBody>
          <a:bodyPr wrap="square">
            <a:spAutoFit/>
          </a:bodyPr>
          <a:lstStyle/>
          <a:p>
            <a:pPr marL="342900" lvl="0" indent="-342900">
              <a:lnSpc>
                <a:spcPct val="115000"/>
              </a:lnSpc>
              <a:spcAft>
                <a:spcPts val="1000"/>
              </a:spcAft>
              <a:buSzPts val="1000"/>
              <a:buFont typeface="Symbol" panose="05050102010706020507" pitchFamily="18" charset="2"/>
              <a:buChar char=""/>
              <a:tabLst>
                <a:tab pos="457200" algn="l"/>
              </a:tabLst>
            </a:pPr>
            <a:r>
              <a:rPr lang="hi-IN" sz="3600" b="1" dirty="0">
                <a:latin typeface="Calibri" panose="020F0502020204030204" pitchFamily="34" charset="0"/>
                <a:ea typeface="Times New Roman" panose="02020603050405020304" pitchFamily="18" charset="0"/>
                <a:cs typeface="Times New Roman" panose="02020603050405020304" pitchFamily="18" charset="0"/>
              </a:rPr>
              <a:t>बाधक वस्‍तु। पेप्टिक अल्सर पाचन तंत्र के माध्यम से भोजन के मार्ग को अवरुद्ध कर सकते हैं, जिससे आप आसानी से पूर्ण हो सकते हैं, उल्टी कर सकते हैं और सूजन से सूजन या निशान के माध्यम से वजन कम कर सकते हैं।
गैस्ट्रिक कैंसर। अध्ययनों से पता चला है कि एच. पाइलोरी से संक्रमित लोगों में गैस्ट्रिक कैंसर का खतरा बढ़ जाता है।</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2794223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1DDFF0F0-3397-786B-D4C6-9F5408018A09}"/>
              </a:ext>
            </a:extLst>
          </p:cNvPr>
          <p:cNvSpPr txBox="1"/>
          <p:nvPr/>
        </p:nvSpPr>
        <p:spPr>
          <a:xfrm>
            <a:off x="383307" y="179294"/>
            <a:ext cx="8600888" cy="6210931"/>
          </a:xfrm>
          <a:prstGeom prst="rect">
            <a:avLst/>
          </a:prstGeom>
          <a:noFill/>
        </p:spPr>
        <p:txBody>
          <a:bodyPr wrap="square">
            <a:spAutoFit/>
          </a:bodyPr>
          <a:lstStyle/>
          <a:p>
            <a:pPr>
              <a:lnSpc>
                <a:spcPct val="115000"/>
              </a:lnSpc>
              <a:spcAft>
                <a:spcPts val="1000"/>
              </a:spcAft>
            </a:pPr>
            <a:r>
              <a:rPr lang="hi-IN" sz="3600" b="1" u="sng" dirty="0">
                <a:solidFill>
                  <a:srgbClr val="002060"/>
                </a:solidFill>
                <a:latin typeface="Calibri" panose="020F0502020204030204" pitchFamily="34" charset="0"/>
                <a:ea typeface="Times New Roman" panose="02020603050405020304" pitchFamily="18" charset="0"/>
                <a:cs typeface="Times New Roman" panose="02020603050405020304" pitchFamily="18" charset="0"/>
              </a:rPr>
              <a:t>रोकथाम</a:t>
            </a:r>
            <a:r>
              <a:rPr lang="en-IN" sz="3600" b="1" u="sng" dirty="0">
                <a:solidFill>
                  <a:srgbClr val="002060"/>
                </a:solidFill>
                <a:latin typeface="Calibri" panose="020F0502020204030204" pitchFamily="34" charset="0"/>
                <a:ea typeface="Times New Roman" panose="02020603050405020304" pitchFamily="18" charset="0"/>
                <a:cs typeface="Times New Roman" panose="02020603050405020304" pitchFamily="18" charset="0"/>
              </a:rPr>
              <a:t>:-</a:t>
            </a:r>
            <a:r>
              <a:rPr lang="hi-IN" sz="3200" b="1" dirty="0">
                <a:solidFill>
                  <a:srgbClr val="002060"/>
                </a:solidFill>
                <a:latin typeface="Calibri" panose="020F0502020204030204" pitchFamily="34" charset="0"/>
                <a:ea typeface="Times New Roman" panose="02020603050405020304" pitchFamily="18" charset="0"/>
                <a:cs typeface="Times New Roman" panose="02020603050405020304" pitchFamily="18" charset="0"/>
              </a:rPr>
              <a:t>
आप पेप्टिक अल्सर के अपने जोखिम को कम कर सकते हैं यदि आप अल्सर के इलाज के लिए घरेलू उपचार के रूप में अनुशंसित समान रणनीतियों का पालन करते हैं। यह भी सहायक हो सकता है: 
संक्रमण से खुद को बचाएं। यह स्पष्ट नहीं है कि एच. पाइलोरी कैसे फैलता है, लेकिन कुछ सबूत हैं कि यह एक व्यक्ति से दूसरे व्यक्ति में या भोजन और पानी के माध्यम से फैल सकता है।
आप अपने आप को संक्रमण से बचाने के लिए कदम उठा सकते हैं, जैसे कि एच. पाइलोरी, अपने हाथों को बार-बार साबुन और पानी से धोकर और उन खाद्य पदार्थों को खाकर जो पूरी तरह से पके हुए हैं।</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0852252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C7BA546-7FD0-B699-9DB3-631473C4284A}"/>
              </a:ext>
            </a:extLst>
          </p:cNvPr>
          <p:cNvSpPr txBox="1"/>
          <p:nvPr/>
        </p:nvSpPr>
        <p:spPr>
          <a:xfrm>
            <a:off x="154669" y="337120"/>
            <a:ext cx="8742106" cy="6295057"/>
          </a:xfrm>
          <a:prstGeom prst="rect">
            <a:avLst/>
          </a:prstGeom>
          <a:noFill/>
        </p:spPr>
        <p:txBody>
          <a:bodyPr wrap="square">
            <a:spAutoFit/>
          </a:bodyPr>
          <a:lstStyle/>
          <a:p>
            <a:pPr marL="342900" lvl="0" indent="-342900" algn="just">
              <a:lnSpc>
                <a:spcPct val="115000"/>
              </a:lnSpc>
              <a:spcAft>
                <a:spcPts val="1000"/>
              </a:spcAft>
              <a:buSzPts val="1000"/>
              <a:buFont typeface="Symbol" panose="05050102010706020507" pitchFamily="18" charset="2"/>
              <a:buChar char=""/>
              <a:tabLst>
                <a:tab pos="457200" algn="l"/>
              </a:tabLst>
            </a:pPr>
            <a:r>
              <a:rPr lang="hi-IN" sz="2800" b="1" dirty="0">
                <a:latin typeface="Calibri" panose="020F0502020204030204" pitchFamily="34" charset="0"/>
                <a:ea typeface="Times New Roman" panose="02020603050405020304" pitchFamily="18" charset="0"/>
                <a:cs typeface="Times New Roman" panose="02020603050405020304" pitchFamily="18" charset="0"/>
              </a:rPr>
              <a:t>दर्द निवारक दवाओं के साथ सावधानी बरतें। यदि आप नियमित रूप से दर्द निवारक दवाओं का उपयोग करते हैं जो पेप्टिक अल्सर के जोखिम को बढ़ाते हैं, तो पेट की समस्याओं के जोखिम को कम करने के लिए कदम उठाएं। उदाहरण के लिए, अपनी दवा को भोजन के साथ लें।
सबसे कम संभव खुराक खोजने के लिए अपने डॉक्टर के साथ काम करें जो अभी भी आपको दर्द से राहत देता है। अपनी दवा लेते समय शराब पीने से बचें, क्योंकि दोनों आपके पेट खराब होने के जोखिम को बढ़ाने के लिए गठबंधन कर सकते हैं।
यदि आपको एनएसएआईडी की आवश्यकता है, तो आपको अतिरिक्त दवाएं लेने की भी आवश्यकता हो सकती है जैसे कि एंटासिड, एक प्रोटॉन पंप अवरोधक, एक एसिड अवरोधक या साइटोप्रोटेक्टिव एजेंट। </a:t>
            </a:r>
            <a:r>
              <a:rPr lang="en-US" sz="2800" b="1" dirty="0">
                <a:latin typeface="Calibri" panose="020F0502020204030204" pitchFamily="34" charset="0"/>
                <a:ea typeface="Times New Roman" panose="02020603050405020304" pitchFamily="18" charset="0"/>
                <a:cs typeface="Times New Roman" panose="02020603050405020304" pitchFamily="18" charset="0"/>
              </a:rPr>
              <a:t>COX-2 </a:t>
            </a:r>
            <a:r>
              <a:rPr lang="hi-IN" sz="2800" b="1" dirty="0">
                <a:latin typeface="Calibri" panose="020F0502020204030204" pitchFamily="34" charset="0"/>
                <a:ea typeface="Times New Roman" panose="02020603050405020304" pitchFamily="18" charset="0"/>
                <a:cs typeface="Times New Roman" panose="02020603050405020304" pitchFamily="18" charset="0"/>
              </a:rPr>
              <a:t>अवरोधकों नामक </a:t>
            </a:r>
            <a:r>
              <a:rPr lang="en-US" sz="2800" b="1" dirty="0">
                <a:latin typeface="Calibri" panose="020F0502020204030204" pitchFamily="34" charset="0"/>
                <a:ea typeface="Times New Roman" panose="02020603050405020304" pitchFamily="18" charset="0"/>
                <a:cs typeface="Times New Roman" panose="02020603050405020304" pitchFamily="18" charset="0"/>
              </a:rPr>
              <a:t>NSAIDs </a:t>
            </a:r>
            <a:r>
              <a:rPr lang="hi-IN" sz="2800" b="1" dirty="0">
                <a:latin typeface="Calibri" panose="020F0502020204030204" pitchFamily="34" charset="0"/>
                <a:ea typeface="Times New Roman" panose="02020603050405020304" pitchFamily="18" charset="0"/>
                <a:cs typeface="Times New Roman" panose="02020603050405020304" pitchFamily="18" charset="0"/>
              </a:rPr>
              <a:t>का एक वर्ग पेप्टिक अल्सर का कारण बनने की संभावना कम हो सकती है, लेकिन दिल के दौरे का खतरा बढ़ सकता है।</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32283698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111D382-AA39-0E73-97CE-43BE1620489F}"/>
              </a:ext>
            </a:extLst>
          </p:cNvPr>
          <p:cNvSpPr txBox="1"/>
          <p:nvPr/>
        </p:nvSpPr>
        <p:spPr>
          <a:xfrm>
            <a:off x="544945" y="1412619"/>
            <a:ext cx="8257684" cy="2556597"/>
          </a:xfrm>
          <a:prstGeom prst="rect">
            <a:avLst/>
          </a:prstGeom>
          <a:noFill/>
        </p:spPr>
        <p:txBody>
          <a:bodyPr wrap="square">
            <a:spAutoFit/>
          </a:bodyPr>
          <a:lstStyle/>
          <a:p>
            <a:pPr>
              <a:lnSpc>
                <a:spcPct val="115000"/>
              </a:lnSpc>
              <a:spcAft>
                <a:spcPts val="1000"/>
              </a:spcAft>
            </a:pPr>
            <a:r>
              <a:rPr lang="hi-IN" sz="3600" b="1" u="sng" dirty="0">
                <a:solidFill>
                  <a:srgbClr val="002060"/>
                </a:solidFill>
                <a:latin typeface="Calibri" panose="020F0502020204030204" pitchFamily="34" charset="0"/>
                <a:ea typeface="Times New Roman" panose="02020603050405020304" pitchFamily="18" charset="0"/>
                <a:cs typeface="Times New Roman" panose="02020603050405020304" pitchFamily="18" charset="0"/>
              </a:rPr>
              <a:t>निदान</a:t>
            </a:r>
            <a:r>
              <a:rPr lang="en-IN" sz="3600" b="1" u="sng" dirty="0">
                <a:solidFill>
                  <a:srgbClr val="002060"/>
                </a:solidFill>
                <a:latin typeface="Calibri" panose="020F0502020204030204" pitchFamily="34" charset="0"/>
                <a:ea typeface="Times New Roman" panose="02020603050405020304" pitchFamily="18" charset="0"/>
                <a:cs typeface="Times New Roman" panose="02020603050405020304" pitchFamily="18" charset="0"/>
              </a:rPr>
              <a:t>:-</a:t>
            </a:r>
            <a:r>
              <a:rPr lang="hi-IN" sz="3200" b="1" dirty="0">
                <a:solidFill>
                  <a:srgbClr val="002060"/>
                </a:solidFill>
                <a:latin typeface="Calibri" panose="020F0502020204030204" pitchFamily="34" charset="0"/>
                <a:ea typeface="Times New Roman" panose="02020603050405020304" pitchFamily="18" charset="0"/>
                <a:cs typeface="Times New Roman" panose="02020603050405020304" pitchFamily="18" charset="0"/>
              </a:rPr>
              <a:t>
अल्सर का पता लगाने के लिए, आपका डॉक्टर पहले एक मेडिकल इतिहास ले सकता है और एक शारीरिक परीक्षा कर सकता है। फिर आपको नैदानिक परीक्षणों से गुजरना पड़ सकता है, जैसे:</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2615930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539742F-7419-C5E5-1D7E-AF7E91D8AA50}"/>
              </a:ext>
            </a:extLst>
          </p:cNvPr>
          <p:cNvSpPr txBox="1"/>
          <p:nvPr/>
        </p:nvSpPr>
        <p:spPr>
          <a:xfrm>
            <a:off x="342959" y="295835"/>
            <a:ext cx="8594163" cy="6349687"/>
          </a:xfrm>
          <a:prstGeom prst="rect">
            <a:avLst/>
          </a:prstGeom>
          <a:noFill/>
        </p:spPr>
        <p:txBody>
          <a:bodyPr wrap="square">
            <a:spAutoFit/>
          </a:bodyPr>
          <a:lstStyle/>
          <a:p>
            <a:pPr marL="228600">
              <a:lnSpc>
                <a:spcPct val="115000"/>
              </a:lnSpc>
              <a:spcAft>
                <a:spcPts val="1000"/>
              </a:spcAft>
            </a:pPr>
            <a:r>
              <a:rPr lang="en-US" sz="2800" dirty="0">
                <a:solidFill>
                  <a:srgbClr val="002060"/>
                </a:solidFill>
                <a:latin typeface="Calibri" panose="020F0502020204030204" pitchFamily="34" charset="0"/>
                <a:ea typeface="Times New Roman" panose="02020603050405020304" pitchFamily="18" charset="0"/>
              </a:rPr>
              <a:t>								</a:t>
            </a:r>
            <a:r>
              <a:rPr lang="hi-IN" sz="3200" b="1" dirty="0">
                <a:solidFill>
                  <a:srgbClr val="FF0000"/>
                </a:solidFill>
                <a:latin typeface="Calibri" panose="020F0502020204030204" pitchFamily="34" charset="0"/>
                <a:ea typeface="Times New Roman" panose="02020603050405020304" pitchFamily="18" charset="0"/>
              </a:rPr>
              <a:t>तीव्र पेट</a:t>
            </a:r>
            <a:r>
              <a:rPr lang="hi-IN" sz="2800" dirty="0">
                <a:solidFill>
                  <a:srgbClr val="002060"/>
                </a:solidFill>
                <a:latin typeface="Calibri" panose="020F0502020204030204" pitchFamily="34" charset="0"/>
                <a:ea typeface="Times New Roman" panose="02020603050405020304" pitchFamily="18" charset="0"/>
              </a:rPr>
              <a:t>
रोगी पेट दर्द के तीव्र हमले की शिकायत करता है जो अचानक हो सकता है या कई घंटों की अवधि में धीरे-धीरे बढ़ सकता है और एक लक्षण जटिल प्रस्तुत करता है जो एक ऐसी बीमारी को इंगित करता है जो रोगी के जीवन को खतरे में डालता है यदि जल्दी इलाज नहीं किया जाता है।
एक सावधानीपूर्वक इतिहास और नैदानिक प्रस्तुति पर ध्यान देने से एक चिकित्सक को यह समझने में मदद मिलेगी कि रोगी को गंभीर बीमारी है या नहीं। सामान्य से किसी भी महत्वपूर्ण परिवर्तन के लिए हमेशा डॉक्टर द्वारा रेफरल और मूल्यांकन की आवश्यकता होती है।</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65256987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086E9A0-A3DE-3CA8-494C-F1CD4AEF317C}"/>
              </a:ext>
            </a:extLst>
          </p:cNvPr>
          <p:cNvSpPr txBox="1"/>
          <p:nvPr/>
        </p:nvSpPr>
        <p:spPr>
          <a:xfrm>
            <a:off x="154668" y="215153"/>
            <a:ext cx="8937122" cy="6790577"/>
          </a:xfrm>
          <a:prstGeom prst="rect">
            <a:avLst/>
          </a:prstGeom>
          <a:noFill/>
        </p:spPr>
        <p:txBody>
          <a:bodyPr wrap="square">
            <a:spAutoFit/>
          </a:bodyPr>
          <a:lstStyle/>
          <a:p>
            <a:pPr marL="342900" lvl="0" indent="-342900" algn="just">
              <a:lnSpc>
                <a:spcPct val="115000"/>
              </a:lnSpc>
              <a:spcAft>
                <a:spcPts val="1000"/>
              </a:spcAft>
              <a:buSzPts val="1000"/>
              <a:buFont typeface="Symbol" panose="05050102010706020507" pitchFamily="18" charset="2"/>
              <a:buChar char=""/>
              <a:tabLst>
                <a:tab pos="457200" algn="l"/>
              </a:tabLst>
            </a:pPr>
            <a:r>
              <a:rPr lang="hi-IN" sz="2800" b="1" dirty="0">
                <a:latin typeface="Calibri" panose="020F0502020204030204" pitchFamily="34" charset="0"/>
                <a:ea typeface="Times New Roman" panose="02020603050405020304" pitchFamily="18" charset="0"/>
                <a:cs typeface="Times New Roman" panose="02020603050405020304" pitchFamily="18" charset="0"/>
              </a:rPr>
              <a:t>एच. पाइलोरी के लिए प्रयोगशाला परीक्षण। आपका डॉक्टर यह निर्धारित करने के लिए परीक्षणों की सिफारिश कर सकता है कि जीवाणु एच. पाइलोरी आपके शरीर में मौजूद है या नहीं। वह रक्त, मल या सांस परीक्षण का उपयोग करके एच. पाइलोरी की तलाश कर सकता है। सांस का परीक्षण सबसे सटीक है।
सांस परीक्षण के लिए, आप कुछ ऐसा पीते हैं या खाते हैं जिसमें रेडियोधर्मी कार्बन होता है। एच. पाइलोरी आपके पेट में मौजूद पदार्थ को तोड़ देता है। बाद में, आप एक बैग में फूंक मारते हैं, जिसे बाद में सील कर दिया जाता है। यदि आप एच. पाइलोरी से संक्रमित हैं, तो आपकी सांस के नमूने में कार्बन डाइऑक्साइड के रूप में रेडियोधर्मी कार्बन होगा।
यदि आप एच. पाइलोरी के परीक्षण से पहले एंटासिड ले रहे हैं, तो अपने डॉक्टर को बताना सुनिश्चित करें। किस परीक्षण का उपयोग किया जाता है, इसके आधार पर, आपको कुछ समय के लिए दवा बंद करने की आवश्यकता हो सकती है क्योंकि एंटासिड से गलत-नकारात्मक परिणाम हो सकते हैं।</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7023784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EA430A32-110F-6318-AAB5-CDF459F427EF}"/>
              </a:ext>
            </a:extLst>
          </p:cNvPr>
          <p:cNvSpPr txBox="1"/>
          <p:nvPr/>
        </p:nvSpPr>
        <p:spPr>
          <a:xfrm>
            <a:off x="181567" y="143435"/>
            <a:ext cx="8520191" cy="6578211"/>
          </a:xfrm>
          <a:prstGeom prst="rect">
            <a:avLst/>
          </a:prstGeom>
          <a:noFill/>
        </p:spPr>
        <p:txBody>
          <a:bodyPr wrap="square">
            <a:spAutoFit/>
          </a:bodyPr>
          <a:lstStyle/>
          <a:p>
            <a:pPr marL="342900" lvl="0" indent="-342900" algn="just">
              <a:lnSpc>
                <a:spcPct val="115000"/>
              </a:lnSpc>
              <a:spcAft>
                <a:spcPts val="1000"/>
              </a:spcAft>
              <a:buSzPts val="1000"/>
              <a:buFont typeface="Symbol" panose="05050102010706020507" pitchFamily="18" charset="2"/>
              <a:buChar char=""/>
              <a:tabLst>
                <a:tab pos="457200" algn="l"/>
              </a:tabLst>
            </a:pPr>
            <a:r>
              <a:rPr lang="hi-IN" sz="3200" b="1" dirty="0">
                <a:latin typeface="Calibri" panose="020F0502020204030204" pitchFamily="34" charset="0"/>
                <a:ea typeface="Times New Roman" panose="02020603050405020304" pitchFamily="18" charset="0"/>
                <a:cs typeface="Times New Roman" panose="02020603050405020304" pitchFamily="18" charset="0"/>
              </a:rPr>
              <a:t>एंडोस्कोपी। 
आपका डॉक्टर आपके ऊपरी पाचन तंत्र (एंडोस्कोपी) की जांच करने के लिए एक दायरे का उपयोग कर सकता है। एंडोस्कोपी के दौरान, आपका डॉक्टर आपके गले के नीचे और आपके अन्नप्रणाली, पेट और छोटी आंत में एक लेंस (एंडोस्कोप) से सुसज्जित एक खोखली ट्यूब पास करता है। एंडोस्कोप का उपयोग करके, आपका डॉक्टर अल्सर की तलाश करता है।
यदि आपका डॉक्टर अल्सर का पता लगाता है, तो प्रयोगशाला में जांच के लिए एक छोटा ऊतक नमूना (बायोप्सी) हटाया जा सकता है। बायोप्सी यह भी पहचान सकती है कि एच. पाइलोरी आपके पेट की परत में है या नहीं।</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74681725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1F11512-5293-A5E4-3C5D-BD36F5F6F7F1}"/>
              </a:ext>
            </a:extLst>
          </p:cNvPr>
          <p:cNvSpPr txBox="1"/>
          <p:nvPr/>
        </p:nvSpPr>
        <p:spPr>
          <a:xfrm>
            <a:off x="437105" y="1307216"/>
            <a:ext cx="8365523" cy="4552015"/>
          </a:xfrm>
          <a:prstGeom prst="rect">
            <a:avLst/>
          </a:prstGeom>
          <a:noFill/>
        </p:spPr>
        <p:txBody>
          <a:bodyPr wrap="square">
            <a:spAutoFit/>
          </a:bodyPr>
          <a:lstStyle/>
          <a:p>
            <a:pPr marL="457200" algn="just">
              <a:lnSpc>
                <a:spcPct val="115000"/>
              </a:lnSpc>
              <a:spcAft>
                <a:spcPts val="1000"/>
              </a:spcAft>
            </a:pPr>
            <a:r>
              <a:rPr lang="hi-IN" sz="3600" dirty="0">
                <a:latin typeface="Calibri" panose="020F0502020204030204" pitchFamily="34" charset="0"/>
                <a:ea typeface="Times New Roman" panose="02020603050405020304" pitchFamily="18" charset="0"/>
                <a:cs typeface="Times New Roman" panose="02020603050405020304" pitchFamily="18" charset="0"/>
              </a:rPr>
              <a:t>यदि आप बड़े हैं, रक्तस्राव के लक्षण हैं, या हाल ही में वजन घटाने या खाने और निगलने में कठिनाई का अनुभव किया है तो आपका डॉक्टर एंडोस्कोपी की सिफारिश करने की अधिक संभावना रखता है। यदि एंडोस्कोपी आपके पेट में अल्सर दिखाती है, तो उपचार के बाद एक अनुवर्ती एंडोस्कोपी की जानी चाहिए ताकि यह दिखाया जा सके कि यह ठीक हो गया है, भले ही आपके लक्षणों में सुधार हो।</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09165294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7F5F279-C4A8-3B06-6D7E-7FCF1E80FC80}"/>
              </a:ext>
            </a:extLst>
          </p:cNvPr>
          <p:cNvSpPr txBox="1"/>
          <p:nvPr/>
        </p:nvSpPr>
        <p:spPr>
          <a:xfrm>
            <a:off x="349685" y="1291461"/>
            <a:ext cx="8567264" cy="3914918"/>
          </a:xfrm>
          <a:prstGeom prst="rect">
            <a:avLst/>
          </a:prstGeom>
          <a:noFill/>
        </p:spPr>
        <p:txBody>
          <a:bodyPr wrap="square">
            <a:spAutoFit/>
          </a:bodyPr>
          <a:lstStyle/>
          <a:p>
            <a:pPr marL="342900" lvl="0" indent="-342900">
              <a:lnSpc>
                <a:spcPct val="115000"/>
              </a:lnSpc>
              <a:spcAft>
                <a:spcPts val="1000"/>
              </a:spcAft>
              <a:buSzPts val="1000"/>
              <a:buFont typeface="Symbol" panose="05050102010706020507" pitchFamily="18" charset="2"/>
              <a:buChar char=""/>
              <a:tabLst>
                <a:tab pos="457200" algn="l"/>
              </a:tabLst>
            </a:pPr>
            <a:r>
              <a:rPr lang="hi-IN" sz="3600" b="1" dirty="0">
                <a:latin typeface="Calibri" panose="020F0502020204030204" pitchFamily="34" charset="0"/>
                <a:ea typeface="Times New Roman" panose="02020603050405020304" pitchFamily="18" charset="0"/>
                <a:cs typeface="Times New Roman" panose="02020603050405020304" pitchFamily="18" charset="0"/>
              </a:rPr>
              <a:t>ऊपरी गैस्ट्रोइंटेस्टाइनल श्रृंखला। कभी-कभी बेरियम निगल कहा जाता है, आपके ऊपरी पाचन तंत्र के एक्स-रे की यह श्रृंखला आपके अन्नप्रणाली, पेट और छोटी आंत की छवियां बनाती है। एक्स-रे के दौरान, आप एक सफेद तरल (बेरियम युक्त) निगलते हैं जो आपके पाचन तंत्र को कोट करता है और अल्सर को अधिक दृश्यमान बनाता है</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97738758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DA4CDCF3-3131-1E18-77DA-1E193EBC027F}"/>
              </a:ext>
            </a:extLst>
          </p:cNvPr>
          <p:cNvSpPr txBox="1"/>
          <p:nvPr/>
        </p:nvSpPr>
        <p:spPr>
          <a:xfrm>
            <a:off x="655781" y="883701"/>
            <a:ext cx="7924801" cy="3817455"/>
          </a:xfrm>
          <a:prstGeom prst="rect">
            <a:avLst/>
          </a:prstGeom>
          <a:noFill/>
        </p:spPr>
        <p:txBody>
          <a:bodyPr wrap="square">
            <a:spAutoFit/>
          </a:bodyPr>
          <a:lstStyle/>
          <a:p>
            <a:pPr>
              <a:lnSpc>
                <a:spcPct val="115000"/>
              </a:lnSpc>
              <a:spcAft>
                <a:spcPts val="1000"/>
              </a:spcAft>
            </a:pPr>
            <a:r>
              <a:rPr lang="hi-IN" sz="36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उपचार</a:t>
            </a:r>
            <a:r>
              <a:rPr lang="en-IN" sz="36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a:t>
            </a:r>
            <a:r>
              <a:rPr lang="hi-IN" sz="32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
</a:t>
            </a:r>
            <a:r>
              <a:rPr lang="hi-IN" sz="3200" b="1" dirty="0">
                <a:solidFill>
                  <a:srgbClr val="002060"/>
                </a:solidFill>
                <a:latin typeface="Calibri" panose="020F0502020204030204" pitchFamily="34" charset="0"/>
                <a:ea typeface="Times New Roman" panose="02020603050405020304" pitchFamily="18" charset="0"/>
                <a:cs typeface="Times New Roman" panose="02020603050405020304" pitchFamily="18" charset="0"/>
              </a:rPr>
              <a:t>पेप्टिक अल्सर का उपचार कारण पर निर्भर करता है। आमतौर पर उपचार में एच. पाइलोरी जीवाणु को मारना शामिल होगा यदि मौजूद है, तो एनएसएआईडी के उपयोग को समाप्त करना या कम करना, और आपके अल्सर को दवा से ठीक करने में मदद करना।
दवाओं में शामिल हो सकते हैं:</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11703764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CD2E564-EA72-0951-F660-255D473B23C1}"/>
              </a:ext>
            </a:extLst>
          </p:cNvPr>
          <p:cNvSpPr txBox="1"/>
          <p:nvPr/>
        </p:nvSpPr>
        <p:spPr>
          <a:xfrm>
            <a:off x="181567" y="161365"/>
            <a:ext cx="8748830" cy="6622326"/>
          </a:xfrm>
          <a:prstGeom prst="rect">
            <a:avLst/>
          </a:prstGeom>
          <a:noFill/>
        </p:spPr>
        <p:txBody>
          <a:bodyPr wrap="square">
            <a:spAutoFit/>
          </a:bodyPr>
          <a:lstStyle/>
          <a:p>
            <a:pPr marL="342900" lvl="0" indent="-342900" algn="just">
              <a:spcAft>
                <a:spcPts val="1000"/>
              </a:spcAft>
              <a:buSzPts val="1000"/>
              <a:buFont typeface="Symbol" panose="05050102010706020507" pitchFamily="18" charset="2"/>
              <a:buChar char=""/>
              <a:tabLst>
                <a:tab pos="457200" algn="l"/>
              </a:tabLst>
            </a:pPr>
            <a:r>
              <a:rPr lang="hi-IN" sz="3200" b="1" dirty="0">
                <a:latin typeface="Calibri" panose="020F0502020204030204" pitchFamily="34" charset="0"/>
                <a:ea typeface="Times New Roman" panose="02020603050405020304" pitchFamily="18" charset="0"/>
                <a:cs typeface="Times New Roman" panose="02020603050405020304" pitchFamily="18" charset="0"/>
              </a:rPr>
              <a:t>एच. पाइलोरी को मारने के लिए एंटीबायोटिक दवाएं। यदि एच. पाइलोरी आपके पाचन तंत्र में पाया जाता है, तो आपका डॉक्टर जीवाणु को मारने के लिए एंटीबायोटिक दवाओं के संयोजन की सिफारिश कर सकता है। इनमें एमोक्सिसिलिन (एमोक्सिल), क्लेरिथ्रोमाइसिन (बियाक्सिन), मेट्रोनिडाजोल (फ्लैगिल), टिनिडाज़ोल (टिंडामैक्स), टेट्रासाइक्लिन और लेवोफ़्लॉक्सासिन शामिल हो सकते हैं।
उपयोग की जाने वाली एंटीबायोटिक्स इस बात से निर्धारित की जाएंगी कि आप कहां रहते हैं और वर्तमान एंटीबायोटिक प्रतिरोध दर है। आपको संभवतः दो सप्ताह के लिए एंटीबायोटिक्स लेने की आवश्यकता होगी, साथ ही पेट के एसिड को कम करने के लिए अतिरिक्त दवाएं भी लेनी होंगी, जिसमें प्रोटॉन पंप अवरोधक और संभवतः बिस्मथ सबसालिसिलेट (पेप्टो-बिस्मोल) शामिल हैं।</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93276018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29886F7-5EAB-0645-7534-09572CFA1979}"/>
              </a:ext>
            </a:extLst>
          </p:cNvPr>
          <p:cNvSpPr txBox="1"/>
          <p:nvPr/>
        </p:nvSpPr>
        <p:spPr>
          <a:xfrm>
            <a:off x="248814" y="242047"/>
            <a:ext cx="8594163" cy="6449971"/>
          </a:xfrm>
          <a:prstGeom prst="rect">
            <a:avLst/>
          </a:prstGeom>
          <a:noFill/>
        </p:spPr>
        <p:txBody>
          <a:bodyPr wrap="square">
            <a:spAutoFit/>
          </a:bodyPr>
          <a:lstStyle/>
          <a:p>
            <a:pPr marL="342900" lvl="0" indent="-342900" algn="just">
              <a:lnSpc>
                <a:spcPct val="115000"/>
              </a:lnSpc>
              <a:spcAft>
                <a:spcPts val="1000"/>
              </a:spcAft>
              <a:buSzPts val="1000"/>
              <a:buFont typeface="Symbol" panose="05050102010706020507" pitchFamily="18" charset="2"/>
              <a:buChar char=""/>
              <a:tabLst>
                <a:tab pos="457200" algn="l"/>
              </a:tabLst>
            </a:pPr>
            <a:r>
              <a:rPr lang="hi-IN" sz="3200" b="1" dirty="0">
                <a:latin typeface="Calibri" panose="020F0502020204030204" pitchFamily="34" charset="0"/>
                <a:ea typeface="Times New Roman" panose="02020603050405020304" pitchFamily="18" charset="0"/>
                <a:cs typeface="Times New Roman" panose="02020603050405020304" pitchFamily="18" charset="0"/>
              </a:rPr>
              <a:t>दवाएं जो एसिड उत्पादन को रोकती हैं औरउपचार को बढ़ावा देना। प्रोटॉन पंप अवरोधक - जिन्हें पीपीआई भी कहा जाता है - एसिड का उत्पादन करने वाली कोशिकाओं के हिस्सों की कार्रवाई को अवरुद्ध करके पेट के एसिड को कम करते हैं। इन दवाओं में प्रिस्क्रिप्शन और ओवर-द-काउंटर दवाएं ओमेप्राज़ोल (प्रिलोसेक), लैंसोप्राज़ोल (प्रीवैसिड), रैबेप्राज़ोल (एसिफेक्स), एसोमेप्राज़ोल (नेक्सियम) और पैंटोप्राज़ोल (प्रोटोनिक्स) शामिल हैं।
प्रोटॉन पंप अवरोधकों का लंबे समय तक उपयोग, विशेष रूप से उच्च खुराक पर, कूल्हे, कलाई और रीढ़ की हड्डी के फ्रैक्चर के जोखिम को बढ़ा सकता है। अपने डॉक्टर से पूछें कि क्या कैल्शियम पूरक इस जोखिम को कम कर सकता है।</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29688078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3186C61-2069-2C83-5C8F-1C91BC008AFF}"/>
              </a:ext>
            </a:extLst>
          </p:cNvPr>
          <p:cNvSpPr txBox="1"/>
          <p:nvPr/>
        </p:nvSpPr>
        <p:spPr>
          <a:xfrm>
            <a:off x="349685" y="989924"/>
            <a:ext cx="8547090" cy="5317353"/>
          </a:xfrm>
          <a:prstGeom prst="rect">
            <a:avLst/>
          </a:prstGeom>
          <a:noFill/>
        </p:spPr>
        <p:txBody>
          <a:bodyPr wrap="square">
            <a:spAutoFit/>
          </a:bodyPr>
          <a:lstStyle/>
          <a:p>
            <a:pPr marL="342900" lvl="0" indent="-342900">
              <a:lnSpc>
                <a:spcPct val="115000"/>
              </a:lnSpc>
              <a:spcAft>
                <a:spcPts val="1000"/>
              </a:spcAft>
              <a:buSzPts val="1000"/>
              <a:buFont typeface="Symbol" panose="05050102010706020507" pitchFamily="18" charset="2"/>
              <a:buChar char=""/>
              <a:tabLst>
                <a:tab pos="457200" algn="l"/>
              </a:tabLst>
            </a:pPr>
            <a:r>
              <a:rPr lang="hi-IN" sz="3600" b="1" dirty="0">
                <a:latin typeface="Calibri" panose="020F0502020204030204" pitchFamily="34" charset="0"/>
                <a:ea typeface="Times New Roman" panose="02020603050405020304" pitchFamily="18" charset="0"/>
                <a:cs typeface="Times New Roman" panose="02020603050405020304" pitchFamily="18" charset="0"/>
              </a:rPr>
              <a:t>एसिड उत्पादन को कम करने के लिए दवाएं। एसिड ब्लॉकर्स - जिसे हिस्टामाइन (एच -2) ब्लॉकर्स भी कहा जाता है - आपके पाचन तंत्र में जारी पेट के एसिड की मात्रा को कम करता है, जो अल्सर के दर्द से राहत देता है और उपचार को प्रोत्साहित करता है।
डॉक्टर के पर्चे या काउंटर पर उपलब्ध, एसिड ब्लॉकर्स में फैमोटिडाइन (पेप्सिड एसी), सिमेटिडाइन (टैगामेट एचबी) और निज़ाटिडाइन (एक्सिद एआर) दवाएं शामिल हैं।</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99130102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F3F324BE-7F38-27E1-36D0-7083FDCCB2F0}"/>
              </a:ext>
            </a:extLst>
          </p:cNvPr>
          <p:cNvSpPr txBox="1"/>
          <p:nvPr/>
        </p:nvSpPr>
        <p:spPr>
          <a:xfrm>
            <a:off x="272351" y="0"/>
            <a:ext cx="7541614" cy="7245381"/>
          </a:xfrm>
          <a:prstGeom prst="rect">
            <a:avLst/>
          </a:prstGeom>
          <a:noFill/>
        </p:spPr>
        <p:txBody>
          <a:bodyPr wrap="square">
            <a:spAutoFit/>
          </a:bodyPr>
          <a:lstStyle/>
          <a:p>
            <a:pPr marL="342900" lvl="0" indent="-342900" algn="just">
              <a:lnSpc>
                <a:spcPct val="115000"/>
              </a:lnSpc>
              <a:spcAft>
                <a:spcPts val="1000"/>
              </a:spcAft>
              <a:buSzPts val="1000"/>
              <a:buFont typeface="Symbol" panose="05050102010706020507" pitchFamily="18" charset="2"/>
              <a:buChar char=""/>
              <a:tabLst>
                <a:tab pos="457200" algn="l"/>
              </a:tabLst>
            </a:pPr>
            <a:r>
              <a:rPr lang="hi-IN" sz="2400" b="1" dirty="0">
                <a:latin typeface="Calibri" panose="020F0502020204030204" pitchFamily="34" charset="0"/>
                <a:ea typeface="Times New Roman" panose="02020603050405020304" pitchFamily="18" charset="0"/>
                <a:cs typeface="Times New Roman" panose="02020603050405020304" pitchFamily="18" charset="0"/>
              </a:rPr>
              <a:t>एंटासिड जो पेट के एसिड को बेअसर करते हैं। आपका डॉक्टर आपकी दवा के आहार में एक एंटासिड शामिल कर सकता है। एंटासिड मौजूदा पेट के एसिड को बेअसर करते हैं और तेजी से दर्द से राहत प्रदान कर सकते हैं। साइड इफेक्ट्स में मुख्य अवयवों के आधार पर कब्ज या दस्त शामिल हो सकते हैं।
एंटासिड लक्षण राहत प्रदान कर सकते हैं लेकिन आम तौर पर आपके अल्सर को ठीक करने के लिए उपयोग नहीं किया जाता है।
दवाएं जो आपके पेट और छोटी आंत के अस्तर की रक्षा करती हैं। कुछ मामलों में, आपका डॉक्टर साइटोप्रोटेक्टिव एजेंट नामक दवाएं लिख सकता है जो आपके पेट और छोटी आंत को लाइन करने वाले ऊतकों की रक्षा करने में मदद करते हैं।
विकल्पों में प्रिस्क्रिप्शन दवाएं सुक्रालफेट (कैराफेट) और मिसोप्रोस्टोल (साइटोटेक) शामिल हैं।</a:t>
            </a:r>
            <a:endParaRPr lang="en-IN" sz="24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12713493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a:buFont typeface="Monotype Sorts" pitchFamily="2" charset="2"/>
              <a:buNone/>
              <a:defRPr/>
            </a:pPr>
            <a:endParaRPr lang="en-US" dirty="0"/>
          </a:p>
          <a:p>
            <a:pPr algn="ctr">
              <a:buFont typeface="Monotype Sorts" pitchFamily="2" charset="2"/>
              <a:buNone/>
              <a:defRPr/>
            </a:pPr>
            <a:r>
              <a:rPr lang="hi-IN" sz="9600" b="1" dirty="0">
                <a:solidFill>
                  <a:srgbClr val="FF0000"/>
                </a:solidFill>
              </a:rPr>
              <a:t>कोई भी प्रश्न</a:t>
            </a:r>
            <a:endParaRPr lang="en-US" sz="9600" b="1" dirty="0">
              <a:solidFill>
                <a:srgbClr val="FF0000"/>
              </a:solidFill>
            </a:endParaRPr>
          </a:p>
          <a:p>
            <a:pPr algn="ctr">
              <a:buFont typeface="Monotype Sorts" pitchFamily="2" charset="2"/>
              <a:buNone/>
              <a:defRPr/>
            </a:pPr>
            <a:r>
              <a:rPr lang="en-IN" sz="9600" b="1" dirty="0">
                <a:solidFill>
                  <a:srgbClr val="FF0000"/>
                </a:solidFill>
              </a:rPr>
              <a:t>?</a:t>
            </a:r>
          </a:p>
        </p:txBody>
      </p:sp>
    </p:spTree>
    <p:extLst>
      <p:ext uri="{BB962C8B-B14F-4D97-AF65-F5344CB8AC3E}">
        <p14:creationId xmlns:p14="http://schemas.microsoft.com/office/powerpoint/2010/main" val="28458301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230EBE5-68FC-17A7-F789-5FF8DDD706FD}"/>
              </a:ext>
            </a:extLst>
          </p:cNvPr>
          <p:cNvSpPr txBox="1"/>
          <p:nvPr/>
        </p:nvSpPr>
        <p:spPr>
          <a:xfrm>
            <a:off x="168118" y="179295"/>
            <a:ext cx="8809353" cy="6681060"/>
          </a:xfrm>
          <a:prstGeom prst="rect">
            <a:avLst/>
          </a:prstGeom>
          <a:noFill/>
        </p:spPr>
        <p:txBody>
          <a:bodyPr wrap="square">
            <a:spAutoFit/>
          </a:bodyPr>
          <a:lstStyle/>
          <a:p>
            <a:pPr marL="342900" lvl="0" indent="-342900" algn="just">
              <a:lnSpc>
                <a:spcPct val="115000"/>
              </a:lnSpc>
              <a:spcAft>
                <a:spcPts val="1000"/>
              </a:spcAft>
              <a:buFont typeface="Symbol" panose="05050102010706020507" pitchFamily="18" charset="2"/>
              <a:buChar char=""/>
              <a:tabLst>
                <a:tab pos="685800" algn="l"/>
              </a:tabLst>
            </a:pPr>
            <a:r>
              <a:rPr lang="hi-IN" sz="2800" dirty="0">
                <a:latin typeface="Calibri" panose="020F0502020204030204" pitchFamily="34" charset="0"/>
                <a:ea typeface="Times New Roman" panose="02020603050405020304" pitchFamily="18" charset="0"/>
              </a:rPr>
              <a:t>दर्द: 
स्थानीयकरण, प्रकृति, स्थानांतरण और विकिरण, आंदोलनों से संबंध, उत्तेजक और राहत देने वाले कारक
उल्टी: 
आवृत्ति और सामग्री
आंत्र की आदत:
कोई भी परिवर्तन, विशेष रूप से पूर्ण कब्ज या टेनेसमस
मिक्चुरिशन: 
यदि दर्दनाक, आवृत्ति या प्रतिधारण
पिछला इतिहास: 
दर्द का इसी तरह का प्रकरण, यदि कोई हो</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01341600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57816" y="2686050"/>
            <a:ext cx="5267245" cy="1371600"/>
          </a:xfrm>
        </p:spPr>
        <p:txBody>
          <a:bodyPr>
            <a:normAutofit fontScale="92500" lnSpcReduction="10000"/>
          </a:bodyPr>
          <a:lstStyle/>
          <a:p>
            <a:pPr marL="0" indent="0" algn="ctr">
              <a:buNone/>
              <a:defRPr/>
            </a:pPr>
            <a:r>
              <a:rPr lang="hi-IN" sz="9600" b="1" kern="10" dirty="0">
                <a:ln w="12700">
                  <a:solidFill>
                    <a:srgbClr val="EAEAEA"/>
                  </a:solidFill>
                  <a:round/>
                  <a:headEnd/>
                  <a:tailEnd/>
                </a:ln>
                <a:solidFill>
                  <a:srgbClr val="002060"/>
                </a:solidFill>
                <a:effectLst>
                  <a:outerShdw dist="35921" dir="2700000" sy="50000" kx="2115830" algn="bl" rotWithShape="0">
                    <a:srgbClr val="C0C0C0">
                      <a:alpha val="80000"/>
                    </a:srgbClr>
                  </a:outerShdw>
                </a:effectLst>
                <a:latin typeface="Arial Black"/>
              </a:rPr>
              <a:t>धन्यवाद</a:t>
            </a:r>
            <a:endParaRPr lang="en-IN" dirty="0"/>
          </a:p>
        </p:txBody>
      </p:sp>
    </p:spTree>
    <p:extLst>
      <p:ext uri="{BB962C8B-B14F-4D97-AF65-F5344CB8AC3E}">
        <p14:creationId xmlns:p14="http://schemas.microsoft.com/office/powerpoint/2010/main" val="5377170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EA93592A-07F5-6823-3FA6-6C23FE3F752A}"/>
              </a:ext>
            </a:extLst>
          </p:cNvPr>
          <p:cNvSpPr txBox="1"/>
          <p:nvPr/>
        </p:nvSpPr>
        <p:spPr>
          <a:xfrm>
            <a:off x="134494" y="161366"/>
            <a:ext cx="8829527" cy="6044347"/>
          </a:xfrm>
          <a:prstGeom prst="rect">
            <a:avLst/>
          </a:prstGeom>
          <a:noFill/>
        </p:spPr>
        <p:txBody>
          <a:bodyPr wrap="square">
            <a:spAutoFit/>
          </a:bodyPr>
          <a:lstStyle/>
          <a:p>
            <a:pPr indent="228600" algn="just">
              <a:lnSpc>
                <a:spcPct val="115000"/>
              </a:lnSpc>
              <a:spcAft>
                <a:spcPts val="1000"/>
              </a:spcAft>
            </a:pPr>
            <a:r>
              <a:rPr lang="hi-IN" sz="2800" u="sng" dirty="0">
                <a:solidFill>
                  <a:srgbClr val="FF0000"/>
                </a:solidFill>
                <a:latin typeface="Calibri" panose="020F0502020204030204" pitchFamily="34" charset="0"/>
                <a:ea typeface="Times New Roman" panose="02020603050405020304" pitchFamily="18" charset="0"/>
              </a:rPr>
              <a:t>पेट संकट के कारण</a:t>
            </a:r>
            <a:r>
              <a:rPr lang="hi-IN" sz="2800" u="sng" dirty="0">
                <a:solidFill>
                  <a:srgbClr val="002060"/>
                </a:solidFill>
                <a:latin typeface="Calibri" panose="020F0502020204030204" pitchFamily="34" charset="0"/>
                <a:ea typeface="Times New Roman" panose="02020603050405020304" pitchFamily="18" charset="0"/>
              </a:rPr>
              <a:t>
पेट दर्द के कई कारण हैं, सभी पर तत्काल ध्यान देने की आवश्यकता है।
</a:t>
            </a:r>
            <a:r>
              <a:rPr lang="hi-IN" sz="2800" u="sng" dirty="0">
                <a:solidFill>
                  <a:srgbClr val="FF0000"/>
                </a:solidFill>
                <a:latin typeface="Calibri" panose="020F0502020204030204" pitchFamily="34" charset="0"/>
                <a:ea typeface="Times New Roman" panose="02020603050405020304" pitchFamily="18" charset="0"/>
              </a:rPr>
              <a:t>कारणों के पांच व्यापक वर्ग हैं: </a:t>
            </a:r>
            <a:r>
              <a:rPr lang="hi-IN" sz="2800" u="sng" dirty="0">
                <a:solidFill>
                  <a:srgbClr val="002060"/>
                </a:solidFill>
                <a:latin typeface="Calibri" panose="020F0502020204030204" pitchFamily="34" charset="0"/>
                <a:ea typeface="Times New Roman" panose="02020603050405020304" pitchFamily="18" charset="0"/>
              </a:rPr>
              <a:t>
1. सूजन:
तीव्र एपेंडिसाइटिस
तीव्र कोलेसिस्टिटिस
तीव्र सैल्पिंगिटिस
तीव्र पेरिटोनिटिस
अमीबिक यकृत फोड़ा</a:t>
            </a:r>
            <a:endParaRPr lang="en-IN" sz="28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0534663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00DDC1C-7E6D-F154-D2DF-AC3908528367}"/>
              </a:ext>
            </a:extLst>
          </p:cNvPr>
          <p:cNvSpPr txBox="1"/>
          <p:nvPr/>
        </p:nvSpPr>
        <p:spPr>
          <a:xfrm>
            <a:off x="450555" y="771782"/>
            <a:ext cx="7954536" cy="5172442"/>
          </a:xfrm>
          <a:prstGeom prst="rect">
            <a:avLst/>
          </a:prstGeom>
          <a:noFill/>
        </p:spPr>
        <p:txBody>
          <a:bodyPr wrap="square">
            <a:spAutoFit/>
          </a:bodyPr>
          <a:lstStyle/>
          <a:p>
            <a:pPr indent="176213" algn="just">
              <a:lnSpc>
                <a:spcPct val="115000"/>
              </a:lnSpc>
              <a:spcAft>
                <a:spcPts val="1000"/>
              </a:spcAft>
            </a:pPr>
            <a:r>
              <a:rPr lang="hi-IN" sz="3600" dirty="0">
                <a:solidFill>
                  <a:srgbClr val="002060"/>
                </a:solidFill>
                <a:latin typeface="Calibri" panose="020F0502020204030204" pitchFamily="34" charset="0"/>
                <a:ea typeface="Times New Roman" panose="02020603050405020304" pitchFamily="18" charset="0"/>
              </a:rPr>
              <a:t>2. संक्रमण:
मूत्र पथ का संक्रमण
मेसेंटेरिक एडेनाइटिस
अमीबिक टाइफिलाइटिस
पायलोनेफ्राइटिस
ट्यूबो-डिम्बग्रंथि फोड़ा और श्रोणि सूजन की बीमारी</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8361608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F1020B0D-ABCE-4226-4E86-466F16FDF0EF}"/>
              </a:ext>
            </a:extLst>
          </p:cNvPr>
          <p:cNvSpPr txBox="1"/>
          <p:nvPr/>
        </p:nvSpPr>
        <p:spPr>
          <a:xfrm>
            <a:off x="275713" y="430307"/>
            <a:ext cx="8439495" cy="6406882"/>
          </a:xfrm>
          <a:prstGeom prst="rect">
            <a:avLst/>
          </a:prstGeom>
          <a:noFill/>
        </p:spPr>
        <p:txBody>
          <a:bodyPr wrap="square">
            <a:spAutoFit/>
          </a:bodyPr>
          <a:lstStyle/>
          <a:p>
            <a:pPr marL="900113" indent="-457200" algn="just">
              <a:spcAft>
                <a:spcPts val="1000"/>
              </a:spcAft>
              <a:buFont typeface="Arial" panose="020B0604020202020204" pitchFamily="34" charset="0"/>
              <a:buChar char="•"/>
            </a:pPr>
            <a:r>
              <a:rPr lang="hi-IN" sz="3200" dirty="0">
                <a:latin typeface="Calibri" panose="020F0502020204030204" pitchFamily="34" charset="0"/>
                <a:ea typeface="Times New Roman" panose="02020603050405020304" pitchFamily="18" charset="0"/>
              </a:rPr>
              <a:t>3. रुकावट
लकवाग्रस्त इलियस
पित्ताशय की पथरी पित्त रुकावट का कारण बनती है
गुर्दे की पथरी मूत्र पथ में रुकावट पैदा करती है
तीव्र आंतों में रुकावट
बड़ी आंत्र रुकावट
वॉल्वुलस, इंटुससेप्शन
आंतों की आपूर्ति करने वाले वाहिकाओं का एम्बोलस और घनास्त्रता</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7416496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5A689B1D-53F4-0CE3-096C-752243C184A5}"/>
              </a:ext>
            </a:extLst>
          </p:cNvPr>
          <p:cNvSpPr txBox="1"/>
          <p:nvPr/>
        </p:nvSpPr>
        <p:spPr>
          <a:xfrm>
            <a:off x="1102040" y="1605769"/>
            <a:ext cx="7787200" cy="4112921"/>
          </a:xfrm>
          <a:prstGeom prst="rect">
            <a:avLst/>
          </a:prstGeom>
          <a:noFill/>
        </p:spPr>
        <p:txBody>
          <a:bodyPr wrap="square">
            <a:spAutoFit/>
          </a:bodyPr>
          <a:lstStyle/>
          <a:p>
            <a:pPr marL="457200" indent="-457200" algn="just">
              <a:lnSpc>
                <a:spcPct val="115000"/>
              </a:lnSpc>
              <a:spcAft>
                <a:spcPts val="1000"/>
              </a:spcAft>
              <a:buFont typeface="Arial" panose="020B0604020202020204" pitchFamily="34" charset="0"/>
              <a:buChar char="•"/>
            </a:pPr>
            <a:r>
              <a:rPr lang="hi-IN" sz="3200" dirty="0">
                <a:latin typeface="Calibri" panose="020F0502020204030204" pitchFamily="34" charset="0"/>
                <a:ea typeface="Times New Roman" panose="02020603050405020304" pitchFamily="18" charset="0"/>
              </a:rPr>
              <a:t>4. रक्तस्राव:
महाधमनी धमनीविस्फार
टूटी हुई अस्थानिक गर्भावस्था
प्लीहा की चोट
कोई भी ठोस पेट अंग आघात
तीव्र जठरशोथ</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8570537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27C1735-AA06-8477-95B1-79D3364D8F08}"/>
              </a:ext>
            </a:extLst>
          </p:cNvPr>
          <p:cNvSpPr txBox="1"/>
          <p:nvPr/>
        </p:nvSpPr>
        <p:spPr>
          <a:xfrm>
            <a:off x="877695" y="1430550"/>
            <a:ext cx="6637276" cy="3770006"/>
          </a:xfrm>
          <a:prstGeom prst="rect">
            <a:avLst/>
          </a:prstGeom>
          <a:noFill/>
        </p:spPr>
        <p:txBody>
          <a:bodyPr wrap="square">
            <a:spAutoFit/>
          </a:bodyPr>
          <a:lstStyle/>
          <a:p>
            <a:pPr marL="571500" indent="-571500" algn="just">
              <a:lnSpc>
                <a:spcPct val="115000"/>
              </a:lnSpc>
              <a:spcAft>
                <a:spcPts val="1000"/>
              </a:spcAft>
              <a:buFont typeface="Arial" panose="020B0604020202020204" pitchFamily="34" charset="0"/>
              <a:buChar char="•"/>
            </a:pPr>
            <a:r>
              <a:rPr lang="hi-IN" sz="3600" dirty="0">
                <a:solidFill>
                  <a:srgbClr val="002060"/>
                </a:solidFill>
                <a:latin typeface="Calibri" panose="020F0502020204030204" pitchFamily="34" charset="0"/>
                <a:ea typeface="Times New Roman" panose="02020603050405020304" pitchFamily="18" charset="0"/>
              </a:rPr>
              <a:t>5. वेध:
पेप्टिक अल्सर का वेध
टाइफाइड अल्सर वेध
डायवर्टिकुलर रोग
अल्सरेटिव कोलाइटिस</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8343110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179</TotalTime>
  <Words>992</Words>
  <Application>Microsoft Office PowerPoint</Application>
  <PresentationFormat>Custom</PresentationFormat>
  <Paragraphs>49</Paragraphs>
  <Slides>40</Slides>
  <Notes>0</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MTI MTI</dc:creator>
  <cp:lastModifiedBy>NDRF MEDICAL</cp:lastModifiedBy>
  <cp:revision>13</cp:revision>
  <dcterms:created xsi:type="dcterms:W3CDTF">2023-07-17T05:52:27Z</dcterms:created>
  <dcterms:modified xsi:type="dcterms:W3CDTF">2025-12-19T11:37:34Z</dcterms:modified>
</cp:coreProperties>
</file>