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319" r:id="rId2"/>
    <p:sldId id="320" r:id="rId3"/>
    <p:sldId id="322" r:id="rId4"/>
    <p:sldId id="342" r:id="rId5"/>
    <p:sldId id="343" r:id="rId6"/>
    <p:sldId id="344" r:id="rId7"/>
    <p:sldId id="345" r:id="rId8"/>
    <p:sldId id="346" r:id="rId9"/>
    <p:sldId id="347" r:id="rId10"/>
    <p:sldId id="348" r:id="rId11"/>
    <p:sldId id="349" r:id="rId12"/>
    <p:sldId id="350" r:id="rId13"/>
    <p:sldId id="352" r:id="rId14"/>
    <p:sldId id="368" r:id="rId15"/>
    <p:sldId id="297" r:id="rId16"/>
    <p:sldId id="353" r:id="rId17"/>
    <p:sldId id="369" r:id="rId18"/>
    <p:sldId id="370" r:id="rId19"/>
    <p:sldId id="371" r:id="rId20"/>
    <p:sldId id="372" r:id="rId21"/>
    <p:sldId id="373" r:id="rId22"/>
    <p:sldId id="374" r:id="rId23"/>
    <p:sldId id="299" r:id="rId24"/>
    <p:sldId id="366" r:id="rId25"/>
    <p:sldId id="367" r:id="rId26"/>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FC00A-7545-4734-B2EA-7882EC229A8D}"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042397-62E8-4C2D-B7FF-96F9C272CE9F}" type="slidenum">
              <a:rPr lang="en-GB" smtClean="0"/>
              <a:pPr/>
              <a:t>‹#›</a:t>
            </a:fld>
            <a:endParaRPr lang="en-GB"/>
          </a:p>
        </p:txBody>
      </p:sp>
    </p:spTree>
    <p:extLst>
      <p:ext uri="{BB962C8B-B14F-4D97-AF65-F5344CB8AC3E}">
        <p14:creationId xmlns:p14="http://schemas.microsoft.com/office/powerpoint/2010/main" val="2546490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AC7E507A-1190-43E8-93C7-B424392AC99A}" type="slidenum">
              <a:rPr lang="en-US" sz="1200"/>
              <a:pPr eaLnBrk="1" hangingPunct="1"/>
              <a:t>15</a:t>
            </a:fld>
            <a:endParaRPr lang="en-US" sz="1200"/>
          </a:p>
        </p:txBody>
      </p:sp>
    </p:spTree>
    <p:extLst>
      <p:ext uri="{BB962C8B-B14F-4D97-AF65-F5344CB8AC3E}">
        <p14:creationId xmlns:p14="http://schemas.microsoft.com/office/powerpoint/2010/main" val="4028699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0E8610B0-BAF6-470C-B9B1-3BF1F5D01FBC}" type="slidenum">
              <a:rPr lang="en-US" sz="1200"/>
              <a:pPr eaLnBrk="1" hangingPunct="1"/>
              <a:t>23</a:t>
            </a:fld>
            <a:endParaRPr lang="en-US" sz="1200"/>
          </a:p>
        </p:txBody>
      </p:sp>
    </p:spTree>
    <p:extLst>
      <p:ext uri="{BB962C8B-B14F-4D97-AF65-F5344CB8AC3E}">
        <p14:creationId xmlns:p14="http://schemas.microsoft.com/office/powerpoint/2010/main" val="3752884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800845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98724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23660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89265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90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2430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730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62843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784658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50930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3961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3B458-31FF-42E0-A8C3-1B49CB3CE098}"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567C7-E32E-436A-B006-C3DEE182D0F8}" type="slidenum">
              <a:rPr lang="en-GB" smtClean="0"/>
              <a:pPr/>
              <a:t>‹#›</a:t>
            </a:fld>
            <a:endParaRPr lang="en-GB"/>
          </a:p>
        </p:txBody>
      </p:sp>
      <p:pic>
        <p:nvPicPr>
          <p:cNvPr id="8" name="Picture 7">
            <a:extLst>
              <a:ext uri="{FF2B5EF4-FFF2-40B4-BE49-F238E27FC236}">
                <a16:creationId xmlns:a16="http://schemas.microsoft.com/office/drawing/2014/main" xmlns="" id="{8774B675-6621-F725-68BC-E776C42E72B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38454" y="0"/>
            <a:ext cx="1407134" cy="1238581"/>
          </a:xfrm>
          <a:prstGeom prst="rect">
            <a:avLst/>
          </a:prstGeom>
        </p:spPr>
      </p:pic>
    </p:spTree>
    <p:extLst>
      <p:ext uri="{BB962C8B-B14F-4D97-AF65-F5344CB8AC3E}">
        <p14:creationId xmlns:p14="http://schemas.microsoft.com/office/powerpoint/2010/main" val="124522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2885090"/>
            <a:ext cx="6859191" cy="1513490"/>
          </a:xfrm>
        </p:spPr>
        <p:txBody>
          <a:bodyPr>
            <a:noAutofit/>
          </a:bodyPr>
          <a:lstStyle/>
          <a:p>
            <a:r>
              <a:rPr lang="en-US" sz="4800" b="1" dirty="0">
                <a:latin typeface="+mn-lt"/>
              </a:rPr>
              <a:t>ENVIRONMENTAL</a:t>
            </a:r>
            <a:br>
              <a:rPr lang="en-US" sz="4800" b="1" dirty="0">
                <a:latin typeface="+mn-lt"/>
              </a:rPr>
            </a:br>
            <a:r>
              <a:rPr lang="en-US" sz="4800" dirty="0">
                <a:latin typeface="+mn-lt"/>
              </a:rPr>
              <a:t> </a:t>
            </a:r>
            <a:r>
              <a:rPr lang="en-US" sz="4800" b="1" dirty="0">
                <a:latin typeface="+mn-lt"/>
              </a:rPr>
              <a:t>EMERGENCIES</a:t>
            </a:r>
            <a:endParaRPr lang="en-GB" sz="4800" dirty="0">
              <a:latin typeface="+mn-lt"/>
            </a:endParaRPr>
          </a:p>
        </p:txBody>
      </p:sp>
      <p:sp>
        <p:nvSpPr>
          <p:cNvPr id="3" name="TextBox 2"/>
          <p:cNvSpPr txBox="1"/>
          <p:nvPr/>
        </p:nvSpPr>
        <p:spPr>
          <a:xfrm>
            <a:off x="3184634" y="1245476"/>
            <a:ext cx="2723118" cy="769441"/>
          </a:xfrm>
          <a:prstGeom prst="rect">
            <a:avLst/>
          </a:prstGeom>
          <a:noFill/>
        </p:spPr>
        <p:txBody>
          <a:bodyPr wrap="none" rtlCol="0">
            <a:spAutoFit/>
          </a:bodyPr>
          <a:lstStyle/>
          <a:p>
            <a:r>
              <a:rPr lang="en-US" sz="4400" b="1">
                <a:solidFill>
                  <a:srgbClr val="FF0000"/>
                </a:solidFill>
              </a:rPr>
              <a:t>LESSON-26</a:t>
            </a:r>
            <a:endParaRPr lang="en-US" sz="4400" b="1" dirty="0">
              <a:solidFill>
                <a:srgbClr val="FF0000"/>
              </a:solidFill>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569683" y="5416924"/>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742433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
            <a:ext cx="7888070" cy="1325563"/>
          </a:xfrm>
        </p:spPr>
        <p:txBody>
          <a:bodyPr>
            <a:normAutofit/>
          </a:bodyPr>
          <a:lstStyle/>
          <a:p>
            <a:pPr algn="ctr"/>
            <a:r>
              <a:rPr lang="en-US" sz="4000" b="1" dirty="0">
                <a:solidFill>
                  <a:srgbClr val="FF0000"/>
                </a:solidFill>
                <a:latin typeface="+mn-lt"/>
              </a:rPr>
              <a:t>MANAGEMENT FOR </a:t>
            </a:r>
            <a:br>
              <a:rPr lang="en-US" sz="4000" b="1" dirty="0">
                <a:solidFill>
                  <a:srgbClr val="FF0000"/>
                </a:solidFill>
                <a:latin typeface="+mn-lt"/>
              </a:rPr>
            </a:br>
            <a:r>
              <a:rPr lang="en-US" sz="4000" b="1" u="sng" dirty="0">
                <a:solidFill>
                  <a:srgbClr val="FF0000"/>
                </a:solidFill>
                <a:latin typeface="+mn-lt"/>
              </a:rPr>
              <a:t>HEAT EXHAUSTION</a:t>
            </a:r>
            <a:endParaRPr lang="en-GB" sz="4000" u="sng" dirty="0">
              <a:solidFill>
                <a:srgbClr val="FF0000"/>
              </a:solidFill>
              <a:latin typeface="+mn-lt"/>
            </a:endParaRPr>
          </a:p>
        </p:txBody>
      </p:sp>
      <p:sp>
        <p:nvSpPr>
          <p:cNvPr id="3" name="Content Placeholder 2"/>
          <p:cNvSpPr>
            <a:spLocks noGrp="1"/>
          </p:cNvSpPr>
          <p:nvPr>
            <p:ph idx="1"/>
          </p:nvPr>
        </p:nvSpPr>
        <p:spPr>
          <a:xfrm>
            <a:off x="628759" y="1259034"/>
            <a:ext cx="7888070" cy="5394014"/>
          </a:xfrm>
        </p:spPr>
        <p:txBody>
          <a:bodyPr>
            <a:noAutofit/>
          </a:bodyPr>
          <a:lstStyle/>
          <a:p>
            <a:pPr marL="0">
              <a:lnSpc>
                <a:spcPct val="100000"/>
              </a:lnSpc>
              <a:spcBef>
                <a:spcPts val="0"/>
              </a:spcBef>
              <a:spcAft>
                <a:spcPts val="1200"/>
              </a:spcAft>
              <a:defRPr/>
            </a:pPr>
            <a:r>
              <a:rPr lang="en-US" sz="3200" dirty="0"/>
              <a:t>Move the patient to a cool place to rest.</a:t>
            </a:r>
          </a:p>
          <a:p>
            <a:pPr marL="0">
              <a:lnSpc>
                <a:spcPct val="100000"/>
              </a:lnSpc>
              <a:spcBef>
                <a:spcPts val="0"/>
              </a:spcBef>
              <a:spcAft>
                <a:spcPts val="1200"/>
              </a:spcAft>
              <a:defRPr/>
            </a:pPr>
            <a:r>
              <a:rPr lang="en-US" sz="3200" dirty="0"/>
              <a:t>Remove or loosen clothing as necessary to           cool the patient without causing chills.</a:t>
            </a:r>
          </a:p>
          <a:p>
            <a:pPr marL="0">
              <a:lnSpc>
                <a:spcPct val="100000"/>
              </a:lnSpc>
              <a:spcBef>
                <a:spcPts val="0"/>
              </a:spcBef>
              <a:defRPr/>
            </a:pPr>
            <a:r>
              <a:rPr lang="en-US" sz="3200" dirty="0"/>
              <a:t>Place the patient in a supine position with     </a:t>
            </a:r>
          </a:p>
          <a:p>
            <a:pPr marL="0">
              <a:lnSpc>
                <a:spcPct val="100000"/>
              </a:lnSpc>
              <a:spcBef>
                <a:spcPts val="0"/>
              </a:spcBef>
              <a:buNone/>
              <a:defRPr/>
            </a:pPr>
            <a:r>
              <a:rPr lang="en-US" sz="3200" dirty="0"/>
              <a:t>   legs elevated 20 to 30 cm.</a:t>
            </a:r>
          </a:p>
          <a:p>
            <a:pPr marL="0">
              <a:spcBef>
                <a:spcPts val="0"/>
              </a:spcBef>
              <a:spcAft>
                <a:spcPts val="1200"/>
              </a:spcAft>
              <a:defRPr/>
            </a:pPr>
            <a:r>
              <a:rPr lang="en-US" sz="3200" dirty="0"/>
              <a:t>Administer oxygen high flow.</a:t>
            </a:r>
          </a:p>
          <a:p>
            <a:pPr marL="0">
              <a:spcBef>
                <a:spcPts val="0"/>
              </a:spcBef>
              <a:defRPr/>
            </a:pPr>
            <a:r>
              <a:rPr lang="en-US" sz="3200" dirty="0"/>
              <a:t>Give water if conscious.</a:t>
            </a:r>
          </a:p>
          <a:p>
            <a:pPr marL="0">
              <a:spcBef>
                <a:spcPts val="0"/>
              </a:spcBef>
              <a:defRPr/>
            </a:pPr>
            <a:r>
              <a:rPr lang="en-US" sz="3200" dirty="0"/>
              <a:t> If unconscious do not give anything by mouth;  start IV DNS or NS and evacuate the patient.</a:t>
            </a:r>
            <a:endParaRPr lang="en-GB" sz="3200" dirty="0"/>
          </a:p>
        </p:txBody>
      </p:sp>
    </p:spTree>
    <p:extLst>
      <p:ext uri="{BB962C8B-B14F-4D97-AF65-F5344CB8AC3E}">
        <p14:creationId xmlns:p14="http://schemas.microsoft.com/office/powerpoint/2010/main" val="4097400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b="1" dirty="0">
                <a:solidFill>
                  <a:srgbClr val="FF0000"/>
                </a:solidFill>
                <a:latin typeface="+mn-lt"/>
              </a:rPr>
              <a:t>3) </a:t>
            </a:r>
            <a:r>
              <a:rPr lang="en-US" sz="4000" b="1" u="sng" dirty="0">
                <a:solidFill>
                  <a:srgbClr val="FF0000"/>
                </a:solidFill>
                <a:latin typeface="+mn-lt"/>
              </a:rPr>
              <a:t>HEAT STROKE</a:t>
            </a:r>
            <a:endParaRPr lang="en-GB" sz="4000" b="1" u="sng"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marL="0" indent="0" algn="just">
              <a:lnSpc>
                <a:spcPct val="150000"/>
              </a:lnSpc>
              <a:buNone/>
              <a:defRPr/>
            </a:pPr>
            <a:r>
              <a:rPr lang="en-US" sz="3200" dirty="0"/>
              <a:t>Heat stroke is a very serious life-threatening condition. The body becomes overheated and, in many cases, the patient stops sweating. If left untreated, brain cells will begin to die.</a:t>
            </a:r>
          </a:p>
          <a:p>
            <a:pPr>
              <a:lnSpc>
                <a:spcPct val="150000"/>
              </a:lnSpc>
            </a:pPr>
            <a:r>
              <a:rPr lang="en-US" sz="3200" dirty="0"/>
              <a:t>The core temperature of the body will be more than 40° C</a:t>
            </a:r>
          </a:p>
          <a:p>
            <a:pPr>
              <a:lnSpc>
                <a:spcPct val="150000"/>
              </a:lnSpc>
            </a:pPr>
            <a:endParaRPr lang="en-GB" sz="3200" dirty="0"/>
          </a:p>
        </p:txBody>
      </p:sp>
    </p:spTree>
    <p:extLst>
      <p:ext uri="{BB962C8B-B14F-4D97-AF65-F5344CB8AC3E}">
        <p14:creationId xmlns:p14="http://schemas.microsoft.com/office/powerpoint/2010/main" val="3806982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1163643"/>
          </a:xfrm>
        </p:spPr>
        <p:txBody>
          <a:bodyPr>
            <a:normAutofit fontScale="90000"/>
          </a:bodyPr>
          <a:lstStyle/>
          <a:p>
            <a:pPr algn="ctr"/>
            <a:r>
              <a:rPr lang="en-US" b="1" u="sng" dirty="0">
                <a:solidFill>
                  <a:srgbClr val="FF0000"/>
                </a:solidFill>
                <a:latin typeface="+mn-lt"/>
              </a:rPr>
              <a:t>SIGNS AND SYMPTOMS OF HEAT STROKE</a:t>
            </a:r>
            <a:endParaRPr lang="en-GB" u="sng" dirty="0">
              <a:solidFill>
                <a:srgbClr val="FF0000"/>
              </a:solidFill>
              <a:latin typeface="+mn-lt"/>
            </a:endParaRPr>
          </a:p>
        </p:txBody>
      </p:sp>
      <p:sp>
        <p:nvSpPr>
          <p:cNvPr id="3" name="Content Placeholder 2"/>
          <p:cNvSpPr>
            <a:spLocks noGrp="1"/>
          </p:cNvSpPr>
          <p:nvPr>
            <p:ph idx="1"/>
          </p:nvPr>
        </p:nvSpPr>
        <p:spPr>
          <a:xfrm>
            <a:off x="628759" y="1655382"/>
            <a:ext cx="7888070" cy="4631943"/>
          </a:xfrm>
        </p:spPr>
        <p:txBody>
          <a:bodyPr>
            <a:noAutofit/>
          </a:bodyPr>
          <a:lstStyle/>
          <a:p>
            <a:pPr>
              <a:lnSpc>
                <a:spcPct val="100000"/>
              </a:lnSpc>
              <a:spcBef>
                <a:spcPct val="50000"/>
              </a:spcBef>
            </a:pPr>
            <a:r>
              <a:rPr lang="en-US" sz="3200" dirty="0"/>
              <a:t>Deep, rapid breathing.</a:t>
            </a:r>
          </a:p>
          <a:p>
            <a:pPr>
              <a:lnSpc>
                <a:spcPct val="100000"/>
              </a:lnSpc>
              <a:spcBef>
                <a:spcPct val="50000"/>
              </a:spcBef>
            </a:pPr>
            <a:r>
              <a:rPr lang="en-US" sz="3200" dirty="0"/>
              <a:t>Rapid strong pulse followed by rapid weak pulse.</a:t>
            </a:r>
          </a:p>
          <a:p>
            <a:pPr>
              <a:lnSpc>
                <a:spcPct val="100000"/>
              </a:lnSpc>
              <a:spcBef>
                <a:spcPct val="50000"/>
              </a:spcBef>
            </a:pPr>
            <a:r>
              <a:rPr lang="en-US" sz="3200" dirty="0"/>
              <a:t>Dry, hot skin, sometimes red.</a:t>
            </a:r>
          </a:p>
          <a:p>
            <a:pPr>
              <a:lnSpc>
                <a:spcPct val="100000"/>
              </a:lnSpc>
            </a:pPr>
            <a:r>
              <a:rPr lang="en-US" sz="3200" dirty="0"/>
              <a:t>Dilated pupils.</a:t>
            </a:r>
          </a:p>
          <a:p>
            <a:pPr>
              <a:lnSpc>
                <a:spcPct val="100000"/>
              </a:lnSpc>
            </a:pPr>
            <a:r>
              <a:rPr lang="en-US" sz="3200" dirty="0"/>
              <a:t>Possible loss of consciousness</a:t>
            </a:r>
          </a:p>
          <a:p>
            <a:pPr>
              <a:lnSpc>
                <a:spcPct val="100000"/>
              </a:lnSpc>
            </a:pPr>
            <a:r>
              <a:rPr lang="en-US" sz="3200" dirty="0"/>
              <a:t>Convulsions or muscular tremors.</a:t>
            </a:r>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en-US" sz="4000" u="sng" dirty="0">
                <a:solidFill>
                  <a:srgbClr val="FF0000"/>
                </a:solidFill>
                <a:latin typeface="+mn-lt"/>
              </a:rPr>
              <a:t>MANAGEMENT FOR HEAT STROKE</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Cool the patient quickly in any way possible. Move the patient far fm the source of heat. Remove his garments and wrap the patient with wet sheets. Pour cold water on the sheets. This should normalize the patient’s core temperature and help prevent brain cells from dying.</a:t>
            </a:r>
          </a:p>
        </p:txBody>
      </p:sp>
    </p:spTree>
    <p:extLst>
      <p:ext uri="{BB962C8B-B14F-4D97-AF65-F5344CB8AC3E}">
        <p14:creationId xmlns:p14="http://schemas.microsoft.com/office/powerpoint/2010/main" val="192271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123" y="491255"/>
            <a:ext cx="7888070" cy="738460"/>
          </a:xfrm>
        </p:spPr>
        <p:txBody>
          <a:bodyPr>
            <a:normAutofit/>
          </a:bodyPr>
          <a:lstStyle/>
          <a:p>
            <a:pPr algn="ctr"/>
            <a:r>
              <a:rPr lang="en-US" sz="4000" u="sng" dirty="0">
                <a:solidFill>
                  <a:srgbClr val="FF0000"/>
                </a:solidFill>
                <a:latin typeface="+mn-lt"/>
              </a:rPr>
              <a:t>MANAGEMENT FOR HEAT STROKE</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Place cold bags or ice packs below each  armpit , behind the knees and around the ankles, and one on each side of the neck.</a:t>
            </a:r>
          </a:p>
          <a:p>
            <a:pPr algn="just">
              <a:lnSpc>
                <a:spcPct val="100000"/>
              </a:lnSpc>
              <a:defRPr/>
            </a:pPr>
            <a:r>
              <a:rPr lang="en-US" sz="3200" dirty="0"/>
              <a:t>Look for a large container or bathtub and submerge the patient in cold water up to the neck. Use ice to cool the water.</a:t>
            </a:r>
          </a:p>
          <a:p>
            <a:pPr algn="just">
              <a:lnSpc>
                <a:spcPct val="100000"/>
              </a:lnSpc>
            </a:pPr>
            <a:endParaRPr lang="en-GB" sz="3200" dirty="0"/>
          </a:p>
        </p:txBody>
      </p:sp>
    </p:spTree>
    <p:extLst>
      <p:ext uri="{BB962C8B-B14F-4D97-AF65-F5344CB8AC3E}">
        <p14:creationId xmlns:p14="http://schemas.microsoft.com/office/powerpoint/2010/main" val="1922715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842" y="236483"/>
            <a:ext cx="7356286" cy="62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1865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1292772"/>
            <a:ext cx="7947682" cy="4840023"/>
          </a:xfrm>
        </p:spPr>
        <p:txBody>
          <a:bodyPr>
            <a:normAutofit fontScale="77500" lnSpcReduction="20000"/>
          </a:bodyPr>
          <a:lstStyle/>
          <a:p>
            <a:pPr algn="just">
              <a:lnSpc>
                <a:spcPct val="150000"/>
              </a:lnSpc>
              <a:defRPr/>
            </a:pPr>
            <a:r>
              <a:rPr lang="en-US" sz="3600" dirty="0"/>
              <a:t>Adult human body consists of 55-60% of body wt as water and it is distributed in various compartments like intracellular (70%), Extracellular (30% approx. 12 L). Of this extracellular water 75% is interstitial and 25% intravascular. </a:t>
            </a:r>
          </a:p>
          <a:p>
            <a:pPr algn="just">
              <a:lnSpc>
                <a:spcPct val="150000"/>
              </a:lnSpc>
              <a:defRPr/>
            </a:pPr>
            <a:r>
              <a:rPr lang="en-US" sz="3600" dirty="0"/>
              <a:t>Water enter and leaves the body through the gastrointestinal tract and </a:t>
            </a:r>
            <a:r>
              <a:rPr lang="en-US" sz="3600" dirty="0" err="1"/>
              <a:t>and</a:t>
            </a:r>
            <a:r>
              <a:rPr lang="en-US" sz="3600" dirty="0"/>
              <a:t> is loss through the lungs, the skin and the kidneys</a:t>
            </a:r>
          </a:p>
        </p:txBody>
      </p:sp>
    </p:spTree>
    <p:extLst>
      <p:ext uri="{BB962C8B-B14F-4D97-AF65-F5344CB8AC3E}">
        <p14:creationId xmlns:p14="http://schemas.microsoft.com/office/powerpoint/2010/main" val="2212134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8105338" cy="5517931"/>
          </a:xfrm>
        </p:spPr>
        <p:txBody>
          <a:bodyPr>
            <a:normAutofit fontScale="77500" lnSpcReduction="20000"/>
          </a:bodyPr>
          <a:lstStyle/>
          <a:p>
            <a:pPr marL="0" indent="0" algn="just">
              <a:lnSpc>
                <a:spcPct val="150000"/>
              </a:lnSpc>
              <a:buNone/>
              <a:defRPr/>
            </a:pPr>
            <a:r>
              <a:rPr lang="en-US" sz="3600" dirty="0"/>
              <a:t>Dehydration is a state where the body’s extra cellular  fluid is lost with or without electrolyte loss. </a:t>
            </a:r>
          </a:p>
          <a:p>
            <a:pPr algn="just">
              <a:lnSpc>
                <a:spcPct val="150000"/>
              </a:lnSpc>
              <a:buNone/>
              <a:defRPr/>
            </a:pPr>
            <a:r>
              <a:rPr lang="en-US" sz="3600" dirty="0"/>
              <a:t>     Causes of ECF Depletion:</a:t>
            </a:r>
          </a:p>
          <a:p>
            <a:pPr algn="just">
              <a:lnSpc>
                <a:spcPct val="150000"/>
              </a:lnSpc>
              <a:buNone/>
              <a:defRPr/>
            </a:pPr>
            <a:r>
              <a:rPr lang="en-US" sz="3600" dirty="0"/>
              <a:t>           From GIT-</a:t>
            </a:r>
          </a:p>
          <a:p>
            <a:pPr marL="1482725" indent="457200" algn="just">
              <a:lnSpc>
                <a:spcPct val="150000"/>
              </a:lnSpc>
              <a:defRPr/>
            </a:pPr>
            <a:r>
              <a:rPr lang="en-US" sz="3600" dirty="0"/>
              <a:t>Vomiting</a:t>
            </a:r>
          </a:p>
          <a:p>
            <a:pPr marL="1482725" indent="457200" algn="just">
              <a:lnSpc>
                <a:spcPct val="150000"/>
              </a:lnSpc>
              <a:defRPr/>
            </a:pPr>
            <a:r>
              <a:rPr lang="en-US" sz="3600" dirty="0"/>
              <a:t>Diarrhea</a:t>
            </a:r>
          </a:p>
          <a:p>
            <a:pPr marL="1482725" indent="457200" algn="just">
              <a:lnSpc>
                <a:spcPct val="150000"/>
              </a:lnSpc>
              <a:defRPr/>
            </a:pPr>
            <a:r>
              <a:rPr lang="en-US" sz="3600" dirty="0"/>
              <a:t>Fistula</a:t>
            </a:r>
          </a:p>
          <a:p>
            <a:pPr marL="1482725" indent="457200" algn="just">
              <a:lnSpc>
                <a:spcPct val="150000"/>
              </a:lnSpc>
              <a:defRPr/>
            </a:pPr>
            <a:r>
              <a:rPr lang="en-US" sz="3600" dirty="0"/>
              <a:t>Intestinal obstruction </a:t>
            </a:r>
          </a:p>
          <a:p>
            <a:pPr algn="just">
              <a:lnSpc>
                <a:spcPct val="150000"/>
              </a:lnSpc>
              <a:defRPr/>
            </a:pP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7884620" cy="5517931"/>
          </a:xfrm>
        </p:spPr>
        <p:txBody>
          <a:bodyPr>
            <a:normAutofit fontScale="85000" lnSpcReduction="20000"/>
          </a:bodyPr>
          <a:lstStyle/>
          <a:p>
            <a:pPr marL="0" indent="0" algn="just">
              <a:lnSpc>
                <a:spcPct val="150000"/>
              </a:lnSpc>
              <a:buNone/>
              <a:defRPr/>
            </a:pPr>
            <a:r>
              <a:rPr lang="en-US" sz="3600" dirty="0"/>
              <a:t>From Kidneys:- </a:t>
            </a:r>
          </a:p>
          <a:p>
            <a:pPr marL="457200" indent="457200" algn="just">
              <a:lnSpc>
                <a:spcPct val="120000"/>
              </a:lnSpc>
              <a:spcBef>
                <a:spcPts val="0"/>
              </a:spcBef>
              <a:defRPr/>
            </a:pPr>
            <a:r>
              <a:rPr lang="en-US" sz="3300" dirty="0"/>
              <a:t>Diabetes Mellitus </a:t>
            </a:r>
          </a:p>
          <a:p>
            <a:pPr marL="457200" indent="457200" algn="just">
              <a:lnSpc>
                <a:spcPct val="120000"/>
              </a:lnSpc>
              <a:spcBef>
                <a:spcPts val="0"/>
              </a:spcBef>
              <a:defRPr/>
            </a:pPr>
            <a:r>
              <a:rPr lang="en-US" sz="3300" dirty="0"/>
              <a:t>Renal Diseases</a:t>
            </a:r>
          </a:p>
          <a:p>
            <a:pPr marL="457200" indent="457200" algn="just">
              <a:lnSpc>
                <a:spcPct val="120000"/>
              </a:lnSpc>
              <a:spcBef>
                <a:spcPts val="0"/>
              </a:spcBef>
              <a:defRPr/>
            </a:pPr>
            <a:r>
              <a:rPr lang="en-US" sz="3300" dirty="0"/>
              <a:t>Drugs like diuretics  </a:t>
            </a:r>
          </a:p>
          <a:p>
            <a:pPr marL="0" indent="0" algn="just">
              <a:lnSpc>
                <a:spcPct val="120000"/>
              </a:lnSpc>
              <a:spcBef>
                <a:spcPts val="0"/>
              </a:spcBef>
              <a:buNone/>
              <a:defRPr/>
            </a:pPr>
            <a:r>
              <a:rPr lang="en-US" sz="3300" dirty="0"/>
              <a:t>From Skin:- </a:t>
            </a:r>
          </a:p>
          <a:p>
            <a:pPr marL="457200" indent="457200" algn="just">
              <a:lnSpc>
                <a:spcPct val="100000"/>
              </a:lnSpc>
              <a:spcBef>
                <a:spcPts val="0"/>
              </a:spcBef>
              <a:defRPr/>
            </a:pPr>
            <a:r>
              <a:rPr lang="en-US" sz="3300" dirty="0"/>
              <a:t>Sweating in hot environment, fever etc  </a:t>
            </a:r>
          </a:p>
          <a:p>
            <a:pPr marL="0" indent="0" algn="just">
              <a:lnSpc>
                <a:spcPct val="100000"/>
              </a:lnSpc>
              <a:spcBef>
                <a:spcPts val="0"/>
              </a:spcBef>
              <a:buNone/>
              <a:defRPr/>
            </a:pPr>
            <a:r>
              <a:rPr lang="en-US" sz="3300" dirty="0"/>
              <a:t>From Kidneys:- </a:t>
            </a:r>
          </a:p>
          <a:p>
            <a:pPr marL="457200" indent="520700" algn="just">
              <a:lnSpc>
                <a:spcPct val="150000"/>
              </a:lnSpc>
              <a:spcBef>
                <a:spcPts val="0"/>
              </a:spcBef>
              <a:defRPr/>
            </a:pPr>
            <a:r>
              <a:rPr lang="en-US" sz="3300" dirty="0"/>
              <a:t>Burns</a:t>
            </a:r>
          </a:p>
          <a:p>
            <a:pPr marL="457200" indent="520700" algn="just">
              <a:lnSpc>
                <a:spcPct val="150000"/>
              </a:lnSpc>
              <a:spcBef>
                <a:spcPts val="0"/>
              </a:spcBef>
              <a:defRPr/>
            </a:pPr>
            <a:r>
              <a:rPr lang="en-US" sz="3300" dirty="0" err="1"/>
              <a:t>Ascites</a:t>
            </a:r>
            <a:r>
              <a:rPr lang="en-US" sz="3300" dirty="0"/>
              <a:t> </a:t>
            </a:r>
          </a:p>
          <a:p>
            <a:pPr marL="457200" indent="520700" algn="just">
              <a:lnSpc>
                <a:spcPct val="150000"/>
              </a:lnSpc>
              <a:spcBef>
                <a:spcPts val="0"/>
              </a:spcBef>
              <a:defRPr/>
            </a:pPr>
            <a:r>
              <a:rPr lang="en-US" sz="3300" dirty="0"/>
              <a:t>Peritonitis </a:t>
            </a:r>
          </a:p>
          <a:p>
            <a:pPr marL="457200" indent="520700" algn="just">
              <a:lnSpc>
                <a:spcPct val="150000"/>
              </a:lnSpc>
              <a:spcBef>
                <a:spcPts val="0"/>
              </a:spcBef>
              <a:defRPr/>
            </a:pPr>
            <a:r>
              <a:rPr lang="en-US" sz="3300" dirty="0"/>
              <a:t>Acute Pancreatitis </a:t>
            </a:r>
          </a:p>
          <a:p>
            <a:pPr algn="just">
              <a:lnSpc>
                <a:spcPct val="150000"/>
              </a:lnSpc>
              <a:defRPr/>
            </a:pP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en-US" sz="4000" b="1" u="sng" dirty="0">
                <a:solidFill>
                  <a:srgbClr val="FF0000"/>
                </a:solidFill>
                <a:latin typeface="+mn-lt"/>
              </a:rPr>
              <a:t>SIGNS AND SYMPTOMS</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en-US" sz="3200" dirty="0"/>
              <a:t>Excessive thirst.</a:t>
            </a:r>
          </a:p>
          <a:p>
            <a:pPr>
              <a:lnSpc>
                <a:spcPct val="100000"/>
              </a:lnSpc>
              <a:spcBef>
                <a:spcPct val="50000"/>
              </a:spcBef>
            </a:pPr>
            <a:r>
              <a:rPr lang="en-US" sz="3200" dirty="0"/>
              <a:t>Concentrated urine &amp; later reduced urine output.</a:t>
            </a:r>
          </a:p>
          <a:p>
            <a:pPr>
              <a:lnSpc>
                <a:spcPct val="100000"/>
              </a:lnSpc>
              <a:spcBef>
                <a:spcPct val="50000"/>
              </a:spcBef>
            </a:pPr>
            <a:r>
              <a:rPr lang="en-US" sz="3200" dirty="0"/>
              <a:t>Dizziness or fainting.</a:t>
            </a:r>
          </a:p>
          <a:p>
            <a:pPr>
              <a:lnSpc>
                <a:spcPct val="100000"/>
              </a:lnSpc>
            </a:pPr>
            <a:r>
              <a:rPr lang="en-US" sz="3200" dirty="0"/>
              <a:t>Weakness.</a:t>
            </a:r>
          </a:p>
          <a:p>
            <a:pPr>
              <a:lnSpc>
                <a:spcPct val="100000"/>
              </a:lnSpc>
            </a:pPr>
            <a:r>
              <a:rPr lang="en-US" sz="3200" dirty="0"/>
              <a:t>Hypotension especially postural hypotension</a:t>
            </a:r>
          </a:p>
          <a:p>
            <a:pPr>
              <a:lnSpc>
                <a:spcPct val="100000"/>
              </a:lnSpc>
            </a:pPr>
            <a:r>
              <a:rPr lang="en-US" sz="3200" dirty="0"/>
              <a:t>Loss of skin </a:t>
            </a:r>
            <a:r>
              <a:rPr lang="en-US" sz="3200" dirty="0" err="1"/>
              <a:t>turgor</a:t>
            </a:r>
            <a:r>
              <a:rPr lang="en-US" sz="3200" dirty="0"/>
              <a:t>.</a:t>
            </a:r>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3258"/>
            <a:ext cx="7888070" cy="1249363"/>
          </a:xfrm>
        </p:spPr>
        <p:txBody>
          <a:bodyPr>
            <a:noAutofit/>
          </a:bodyPr>
          <a:lstStyle/>
          <a:p>
            <a:pPr algn="ctr"/>
            <a:r>
              <a:rPr lang="en-US" b="1" u="sng" dirty="0">
                <a:solidFill>
                  <a:srgbClr val="FF0000"/>
                </a:solidFill>
                <a:latin typeface="+mn-lt"/>
              </a:rPr>
              <a:t>OBJECTIVES</a:t>
            </a:r>
            <a:endParaRPr lang="en-GB" dirty="0"/>
          </a:p>
        </p:txBody>
      </p:sp>
      <p:sp>
        <p:nvSpPr>
          <p:cNvPr id="3" name="Content Placeholder 2"/>
          <p:cNvSpPr>
            <a:spLocks noGrp="1"/>
          </p:cNvSpPr>
          <p:nvPr>
            <p:ph idx="1"/>
          </p:nvPr>
        </p:nvSpPr>
        <p:spPr>
          <a:xfrm>
            <a:off x="472967" y="1192759"/>
            <a:ext cx="8339958" cy="5018854"/>
          </a:xfrm>
        </p:spPr>
        <p:txBody>
          <a:bodyPr>
            <a:noAutofit/>
          </a:bodyPr>
          <a:lstStyle/>
          <a:p>
            <a:pPr marL="0" indent="0">
              <a:buNone/>
              <a:defRPr/>
            </a:pPr>
            <a:r>
              <a:rPr lang="en-US" sz="3200" b="1" dirty="0"/>
              <a:t>Upon completion of this lesson, you will be able to:</a:t>
            </a:r>
          </a:p>
          <a:p>
            <a:pPr>
              <a:defRPr/>
            </a:pPr>
            <a:r>
              <a:rPr lang="en-US" sz="3200" b="1" dirty="0"/>
              <a:t>List signs and symptoms of heat cramps, heat exhaustion and heat stroke. Describe their management.</a:t>
            </a:r>
          </a:p>
          <a:p>
            <a:pPr algn="just">
              <a:defRPr/>
            </a:pPr>
            <a:r>
              <a:rPr lang="en-US" sz="3200" b="1" dirty="0"/>
              <a:t>List the differentiating features between three heat emergencies.</a:t>
            </a:r>
          </a:p>
          <a:p>
            <a:pPr algn="just">
              <a:defRPr/>
            </a:pPr>
            <a:r>
              <a:rPr lang="en-US" sz="3200" b="1" dirty="0"/>
              <a:t>Explain dehydration and list the causes.</a:t>
            </a:r>
          </a:p>
          <a:p>
            <a:pPr algn="just">
              <a:defRPr/>
            </a:pPr>
            <a:r>
              <a:rPr lang="en-US" sz="3200" b="1" dirty="0"/>
              <a:t>Enumerate the signs and symptoms of dehydration  and explain its management.</a:t>
            </a:r>
          </a:p>
          <a:p>
            <a:endParaRPr lang="en-GB" sz="3200" dirty="0"/>
          </a:p>
        </p:txBody>
      </p:sp>
      <p:sp>
        <p:nvSpPr>
          <p:cNvPr id="4" name="TextBox 3"/>
          <p:cNvSpPr txBox="1"/>
          <p:nvPr/>
        </p:nvSpPr>
        <p:spPr>
          <a:xfrm>
            <a:off x="8338204" y="6415088"/>
            <a:ext cx="807384"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91360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en-US" sz="4000" b="1" u="sng" dirty="0">
                <a:solidFill>
                  <a:srgbClr val="FF0000"/>
                </a:solidFill>
                <a:latin typeface="+mn-lt"/>
              </a:rPr>
              <a:t>SIGNS AND SYMPTOMS</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en-US" sz="3200" dirty="0"/>
              <a:t>Rapid pulse rate.</a:t>
            </a:r>
          </a:p>
          <a:p>
            <a:pPr>
              <a:lnSpc>
                <a:spcPct val="100000"/>
              </a:lnSpc>
              <a:spcBef>
                <a:spcPct val="50000"/>
              </a:spcBef>
            </a:pPr>
            <a:r>
              <a:rPr lang="en-US" sz="3200" dirty="0"/>
              <a:t>Shallow rapid breathing.</a:t>
            </a:r>
          </a:p>
          <a:p>
            <a:pPr>
              <a:lnSpc>
                <a:spcPct val="100000"/>
              </a:lnSpc>
              <a:spcBef>
                <a:spcPct val="50000"/>
              </a:spcBef>
            </a:pPr>
            <a:r>
              <a:rPr lang="en-US" sz="3200" dirty="0"/>
              <a:t>Confusion, stupor.</a:t>
            </a:r>
          </a:p>
          <a:p>
            <a:pPr>
              <a:lnSpc>
                <a:spcPct val="100000"/>
              </a:lnSpc>
            </a:pPr>
            <a:r>
              <a:rPr lang="en-US" sz="3200" dirty="0"/>
              <a:t>Systolic BP &lt;100 mmHg</a:t>
            </a:r>
          </a:p>
          <a:p>
            <a:pPr>
              <a:lnSpc>
                <a:spcPct val="100000"/>
              </a:lnSpc>
            </a:pPr>
            <a:r>
              <a:rPr lang="en-US" sz="3200" dirty="0"/>
              <a:t>Cold extremities and poor capillary return.</a:t>
            </a:r>
          </a:p>
          <a:p>
            <a:pPr>
              <a:lnSpc>
                <a:spcPct val="100000"/>
              </a:lnSpc>
              <a:buNone/>
            </a:pPr>
            <a:endParaRPr lang="en-US" sz="3200" dirty="0"/>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en-US" sz="4000" u="sng" dirty="0">
                <a:solidFill>
                  <a:srgbClr val="FF0000"/>
                </a:solidFill>
                <a:latin typeface="+mn-lt"/>
              </a:rPr>
              <a:t>MANAGEMENT FOR </a:t>
            </a:r>
            <a:r>
              <a:rPr lang="en-US" sz="4000" b="1" u="sng" dirty="0">
                <a:solidFill>
                  <a:srgbClr val="FF0000"/>
                </a:solidFill>
              </a:rPr>
              <a:t>DEHYDRATION</a:t>
            </a:r>
            <a:r>
              <a:rPr lang="en-US" b="1" u="sng" dirty="0">
                <a:solidFill>
                  <a:srgbClr val="FF0000"/>
                </a:solidFill>
              </a:rPr>
              <a:t> </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In conditions where loss is expected as in diarrhea,  working in hot environment, prophylactic measures with plenty of oral fluids is advised. </a:t>
            </a:r>
          </a:p>
          <a:p>
            <a:pPr algn="just">
              <a:lnSpc>
                <a:spcPct val="100000"/>
              </a:lnSpc>
              <a:spcAft>
                <a:spcPts val="1200"/>
              </a:spcAft>
              <a:defRPr/>
            </a:pPr>
            <a:r>
              <a:rPr lang="en-US" sz="3200" dirty="0"/>
              <a:t>If patient is conscious and alert, oral rehydration solution should be given and continued till loss is controlled. </a:t>
            </a:r>
          </a:p>
          <a:p>
            <a:pPr algn="just">
              <a:lnSpc>
                <a:spcPct val="100000"/>
              </a:lnSpc>
              <a:buNone/>
            </a:pPr>
            <a:endParaRPr lang="en-GB" sz="3200" dirty="0"/>
          </a:p>
        </p:txBody>
      </p:sp>
    </p:spTree>
    <p:extLst>
      <p:ext uri="{BB962C8B-B14F-4D97-AF65-F5344CB8AC3E}">
        <p14:creationId xmlns:p14="http://schemas.microsoft.com/office/powerpoint/2010/main" val="1922715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91255"/>
            <a:ext cx="7888070" cy="738460"/>
          </a:xfrm>
        </p:spPr>
        <p:txBody>
          <a:bodyPr>
            <a:normAutofit/>
          </a:bodyPr>
          <a:lstStyle/>
          <a:p>
            <a:pPr algn="ctr"/>
            <a:r>
              <a:rPr lang="en-US" sz="4000" u="sng" dirty="0">
                <a:solidFill>
                  <a:srgbClr val="FF0000"/>
                </a:solidFill>
                <a:latin typeface="+mn-lt"/>
              </a:rPr>
              <a:t>MANAGEMENT FOR </a:t>
            </a:r>
            <a:r>
              <a:rPr lang="en-US" sz="4000" b="1" u="sng" dirty="0">
                <a:solidFill>
                  <a:srgbClr val="FF0000"/>
                </a:solidFill>
              </a:rPr>
              <a:t>DEHYDRATION</a:t>
            </a:r>
            <a:r>
              <a:rPr lang="en-US" b="1" u="sng" dirty="0">
                <a:solidFill>
                  <a:srgbClr val="FF0000"/>
                </a:solidFill>
              </a:rPr>
              <a:t> </a:t>
            </a:r>
            <a:endParaRPr lang="en-GB" sz="40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In moderate and severe dehydration and patients with altered mental status, IV fluid should be started preferably 0.9% NS and shift patient to hospital care for further evaluation. </a:t>
            </a:r>
          </a:p>
          <a:p>
            <a:pPr algn="just">
              <a:lnSpc>
                <a:spcPct val="100000"/>
              </a:lnSpc>
              <a:spcAft>
                <a:spcPts val="1200"/>
              </a:spcAft>
              <a:defRPr/>
            </a:pPr>
            <a:r>
              <a:rPr lang="en-US" sz="3200" dirty="0"/>
              <a:t>Treatment of the underlying cause of dehydration.</a:t>
            </a:r>
          </a:p>
        </p:txBody>
      </p:sp>
    </p:spTree>
    <p:extLst>
      <p:ext uri="{BB962C8B-B14F-4D97-AF65-F5344CB8AC3E}">
        <p14:creationId xmlns:p14="http://schemas.microsoft.com/office/powerpoint/2010/main" val="1922715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C:\Documents and Settings\Administrator\Desktop\101MSDCF\DSC00001.JPG"/>
          <p:cNvPicPr>
            <a:picLocks noChangeAspect="1" noChangeArrowheads="1"/>
          </p:cNvPicPr>
          <p:nvPr/>
        </p:nvPicPr>
        <p:blipFill>
          <a:blip r:embed="rId3">
            <a:lum contrast="22000"/>
            <a:extLst>
              <a:ext uri="{28A0092B-C50C-407E-A947-70E740481C1C}">
                <a14:useLocalDpi xmlns:a14="http://schemas.microsoft.com/office/drawing/2010/main" val="0"/>
              </a:ext>
            </a:extLst>
          </a:blip>
          <a:srcRect/>
          <a:stretch>
            <a:fillRect/>
          </a:stretch>
        </p:blipFill>
        <p:spPr bwMode="auto">
          <a:xfrm>
            <a:off x="1143199" y="849744"/>
            <a:ext cx="6752073" cy="6032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 Box 3"/>
          <p:cNvSpPr txBox="1">
            <a:spLocks noChangeArrowheads="1"/>
          </p:cNvSpPr>
          <p:nvPr/>
        </p:nvSpPr>
        <p:spPr bwMode="auto">
          <a:xfrm>
            <a:off x="1143199" y="3048000"/>
            <a:ext cx="274367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endParaRPr lang="en-US">
              <a:latin typeface="Times New Roman" panose="02020603050405020304" pitchFamily="18" charset="0"/>
            </a:endParaRPr>
          </a:p>
        </p:txBody>
      </p:sp>
      <p:sp>
        <p:nvSpPr>
          <p:cNvPr id="12293" name="Text Box 5"/>
          <p:cNvSpPr txBox="1">
            <a:spLocks noChangeArrowheads="1"/>
          </p:cNvSpPr>
          <p:nvPr/>
        </p:nvSpPr>
        <p:spPr bwMode="auto">
          <a:xfrm>
            <a:off x="1143199" y="1111250"/>
            <a:ext cx="3658235" cy="267765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CONVECTION: </a:t>
            </a:r>
            <a:r>
              <a:rPr lang="en-US" sz="2800" dirty="0">
                <a:solidFill>
                  <a:srgbClr val="000066"/>
                </a:solidFill>
                <a:latin typeface="+mn-lt"/>
              </a:rPr>
              <a:t>Body heat lost to the surrounding air which is becomes warmer, rises, and is replaced with cooler air.</a:t>
            </a:r>
          </a:p>
        </p:txBody>
      </p:sp>
      <p:sp>
        <p:nvSpPr>
          <p:cNvPr id="12294" name="Text Box 6"/>
          <p:cNvSpPr txBox="1">
            <a:spLocks noChangeArrowheads="1"/>
          </p:cNvSpPr>
          <p:nvPr/>
        </p:nvSpPr>
        <p:spPr bwMode="auto">
          <a:xfrm>
            <a:off x="1143199" y="4086223"/>
            <a:ext cx="2800836" cy="206210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80000"/>
              </a:lnSpc>
              <a:spcBef>
                <a:spcPct val="50000"/>
              </a:spcBef>
            </a:pPr>
            <a:r>
              <a:rPr lang="en-US" sz="3200" b="1" dirty="0">
                <a:solidFill>
                  <a:srgbClr val="000066"/>
                </a:solidFill>
                <a:latin typeface="+mn-lt"/>
              </a:rPr>
              <a:t>RADIATION: </a:t>
            </a:r>
            <a:r>
              <a:rPr lang="en-US" sz="3200" dirty="0">
                <a:solidFill>
                  <a:srgbClr val="000066"/>
                </a:solidFill>
                <a:latin typeface="+mn-lt"/>
              </a:rPr>
              <a:t>Body heat is lost to nearby objects without touching them</a:t>
            </a:r>
          </a:p>
        </p:txBody>
      </p:sp>
      <p:sp>
        <p:nvSpPr>
          <p:cNvPr id="12295" name="Text Box 7"/>
          <p:cNvSpPr txBox="1">
            <a:spLocks noChangeArrowheads="1"/>
          </p:cNvSpPr>
          <p:nvPr/>
        </p:nvSpPr>
        <p:spPr bwMode="auto">
          <a:xfrm>
            <a:off x="5011731" y="1121981"/>
            <a:ext cx="2492655"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RESPIRATION</a:t>
            </a:r>
          </a:p>
        </p:txBody>
      </p:sp>
      <p:sp>
        <p:nvSpPr>
          <p:cNvPr id="12296" name="Text Box 8"/>
          <p:cNvSpPr txBox="1">
            <a:spLocks noChangeArrowheads="1"/>
          </p:cNvSpPr>
          <p:nvPr/>
        </p:nvSpPr>
        <p:spPr bwMode="auto">
          <a:xfrm>
            <a:off x="5659821" y="2338405"/>
            <a:ext cx="2464041"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EVAPORATION</a:t>
            </a:r>
            <a:endParaRPr lang="en-US" sz="2800" dirty="0">
              <a:solidFill>
                <a:srgbClr val="000066"/>
              </a:solidFill>
              <a:latin typeface="+mn-lt"/>
            </a:endParaRPr>
          </a:p>
        </p:txBody>
      </p:sp>
      <p:sp>
        <p:nvSpPr>
          <p:cNvPr id="12297" name="Text Box 9"/>
          <p:cNvSpPr txBox="1">
            <a:spLocks noChangeArrowheads="1"/>
          </p:cNvSpPr>
          <p:nvPr/>
        </p:nvSpPr>
        <p:spPr bwMode="auto">
          <a:xfrm>
            <a:off x="4797630" y="5386828"/>
            <a:ext cx="3125933" cy="147117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70000"/>
              </a:lnSpc>
              <a:spcBef>
                <a:spcPct val="50000"/>
              </a:spcBef>
            </a:pPr>
            <a:r>
              <a:rPr lang="en-US" sz="3200" b="1" dirty="0">
                <a:solidFill>
                  <a:srgbClr val="000066"/>
                </a:solidFill>
                <a:latin typeface="+mn-lt"/>
              </a:rPr>
              <a:t>CONDUCTION</a:t>
            </a:r>
            <a:r>
              <a:rPr lang="en-US" sz="3200" dirty="0">
                <a:solidFill>
                  <a:srgbClr val="000066"/>
                </a:solidFill>
                <a:latin typeface="+mn-lt"/>
              </a:rPr>
              <a:t>: through direct physical touch to nearby objects.</a:t>
            </a:r>
          </a:p>
        </p:txBody>
      </p:sp>
      <p:sp>
        <p:nvSpPr>
          <p:cNvPr id="2" name="TextBox 1"/>
          <p:cNvSpPr txBox="1"/>
          <p:nvPr/>
        </p:nvSpPr>
        <p:spPr>
          <a:xfrm>
            <a:off x="662152" y="128588"/>
            <a:ext cx="7930055" cy="1446550"/>
          </a:xfrm>
          <a:prstGeom prst="rect">
            <a:avLst/>
          </a:prstGeom>
          <a:noFill/>
        </p:spPr>
        <p:txBody>
          <a:bodyPr wrap="square" rtlCol="0">
            <a:spAutoFit/>
          </a:bodyPr>
          <a:lstStyle/>
          <a:p>
            <a:r>
              <a:rPr lang="en-US" sz="4400" b="1" u="sng" dirty="0">
                <a:solidFill>
                  <a:srgbClr val="FF0000"/>
                </a:solidFill>
              </a:rPr>
              <a:t>MECHANISMS OF HEAT LOSS</a:t>
            </a:r>
          </a:p>
          <a:p>
            <a:endParaRPr lang="en-GB" sz="4400" u="sng" dirty="0">
              <a:solidFill>
                <a:srgbClr val="FF0000"/>
              </a:solidFill>
            </a:endParaRPr>
          </a:p>
        </p:txBody>
      </p:sp>
    </p:spTree>
    <p:extLst>
      <p:ext uri="{BB962C8B-B14F-4D97-AF65-F5344CB8AC3E}">
        <p14:creationId xmlns:p14="http://schemas.microsoft.com/office/powerpoint/2010/main" val="791628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en-US" sz="8800" b="1" dirty="0">
                <a:solidFill>
                  <a:srgbClr val="FF0000"/>
                </a:solidFill>
              </a:rPr>
              <a:t>ANY QUESTION</a:t>
            </a:r>
          </a:p>
          <a:p>
            <a:pPr marL="0" indent="0" algn="ctr">
              <a:buNone/>
            </a:pPr>
            <a:r>
              <a:rPr lang="en-IN" sz="8800" b="1" dirty="0">
                <a:solidFill>
                  <a:srgbClr val="FF0000"/>
                </a:solidFill>
              </a:rPr>
              <a:t>?</a:t>
            </a:r>
          </a:p>
        </p:txBody>
      </p:sp>
    </p:spTree>
    <p:extLst>
      <p:ext uri="{BB962C8B-B14F-4D97-AF65-F5344CB8AC3E}">
        <p14:creationId xmlns:p14="http://schemas.microsoft.com/office/powerpoint/2010/main" val="3401960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6158" y="2438400"/>
            <a:ext cx="6173272"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2458124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36559"/>
            <a:ext cx="7888070" cy="1076931"/>
          </a:xfrm>
        </p:spPr>
        <p:txBody>
          <a:bodyPr>
            <a:normAutofit/>
          </a:bodyPr>
          <a:lstStyle/>
          <a:p>
            <a:pPr algn="ctr"/>
            <a:r>
              <a:rPr lang="en-US" sz="3600" b="1" dirty="0">
                <a:solidFill>
                  <a:srgbClr val="FF0000"/>
                </a:solidFill>
                <a:latin typeface="+mn-lt"/>
              </a:rPr>
              <a:t>ENVIRONMENTAL EMERGENCIES</a:t>
            </a:r>
            <a:endParaRPr lang="en-GB" sz="3600" dirty="0">
              <a:solidFill>
                <a:srgbClr val="FF0000"/>
              </a:solidFill>
              <a:latin typeface="+mn-lt"/>
            </a:endParaRPr>
          </a:p>
        </p:txBody>
      </p:sp>
      <p:sp>
        <p:nvSpPr>
          <p:cNvPr id="3" name="Content Placeholder 2"/>
          <p:cNvSpPr>
            <a:spLocks noGrp="1"/>
          </p:cNvSpPr>
          <p:nvPr>
            <p:ph idx="1"/>
          </p:nvPr>
        </p:nvSpPr>
        <p:spPr>
          <a:xfrm>
            <a:off x="628759" y="2371725"/>
            <a:ext cx="7888070" cy="1900730"/>
          </a:xfrm>
        </p:spPr>
        <p:txBody>
          <a:bodyPr>
            <a:normAutofit/>
          </a:bodyPr>
          <a:lstStyle/>
          <a:p>
            <a:pPr marL="0" indent="0" algn="ctr">
              <a:buNone/>
            </a:pPr>
            <a:r>
              <a:rPr lang="en-US" sz="3200" b="1" dirty="0"/>
              <a:t>Exposure to excessive heat can produce serious health conditions especially in patients not acclimatized to heat</a:t>
            </a:r>
            <a:endParaRPr lang="en-GB" dirty="0"/>
          </a:p>
        </p:txBody>
      </p:sp>
    </p:spTree>
    <p:extLst>
      <p:ext uri="{BB962C8B-B14F-4D97-AF65-F5344CB8AC3E}">
        <p14:creationId xmlns:p14="http://schemas.microsoft.com/office/powerpoint/2010/main" val="55784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22"/>
            <a:ext cx="7888070" cy="1325563"/>
          </a:xfrm>
        </p:spPr>
        <p:txBody>
          <a:bodyPr/>
          <a:lstStyle/>
          <a:p>
            <a:pPr algn="ctr"/>
            <a:r>
              <a:rPr lang="en-US" b="1" u="sng" dirty="0">
                <a:solidFill>
                  <a:srgbClr val="FF0000"/>
                </a:solidFill>
                <a:latin typeface="+mn-lt"/>
              </a:rPr>
              <a:t>ENVIRONMENTAL EMERGENCIES</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514350" indent="-514350">
              <a:lnSpc>
                <a:spcPct val="150000"/>
              </a:lnSpc>
              <a:buFont typeface="+mj-lt"/>
              <a:buAutoNum type="arabicParenR"/>
            </a:pPr>
            <a:r>
              <a:rPr lang="en-US" sz="3200" b="1" dirty="0"/>
              <a:t>Heat cramps</a:t>
            </a:r>
          </a:p>
          <a:p>
            <a:pPr marL="514350" indent="-514350">
              <a:lnSpc>
                <a:spcPct val="150000"/>
              </a:lnSpc>
              <a:buFont typeface="+mj-lt"/>
              <a:buAutoNum type="arabicParenR"/>
            </a:pPr>
            <a:r>
              <a:rPr lang="en-US" sz="3200" b="1" dirty="0"/>
              <a:t>Heat exhaustion</a:t>
            </a:r>
          </a:p>
          <a:p>
            <a:pPr marL="514350" indent="-514350">
              <a:lnSpc>
                <a:spcPct val="150000"/>
              </a:lnSpc>
              <a:buFont typeface="+mj-lt"/>
              <a:buAutoNum type="arabicParenR"/>
            </a:pPr>
            <a:r>
              <a:rPr lang="en-US" sz="3200" b="1" dirty="0"/>
              <a:t>Heat stroke</a:t>
            </a:r>
          </a:p>
          <a:p>
            <a:pPr marL="514350" indent="-514350">
              <a:buFont typeface="+mj-lt"/>
              <a:buAutoNum type="arabicParenR"/>
            </a:pPr>
            <a:endParaRPr lang="en-GB" sz="3200" b="1" dirty="0"/>
          </a:p>
        </p:txBody>
      </p:sp>
    </p:spTree>
    <p:extLst>
      <p:ext uri="{BB962C8B-B14F-4D97-AF65-F5344CB8AC3E}">
        <p14:creationId xmlns:p14="http://schemas.microsoft.com/office/powerpoint/2010/main" val="308114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FF0000"/>
                </a:solidFill>
                <a:latin typeface="+mn-lt"/>
              </a:rPr>
              <a:t>1) </a:t>
            </a:r>
            <a:r>
              <a:rPr lang="en-US" b="1" u="sng" dirty="0">
                <a:solidFill>
                  <a:srgbClr val="FF0000"/>
                </a:solidFill>
                <a:latin typeface="+mn-lt"/>
              </a:rPr>
              <a:t>HEAT CRAMPS</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lnSpc>
                <a:spcPct val="150000"/>
              </a:lnSpc>
              <a:buNone/>
            </a:pPr>
            <a:r>
              <a:rPr lang="en-US" sz="3200" dirty="0"/>
              <a:t>Heat cramps consist of pain and muscle spasms that occur when the body loses a large quantity of salt through excessive sweating.</a:t>
            </a:r>
          </a:p>
          <a:p>
            <a:pPr marL="0" indent="0">
              <a:lnSpc>
                <a:spcPct val="150000"/>
              </a:lnSpc>
              <a:buNone/>
            </a:pPr>
            <a:endParaRPr lang="en-US" sz="1200" dirty="0"/>
          </a:p>
          <a:p>
            <a:pPr marL="0" indent="0">
              <a:lnSpc>
                <a:spcPct val="150000"/>
              </a:lnSpc>
              <a:buNone/>
            </a:pPr>
            <a:r>
              <a:rPr lang="en-US" sz="3200" dirty="0"/>
              <a:t>The core temperature of the body is not altered</a:t>
            </a:r>
          </a:p>
          <a:p>
            <a:endParaRPr lang="en-GB" sz="3200" dirty="0"/>
          </a:p>
        </p:txBody>
      </p:sp>
    </p:spTree>
    <p:extLst>
      <p:ext uri="{BB962C8B-B14F-4D97-AF65-F5344CB8AC3E}">
        <p14:creationId xmlns:p14="http://schemas.microsoft.com/office/powerpoint/2010/main" val="229741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07944"/>
            <a:ext cx="7888070" cy="1325563"/>
          </a:xfrm>
        </p:spPr>
        <p:txBody>
          <a:bodyPr>
            <a:normAutofit/>
          </a:bodyPr>
          <a:lstStyle/>
          <a:p>
            <a:pPr algn="ctr"/>
            <a:r>
              <a:rPr lang="en-US" b="1" u="sng" dirty="0">
                <a:solidFill>
                  <a:srgbClr val="FF0000"/>
                </a:solidFill>
                <a:latin typeface="+mn-lt"/>
              </a:rPr>
              <a:t>SIGNS AND SYMPTOMS OF </a:t>
            </a:r>
            <a:br>
              <a:rPr lang="en-US" b="1" u="sng" dirty="0">
                <a:solidFill>
                  <a:srgbClr val="FF0000"/>
                </a:solidFill>
                <a:latin typeface="+mn-lt"/>
              </a:rPr>
            </a:br>
            <a:r>
              <a:rPr lang="en-US" b="1" u="sng" dirty="0">
                <a:solidFill>
                  <a:srgbClr val="FF0000"/>
                </a:solidFill>
                <a:latin typeface="+mn-lt"/>
              </a:rPr>
              <a:t>HEAT CRAMPS</a:t>
            </a:r>
            <a:endParaRPr lang="en-GB" u="sng" dirty="0">
              <a:solidFill>
                <a:srgbClr val="FF0000"/>
              </a:solidFill>
              <a:latin typeface="+mn-lt"/>
            </a:endParaRPr>
          </a:p>
        </p:txBody>
      </p:sp>
      <p:sp>
        <p:nvSpPr>
          <p:cNvPr id="3" name="Content Placeholder 2"/>
          <p:cNvSpPr>
            <a:spLocks noGrp="1"/>
          </p:cNvSpPr>
          <p:nvPr>
            <p:ph idx="1"/>
          </p:nvPr>
        </p:nvSpPr>
        <p:spPr>
          <a:xfrm>
            <a:off x="628759" y="1433507"/>
            <a:ext cx="7888070" cy="4743457"/>
          </a:xfrm>
        </p:spPr>
        <p:txBody>
          <a:bodyPr/>
          <a:lstStyle/>
          <a:p>
            <a:pPr>
              <a:lnSpc>
                <a:spcPct val="150000"/>
              </a:lnSpc>
            </a:pPr>
            <a:r>
              <a:rPr lang="en-US" sz="3200" dirty="0"/>
              <a:t>Severe muscle cramps.</a:t>
            </a:r>
          </a:p>
          <a:p>
            <a:pPr>
              <a:lnSpc>
                <a:spcPct val="150000"/>
              </a:lnSpc>
            </a:pPr>
            <a:r>
              <a:rPr lang="en-US" sz="3200" dirty="0"/>
              <a:t>Exhaustion.</a:t>
            </a:r>
          </a:p>
          <a:p>
            <a:pPr>
              <a:lnSpc>
                <a:spcPct val="150000"/>
              </a:lnSpc>
            </a:pPr>
            <a:r>
              <a:rPr lang="en-US" sz="3200" dirty="0"/>
              <a:t>Nausea and vomiting.</a:t>
            </a:r>
          </a:p>
          <a:p>
            <a:pPr>
              <a:lnSpc>
                <a:spcPct val="150000"/>
              </a:lnSpc>
            </a:pPr>
            <a:r>
              <a:rPr lang="en-US" sz="3200" dirty="0"/>
              <a:t>Periods of fainting.</a:t>
            </a: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GB" dirty="0"/>
          </a:p>
        </p:txBody>
      </p:sp>
      <p:pic>
        <p:nvPicPr>
          <p:cNvPr id="4" name="Picture 2" descr="C:\Documents and Settings\Administrator\Desktop\101MSDCF\DSC00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2285" y="1348509"/>
            <a:ext cx="3679671" cy="5366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4028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36534"/>
            <a:ext cx="7888070" cy="1325563"/>
          </a:xfrm>
        </p:spPr>
        <p:txBody>
          <a:bodyPr>
            <a:normAutofit/>
          </a:bodyPr>
          <a:lstStyle/>
          <a:p>
            <a:pPr algn="ctr"/>
            <a:r>
              <a:rPr lang="en-US" sz="4000" b="1" u="sng" dirty="0">
                <a:solidFill>
                  <a:srgbClr val="FF0000"/>
                </a:solidFill>
                <a:latin typeface="+mn-lt"/>
              </a:rPr>
              <a:t>MANAGEMENT FOR </a:t>
            </a:r>
            <a:br>
              <a:rPr lang="en-US" sz="4000" b="1" u="sng" dirty="0">
                <a:solidFill>
                  <a:srgbClr val="FF0000"/>
                </a:solidFill>
                <a:latin typeface="+mn-lt"/>
              </a:rPr>
            </a:br>
            <a:r>
              <a:rPr lang="en-US" sz="4000" b="1" u="sng" dirty="0">
                <a:solidFill>
                  <a:srgbClr val="FF0000"/>
                </a:solidFill>
                <a:latin typeface="+mn-lt"/>
              </a:rPr>
              <a:t>HEAT CRAMPS</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defRPr/>
            </a:pPr>
            <a:r>
              <a:rPr lang="en-US" sz="3200" dirty="0"/>
              <a:t>Move the patient to a cool area.</a:t>
            </a:r>
          </a:p>
          <a:p>
            <a:pPr algn="just">
              <a:defRPr/>
            </a:pPr>
            <a:r>
              <a:rPr lang="en-US" sz="3200" dirty="0"/>
              <a:t>Give the patient water. The patient needs the water more than the  salt, Do not delay giving water to look for  salt.</a:t>
            </a:r>
          </a:p>
          <a:p>
            <a:pPr algn="just">
              <a:defRPr/>
            </a:pPr>
            <a:r>
              <a:rPr lang="en-US" sz="3200" dirty="0"/>
              <a:t> Commercial  electrolytes or oral  rehydration  solution (ORS) are the best if patient is conscious; if unconscious do not give anything by mouth;  start IV DNS or NS and evacuate the patient. </a:t>
            </a:r>
          </a:p>
          <a:p>
            <a:endParaRPr lang="en-GB" sz="3200" dirty="0"/>
          </a:p>
        </p:txBody>
      </p:sp>
    </p:spTree>
    <p:extLst>
      <p:ext uri="{BB962C8B-B14F-4D97-AF65-F5344CB8AC3E}">
        <p14:creationId xmlns:p14="http://schemas.microsoft.com/office/powerpoint/2010/main" val="1180354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65572"/>
            <a:ext cx="7888070" cy="1325563"/>
          </a:xfrm>
        </p:spPr>
        <p:txBody>
          <a:bodyPr/>
          <a:lstStyle/>
          <a:p>
            <a:pPr algn="ctr"/>
            <a:r>
              <a:rPr lang="en-US" sz="4000" b="1" dirty="0">
                <a:solidFill>
                  <a:srgbClr val="FF0000"/>
                </a:solidFill>
                <a:latin typeface="+mn-lt"/>
              </a:rPr>
              <a:t>2) </a:t>
            </a:r>
            <a:r>
              <a:rPr lang="en-US" sz="4000" b="1" u="sng" dirty="0">
                <a:solidFill>
                  <a:srgbClr val="FF0000"/>
                </a:solidFill>
                <a:latin typeface="+mn-lt"/>
              </a:rPr>
              <a:t>HEAT EXHAUSTION</a:t>
            </a:r>
            <a:endParaRPr lang="en-GB" sz="4000" u="sng" dirty="0">
              <a:solidFill>
                <a:srgbClr val="FF0000"/>
              </a:solidFill>
              <a:latin typeface="+mn-lt"/>
            </a:endParaRPr>
          </a:p>
        </p:txBody>
      </p:sp>
      <p:sp>
        <p:nvSpPr>
          <p:cNvPr id="3" name="Content Placeholder 2"/>
          <p:cNvSpPr>
            <a:spLocks noGrp="1"/>
          </p:cNvSpPr>
          <p:nvPr>
            <p:ph idx="1"/>
          </p:nvPr>
        </p:nvSpPr>
        <p:spPr>
          <a:xfrm>
            <a:off x="628759" y="1604901"/>
            <a:ext cx="7888070" cy="4351338"/>
          </a:xfrm>
        </p:spPr>
        <p:txBody>
          <a:bodyPr>
            <a:normAutofit fontScale="92500"/>
          </a:bodyPr>
          <a:lstStyle/>
          <a:p>
            <a:pPr marL="0" indent="0" algn="just">
              <a:lnSpc>
                <a:spcPct val="150000"/>
              </a:lnSpc>
              <a:buNone/>
            </a:pPr>
            <a:r>
              <a:rPr lang="en-US" sz="3200" dirty="0"/>
              <a:t>Heat exhaustion can occur when a person in poor physical condition exerts himself or herself during physical activity in a very hot environment, causing blood flow to be affected.</a:t>
            </a:r>
          </a:p>
          <a:p>
            <a:pPr marL="0" indent="0" algn="just">
              <a:lnSpc>
                <a:spcPct val="150000"/>
              </a:lnSpc>
              <a:buNone/>
            </a:pPr>
            <a:r>
              <a:rPr lang="en-US" sz="3200" dirty="0"/>
              <a:t>The body core temperature rises between 37 to 40° C</a:t>
            </a:r>
          </a:p>
          <a:p>
            <a:endParaRPr lang="en-GB" dirty="0"/>
          </a:p>
        </p:txBody>
      </p:sp>
    </p:spTree>
    <p:extLst>
      <p:ext uri="{BB962C8B-B14F-4D97-AF65-F5344CB8AC3E}">
        <p14:creationId xmlns:p14="http://schemas.microsoft.com/office/powerpoint/2010/main" val="104736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013" y="374363"/>
            <a:ext cx="7888070" cy="1325563"/>
          </a:xfrm>
        </p:spPr>
        <p:txBody>
          <a:bodyPr>
            <a:normAutofit/>
          </a:bodyPr>
          <a:lstStyle/>
          <a:p>
            <a:pPr algn="ctr"/>
            <a:r>
              <a:rPr lang="en-US" sz="4000" b="1" u="sng" dirty="0">
                <a:solidFill>
                  <a:srgbClr val="FF0000"/>
                </a:solidFill>
                <a:latin typeface="+mn-lt"/>
              </a:rPr>
              <a:t>SIGNS AND SYMPTOMS OF HEAT EXHAUSTION</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spcAft>
                <a:spcPts val="1800"/>
              </a:spcAft>
              <a:defRPr/>
            </a:pPr>
            <a:r>
              <a:rPr lang="en-US" sz="3200" dirty="0"/>
              <a:t>Rapid, shallow breathing.</a:t>
            </a:r>
          </a:p>
          <a:p>
            <a:pPr algn="just">
              <a:spcAft>
                <a:spcPts val="1800"/>
              </a:spcAft>
              <a:defRPr/>
            </a:pPr>
            <a:r>
              <a:rPr lang="en-US" sz="3200" dirty="0"/>
              <a:t>Weak pulse.</a:t>
            </a:r>
          </a:p>
          <a:p>
            <a:pPr algn="just">
              <a:lnSpc>
                <a:spcPct val="100000"/>
              </a:lnSpc>
              <a:spcAft>
                <a:spcPts val="1800"/>
              </a:spcAft>
              <a:defRPr/>
            </a:pPr>
            <a:r>
              <a:rPr lang="en-US" sz="3200" dirty="0"/>
              <a:t>Cold, clammy, pale skin and mucous membranes, with a lot of sweating.</a:t>
            </a:r>
          </a:p>
          <a:p>
            <a:pPr algn="just">
              <a:spcAft>
                <a:spcPts val="1800"/>
              </a:spcAft>
              <a:defRPr/>
            </a:pPr>
            <a:r>
              <a:rPr lang="en-US" sz="3200" dirty="0"/>
              <a:t>Weakness.</a:t>
            </a:r>
          </a:p>
          <a:p>
            <a:pPr algn="just">
              <a:defRPr/>
            </a:pPr>
            <a:r>
              <a:rPr lang="en-US" sz="3200" dirty="0"/>
              <a:t>Dizziness, sometimes leading to fainting.</a:t>
            </a:r>
          </a:p>
          <a:p>
            <a:endParaRPr lang="en-GB" sz="3200" dirty="0"/>
          </a:p>
        </p:txBody>
      </p:sp>
    </p:spTree>
    <p:extLst>
      <p:ext uri="{BB962C8B-B14F-4D97-AF65-F5344CB8AC3E}">
        <p14:creationId xmlns:p14="http://schemas.microsoft.com/office/powerpoint/2010/main" val="2458242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TotalTime>
  <Words>923</Words>
  <Application>Microsoft Office PowerPoint</Application>
  <PresentationFormat>Custom</PresentationFormat>
  <Paragraphs>125</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ENVIRONMENTAL  EMERGENCIES</vt:lpstr>
      <vt:lpstr>OBJECTIVES</vt:lpstr>
      <vt:lpstr>ENVIRONMENTAL EMERGENCIES</vt:lpstr>
      <vt:lpstr>ENVIRONMENTAL EMERGENCIES</vt:lpstr>
      <vt:lpstr>1) HEAT CRAMPS</vt:lpstr>
      <vt:lpstr>SIGNS AND SYMPTOMS OF  HEAT CRAMPS</vt:lpstr>
      <vt:lpstr>MANAGEMENT FOR  HEAT CRAMPS</vt:lpstr>
      <vt:lpstr>2) HEAT EXHAUSTION</vt:lpstr>
      <vt:lpstr>SIGNS AND SYMPTOMS OF HEAT EXHAUSTION</vt:lpstr>
      <vt:lpstr>MANAGEMENT FOR  HEAT EXHAUSTION</vt:lpstr>
      <vt:lpstr>3) HEAT STROKE</vt:lpstr>
      <vt:lpstr>SIGNS AND SYMPTOMS OF HEAT STROKE</vt:lpstr>
      <vt:lpstr>MANAGEMENT FOR HEAT STROKE</vt:lpstr>
      <vt:lpstr>MANAGEMENT FOR HEAT STROKE</vt:lpstr>
      <vt:lpstr>PowerPoint Presentation</vt:lpstr>
      <vt:lpstr>DEHYDRATION </vt:lpstr>
      <vt:lpstr>DEHYDRATION </vt:lpstr>
      <vt:lpstr>DEHYDRATION </vt:lpstr>
      <vt:lpstr>SIGNS AND SYMPTOMS</vt:lpstr>
      <vt:lpstr>SIGNS AND SYMPTOMS</vt:lpstr>
      <vt:lpstr>MANAGEMENT FOR DEHYDRATION </vt:lpstr>
      <vt:lpstr>MANAGEMENT FOR DEHYDRATION </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BURNS AND ENVIRONMENTAL  EMERGENCIES</dc:title>
  <dc:creator>dell</dc:creator>
  <cp:lastModifiedBy>NDRF MEDICAL</cp:lastModifiedBy>
  <cp:revision>45</cp:revision>
  <dcterms:created xsi:type="dcterms:W3CDTF">2019-01-05T09:59:52Z</dcterms:created>
  <dcterms:modified xsi:type="dcterms:W3CDTF">2025-12-20T07:07:58Z</dcterms:modified>
</cp:coreProperties>
</file>