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319" r:id="rId2"/>
    <p:sldId id="320" r:id="rId3"/>
    <p:sldId id="322" r:id="rId4"/>
    <p:sldId id="342" r:id="rId5"/>
    <p:sldId id="343" r:id="rId6"/>
    <p:sldId id="344" r:id="rId7"/>
    <p:sldId id="345" r:id="rId8"/>
    <p:sldId id="346" r:id="rId9"/>
    <p:sldId id="347" r:id="rId10"/>
    <p:sldId id="348" r:id="rId11"/>
    <p:sldId id="349" r:id="rId12"/>
    <p:sldId id="350" r:id="rId13"/>
    <p:sldId id="352" r:id="rId14"/>
    <p:sldId id="368" r:id="rId15"/>
    <p:sldId id="297" r:id="rId16"/>
    <p:sldId id="353" r:id="rId17"/>
    <p:sldId id="369" r:id="rId18"/>
    <p:sldId id="370" r:id="rId19"/>
    <p:sldId id="371" r:id="rId20"/>
    <p:sldId id="372" r:id="rId21"/>
    <p:sldId id="373" r:id="rId22"/>
    <p:sldId id="374" r:id="rId23"/>
    <p:sldId id="299" r:id="rId24"/>
    <p:sldId id="366" r:id="rId25"/>
    <p:sldId id="367" r:id="rId26"/>
  </p:sldIdLst>
  <p:sldSz cx="9145588"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6" d="100"/>
          <a:sy n="106" d="100"/>
        </p:scale>
        <p:origin x="-1680" y="-84"/>
      </p:cViewPr>
      <p:guideLst>
        <p:guide orient="horz" pos="2160"/>
        <p:guide pos="288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1BFC00A-7545-4734-B2EA-7882EC229A8D}" type="datetimeFigureOut">
              <a:rPr lang="en-GB" smtClean="0"/>
              <a:pPr/>
              <a:t>20/12/2025</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042397-62E8-4C2D-B7FF-96F9C272CE9F}" type="slidenum">
              <a:rPr lang="en-GB" smtClean="0"/>
              <a:pPr/>
              <a:t>‹#›</a:t>
            </a:fld>
            <a:endParaRPr lang="en-GB"/>
          </a:p>
        </p:txBody>
      </p:sp>
    </p:spTree>
    <p:extLst>
      <p:ext uri="{BB962C8B-B14F-4D97-AF65-F5344CB8AC3E}">
        <p14:creationId xmlns:p14="http://schemas.microsoft.com/office/powerpoint/2010/main" val="25464909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Slide Image Placeholder 1"/>
          <p:cNvSpPr>
            <a:spLocks noGrp="1" noRot="1" noChangeAspect="1" noTextEdit="1"/>
          </p:cNvSpPr>
          <p:nvPr>
            <p:ph type="sldImg"/>
          </p:nvPr>
        </p:nvSpPr>
        <p:spPr bwMode="auto">
          <a:xfrm>
            <a:off x="1371600" y="1143000"/>
            <a:ext cx="4114800" cy="30861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64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p>
        </p:txBody>
      </p:sp>
      <p:sp>
        <p:nvSpPr>
          <p:cNvPr id="1065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lgerian" panose="04020705040A02060702" pitchFamily="82" charset="0"/>
              </a:defRPr>
            </a:lvl1pPr>
            <a:lvl2pPr marL="742950" indent="-285750" eaLnBrk="0" hangingPunct="0">
              <a:defRPr sz="2400">
                <a:solidFill>
                  <a:schemeClr val="tx1"/>
                </a:solidFill>
                <a:latin typeface="Algerian" panose="04020705040A02060702" pitchFamily="82" charset="0"/>
              </a:defRPr>
            </a:lvl2pPr>
            <a:lvl3pPr marL="1143000" indent="-228600" eaLnBrk="0" hangingPunct="0">
              <a:defRPr sz="2400">
                <a:solidFill>
                  <a:schemeClr val="tx1"/>
                </a:solidFill>
                <a:latin typeface="Algerian" panose="04020705040A02060702" pitchFamily="82" charset="0"/>
              </a:defRPr>
            </a:lvl3pPr>
            <a:lvl4pPr marL="1600200" indent="-228600" eaLnBrk="0" hangingPunct="0">
              <a:defRPr sz="2400">
                <a:solidFill>
                  <a:schemeClr val="tx1"/>
                </a:solidFill>
                <a:latin typeface="Algerian" panose="04020705040A02060702" pitchFamily="82" charset="0"/>
              </a:defRPr>
            </a:lvl4pPr>
            <a:lvl5pPr marL="2057400" indent="-228600" eaLnBrk="0" hangingPunct="0">
              <a:defRPr sz="2400">
                <a:solidFill>
                  <a:schemeClr val="tx1"/>
                </a:solidFill>
                <a:latin typeface="Algerian" panose="04020705040A02060702" pitchFamily="82" charset="0"/>
              </a:defRPr>
            </a:lvl5pPr>
            <a:lvl6pPr marL="2514600" indent="-228600" eaLnBrk="0" fontAlgn="base" hangingPunct="0">
              <a:spcBef>
                <a:spcPct val="0"/>
              </a:spcBef>
              <a:spcAft>
                <a:spcPct val="0"/>
              </a:spcAft>
              <a:defRPr sz="2400">
                <a:solidFill>
                  <a:schemeClr val="tx1"/>
                </a:solidFill>
                <a:latin typeface="Algerian" panose="04020705040A02060702" pitchFamily="82" charset="0"/>
              </a:defRPr>
            </a:lvl6pPr>
            <a:lvl7pPr marL="2971800" indent="-228600" eaLnBrk="0" fontAlgn="base" hangingPunct="0">
              <a:spcBef>
                <a:spcPct val="0"/>
              </a:spcBef>
              <a:spcAft>
                <a:spcPct val="0"/>
              </a:spcAft>
              <a:defRPr sz="2400">
                <a:solidFill>
                  <a:schemeClr val="tx1"/>
                </a:solidFill>
                <a:latin typeface="Algerian" panose="04020705040A02060702" pitchFamily="82" charset="0"/>
              </a:defRPr>
            </a:lvl7pPr>
            <a:lvl8pPr marL="3429000" indent="-228600" eaLnBrk="0" fontAlgn="base" hangingPunct="0">
              <a:spcBef>
                <a:spcPct val="0"/>
              </a:spcBef>
              <a:spcAft>
                <a:spcPct val="0"/>
              </a:spcAft>
              <a:defRPr sz="2400">
                <a:solidFill>
                  <a:schemeClr val="tx1"/>
                </a:solidFill>
                <a:latin typeface="Algerian" panose="04020705040A02060702" pitchFamily="82" charset="0"/>
              </a:defRPr>
            </a:lvl8pPr>
            <a:lvl9pPr marL="3886200" indent="-228600" eaLnBrk="0" fontAlgn="base" hangingPunct="0">
              <a:spcBef>
                <a:spcPct val="0"/>
              </a:spcBef>
              <a:spcAft>
                <a:spcPct val="0"/>
              </a:spcAft>
              <a:defRPr sz="2400">
                <a:solidFill>
                  <a:schemeClr val="tx1"/>
                </a:solidFill>
                <a:latin typeface="Algerian" panose="04020705040A02060702" pitchFamily="82" charset="0"/>
              </a:defRPr>
            </a:lvl9pPr>
          </a:lstStyle>
          <a:p>
            <a:pPr eaLnBrk="1" hangingPunct="1"/>
            <a:fld id="{AC7E507A-1190-43E8-93C7-B424392AC99A}" type="slidenum">
              <a:rPr lang="en-US" sz="1200"/>
              <a:pPr eaLnBrk="1" hangingPunct="1"/>
              <a:t>15</a:t>
            </a:fld>
            <a:endParaRPr lang="en-US" sz="1200"/>
          </a:p>
        </p:txBody>
      </p:sp>
    </p:spTree>
    <p:extLst>
      <p:ext uri="{BB962C8B-B14F-4D97-AF65-F5344CB8AC3E}">
        <p14:creationId xmlns:p14="http://schemas.microsoft.com/office/powerpoint/2010/main" val="40286993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Slide Image Placeholder 1"/>
          <p:cNvSpPr>
            <a:spLocks noGrp="1" noRot="1" noChangeAspect="1" noTextEdit="1"/>
          </p:cNvSpPr>
          <p:nvPr>
            <p:ph type="sldImg"/>
          </p:nvPr>
        </p:nvSpPr>
        <p:spPr bwMode="auto">
          <a:xfrm>
            <a:off x="1371600" y="1143000"/>
            <a:ext cx="4114800" cy="30861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85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p>
        </p:txBody>
      </p:sp>
      <p:sp>
        <p:nvSpPr>
          <p:cNvPr id="1085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lgerian" panose="04020705040A02060702" pitchFamily="82" charset="0"/>
              </a:defRPr>
            </a:lvl1pPr>
            <a:lvl2pPr marL="742950" indent="-285750" eaLnBrk="0" hangingPunct="0">
              <a:defRPr sz="2400">
                <a:solidFill>
                  <a:schemeClr val="tx1"/>
                </a:solidFill>
                <a:latin typeface="Algerian" panose="04020705040A02060702" pitchFamily="82" charset="0"/>
              </a:defRPr>
            </a:lvl2pPr>
            <a:lvl3pPr marL="1143000" indent="-228600" eaLnBrk="0" hangingPunct="0">
              <a:defRPr sz="2400">
                <a:solidFill>
                  <a:schemeClr val="tx1"/>
                </a:solidFill>
                <a:latin typeface="Algerian" panose="04020705040A02060702" pitchFamily="82" charset="0"/>
              </a:defRPr>
            </a:lvl3pPr>
            <a:lvl4pPr marL="1600200" indent="-228600" eaLnBrk="0" hangingPunct="0">
              <a:defRPr sz="2400">
                <a:solidFill>
                  <a:schemeClr val="tx1"/>
                </a:solidFill>
                <a:latin typeface="Algerian" panose="04020705040A02060702" pitchFamily="82" charset="0"/>
              </a:defRPr>
            </a:lvl4pPr>
            <a:lvl5pPr marL="2057400" indent="-228600" eaLnBrk="0" hangingPunct="0">
              <a:defRPr sz="2400">
                <a:solidFill>
                  <a:schemeClr val="tx1"/>
                </a:solidFill>
                <a:latin typeface="Algerian" panose="04020705040A02060702" pitchFamily="82" charset="0"/>
              </a:defRPr>
            </a:lvl5pPr>
            <a:lvl6pPr marL="2514600" indent="-228600" eaLnBrk="0" fontAlgn="base" hangingPunct="0">
              <a:spcBef>
                <a:spcPct val="0"/>
              </a:spcBef>
              <a:spcAft>
                <a:spcPct val="0"/>
              </a:spcAft>
              <a:defRPr sz="2400">
                <a:solidFill>
                  <a:schemeClr val="tx1"/>
                </a:solidFill>
                <a:latin typeface="Algerian" panose="04020705040A02060702" pitchFamily="82" charset="0"/>
              </a:defRPr>
            </a:lvl6pPr>
            <a:lvl7pPr marL="2971800" indent="-228600" eaLnBrk="0" fontAlgn="base" hangingPunct="0">
              <a:spcBef>
                <a:spcPct val="0"/>
              </a:spcBef>
              <a:spcAft>
                <a:spcPct val="0"/>
              </a:spcAft>
              <a:defRPr sz="2400">
                <a:solidFill>
                  <a:schemeClr val="tx1"/>
                </a:solidFill>
                <a:latin typeface="Algerian" panose="04020705040A02060702" pitchFamily="82" charset="0"/>
              </a:defRPr>
            </a:lvl7pPr>
            <a:lvl8pPr marL="3429000" indent="-228600" eaLnBrk="0" fontAlgn="base" hangingPunct="0">
              <a:spcBef>
                <a:spcPct val="0"/>
              </a:spcBef>
              <a:spcAft>
                <a:spcPct val="0"/>
              </a:spcAft>
              <a:defRPr sz="2400">
                <a:solidFill>
                  <a:schemeClr val="tx1"/>
                </a:solidFill>
                <a:latin typeface="Algerian" panose="04020705040A02060702" pitchFamily="82" charset="0"/>
              </a:defRPr>
            </a:lvl8pPr>
            <a:lvl9pPr marL="3886200" indent="-228600" eaLnBrk="0" fontAlgn="base" hangingPunct="0">
              <a:spcBef>
                <a:spcPct val="0"/>
              </a:spcBef>
              <a:spcAft>
                <a:spcPct val="0"/>
              </a:spcAft>
              <a:defRPr sz="2400">
                <a:solidFill>
                  <a:schemeClr val="tx1"/>
                </a:solidFill>
                <a:latin typeface="Algerian" panose="04020705040A02060702" pitchFamily="82" charset="0"/>
              </a:defRPr>
            </a:lvl9pPr>
          </a:lstStyle>
          <a:p>
            <a:pPr eaLnBrk="1" hangingPunct="1"/>
            <a:fld id="{0E8610B0-BAF6-470C-B9B1-3BF1F5D01FBC}" type="slidenum">
              <a:rPr lang="en-US" sz="1200"/>
              <a:pPr eaLnBrk="1" hangingPunct="1"/>
              <a:t>23</a:t>
            </a:fld>
            <a:endParaRPr lang="en-US" sz="1200"/>
          </a:p>
        </p:txBody>
      </p:sp>
    </p:spTree>
    <p:extLst>
      <p:ext uri="{BB962C8B-B14F-4D97-AF65-F5344CB8AC3E}">
        <p14:creationId xmlns:p14="http://schemas.microsoft.com/office/powerpoint/2010/main" val="37528847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199" y="1122363"/>
            <a:ext cx="6859191"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143199" y="3602038"/>
            <a:ext cx="6859191"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FA83B458-31FF-42E0-A8C3-1B49CB3CE098}" type="datetimeFigureOut">
              <a:rPr lang="en-GB" smtClean="0"/>
              <a:pPr/>
              <a:t>20/12/2025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9F567C7-E32E-436A-B006-C3DEE182D0F8}" type="slidenum">
              <a:rPr lang="en-GB" smtClean="0"/>
              <a:pPr/>
              <a:t>‹#›</a:t>
            </a:fld>
            <a:endParaRPr lang="en-GB"/>
          </a:p>
        </p:txBody>
      </p:sp>
    </p:spTree>
    <p:extLst>
      <p:ext uri="{BB962C8B-B14F-4D97-AF65-F5344CB8AC3E}">
        <p14:creationId xmlns:p14="http://schemas.microsoft.com/office/powerpoint/2010/main" val="8008457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A83B458-31FF-42E0-A8C3-1B49CB3CE098}" type="datetimeFigureOut">
              <a:rPr lang="en-GB" smtClean="0"/>
              <a:pPr/>
              <a:t>20/12/2025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9F567C7-E32E-436A-B006-C3DEE182D0F8}" type="slidenum">
              <a:rPr lang="en-GB" smtClean="0"/>
              <a:pPr/>
              <a:t>‹#›</a:t>
            </a:fld>
            <a:endParaRPr lang="en-GB"/>
          </a:p>
        </p:txBody>
      </p:sp>
    </p:spTree>
    <p:extLst>
      <p:ext uri="{BB962C8B-B14F-4D97-AF65-F5344CB8AC3E}">
        <p14:creationId xmlns:p14="http://schemas.microsoft.com/office/powerpoint/2010/main" val="4987241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4812" y="365125"/>
            <a:ext cx="1972017"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28759" y="365125"/>
            <a:ext cx="5801732"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A83B458-31FF-42E0-A8C3-1B49CB3CE098}" type="datetimeFigureOut">
              <a:rPr lang="en-GB" smtClean="0"/>
              <a:pPr/>
              <a:t>20/12/2025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9F567C7-E32E-436A-B006-C3DEE182D0F8}" type="slidenum">
              <a:rPr lang="en-GB" smtClean="0"/>
              <a:pPr/>
              <a:t>‹#›</a:t>
            </a:fld>
            <a:endParaRPr lang="en-GB"/>
          </a:p>
        </p:txBody>
      </p:sp>
    </p:spTree>
    <p:extLst>
      <p:ext uri="{BB962C8B-B14F-4D97-AF65-F5344CB8AC3E}">
        <p14:creationId xmlns:p14="http://schemas.microsoft.com/office/powerpoint/2010/main" val="42366026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A83B458-31FF-42E0-A8C3-1B49CB3CE098}" type="datetimeFigureOut">
              <a:rPr lang="en-GB" smtClean="0"/>
              <a:pPr/>
              <a:t>20/12/2025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9F567C7-E32E-436A-B006-C3DEE182D0F8}" type="slidenum">
              <a:rPr lang="en-GB" smtClean="0"/>
              <a:pPr/>
              <a:t>‹#›</a:t>
            </a:fld>
            <a:endParaRPr lang="en-GB"/>
          </a:p>
        </p:txBody>
      </p:sp>
    </p:spTree>
    <p:extLst>
      <p:ext uri="{BB962C8B-B14F-4D97-AF65-F5344CB8AC3E}">
        <p14:creationId xmlns:p14="http://schemas.microsoft.com/office/powerpoint/2010/main" val="10892650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996" y="1709739"/>
            <a:ext cx="788807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623996" y="4589464"/>
            <a:ext cx="788807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A83B458-31FF-42E0-A8C3-1B49CB3CE098}" type="datetimeFigureOut">
              <a:rPr lang="en-GB" smtClean="0"/>
              <a:pPr/>
              <a:t>20/12/2025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9F567C7-E32E-436A-B006-C3DEE182D0F8}" type="slidenum">
              <a:rPr lang="en-GB" smtClean="0"/>
              <a:pPr/>
              <a:t>‹#›</a:t>
            </a:fld>
            <a:endParaRPr lang="en-GB"/>
          </a:p>
        </p:txBody>
      </p:sp>
    </p:spTree>
    <p:extLst>
      <p:ext uri="{BB962C8B-B14F-4D97-AF65-F5344CB8AC3E}">
        <p14:creationId xmlns:p14="http://schemas.microsoft.com/office/powerpoint/2010/main" val="1090396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28759" y="1825625"/>
            <a:ext cx="3886875"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29954" y="1825625"/>
            <a:ext cx="3886875"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FA83B458-31FF-42E0-A8C3-1B49CB3CE098}" type="datetimeFigureOut">
              <a:rPr lang="en-GB" smtClean="0"/>
              <a:pPr/>
              <a:t>20/12/2025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9F567C7-E32E-436A-B006-C3DEE182D0F8}" type="slidenum">
              <a:rPr lang="en-GB" smtClean="0"/>
              <a:pPr/>
              <a:t>‹#›</a:t>
            </a:fld>
            <a:endParaRPr lang="en-GB"/>
          </a:p>
        </p:txBody>
      </p:sp>
    </p:spTree>
    <p:extLst>
      <p:ext uri="{BB962C8B-B14F-4D97-AF65-F5344CB8AC3E}">
        <p14:creationId xmlns:p14="http://schemas.microsoft.com/office/powerpoint/2010/main" val="10243001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950" y="365126"/>
            <a:ext cx="788807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629951" y="1681163"/>
            <a:ext cx="386901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951" y="2505075"/>
            <a:ext cx="386901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29954" y="1681163"/>
            <a:ext cx="388806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954" y="2505075"/>
            <a:ext cx="3888066"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FA83B458-31FF-42E0-A8C3-1B49CB3CE098}" type="datetimeFigureOut">
              <a:rPr lang="en-GB" smtClean="0"/>
              <a:pPr/>
              <a:t>20/12/2025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9F567C7-E32E-436A-B006-C3DEE182D0F8}" type="slidenum">
              <a:rPr lang="en-GB" smtClean="0"/>
              <a:pPr/>
              <a:t>‹#›</a:t>
            </a:fld>
            <a:endParaRPr lang="en-GB"/>
          </a:p>
        </p:txBody>
      </p:sp>
    </p:spTree>
    <p:extLst>
      <p:ext uri="{BB962C8B-B14F-4D97-AF65-F5344CB8AC3E}">
        <p14:creationId xmlns:p14="http://schemas.microsoft.com/office/powerpoint/2010/main" val="37730785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FA83B458-31FF-42E0-A8C3-1B49CB3CE098}" type="datetimeFigureOut">
              <a:rPr lang="en-GB" smtClean="0"/>
              <a:pPr/>
              <a:t>20/12/2025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9F567C7-E32E-436A-B006-C3DEE182D0F8}" type="slidenum">
              <a:rPr lang="en-GB" smtClean="0"/>
              <a:pPr/>
              <a:t>‹#›</a:t>
            </a:fld>
            <a:endParaRPr lang="en-GB"/>
          </a:p>
        </p:txBody>
      </p:sp>
    </p:spTree>
    <p:extLst>
      <p:ext uri="{BB962C8B-B14F-4D97-AF65-F5344CB8AC3E}">
        <p14:creationId xmlns:p14="http://schemas.microsoft.com/office/powerpoint/2010/main" val="37628430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83B458-31FF-42E0-A8C3-1B49CB3CE098}" type="datetimeFigureOut">
              <a:rPr lang="en-GB" smtClean="0"/>
              <a:pPr/>
              <a:t>20/12/2025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9F567C7-E32E-436A-B006-C3DEE182D0F8}" type="slidenum">
              <a:rPr lang="en-GB" smtClean="0"/>
              <a:pPr/>
              <a:t>‹#›</a:t>
            </a:fld>
            <a:endParaRPr lang="en-GB"/>
          </a:p>
        </p:txBody>
      </p:sp>
    </p:spTree>
    <p:extLst>
      <p:ext uri="{BB962C8B-B14F-4D97-AF65-F5344CB8AC3E}">
        <p14:creationId xmlns:p14="http://schemas.microsoft.com/office/powerpoint/2010/main" val="17846580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951" y="457200"/>
            <a:ext cx="2949690"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3888066" y="987426"/>
            <a:ext cx="4629954"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29951" y="2057400"/>
            <a:ext cx="2949690"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A83B458-31FF-42E0-A8C3-1B49CB3CE098}" type="datetimeFigureOut">
              <a:rPr lang="en-GB" smtClean="0"/>
              <a:pPr/>
              <a:t>20/12/2025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9F567C7-E32E-436A-B006-C3DEE182D0F8}" type="slidenum">
              <a:rPr lang="en-GB" smtClean="0"/>
              <a:pPr/>
              <a:t>‹#›</a:t>
            </a:fld>
            <a:endParaRPr lang="en-GB"/>
          </a:p>
        </p:txBody>
      </p:sp>
    </p:spTree>
    <p:extLst>
      <p:ext uri="{BB962C8B-B14F-4D97-AF65-F5344CB8AC3E}">
        <p14:creationId xmlns:p14="http://schemas.microsoft.com/office/powerpoint/2010/main" val="3450930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951" y="457200"/>
            <a:ext cx="2949690"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3888066" y="987426"/>
            <a:ext cx="4629954"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629951" y="2057400"/>
            <a:ext cx="2949690"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A83B458-31FF-42E0-A8C3-1B49CB3CE098}" type="datetimeFigureOut">
              <a:rPr lang="en-GB" smtClean="0"/>
              <a:pPr/>
              <a:t>20/12/2025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9F567C7-E32E-436A-B006-C3DEE182D0F8}" type="slidenum">
              <a:rPr lang="en-GB" smtClean="0"/>
              <a:pPr/>
              <a:t>‹#›</a:t>
            </a:fld>
            <a:endParaRPr lang="en-GB"/>
          </a:p>
        </p:txBody>
      </p:sp>
    </p:spTree>
    <p:extLst>
      <p:ext uri="{BB962C8B-B14F-4D97-AF65-F5344CB8AC3E}">
        <p14:creationId xmlns:p14="http://schemas.microsoft.com/office/powerpoint/2010/main" val="34396157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759" y="365126"/>
            <a:ext cx="788807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628759" y="1825625"/>
            <a:ext cx="788807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628759" y="6356351"/>
            <a:ext cx="2057757"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83B458-31FF-42E0-A8C3-1B49CB3CE098}" type="datetimeFigureOut">
              <a:rPr lang="en-GB" smtClean="0"/>
              <a:pPr/>
              <a:t>20/12/2025</a:t>
            </a:fld>
            <a:endParaRPr lang="en-GB"/>
          </a:p>
        </p:txBody>
      </p:sp>
      <p:sp>
        <p:nvSpPr>
          <p:cNvPr id="5" name="Footer Placeholder 4"/>
          <p:cNvSpPr>
            <a:spLocks noGrp="1"/>
          </p:cNvSpPr>
          <p:nvPr>
            <p:ph type="ftr" sz="quarter" idx="3"/>
          </p:nvPr>
        </p:nvSpPr>
        <p:spPr>
          <a:xfrm>
            <a:off x="3029476" y="6356351"/>
            <a:ext cx="3086636"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9072" y="6356351"/>
            <a:ext cx="2057757"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F567C7-E32E-436A-B006-C3DEE182D0F8}" type="slidenum">
              <a:rPr lang="en-GB" smtClean="0"/>
              <a:pPr/>
              <a:t>‹#›</a:t>
            </a:fld>
            <a:endParaRPr lang="en-GB"/>
          </a:p>
        </p:txBody>
      </p:sp>
      <p:pic>
        <p:nvPicPr>
          <p:cNvPr id="8" name="Picture 7">
            <a:extLst>
              <a:ext uri="{FF2B5EF4-FFF2-40B4-BE49-F238E27FC236}">
                <a16:creationId xmlns:a16="http://schemas.microsoft.com/office/drawing/2014/main" xmlns="" id="{2D615BBF-4E56-06CC-562B-BCF33C544CD1}"/>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7487950" y="0"/>
            <a:ext cx="1618477" cy="1402483"/>
          </a:xfrm>
          <a:prstGeom prst="rect">
            <a:avLst/>
          </a:prstGeom>
        </p:spPr>
      </p:pic>
    </p:spTree>
    <p:extLst>
      <p:ext uri="{BB962C8B-B14F-4D97-AF65-F5344CB8AC3E}">
        <p14:creationId xmlns:p14="http://schemas.microsoft.com/office/powerpoint/2010/main" val="12452247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3199" y="2885090"/>
            <a:ext cx="6859191" cy="1513490"/>
          </a:xfrm>
        </p:spPr>
        <p:txBody>
          <a:bodyPr>
            <a:noAutofit/>
          </a:bodyPr>
          <a:lstStyle/>
          <a:p>
            <a:r>
              <a:rPr lang="hi-IN" sz="4800" b="1" dirty="0">
                <a:latin typeface="+mn-lt"/>
              </a:rPr>
              <a:t>पर्यावरणीय</a:t>
            </a:r>
            <a:br>
              <a:rPr lang="hi-IN" sz="4800" b="1" dirty="0">
                <a:latin typeface="+mn-lt"/>
              </a:rPr>
            </a:br>
            <a:r>
              <a:rPr lang="hi-IN" sz="4800" b="1" dirty="0">
                <a:latin typeface="+mn-lt"/>
              </a:rPr>
              <a:t> आपात स्थिति</a:t>
            </a:r>
            <a:endParaRPr lang="en-GB" sz="4800" dirty="0">
              <a:latin typeface="+mn-lt"/>
            </a:endParaRPr>
          </a:p>
        </p:txBody>
      </p:sp>
      <p:sp>
        <p:nvSpPr>
          <p:cNvPr id="3" name="TextBox 2"/>
          <p:cNvSpPr txBox="1"/>
          <p:nvPr/>
        </p:nvSpPr>
        <p:spPr>
          <a:xfrm>
            <a:off x="3184634" y="1245476"/>
            <a:ext cx="1787669" cy="769441"/>
          </a:xfrm>
          <a:prstGeom prst="rect">
            <a:avLst/>
          </a:prstGeom>
          <a:noFill/>
        </p:spPr>
        <p:txBody>
          <a:bodyPr wrap="none" rtlCol="0">
            <a:spAutoFit/>
          </a:bodyPr>
          <a:lstStyle/>
          <a:p>
            <a:r>
              <a:rPr lang="hi-IN" sz="4400" b="1" dirty="0">
                <a:solidFill>
                  <a:srgbClr val="FF0000"/>
                </a:solidFill>
              </a:rPr>
              <a:t>पाठ-</a:t>
            </a:r>
            <a:r>
              <a:rPr lang="en-IN" sz="4400" b="1" dirty="0">
                <a:solidFill>
                  <a:srgbClr val="FF0000"/>
                </a:solidFill>
              </a:rPr>
              <a:t>26</a:t>
            </a:r>
            <a:endParaRPr lang="en-US" sz="4400" b="1" dirty="0">
              <a:solidFill>
                <a:srgbClr val="FF0000"/>
              </a:solidFill>
            </a:endParaRPr>
          </a:p>
        </p:txBody>
      </p:sp>
      <p:sp>
        <p:nvSpPr>
          <p:cNvPr id="4" name="Title 1"/>
          <p:cNvSpPr txBox="1">
            <a:spLocks/>
          </p:cNvSpPr>
          <p:nvPr/>
        </p:nvSpPr>
        <p:spPr>
          <a:xfrm>
            <a:off x="7030618" y="5665695"/>
            <a:ext cx="1574801" cy="762000"/>
          </a:xfrm>
          <a:prstGeom prst="rect">
            <a:avLst/>
          </a:prstGeom>
        </p:spPr>
        <p:txBody>
          <a:bodyPr vert="horz" lIns="91440" tIns="45720" rIns="91440" bIns="45720" rtlCol="0" anchor="ctr">
            <a:normAutofit fontScale="40000" lnSpcReduction="20000"/>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sz="4000" b="1" dirty="0" smtClean="0">
                <a:solidFill>
                  <a:srgbClr val="002060"/>
                </a:solidFill>
                <a:latin typeface="Kruti Dev 011" pitchFamily="2" charset="0"/>
                <a:cs typeface="Arial" pitchFamily="34" charset="0"/>
              </a:rPr>
              <a:t>)</a:t>
            </a:r>
            <a:r>
              <a:rPr lang="en-IN" sz="4000" b="1" dirty="0" err="1" smtClean="0">
                <a:solidFill>
                  <a:srgbClr val="002060"/>
                </a:solidFill>
                <a:latin typeface="Kruti Dev 011" pitchFamily="2" charset="0"/>
                <a:cs typeface="Arial" pitchFamily="34" charset="0"/>
              </a:rPr>
              <a:t>kjk</a:t>
            </a:r>
            <a:endParaRPr lang="en-IN" sz="4000" b="1" dirty="0" smtClean="0">
              <a:solidFill>
                <a:srgbClr val="002060"/>
              </a:solidFill>
              <a:latin typeface="Kruti Dev 011" pitchFamily="2" charset="0"/>
              <a:cs typeface="Arial" pitchFamily="34" charset="0"/>
            </a:endParaRPr>
          </a:p>
          <a:p>
            <a:r>
              <a:rPr lang="en-IN" sz="4000" b="1" dirty="0" smtClean="0">
                <a:solidFill>
                  <a:srgbClr val="002060"/>
                </a:solidFill>
                <a:latin typeface="Kruti Dev 011" pitchFamily="2" charset="0"/>
                <a:cs typeface="Arial" pitchFamily="34" charset="0"/>
              </a:rPr>
              <a:t>fu0@QkekZ0</a:t>
            </a:r>
          </a:p>
          <a:p>
            <a:r>
              <a:rPr lang="en-US" sz="4000" b="1" dirty="0" err="1" smtClean="0">
                <a:solidFill>
                  <a:srgbClr val="002060"/>
                </a:solidFill>
                <a:latin typeface="Kruti Dev 011" pitchFamily="2" charset="0"/>
                <a:cs typeface="Arial" pitchFamily="34" charset="0"/>
              </a:rPr>
              <a:t>ftrsanz</a:t>
            </a:r>
            <a:r>
              <a:rPr lang="en-US" sz="4000" b="1" dirty="0" smtClean="0">
                <a:solidFill>
                  <a:srgbClr val="002060"/>
                </a:solidFill>
                <a:latin typeface="Kruti Dev 011" pitchFamily="2" charset="0"/>
                <a:cs typeface="Arial" pitchFamily="34" charset="0"/>
              </a:rPr>
              <a:t> flag ;</a:t>
            </a:r>
            <a:r>
              <a:rPr lang="en-US" sz="4000" b="1" dirty="0" err="1" smtClean="0">
                <a:solidFill>
                  <a:srgbClr val="002060"/>
                </a:solidFill>
                <a:latin typeface="Kruti Dev 011" pitchFamily="2" charset="0"/>
                <a:cs typeface="Arial" pitchFamily="34" charset="0"/>
              </a:rPr>
              <a:t>kno</a:t>
            </a:r>
            <a:endParaRPr lang="en-US" sz="4000" b="1" dirty="0">
              <a:solidFill>
                <a:srgbClr val="002060"/>
              </a:solidFill>
              <a:latin typeface="Kruti Dev 011" pitchFamily="2" charset="0"/>
              <a:cs typeface="Arial" pitchFamily="34" charset="0"/>
            </a:endParaRPr>
          </a:p>
        </p:txBody>
      </p:sp>
    </p:spTree>
    <p:extLst>
      <p:ext uri="{BB962C8B-B14F-4D97-AF65-F5344CB8AC3E}">
        <p14:creationId xmlns:p14="http://schemas.microsoft.com/office/powerpoint/2010/main" val="37424334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759" y="2508"/>
            <a:ext cx="7888070" cy="1325563"/>
          </a:xfrm>
        </p:spPr>
        <p:txBody>
          <a:bodyPr>
            <a:normAutofit/>
          </a:bodyPr>
          <a:lstStyle/>
          <a:p>
            <a:pPr algn="ctr"/>
            <a:r>
              <a:rPr lang="hi-IN" sz="4000" b="1" dirty="0">
                <a:solidFill>
                  <a:srgbClr val="FF0000"/>
                </a:solidFill>
                <a:latin typeface="+mn-lt"/>
              </a:rPr>
              <a:t>गर्मी थकावट के लिए प्रबंधन</a:t>
            </a:r>
            <a:endParaRPr lang="en-GB" sz="4000" u="sng" dirty="0">
              <a:solidFill>
                <a:srgbClr val="FF0000"/>
              </a:solidFill>
              <a:latin typeface="+mn-lt"/>
            </a:endParaRPr>
          </a:p>
        </p:txBody>
      </p:sp>
      <p:sp>
        <p:nvSpPr>
          <p:cNvPr id="3" name="Content Placeholder 2"/>
          <p:cNvSpPr>
            <a:spLocks noGrp="1"/>
          </p:cNvSpPr>
          <p:nvPr>
            <p:ph idx="1"/>
          </p:nvPr>
        </p:nvSpPr>
        <p:spPr>
          <a:xfrm>
            <a:off x="628759" y="1259034"/>
            <a:ext cx="7888070" cy="5394014"/>
          </a:xfrm>
        </p:spPr>
        <p:txBody>
          <a:bodyPr>
            <a:noAutofit/>
          </a:bodyPr>
          <a:lstStyle/>
          <a:p>
            <a:pPr marL="0">
              <a:lnSpc>
                <a:spcPct val="100000"/>
              </a:lnSpc>
              <a:spcBef>
                <a:spcPts val="0"/>
              </a:spcBef>
              <a:spcAft>
                <a:spcPts val="1200"/>
              </a:spcAft>
              <a:defRPr/>
            </a:pPr>
            <a:r>
              <a:rPr lang="hi-IN" dirty="0"/>
              <a:t>रोगी को आराम करने के लिए ठंडी जगह पर ले जाएं।
ठंड लगने के बिना रोगी को ठंडा करने के लिए आवश्यकतानुसार कपड़े हटा दें या ढीला कर दें।
रोगी को 20 से 30 सेमी ऊंचे पैरों के साथ एक लापरवाह स्थिति में रखें।
ऑक्सीजन उच्च प्रवाह का प्रशासन करें।
होश में होने पर पानी दें।
 यदि बेहोश हो तो मुंह से कुछ भी न दें;  </a:t>
            </a:r>
            <a:r>
              <a:rPr lang="en-US" dirty="0"/>
              <a:t>IV DNS </a:t>
            </a:r>
            <a:r>
              <a:rPr lang="hi-IN" dirty="0"/>
              <a:t>या </a:t>
            </a:r>
            <a:r>
              <a:rPr lang="en-US" dirty="0"/>
              <a:t>NS </a:t>
            </a:r>
            <a:r>
              <a:rPr lang="hi-IN" dirty="0"/>
              <a:t>शुरू करें और रोगी को बाहर निकालें।</a:t>
            </a:r>
            <a:endParaRPr lang="en-GB" dirty="0"/>
          </a:p>
        </p:txBody>
      </p:sp>
    </p:spTree>
    <p:extLst>
      <p:ext uri="{BB962C8B-B14F-4D97-AF65-F5344CB8AC3E}">
        <p14:creationId xmlns:p14="http://schemas.microsoft.com/office/powerpoint/2010/main" val="40974009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sz="4000" b="1" dirty="0">
                <a:solidFill>
                  <a:srgbClr val="FF0000"/>
                </a:solidFill>
                <a:latin typeface="+mn-lt"/>
              </a:rPr>
              <a:t>3) </a:t>
            </a:r>
            <a:r>
              <a:rPr lang="hi-IN" sz="4000" b="1" u="sng" dirty="0">
                <a:solidFill>
                  <a:srgbClr val="FF0000"/>
                </a:solidFill>
                <a:latin typeface="+mn-lt"/>
              </a:rPr>
              <a:t>हीट स्ट्रोक</a:t>
            </a:r>
            <a:endParaRPr lang="en-GB" sz="4000" b="1" u="sng" dirty="0">
              <a:solidFill>
                <a:srgbClr val="FF0000"/>
              </a:solidFill>
              <a:latin typeface="+mn-lt"/>
            </a:endParaRPr>
          </a:p>
        </p:txBody>
      </p:sp>
      <p:sp>
        <p:nvSpPr>
          <p:cNvPr id="3" name="Content Placeholder 2"/>
          <p:cNvSpPr>
            <a:spLocks noGrp="1"/>
          </p:cNvSpPr>
          <p:nvPr>
            <p:ph idx="1"/>
          </p:nvPr>
        </p:nvSpPr>
        <p:spPr/>
        <p:txBody>
          <a:bodyPr>
            <a:normAutofit fontScale="92500" lnSpcReduction="20000"/>
          </a:bodyPr>
          <a:lstStyle/>
          <a:p>
            <a:pPr marL="0" indent="0" algn="just">
              <a:lnSpc>
                <a:spcPct val="150000"/>
              </a:lnSpc>
              <a:buNone/>
              <a:defRPr/>
            </a:pPr>
            <a:r>
              <a:rPr lang="hi-IN" sz="3200" dirty="0"/>
              <a:t>हीट स्ट्रोक एक बहुत ही गंभीर जीवन-धमकी वाली स्थिति है। शरीर ज़्यादा गरम हो जाता है और कई मामलों में, रोगी को पसीना आना बंद हो जाता है। यदि अनुपचारित छोड़ दिया जाता है, तो मस्तिष्क की कोशिकाएं मरना शुरू हो जाएंगी।
शरीर का मुख्य तापमान 40 डिग्री सेल्सियस से अधिक होगा</a:t>
            </a:r>
            <a:endParaRPr lang="en-GB" sz="3200" dirty="0"/>
          </a:p>
        </p:txBody>
      </p:sp>
    </p:spTree>
    <p:extLst>
      <p:ext uri="{BB962C8B-B14F-4D97-AF65-F5344CB8AC3E}">
        <p14:creationId xmlns:p14="http://schemas.microsoft.com/office/powerpoint/2010/main" val="38069825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759" y="322262"/>
            <a:ext cx="7888070" cy="1163643"/>
          </a:xfrm>
        </p:spPr>
        <p:txBody>
          <a:bodyPr>
            <a:normAutofit/>
          </a:bodyPr>
          <a:lstStyle/>
          <a:p>
            <a:pPr algn="ctr"/>
            <a:r>
              <a:rPr lang="hi-IN" b="1" u="sng" dirty="0">
                <a:solidFill>
                  <a:srgbClr val="FF0000"/>
                </a:solidFill>
                <a:latin typeface="+mn-lt"/>
              </a:rPr>
              <a:t>हीट स्ट्रोक के संकेत और लक्षण</a:t>
            </a:r>
            <a:endParaRPr lang="en-GB" u="sng" dirty="0">
              <a:solidFill>
                <a:srgbClr val="FF0000"/>
              </a:solidFill>
              <a:latin typeface="+mn-lt"/>
            </a:endParaRPr>
          </a:p>
        </p:txBody>
      </p:sp>
      <p:sp>
        <p:nvSpPr>
          <p:cNvPr id="3" name="Content Placeholder 2"/>
          <p:cNvSpPr>
            <a:spLocks noGrp="1"/>
          </p:cNvSpPr>
          <p:nvPr>
            <p:ph idx="1"/>
          </p:nvPr>
        </p:nvSpPr>
        <p:spPr>
          <a:xfrm>
            <a:off x="628759" y="1655382"/>
            <a:ext cx="7888070" cy="4631943"/>
          </a:xfrm>
        </p:spPr>
        <p:txBody>
          <a:bodyPr>
            <a:noAutofit/>
          </a:bodyPr>
          <a:lstStyle/>
          <a:p>
            <a:pPr>
              <a:lnSpc>
                <a:spcPct val="100000"/>
              </a:lnSpc>
              <a:spcBef>
                <a:spcPct val="50000"/>
              </a:spcBef>
            </a:pPr>
            <a:r>
              <a:rPr lang="hi-IN" sz="3200" dirty="0"/>
              <a:t>गहरी, तेज़ साँस।
तेजी से मजबूत नाड़ी के बाद तेजी से कमजोर नाड़ी।
सूखी, गर्म त्वचा, कभी-कभी लाल।
फैली हुई पुतलियाँ।
चेतना का संभावित नुकसान
ऐंठन या मांसपेशियों में कंपकंपी।</a:t>
            </a:r>
            <a:endParaRPr lang="en-US" sz="3200" dirty="0"/>
          </a:p>
        </p:txBody>
      </p:sp>
      <p:sp>
        <p:nvSpPr>
          <p:cNvPr id="4" name="TextBox 3"/>
          <p:cNvSpPr txBox="1"/>
          <p:nvPr/>
        </p:nvSpPr>
        <p:spPr>
          <a:xfrm>
            <a:off x="8516829" y="6429380"/>
            <a:ext cx="628759" cy="646331"/>
          </a:xfrm>
          <a:prstGeom prst="rect">
            <a:avLst/>
          </a:prstGeom>
          <a:noFill/>
        </p:spPr>
        <p:txBody>
          <a:bodyPr wrap="square" rtlCol="0">
            <a:spAutoFit/>
          </a:bodyPr>
          <a:lstStyle/>
          <a:p>
            <a:r>
              <a:rPr lang="en-GB" dirty="0" err="1"/>
              <a:t>Cont</a:t>
            </a:r>
            <a:r>
              <a:rPr lang="en-GB" dirty="0"/>
              <a:t>…</a:t>
            </a:r>
          </a:p>
        </p:txBody>
      </p:sp>
    </p:spTree>
    <p:extLst>
      <p:ext uri="{BB962C8B-B14F-4D97-AF65-F5344CB8AC3E}">
        <p14:creationId xmlns:p14="http://schemas.microsoft.com/office/powerpoint/2010/main" val="7990958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759" y="491255"/>
            <a:ext cx="7888070" cy="738460"/>
          </a:xfrm>
        </p:spPr>
        <p:txBody>
          <a:bodyPr>
            <a:normAutofit/>
          </a:bodyPr>
          <a:lstStyle/>
          <a:p>
            <a:pPr algn="ctr"/>
            <a:r>
              <a:rPr lang="hi-IN" sz="4000" u="sng" dirty="0">
                <a:solidFill>
                  <a:srgbClr val="FF0000"/>
                </a:solidFill>
                <a:latin typeface="+mn-lt"/>
              </a:rPr>
              <a:t>हीट स्ट्रोक के लिए प्रबंधन</a:t>
            </a:r>
            <a:endParaRPr lang="en-GB" sz="4000" u="sng" dirty="0">
              <a:latin typeface="+mn-lt"/>
            </a:endParaRPr>
          </a:p>
        </p:txBody>
      </p:sp>
      <p:sp>
        <p:nvSpPr>
          <p:cNvPr id="3" name="Content Placeholder 2"/>
          <p:cNvSpPr>
            <a:spLocks noGrp="1"/>
          </p:cNvSpPr>
          <p:nvPr>
            <p:ph idx="1"/>
          </p:nvPr>
        </p:nvSpPr>
        <p:spPr>
          <a:xfrm>
            <a:off x="628759" y="1754185"/>
            <a:ext cx="8009534" cy="4351338"/>
          </a:xfrm>
        </p:spPr>
        <p:txBody>
          <a:bodyPr>
            <a:noAutofit/>
          </a:bodyPr>
          <a:lstStyle/>
          <a:p>
            <a:pPr algn="just">
              <a:lnSpc>
                <a:spcPct val="100000"/>
              </a:lnSpc>
              <a:spcAft>
                <a:spcPts val="1200"/>
              </a:spcAft>
              <a:defRPr/>
            </a:pPr>
            <a:r>
              <a:rPr lang="hi-IN" sz="3200" dirty="0"/>
              <a:t>रोगी को किसी भी तरह से जल्दी ठंडा करें। रोगी को गर्मी के स्रोत से दूर ले जाएं। उसके कपड़े उतारें और रोगी को गीली चादरों से लपेट दें। चादरों पर ठंडा पानी डालें। इससे रोगी के मुख्य तापमान को सामान्य करना चाहिए और मस्तिष्क की कोशिकाओं को मरने से रोकने में मदद मिलनी चाहिए।</a:t>
            </a:r>
            <a:endParaRPr lang="en-US" sz="3200" dirty="0"/>
          </a:p>
        </p:txBody>
      </p:sp>
    </p:spTree>
    <p:extLst>
      <p:ext uri="{BB962C8B-B14F-4D97-AF65-F5344CB8AC3E}">
        <p14:creationId xmlns:p14="http://schemas.microsoft.com/office/powerpoint/2010/main" val="19227155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759" y="491255"/>
            <a:ext cx="7888070" cy="738460"/>
          </a:xfrm>
        </p:spPr>
        <p:txBody>
          <a:bodyPr>
            <a:normAutofit/>
          </a:bodyPr>
          <a:lstStyle/>
          <a:p>
            <a:pPr algn="ctr"/>
            <a:r>
              <a:rPr lang="hi-IN" sz="4000" u="sng" dirty="0">
                <a:solidFill>
                  <a:srgbClr val="FF0000"/>
                </a:solidFill>
                <a:latin typeface="+mn-lt"/>
              </a:rPr>
              <a:t>हीट स्ट्रोक के लिए प्रबंधन</a:t>
            </a:r>
            <a:endParaRPr lang="en-GB" sz="4000" u="sng" dirty="0">
              <a:latin typeface="+mn-lt"/>
            </a:endParaRPr>
          </a:p>
        </p:txBody>
      </p:sp>
      <p:sp>
        <p:nvSpPr>
          <p:cNvPr id="3" name="Content Placeholder 2"/>
          <p:cNvSpPr>
            <a:spLocks noGrp="1"/>
          </p:cNvSpPr>
          <p:nvPr>
            <p:ph idx="1"/>
          </p:nvPr>
        </p:nvSpPr>
        <p:spPr>
          <a:xfrm>
            <a:off x="628759" y="1754185"/>
            <a:ext cx="8009534" cy="4351338"/>
          </a:xfrm>
        </p:spPr>
        <p:txBody>
          <a:bodyPr>
            <a:noAutofit/>
          </a:bodyPr>
          <a:lstStyle/>
          <a:p>
            <a:pPr algn="just">
              <a:lnSpc>
                <a:spcPct val="100000"/>
              </a:lnSpc>
              <a:spcAft>
                <a:spcPts val="1200"/>
              </a:spcAft>
              <a:defRPr/>
            </a:pPr>
            <a:r>
              <a:rPr lang="hi-IN" sz="3200" dirty="0"/>
              <a:t>प्रत्येक बगल के नीचे, घुटनों के पीछे और टखनों के आसपास और गर्दन के प्रत्येक तरफ एक ठंडे बैग या आइस पैक रखें।
एक बड़े कंटेनर या बाथटब की तलाश करें और रोगी को गर्दन तक ठंडे पानी में डुबो दें। पानी को ठंडा करने के लिए बर्फ का प्रयोग करें।</a:t>
            </a:r>
            <a:endParaRPr lang="en-GB" sz="3200" dirty="0"/>
          </a:p>
        </p:txBody>
      </p:sp>
    </p:spTree>
    <p:extLst>
      <p:ext uri="{BB962C8B-B14F-4D97-AF65-F5344CB8AC3E}">
        <p14:creationId xmlns:p14="http://schemas.microsoft.com/office/powerpoint/2010/main" val="19227155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03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6841" y="236483"/>
            <a:ext cx="8387256" cy="62720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3" name="Straight Connector 2"/>
          <p:cNvCxnSpPr/>
          <p:nvPr/>
        </p:nvCxnSpPr>
        <p:spPr>
          <a:xfrm rot="5400000">
            <a:off x="5841124" y="3476297"/>
            <a:ext cx="5849011" cy="1"/>
          </a:xfrm>
          <a:prstGeom prst="line">
            <a:avLst/>
          </a:prstGeom>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29918654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759" y="207466"/>
            <a:ext cx="7888070" cy="706929"/>
          </a:xfrm>
        </p:spPr>
        <p:txBody>
          <a:bodyPr/>
          <a:lstStyle/>
          <a:p>
            <a:pPr algn="ctr"/>
            <a:r>
              <a:rPr lang="hi-IN" sz="4000" b="1" u="sng" dirty="0">
                <a:solidFill>
                  <a:srgbClr val="FF0000"/>
                </a:solidFill>
                <a:latin typeface="+mn-lt"/>
              </a:rPr>
              <a:t>निर्जलीकरण</a:t>
            </a:r>
            <a:r>
              <a:rPr lang="en-US" b="1" u="sng" dirty="0">
                <a:solidFill>
                  <a:srgbClr val="FF0000"/>
                </a:solidFill>
                <a:latin typeface="+mn-lt"/>
              </a:rPr>
              <a:t> </a:t>
            </a:r>
            <a:endParaRPr lang="en-GB" u="sng" dirty="0">
              <a:solidFill>
                <a:srgbClr val="FF0000"/>
              </a:solidFill>
              <a:latin typeface="+mn-lt"/>
            </a:endParaRPr>
          </a:p>
        </p:txBody>
      </p:sp>
      <p:sp>
        <p:nvSpPr>
          <p:cNvPr id="3" name="Content Placeholder 2"/>
          <p:cNvSpPr>
            <a:spLocks noGrp="1"/>
          </p:cNvSpPr>
          <p:nvPr>
            <p:ph idx="1"/>
          </p:nvPr>
        </p:nvSpPr>
        <p:spPr>
          <a:xfrm>
            <a:off x="628759" y="1292772"/>
            <a:ext cx="7947682" cy="4840023"/>
          </a:xfrm>
        </p:spPr>
        <p:txBody>
          <a:bodyPr>
            <a:normAutofit fontScale="70000" lnSpcReduction="20000"/>
          </a:bodyPr>
          <a:lstStyle/>
          <a:p>
            <a:pPr algn="just">
              <a:lnSpc>
                <a:spcPct val="150000"/>
              </a:lnSpc>
              <a:defRPr/>
            </a:pPr>
            <a:r>
              <a:rPr lang="hi-IN" sz="3600" dirty="0"/>
              <a:t>वयस्क मानव शरीर में 55-60% शरीर होता है जो पानी के रूप में होता है और इसे इंट्रासेल्युलर (70%), एक्स्ट्रासेल्युलर (30% लगभग 12 एल) जैसे विभिन्न डिब्बों में वितरित किया जाता है। इस बाह्य कोशिकीय पानी में से 75% अंतरालीय और 25% इंट्रावास्कुलर है। 
पानी जठरांत्र संबंधी मार्ग के माध्यम से शरीर में प्रवेश करता है और बाहर निकलता है और फेफड़ों, त्वचा और गुर्दे के माध्यम से नुकसान होता है</a:t>
            </a:r>
            <a:endParaRPr lang="en-US" sz="3600" dirty="0"/>
          </a:p>
        </p:txBody>
      </p:sp>
    </p:spTree>
    <p:extLst>
      <p:ext uri="{BB962C8B-B14F-4D97-AF65-F5344CB8AC3E}">
        <p14:creationId xmlns:p14="http://schemas.microsoft.com/office/powerpoint/2010/main" val="22121348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759" y="207466"/>
            <a:ext cx="7888070" cy="706929"/>
          </a:xfrm>
        </p:spPr>
        <p:txBody>
          <a:bodyPr/>
          <a:lstStyle/>
          <a:p>
            <a:pPr algn="ctr"/>
            <a:r>
              <a:rPr lang="hi-IN" sz="4000" b="1" u="sng" dirty="0">
                <a:solidFill>
                  <a:srgbClr val="FF0000"/>
                </a:solidFill>
                <a:latin typeface="+mn-lt"/>
              </a:rPr>
              <a:t>निर्जलीकरण</a:t>
            </a:r>
            <a:r>
              <a:rPr lang="en-US" b="1" u="sng" dirty="0">
                <a:solidFill>
                  <a:srgbClr val="FF0000"/>
                </a:solidFill>
                <a:latin typeface="+mn-lt"/>
              </a:rPr>
              <a:t> </a:t>
            </a:r>
            <a:endParaRPr lang="en-GB" u="sng" dirty="0">
              <a:solidFill>
                <a:srgbClr val="FF0000"/>
              </a:solidFill>
              <a:latin typeface="+mn-lt"/>
            </a:endParaRPr>
          </a:p>
        </p:txBody>
      </p:sp>
      <p:sp>
        <p:nvSpPr>
          <p:cNvPr id="3" name="Content Placeholder 2"/>
          <p:cNvSpPr>
            <a:spLocks noGrp="1"/>
          </p:cNvSpPr>
          <p:nvPr>
            <p:ph idx="1"/>
          </p:nvPr>
        </p:nvSpPr>
        <p:spPr>
          <a:xfrm>
            <a:off x="628759" y="977462"/>
            <a:ext cx="8105338" cy="5517931"/>
          </a:xfrm>
        </p:spPr>
        <p:txBody>
          <a:bodyPr>
            <a:normAutofit fontScale="70000" lnSpcReduction="20000"/>
          </a:bodyPr>
          <a:lstStyle/>
          <a:p>
            <a:pPr marL="0" indent="0" algn="just">
              <a:lnSpc>
                <a:spcPct val="150000"/>
              </a:lnSpc>
              <a:buNone/>
              <a:defRPr/>
            </a:pPr>
            <a:r>
              <a:rPr lang="hi-IN" sz="3600" dirty="0"/>
              <a:t>निर्जलीकरण एक ऐसी अवस्था है जहां शरीर का अतिरिक्त सेलुलर तरल पदार्थ इलेक्ट्रोलाइट हानि के साथ या उसके बिना खो जाता है।</a:t>
            </a:r>
            <a:r>
              <a:rPr lang="en-US" sz="3600" dirty="0"/>
              <a:t>     </a:t>
            </a:r>
          </a:p>
          <a:p>
            <a:pPr marL="0" indent="0" algn="just">
              <a:lnSpc>
                <a:spcPct val="150000"/>
              </a:lnSpc>
              <a:buNone/>
              <a:defRPr/>
            </a:pPr>
            <a:r>
              <a:rPr lang="hi-IN" sz="3600" dirty="0"/>
              <a:t>ईसीएफ की कमी के कारण</a:t>
            </a:r>
            <a:r>
              <a:rPr lang="en-US" sz="3600" dirty="0"/>
              <a:t>:</a:t>
            </a:r>
          </a:p>
          <a:p>
            <a:pPr algn="just">
              <a:lnSpc>
                <a:spcPct val="150000"/>
              </a:lnSpc>
              <a:buNone/>
              <a:defRPr/>
            </a:pPr>
            <a:r>
              <a:rPr lang="en-US" sz="3600" dirty="0"/>
              <a:t>           </a:t>
            </a:r>
            <a:r>
              <a:rPr lang="hi-IN" sz="3600" dirty="0"/>
              <a:t>जीआईटी से</a:t>
            </a:r>
            <a:r>
              <a:rPr lang="en-US" sz="3600" dirty="0"/>
              <a:t>-</a:t>
            </a:r>
          </a:p>
          <a:p>
            <a:pPr marL="1482725" indent="457200" algn="just">
              <a:lnSpc>
                <a:spcPct val="150000"/>
              </a:lnSpc>
              <a:defRPr/>
            </a:pPr>
            <a:r>
              <a:rPr lang="hi-IN" sz="3600" dirty="0"/>
              <a:t>उल्टी
दस्त
नासूर
आंतों में रुकावट</a:t>
            </a:r>
            <a:r>
              <a:rPr lang="en-US" sz="3600" dirty="0"/>
              <a:t> </a:t>
            </a:r>
          </a:p>
          <a:p>
            <a:pPr algn="just">
              <a:lnSpc>
                <a:spcPct val="150000"/>
              </a:lnSpc>
              <a:defRPr/>
            </a:pPr>
            <a:endParaRPr lang="en-US" sz="3500" dirty="0"/>
          </a:p>
          <a:p>
            <a:endParaRPr lang="en-GB" sz="3200" dirty="0"/>
          </a:p>
        </p:txBody>
      </p:sp>
    </p:spTree>
    <p:extLst>
      <p:ext uri="{BB962C8B-B14F-4D97-AF65-F5344CB8AC3E}">
        <p14:creationId xmlns:p14="http://schemas.microsoft.com/office/powerpoint/2010/main" val="22121348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759" y="207466"/>
            <a:ext cx="7888070" cy="706929"/>
          </a:xfrm>
        </p:spPr>
        <p:txBody>
          <a:bodyPr/>
          <a:lstStyle/>
          <a:p>
            <a:pPr algn="ctr"/>
            <a:r>
              <a:rPr lang="hi-IN" sz="4000" b="1" u="sng" dirty="0">
                <a:solidFill>
                  <a:srgbClr val="FF0000"/>
                </a:solidFill>
                <a:latin typeface="+mn-lt"/>
              </a:rPr>
              <a:t>निर्जलीकरण</a:t>
            </a:r>
            <a:r>
              <a:rPr lang="en-US" b="1" u="sng" dirty="0">
                <a:solidFill>
                  <a:srgbClr val="FF0000"/>
                </a:solidFill>
                <a:latin typeface="+mn-lt"/>
              </a:rPr>
              <a:t> </a:t>
            </a:r>
            <a:endParaRPr lang="en-GB" u="sng" dirty="0">
              <a:solidFill>
                <a:srgbClr val="FF0000"/>
              </a:solidFill>
              <a:latin typeface="+mn-lt"/>
            </a:endParaRPr>
          </a:p>
        </p:txBody>
      </p:sp>
      <p:sp>
        <p:nvSpPr>
          <p:cNvPr id="3" name="Content Placeholder 2"/>
          <p:cNvSpPr>
            <a:spLocks noGrp="1"/>
          </p:cNvSpPr>
          <p:nvPr>
            <p:ph idx="1"/>
          </p:nvPr>
        </p:nvSpPr>
        <p:spPr>
          <a:xfrm>
            <a:off x="628759" y="977462"/>
            <a:ext cx="7884620" cy="5517931"/>
          </a:xfrm>
        </p:spPr>
        <p:txBody>
          <a:bodyPr>
            <a:normAutofit fontScale="85000" lnSpcReduction="20000"/>
          </a:bodyPr>
          <a:lstStyle/>
          <a:p>
            <a:pPr marL="0" indent="0" algn="just">
              <a:lnSpc>
                <a:spcPct val="150000"/>
              </a:lnSpc>
              <a:buNone/>
              <a:defRPr/>
            </a:pPr>
            <a:r>
              <a:rPr lang="hi-IN" sz="3600" dirty="0"/>
              <a:t>गुर्दे से</a:t>
            </a:r>
            <a:r>
              <a:rPr lang="en-US" sz="3600" dirty="0"/>
              <a:t>:- </a:t>
            </a:r>
          </a:p>
          <a:p>
            <a:pPr marL="457200" indent="457200" algn="just">
              <a:lnSpc>
                <a:spcPct val="120000"/>
              </a:lnSpc>
              <a:spcBef>
                <a:spcPts val="0"/>
              </a:spcBef>
              <a:defRPr/>
            </a:pPr>
            <a:r>
              <a:rPr lang="hi-IN" sz="3300" dirty="0"/>
              <a:t>मधुमेह 
गुर्दे के रोग
मूत्रवर्धक जैसी दवाएं</a:t>
            </a:r>
            <a:r>
              <a:rPr lang="en-US" sz="3300" dirty="0"/>
              <a:t>  </a:t>
            </a:r>
          </a:p>
          <a:p>
            <a:pPr marL="0" indent="0" algn="just">
              <a:lnSpc>
                <a:spcPct val="120000"/>
              </a:lnSpc>
              <a:spcBef>
                <a:spcPts val="0"/>
              </a:spcBef>
              <a:buNone/>
              <a:defRPr/>
            </a:pPr>
            <a:r>
              <a:rPr lang="hi-IN" sz="3300" dirty="0"/>
              <a:t>त्वचा से</a:t>
            </a:r>
            <a:r>
              <a:rPr lang="en-US" sz="3300" dirty="0"/>
              <a:t>:- </a:t>
            </a:r>
          </a:p>
          <a:p>
            <a:pPr marL="457200" indent="457200" algn="just">
              <a:lnSpc>
                <a:spcPct val="100000"/>
              </a:lnSpc>
              <a:spcBef>
                <a:spcPts val="0"/>
              </a:spcBef>
              <a:defRPr/>
            </a:pPr>
            <a:r>
              <a:rPr lang="hi-IN" sz="3300" dirty="0"/>
              <a:t>गर्म वातावरण में पसीना, बुखार</a:t>
            </a:r>
            <a:r>
              <a:rPr lang="en-IN" sz="3300" dirty="0"/>
              <a:t> </a:t>
            </a:r>
            <a:r>
              <a:rPr lang="hi-IN" sz="3300" dirty="0"/>
              <a:t>आदि</a:t>
            </a:r>
            <a:r>
              <a:rPr lang="en-US" sz="3300" dirty="0"/>
              <a:t>  </a:t>
            </a:r>
          </a:p>
          <a:p>
            <a:pPr marL="0" indent="0" algn="just">
              <a:lnSpc>
                <a:spcPct val="100000"/>
              </a:lnSpc>
              <a:spcBef>
                <a:spcPts val="0"/>
              </a:spcBef>
              <a:buNone/>
              <a:defRPr/>
            </a:pPr>
            <a:r>
              <a:rPr lang="hi-IN" sz="3300" dirty="0"/>
              <a:t>गुर्दे से</a:t>
            </a:r>
            <a:r>
              <a:rPr lang="en-US" sz="3300" dirty="0"/>
              <a:t>:- </a:t>
            </a:r>
          </a:p>
          <a:p>
            <a:pPr marL="457200" indent="520700" algn="just">
              <a:lnSpc>
                <a:spcPct val="150000"/>
              </a:lnSpc>
              <a:spcBef>
                <a:spcPts val="0"/>
              </a:spcBef>
              <a:defRPr/>
            </a:pPr>
            <a:r>
              <a:rPr lang="hi-IN" sz="3300" dirty="0"/>
              <a:t>जलता
जलोदर 
पेरिटोनिटिस 
तीव्र अग्नाशयशोथ</a:t>
            </a:r>
            <a:endParaRPr lang="en-US" sz="3500" dirty="0"/>
          </a:p>
          <a:p>
            <a:endParaRPr lang="en-GB" sz="3200" dirty="0"/>
          </a:p>
        </p:txBody>
      </p:sp>
    </p:spTree>
    <p:extLst>
      <p:ext uri="{BB962C8B-B14F-4D97-AF65-F5344CB8AC3E}">
        <p14:creationId xmlns:p14="http://schemas.microsoft.com/office/powerpoint/2010/main" val="22121348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759" y="322262"/>
            <a:ext cx="7888070" cy="702497"/>
          </a:xfrm>
        </p:spPr>
        <p:txBody>
          <a:bodyPr>
            <a:normAutofit/>
          </a:bodyPr>
          <a:lstStyle/>
          <a:p>
            <a:pPr algn="ctr"/>
            <a:r>
              <a:rPr lang="hi-IN" sz="4000" b="1" u="sng" dirty="0">
                <a:solidFill>
                  <a:srgbClr val="FF0000"/>
                </a:solidFill>
                <a:latin typeface="+mn-lt"/>
              </a:rPr>
              <a:t>संकेत और लक्षण</a:t>
            </a:r>
            <a:endParaRPr lang="en-GB" sz="4000" u="sng" dirty="0">
              <a:solidFill>
                <a:srgbClr val="FF0000"/>
              </a:solidFill>
              <a:latin typeface="+mn-lt"/>
            </a:endParaRPr>
          </a:p>
        </p:txBody>
      </p:sp>
      <p:sp>
        <p:nvSpPr>
          <p:cNvPr id="3" name="Content Placeholder 2"/>
          <p:cNvSpPr>
            <a:spLocks noGrp="1"/>
          </p:cNvSpPr>
          <p:nvPr>
            <p:ph idx="1"/>
          </p:nvPr>
        </p:nvSpPr>
        <p:spPr>
          <a:xfrm>
            <a:off x="628759" y="1371594"/>
            <a:ext cx="7888070" cy="4631943"/>
          </a:xfrm>
        </p:spPr>
        <p:txBody>
          <a:bodyPr>
            <a:noAutofit/>
          </a:bodyPr>
          <a:lstStyle/>
          <a:p>
            <a:pPr>
              <a:lnSpc>
                <a:spcPct val="100000"/>
              </a:lnSpc>
              <a:spcBef>
                <a:spcPct val="50000"/>
              </a:spcBef>
            </a:pPr>
            <a:r>
              <a:rPr lang="hi-IN" sz="3200" dirty="0"/>
              <a:t>अत्यधिक प्यास।
केंद्रित मूत्र और बाद में मूत्र उत्पादन में कमी।
चक्कर आना या बेहोशी।
कमजोरी।
हाइपोटेंशन, विशेष रूप से पोस्टुरल हाइपोटेंशन
त्वचा की मरोड़ का नुकसान।</a:t>
            </a:r>
            <a:endParaRPr lang="en-US" sz="3200" dirty="0"/>
          </a:p>
        </p:txBody>
      </p:sp>
      <p:sp>
        <p:nvSpPr>
          <p:cNvPr id="4" name="TextBox 3"/>
          <p:cNvSpPr txBox="1"/>
          <p:nvPr/>
        </p:nvSpPr>
        <p:spPr>
          <a:xfrm>
            <a:off x="8516829" y="6429380"/>
            <a:ext cx="628759" cy="646331"/>
          </a:xfrm>
          <a:prstGeom prst="rect">
            <a:avLst/>
          </a:prstGeom>
          <a:noFill/>
        </p:spPr>
        <p:txBody>
          <a:bodyPr wrap="square" rtlCol="0">
            <a:spAutoFit/>
          </a:bodyPr>
          <a:lstStyle/>
          <a:p>
            <a:r>
              <a:rPr lang="en-GB" dirty="0" err="1"/>
              <a:t>Cont</a:t>
            </a:r>
            <a:r>
              <a:rPr lang="en-GB" dirty="0"/>
              <a:t>…</a:t>
            </a:r>
          </a:p>
        </p:txBody>
      </p:sp>
    </p:spTree>
    <p:extLst>
      <p:ext uri="{BB962C8B-B14F-4D97-AF65-F5344CB8AC3E}">
        <p14:creationId xmlns:p14="http://schemas.microsoft.com/office/powerpoint/2010/main" val="7990958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759" y="-13258"/>
            <a:ext cx="7888070" cy="1249363"/>
          </a:xfrm>
        </p:spPr>
        <p:txBody>
          <a:bodyPr>
            <a:noAutofit/>
          </a:bodyPr>
          <a:lstStyle/>
          <a:p>
            <a:pPr algn="ctr"/>
            <a:r>
              <a:rPr lang="hi-IN" b="1" u="sng" dirty="0">
                <a:solidFill>
                  <a:srgbClr val="FF0000"/>
                </a:solidFill>
                <a:latin typeface="+mn-lt"/>
              </a:rPr>
              <a:t>उद्देश्यों</a:t>
            </a:r>
            <a:endParaRPr lang="en-GB" dirty="0"/>
          </a:p>
        </p:txBody>
      </p:sp>
      <p:sp>
        <p:nvSpPr>
          <p:cNvPr id="3" name="Content Placeholder 2"/>
          <p:cNvSpPr>
            <a:spLocks noGrp="1"/>
          </p:cNvSpPr>
          <p:nvPr>
            <p:ph idx="1"/>
          </p:nvPr>
        </p:nvSpPr>
        <p:spPr>
          <a:xfrm>
            <a:off x="472967" y="1192759"/>
            <a:ext cx="8339958" cy="5018854"/>
          </a:xfrm>
        </p:spPr>
        <p:txBody>
          <a:bodyPr>
            <a:noAutofit/>
          </a:bodyPr>
          <a:lstStyle/>
          <a:p>
            <a:pPr marL="0" indent="0">
              <a:buNone/>
              <a:defRPr/>
            </a:pPr>
            <a:r>
              <a:rPr lang="hi-IN" sz="3200" b="1" dirty="0"/>
              <a:t>इस पाठ के पूरा होने पर, आप निम्न में सक्षम होंगे</a:t>
            </a:r>
            <a:r>
              <a:rPr lang="en-US" sz="3200" b="1" dirty="0"/>
              <a:t>:</a:t>
            </a:r>
          </a:p>
          <a:p>
            <a:pPr>
              <a:defRPr/>
            </a:pPr>
            <a:r>
              <a:rPr lang="hi-IN" sz="3200" dirty="0"/>
              <a:t>हीट क्रैम्प, हीट थकावट और हीट स्ट्रोक के संकेतों और लक्षणों की सूची बनाएं। उनके प्रबंधन का वर्णन करें।
तीन गर्मी आपात स्थितियों के बीच विभेदक विशेषताओं की सूची बनाएं।
निर्जलीकरण की व्याख्या करें और कारणों को सूचीबद्ध करें।
निर्जलीकरण के संकेतों और लक्षणों की गणना करें और इसके प्रबंधन की व्याख्या करें।</a:t>
            </a:r>
            <a:endParaRPr lang="en-GB" sz="3200" dirty="0"/>
          </a:p>
        </p:txBody>
      </p:sp>
      <p:sp>
        <p:nvSpPr>
          <p:cNvPr id="4" name="TextBox 3"/>
          <p:cNvSpPr txBox="1"/>
          <p:nvPr/>
        </p:nvSpPr>
        <p:spPr>
          <a:xfrm>
            <a:off x="8338204" y="6415088"/>
            <a:ext cx="807384" cy="369332"/>
          </a:xfrm>
          <a:prstGeom prst="rect">
            <a:avLst/>
          </a:prstGeom>
          <a:noFill/>
        </p:spPr>
        <p:txBody>
          <a:bodyPr wrap="square" rtlCol="0">
            <a:spAutoFit/>
          </a:bodyPr>
          <a:lstStyle/>
          <a:p>
            <a:r>
              <a:rPr lang="en-GB" dirty="0" err="1"/>
              <a:t>Cont</a:t>
            </a:r>
            <a:r>
              <a:rPr lang="en-GB" dirty="0"/>
              <a:t>…</a:t>
            </a:r>
          </a:p>
        </p:txBody>
      </p:sp>
    </p:spTree>
    <p:extLst>
      <p:ext uri="{BB962C8B-B14F-4D97-AF65-F5344CB8AC3E}">
        <p14:creationId xmlns:p14="http://schemas.microsoft.com/office/powerpoint/2010/main" val="9136073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759" y="322262"/>
            <a:ext cx="7888070" cy="702497"/>
          </a:xfrm>
        </p:spPr>
        <p:txBody>
          <a:bodyPr>
            <a:normAutofit/>
          </a:bodyPr>
          <a:lstStyle/>
          <a:p>
            <a:pPr algn="ctr"/>
            <a:r>
              <a:rPr lang="hi-IN" sz="4000" b="1" u="sng" dirty="0">
                <a:solidFill>
                  <a:srgbClr val="FF0000"/>
                </a:solidFill>
                <a:latin typeface="+mn-lt"/>
              </a:rPr>
              <a:t>संकेत और लक्षण</a:t>
            </a:r>
            <a:endParaRPr lang="en-GB" sz="4000" u="sng" dirty="0">
              <a:solidFill>
                <a:srgbClr val="FF0000"/>
              </a:solidFill>
              <a:latin typeface="+mn-lt"/>
            </a:endParaRPr>
          </a:p>
        </p:txBody>
      </p:sp>
      <p:sp>
        <p:nvSpPr>
          <p:cNvPr id="3" name="Content Placeholder 2"/>
          <p:cNvSpPr>
            <a:spLocks noGrp="1"/>
          </p:cNvSpPr>
          <p:nvPr>
            <p:ph idx="1"/>
          </p:nvPr>
        </p:nvSpPr>
        <p:spPr>
          <a:xfrm>
            <a:off x="628759" y="1371594"/>
            <a:ext cx="7888070" cy="4631943"/>
          </a:xfrm>
        </p:spPr>
        <p:txBody>
          <a:bodyPr>
            <a:noAutofit/>
          </a:bodyPr>
          <a:lstStyle/>
          <a:p>
            <a:pPr>
              <a:lnSpc>
                <a:spcPct val="100000"/>
              </a:lnSpc>
              <a:spcBef>
                <a:spcPct val="50000"/>
              </a:spcBef>
            </a:pPr>
            <a:r>
              <a:rPr lang="hi-IN" sz="3200" dirty="0"/>
              <a:t>तेजी से नाड़ी दर।
उथली तेजी से सांस लेना।
भ्रम, स्तब्धता।
सिस्टोलिक बीपी &lt;100 </a:t>
            </a:r>
            <a:r>
              <a:rPr lang="en-US" sz="3200" dirty="0"/>
              <a:t>mmHg
</a:t>
            </a:r>
            <a:r>
              <a:rPr lang="hi-IN" sz="3200" dirty="0"/>
              <a:t>ठंडे हाथ-पैर और खराब केशिका वापसी।</a:t>
            </a:r>
            <a:endParaRPr lang="en-US" sz="3200" dirty="0"/>
          </a:p>
        </p:txBody>
      </p:sp>
      <p:sp>
        <p:nvSpPr>
          <p:cNvPr id="4" name="TextBox 3"/>
          <p:cNvSpPr txBox="1"/>
          <p:nvPr/>
        </p:nvSpPr>
        <p:spPr>
          <a:xfrm>
            <a:off x="8516829" y="6429380"/>
            <a:ext cx="628759" cy="646331"/>
          </a:xfrm>
          <a:prstGeom prst="rect">
            <a:avLst/>
          </a:prstGeom>
          <a:noFill/>
        </p:spPr>
        <p:txBody>
          <a:bodyPr wrap="square" rtlCol="0">
            <a:spAutoFit/>
          </a:bodyPr>
          <a:lstStyle/>
          <a:p>
            <a:r>
              <a:rPr lang="en-GB" dirty="0" err="1"/>
              <a:t>Cont</a:t>
            </a:r>
            <a:r>
              <a:rPr lang="en-GB" dirty="0"/>
              <a:t>…</a:t>
            </a:r>
          </a:p>
        </p:txBody>
      </p:sp>
    </p:spTree>
    <p:extLst>
      <p:ext uri="{BB962C8B-B14F-4D97-AF65-F5344CB8AC3E}">
        <p14:creationId xmlns:p14="http://schemas.microsoft.com/office/powerpoint/2010/main" val="7990958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759" y="491255"/>
            <a:ext cx="7888070" cy="738460"/>
          </a:xfrm>
        </p:spPr>
        <p:txBody>
          <a:bodyPr>
            <a:normAutofit/>
          </a:bodyPr>
          <a:lstStyle/>
          <a:p>
            <a:pPr algn="ctr"/>
            <a:r>
              <a:rPr lang="hi-IN" sz="4000" u="sng" dirty="0">
                <a:solidFill>
                  <a:srgbClr val="FF0000"/>
                </a:solidFill>
                <a:latin typeface="+mn-lt"/>
              </a:rPr>
              <a:t>निर्जलीकरण के लिए प्रबंधन</a:t>
            </a:r>
            <a:endParaRPr lang="en-GB" sz="4000" u="sng" dirty="0">
              <a:latin typeface="+mn-lt"/>
            </a:endParaRPr>
          </a:p>
        </p:txBody>
      </p:sp>
      <p:sp>
        <p:nvSpPr>
          <p:cNvPr id="3" name="Content Placeholder 2"/>
          <p:cNvSpPr>
            <a:spLocks noGrp="1"/>
          </p:cNvSpPr>
          <p:nvPr>
            <p:ph idx="1"/>
          </p:nvPr>
        </p:nvSpPr>
        <p:spPr>
          <a:xfrm>
            <a:off x="628759" y="1754185"/>
            <a:ext cx="8009534" cy="4351338"/>
          </a:xfrm>
        </p:spPr>
        <p:txBody>
          <a:bodyPr>
            <a:noAutofit/>
          </a:bodyPr>
          <a:lstStyle/>
          <a:p>
            <a:pPr algn="just">
              <a:lnSpc>
                <a:spcPct val="100000"/>
              </a:lnSpc>
              <a:spcAft>
                <a:spcPts val="1200"/>
              </a:spcAft>
              <a:defRPr/>
            </a:pPr>
            <a:r>
              <a:rPr lang="hi-IN" sz="3200" dirty="0"/>
              <a:t>ऐसी स्थितियों में जहां दस्त के रूप में नुकसान की उम्मीद है, गर्म वातावरण में काम करते हुए, बहुत सारे मौखिक तरल पदार्थों के साथ रोगनिरोधी उपायों की सलाह दी जाती है। 
यदि रोगी सचेत और सतर्क है, तो मौखिक पुनर्जलीकरण समाधान दिया जाना चाहिए और नुकसान को नियंत्रित करने तक जारी रखा जाना चाहिए।</a:t>
            </a:r>
            <a:endParaRPr lang="en-GB" sz="3200" dirty="0"/>
          </a:p>
        </p:txBody>
      </p:sp>
    </p:spTree>
    <p:extLst>
      <p:ext uri="{BB962C8B-B14F-4D97-AF65-F5344CB8AC3E}">
        <p14:creationId xmlns:p14="http://schemas.microsoft.com/office/powerpoint/2010/main" val="192271554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759" y="491255"/>
            <a:ext cx="7888070" cy="738460"/>
          </a:xfrm>
        </p:spPr>
        <p:txBody>
          <a:bodyPr>
            <a:normAutofit/>
          </a:bodyPr>
          <a:lstStyle/>
          <a:p>
            <a:pPr algn="ctr"/>
            <a:r>
              <a:rPr lang="hi-IN" sz="4000" u="sng" dirty="0">
                <a:solidFill>
                  <a:srgbClr val="FF0000"/>
                </a:solidFill>
                <a:latin typeface="+mn-lt"/>
              </a:rPr>
              <a:t>निर्जलीकरण के लिए प्रबंधन</a:t>
            </a:r>
            <a:endParaRPr lang="en-GB" sz="4000" u="sng" dirty="0">
              <a:latin typeface="+mn-lt"/>
            </a:endParaRPr>
          </a:p>
        </p:txBody>
      </p:sp>
      <p:sp>
        <p:nvSpPr>
          <p:cNvPr id="3" name="Content Placeholder 2"/>
          <p:cNvSpPr>
            <a:spLocks noGrp="1"/>
          </p:cNvSpPr>
          <p:nvPr>
            <p:ph idx="1"/>
          </p:nvPr>
        </p:nvSpPr>
        <p:spPr>
          <a:xfrm>
            <a:off x="628759" y="1754185"/>
            <a:ext cx="8009534" cy="4351338"/>
          </a:xfrm>
        </p:spPr>
        <p:txBody>
          <a:bodyPr>
            <a:noAutofit/>
          </a:bodyPr>
          <a:lstStyle/>
          <a:p>
            <a:pPr algn="just">
              <a:lnSpc>
                <a:spcPct val="100000"/>
              </a:lnSpc>
              <a:spcAft>
                <a:spcPts val="1200"/>
              </a:spcAft>
              <a:defRPr/>
            </a:pPr>
            <a:r>
              <a:rPr lang="hi-IN" sz="3200" dirty="0"/>
              <a:t>मध्यम और गंभीर निर्जलीकरण और परिवर्तित मानसिक स्थिति वाले रोगियों में, </a:t>
            </a:r>
            <a:r>
              <a:rPr lang="en-US" sz="3200" dirty="0"/>
              <a:t>IV </a:t>
            </a:r>
            <a:r>
              <a:rPr lang="hi-IN" sz="3200" dirty="0"/>
              <a:t>द्रव अधिमानतः 0.9% </a:t>
            </a:r>
            <a:r>
              <a:rPr lang="en-US" sz="3200" dirty="0"/>
              <a:t>NS </a:t>
            </a:r>
            <a:r>
              <a:rPr lang="hi-IN" sz="3200" dirty="0"/>
              <a:t>शुरू किया जाना चाहिए और रोगी को आगे के मूल्यांकन के लिए अस्पताल की देखभाल में स्थानांतरित किया जाना चाहिए। 
निर्जलीकरण के अंतर्निहित कारण का उपचार।</a:t>
            </a:r>
            <a:endParaRPr lang="en-US" sz="3200" dirty="0"/>
          </a:p>
        </p:txBody>
      </p:sp>
    </p:spTree>
    <p:extLst>
      <p:ext uri="{BB962C8B-B14F-4D97-AF65-F5344CB8AC3E}">
        <p14:creationId xmlns:p14="http://schemas.microsoft.com/office/powerpoint/2010/main" val="192271554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082" name="Picture 2" descr="C:\Documents and Settings\Administrator\Desktop\101MSDCF\DSC00001.JPG"/>
          <p:cNvPicPr>
            <a:picLocks noChangeAspect="1" noChangeArrowheads="1"/>
          </p:cNvPicPr>
          <p:nvPr/>
        </p:nvPicPr>
        <p:blipFill>
          <a:blip r:embed="rId3">
            <a:lum contrast="22000"/>
            <a:extLst>
              <a:ext uri="{28A0092B-C50C-407E-A947-70E740481C1C}">
                <a14:useLocalDpi xmlns:a14="http://schemas.microsoft.com/office/drawing/2010/main" val="0"/>
              </a:ext>
            </a:extLst>
          </a:blip>
          <a:srcRect/>
          <a:stretch>
            <a:fillRect/>
          </a:stretch>
        </p:blipFill>
        <p:spPr bwMode="auto">
          <a:xfrm>
            <a:off x="1143199" y="754050"/>
            <a:ext cx="6859191" cy="6127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6083" name="Text Box 3"/>
          <p:cNvSpPr txBox="1">
            <a:spLocks noChangeArrowheads="1"/>
          </p:cNvSpPr>
          <p:nvPr/>
        </p:nvSpPr>
        <p:spPr bwMode="auto">
          <a:xfrm>
            <a:off x="1143199" y="3048000"/>
            <a:ext cx="2743676"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lgerian" panose="04020705040A02060702" pitchFamily="82" charset="0"/>
              </a:defRPr>
            </a:lvl1pPr>
            <a:lvl2pPr marL="742950" indent="-285750" eaLnBrk="0" hangingPunct="0">
              <a:defRPr sz="2400">
                <a:solidFill>
                  <a:schemeClr val="tx1"/>
                </a:solidFill>
                <a:latin typeface="Algerian" panose="04020705040A02060702" pitchFamily="82" charset="0"/>
              </a:defRPr>
            </a:lvl2pPr>
            <a:lvl3pPr marL="1143000" indent="-228600" eaLnBrk="0" hangingPunct="0">
              <a:defRPr sz="2400">
                <a:solidFill>
                  <a:schemeClr val="tx1"/>
                </a:solidFill>
                <a:latin typeface="Algerian" panose="04020705040A02060702" pitchFamily="82" charset="0"/>
              </a:defRPr>
            </a:lvl3pPr>
            <a:lvl4pPr marL="1600200" indent="-228600" eaLnBrk="0" hangingPunct="0">
              <a:defRPr sz="2400">
                <a:solidFill>
                  <a:schemeClr val="tx1"/>
                </a:solidFill>
                <a:latin typeface="Algerian" panose="04020705040A02060702" pitchFamily="82" charset="0"/>
              </a:defRPr>
            </a:lvl4pPr>
            <a:lvl5pPr marL="2057400" indent="-228600" eaLnBrk="0" hangingPunct="0">
              <a:defRPr sz="2400">
                <a:solidFill>
                  <a:schemeClr val="tx1"/>
                </a:solidFill>
                <a:latin typeface="Algerian" panose="04020705040A02060702" pitchFamily="82" charset="0"/>
              </a:defRPr>
            </a:lvl5pPr>
            <a:lvl6pPr marL="2514600" indent="-228600" eaLnBrk="0" fontAlgn="base" hangingPunct="0">
              <a:spcBef>
                <a:spcPct val="0"/>
              </a:spcBef>
              <a:spcAft>
                <a:spcPct val="0"/>
              </a:spcAft>
              <a:defRPr sz="2400">
                <a:solidFill>
                  <a:schemeClr val="tx1"/>
                </a:solidFill>
                <a:latin typeface="Algerian" panose="04020705040A02060702" pitchFamily="82" charset="0"/>
              </a:defRPr>
            </a:lvl6pPr>
            <a:lvl7pPr marL="2971800" indent="-228600" eaLnBrk="0" fontAlgn="base" hangingPunct="0">
              <a:spcBef>
                <a:spcPct val="0"/>
              </a:spcBef>
              <a:spcAft>
                <a:spcPct val="0"/>
              </a:spcAft>
              <a:defRPr sz="2400">
                <a:solidFill>
                  <a:schemeClr val="tx1"/>
                </a:solidFill>
                <a:latin typeface="Algerian" panose="04020705040A02060702" pitchFamily="82" charset="0"/>
              </a:defRPr>
            </a:lvl7pPr>
            <a:lvl8pPr marL="3429000" indent="-228600" eaLnBrk="0" fontAlgn="base" hangingPunct="0">
              <a:spcBef>
                <a:spcPct val="0"/>
              </a:spcBef>
              <a:spcAft>
                <a:spcPct val="0"/>
              </a:spcAft>
              <a:defRPr sz="2400">
                <a:solidFill>
                  <a:schemeClr val="tx1"/>
                </a:solidFill>
                <a:latin typeface="Algerian" panose="04020705040A02060702" pitchFamily="82" charset="0"/>
              </a:defRPr>
            </a:lvl8pPr>
            <a:lvl9pPr marL="3886200" indent="-228600" eaLnBrk="0" fontAlgn="base" hangingPunct="0">
              <a:spcBef>
                <a:spcPct val="0"/>
              </a:spcBef>
              <a:spcAft>
                <a:spcPct val="0"/>
              </a:spcAft>
              <a:defRPr sz="2400">
                <a:solidFill>
                  <a:schemeClr val="tx1"/>
                </a:solidFill>
                <a:latin typeface="Algerian" panose="04020705040A02060702" pitchFamily="82" charset="0"/>
              </a:defRPr>
            </a:lvl9pPr>
          </a:lstStyle>
          <a:p>
            <a:pPr eaLnBrk="1" hangingPunct="1">
              <a:spcBef>
                <a:spcPct val="50000"/>
              </a:spcBef>
            </a:pPr>
            <a:endParaRPr lang="en-US">
              <a:latin typeface="Times New Roman" panose="02020603050405020304" pitchFamily="18" charset="0"/>
            </a:endParaRPr>
          </a:p>
        </p:txBody>
      </p:sp>
      <p:sp>
        <p:nvSpPr>
          <p:cNvPr id="12293" name="Text Box 5"/>
          <p:cNvSpPr txBox="1">
            <a:spLocks noChangeArrowheads="1"/>
          </p:cNvSpPr>
          <p:nvPr/>
        </p:nvSpPr>
        <p:spPr bwMode="auto">
          <a:xfrm>
            <a:off x="1143199" y="1111250"/>
            <a:ext cx="3658235" cy="2677656"/>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lgerian" panose="04020705040A02060702" pitchFamily="82" charset="0"/>
              </a:defRPr>
            </a:lvl1pPr>
            <a:lvl2pPr marL="742950" indent="-285750" eaLnBrk="0" hangingPunct="0">
              <a:defRPr sz="2400">
                <a:solidFill>
                  <a:schemeClr val="tx1"/>
                </a:solidFill>
                <a:latin typeface="Algerian" panose="04020705040A02060702" pitchFamily="82" charset="0"/>
              </a:defRPr>
            </a:lvl2pPr>
            <a:lvl3pPr marL="1143000" indent="-228600" eaLnBrk="0" hangingPunct="0">
              <a:defRPr sz="2400">
                <a:solidFill>
                  <a:schemeClr val="tx1"/>
                </a:solidFill>
                <a:latin typeface="Algerian" panose="04020705040A02060702" pitchFamily="82" charset="0"/>
              </a:defRPr>
            </a:lvl3pPr>
            <a:lvl4pPr marL="1600200" indent="-228600" eaLnBrk="0" hangingPunct="0">
              <a:defRPr sz="2400">
                <a:solidFill>
                  <a:schemeClr val="tx1"/>
                </a:solidFill>
                <a:latin typeface="Algerian" panose="04020705040A02060702" pitchFamily="82" charset="0"/>
              </a:defRPr>
            </a:lvl4pPr>
            <a:lvl5pPr marL="2057400" indent="-228600" eaLnBrk="0" hangingPunct="0">
              <a:defRPr sz="2400">
                <a:solidFill>
                  <a:schemeClr val="tx1"/>
                </a:solidFill>
                <a:latin typeface="Algerian" panose="04020705040A02060702" pitchFamily="82" charset="0"/>
              </a:defRPr>
            </a:lvl5pPr>
            <a:lvl6pPr marL="2514600" indent="-228600" eaLnBrk="0" fontAlgn="base" hangingPunct="0">
              <a:spcBef>
                <a:spcPct val="0"/>
              </a:spcBef>
              <a:spcAft>
                <a:spcPct val="0"/>
              </a:spcAft>
              <a:defRPr sz="2400">
                <a:solidFill>
                  <a:schemeClr val="tx1"/>
                </a:solidFill>
                <a:latin typeface="Algerian" panose="04020705040A02060702" pitchFamily="82" charset="0"/>
              </a:defRPr>
            </a:lvl6pPr>
            <a:lvl7pPr marL="2971800" indent="-228600" eaLnBrk="0" fontAlgn="base" hangingPunct="0">
              <a:spcBef>
                <a:spcPct val="0"/>
              </a:spcBef>
              <a:spcAft>
                <a:spcPct val="0"/>
              </a:spcAft>
              <a:defRPr sz="2400">
                <a:solidFill>
                  <a:schemeClr val="tx1"/>
                </a:solidFill>
                <a:latin typeface="Algerian" panose="04020705040A02060702" pitchFamily="82" charset="0"/>
              </a:defRPr>
            </a:lvl7pPr>
            <a:lvl8pPr marL="3429000" indent="-228600" eaLnBrk="0" fontAlgn="base" hangingPunct="0">
              <a:spcBef>
                <a:spcPct val="0"/>
              </a:spcBef>
              <a:spcAft>
                <a:spcPct val="0"/>
              </a:spcAft>
              <a:defRPr sz="2400">
                <a:solidFill>
                  <a:schemeClr val="tx1"/>
                </a:solidFill>
                <a:latin typeface="Algerian" panose="04020705040A02060702" pitchFamily="82" charset="0"/>
              </a:defRPr>
            </a:lvl8pPr>
            <a:lvl9pPr marL="3886200" indent="-228600" eaLnBrk="0" fontAlgn="base" hangingPunct="0">
              <a:spcBef>
                <a:spcPct val="0"/>
              </a:spcBef>
              <a:spcAft>
                <a:spcPct val="0"/>
              </a:spcAft>
              <a:defRPr sz="2400">
                <a:solidFill>
                  <a:schemeClr val="tx1"/>
                </a:solidFill>
                <a:latin typeface="Algerian" panose="04020705040A02060702" pitchFamily="82" charset="0"/>
              </a:defRPr>
            </a:lvl9pPr>
          </a:lstStyle>
          <a:p>
            <a:pPr eaLnBrk="1" hangingPunct="1">
              <a:spcBef>
                <a:spcPct val="50000"/>
              </a:spcBef>
            </a:pPr>
            <a:r>
              <a:rPr lang="hi-IN" sz="2800" b="1" dirty="0">
                <a:solidFill>
                  <a:srgbClr val="000066"/>
                </a:solidFill>
                <a:latin typeface="+mn-lt"/>
              </a:rPr>
              <a:t>संवहन</a:t>
            </a:r>
            <a:r>
              <a:rPr lang="en-US" sz="2800" b="1" dirty="0">
                <a:solidFill>
                  <a:srgbClr val="000066"/>
                </a:solidFill>
                <a:latin typeface="+mn-lt"/>
              </a:rPr>
              <a:t>: </a:t>
            </a:r>
            <a:r>
              <a:rPr lang="hi-IN" sz="2800" dirty="0">
                <a:solidFill>
                  <a:srgbClr val="000066"/>
                </a:solidFill>
                <a:latin typeface="+mn-lt"/>
              </a:rPr>
              <a:t>शरीर की गर्मी आसपास की हवा में खो जाती है जो गर्म हो जाती है, बढ़ जाती है, और ठंडी हवा से बदल जाती है।</a:t>
            </a:r>
            <a:endParaRPr lang="en-US" sz="2800" dirty="0">
              <a:solidFill>
                <a:srgbClr val="000066"/>
              </a:solidFill>
              <a:latin typeface="+mn-lt"/>
            </a:endParaRPr>
          </a:p>
        </p:txBody>
      </p:sp>
      <p:sp>
        <p:nvSpPr>
          <p:cNvPr id="12294" name="Text Box 6"/>
          <p:cNvSpPr txBox="1">
            <a:spLocks noChangeArrowheads="1"/>
          </p:cNvSpPr>
          <p:nvPr/>
        </p:nvSpPr>
        <p:spPr bwMode="auto">
          <a:xfrm>
            <a:off x="1143199" y="4086223"/>
            <a:ext cx="2800836" cy="2480679"/>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lgerian" panose="04020705040A02060702" pitchFamily="82" charset="0"/>
              </a:defRPr>
            </a:lvl1pPr>
            <a:lvl2pPr marL="742950" indent="-285750" eaLnBrk="0" hangingPunct="0">
              <a:defRPr sz="2400">
                <a:solidFill>
                  <a:schemeClr val="tx1"/>
                </a:solidFill>
                <a:latin typeface="Algerian" panose="04020705040A02060702" pitchFamily="82" charset="0"/>
              </a:defRPr>
            </a:lvl2pPr>
            <a:lvl3pPr marL="1143000" indent="-228600" eaLnBrk="0" hangingPunct="0">
              <a:defRPr sz="2400">
                <a:solidFill>
                  <a:schemeClr val="tx1"/>
                </a:solidFill>
                <a:latin typeface="Algerian" panose="04020705040A02060702" pitchFamily="82" charset="0"/>
              </a:defRPr>
            </a:lvl3pPr>
            <a:lvl4pPr marL="1600200" indent="-228600" eaLnBrk="0" hangingPunct="0">
              <a:defRPr sz="2400">
                <a:solidFill>
                  <a:schemeClr val="tx1"/>
                </a:solidFill>
                <a:latin typeface="Algerian" panose="04020705040A02060702" pitchFamily="82" charset="0"/>
              </a:defRPr>
            </a:lvl4pPr>
            <a:lvl5pPr marL="2057400" indent="-228600" eaLnBrk="0" hangingPunct="0">
              <a:defRPr sz="2400">
                <a:solidFill>
                  <a:schemeClr val="tx1"/>
                </a:solidFill>
                <a:latin typeface="Algerian" panose="04020705040A02060702" pitchFamily="82" charset="0"/>
              </a:defRPr>
            </a:lvl5pPr>
            <a:lvl6pPr marL="2514600" indent="-228600" eaLnBrk="0" fontAlgn="base" hangingPunct="0">
              <a:spcBef>
                <a:spcPct val="0"/>
              </a:spcBef>
              <a:spcAft>
                <a:spcPct val="0"/>
              </a:spcAft>
              <a:defRPr sz="2400">
                <a:solidFill>
                  <a:schemeClr val="tx1"/>
                </a:solidFill>
                <a:latin typeface="Algerian" panose="04020705040A02060702" pitchFamily="82" charset="0"/>
              </a:defRPr>
            </a:lvl6pPr>
            <a:lvl7pPr marL="2971800" indent="-228600" eaLnBrk="0" fontAlgn="base" hangingPunct="0">
              <a:spcBef>
                <a:spcPct val="0"/>
              </a:spcBef>
              <a:spcAft>
                <a:spcPct val="0"/>
              </a:spcAft>
              <a:defRPr sz="2400">
                <a:solidFill>
                  <a:schemeClr val="tx1"/>
                </a:solidFill>
                <a:latin typeface="Algerian" panose="04020705040A02060702" pitchFamily="82" charset="0"/>
              </a:defRPr>
            </a:lvl7pPr>
            <a:lvl8pPr marL="3429000" indent="-228600" eaLnBrk="0" fontAlgn="base" hangingPunct="0">
              <a:spcBef>
                <a:spcPct val="0"/>
              </a:spcBef>
              <a:spcAft>
                <a:spcPct val="0"/>
              </a:spcAft>
              <a:defRPr sz="2400">
                <a:solidFill>
                  <a:schemeClr val="tx1"/>
                </a:solidFill>
                <a:latin typeface="Algerian" panose="04020705040A02060702" pitchFamily="82" charset="0"/>
              </a:defRPr>
            </a:lvl8pPr>
            <a:lvl9pPr marL="3886200" indent="-228600" eaLnBrk="0" fontAlgn="base" hangingPunct="0">
              <a:spcBef>
                <a:spcPct val="0"/>
              </a:spcBef>
              <a:spcAft>
                <a:spcPct val="0"/>
              </a:spcAft>
              <a:defRPr sz="2400">
                <a:solidFill>
                  <a:schemeClr val="tx1"/>
                </a:solidFill>
                <a:latin typeface="Algerian" panose="04020705040A02060702" pitchFamily="82" charset="0"/>
              </a:defRPr>
            </a:lvl9pPr>
          </a:lstStyle>
          <a:p>
            <a:pPr eaLnBrk="1" hangingPunct="1">
              <a:lnSpc>
                <a:spcPct val="80000"/>
              </a:lnSpc>
              <a:spcBef>
                <a:spcPct val="50000"/>
              </a:spcBef>
            </a:pPr>
            <a:r>
              <a:rPr lang="hi-IN" sz="3200" b="1" dirty="0">
                <a:solidFill>
                  <a:srgbClr val="000066"/>
                </a:solidFill>
                <a:latin typeface="+mn-lt"/>
              </a:rPr>
              <a:t>विकिरण</a:t>
            </a:r>
            <a:r>
              <a:rPr lang="en-US" sz="3200" b="1" dirty="0">
                <a:solidFill>
                  <a:srgbClr val="000066"/>
                </a:solidFill>
                <a:latin typeface="+mn-lt"/>
              </a:rPr>
              <a:t>: </a:t>
            </a:r>
            <a:r>
              <a:rPr lang="hi-IN" sz="3200" dirty="0">
                <a:solidFill>
                  <a:srgbClr val="000066"/>
                </a:solidFill>
                <a:latin typeface="+mn-lt"/>
              </a:rPr>
              <a:t>शरीर की गर्मी आस-पास की वस्तुओं को छुए बिना खो जाती है</a:t>
            </a:r>
            <a:endParaRPr lang="en-US" sz="3200" dirty="0">
              <a:solidFill>
                <a:srgbClr val="000066"/>
              </a:solidFill>
              <a:latin typeface="+mn-lt"/>
            </a:endParaRPr>
          </a:p>
        </p:txBody>
      </p:sp>
      <p:sp>
        <p:nvSpPr>
          <p:cNvPr id="12295" name="Text Box 7"/>
          <p:cNvSpPr txBox="1">
            <a:spLocks noChangeArrowheads="1"/>
          </p:cNvSpPr>
          <p:nvPr/>
        </p:nvSpPr>
        <p:spPr bwMode="auto">
          <a:xfrm>
            <a:off x="5011731" y="1121981"/>
            <a:ext cx="2492655" cy="523220"/>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lgerian" panose="04020705040A02060702" pitchFamily="82" charset="0"/>
              </a:defRPr>
            </a:lvl1pPr>
            <a:lvl2pPr marL="742950" indent="-285750" eaLnBrk="0" hangingPunct="0">
              <a:defRPr sz="2400">
                <a:solidFill>
                  <a:schemeClr val="tx1"/>
                </a:solidFill>
                <a:latin typeface="Algerian" panose="04020705040A02060702" pitchFamily="82" charset="0"/>
              </a:defRPr>
            </a:lvl2pPr>
            <a:lvl3pPr marL="1143000" indent="-228600" eaLnBrk="0" hangingPunct="0">
              <a:defRPr sz="2400">
                <a:solidFill>
                  <a:schemeClr val="tx1"/>
                </a:solidFill>
                <a:latin typeface="Algerian" panose="04020705040A02060702" pitchFamily="82" charset="0"/>
              </a:defRPr>
            </a:lvl3pPr>
            <a:lvl4pPr marL="1600200" indent="-228600" eaLnBrk="0" hangingPunct="0">
              <a:defRPr sz="2400">
                <a:solidFill>
                  <a:schemeClr val="tx1"/>
                </a:solidFill>
                <a:latin typeface="Algerian" panose="04020705040A02060702" pitchFamily="82" charset="0"/>
              </a:defRPr>
            </a:lvl4pPr>
            <a:lvl5pPr marL="2057400" indent="-228600" eaLnBrk="0" hangingPunct="0">
              <a:defRPr sz="2400">
                <a:solidFill>
                  <a:schemeClr val="tx1"/>
                </a:solidFill>
                <a:latin typeface="Algerian" panose="04020705040A02060702" pitchFamily="82" charset="0"/>
              </a:defRPr>
            </a:lvl5pPr>
            <a:lvl6pPr marL="2514600" indent="-228600" eaLnBrk="0" fontAlgn="base" hangingPunct="0">
              <a:spcBef>
                <a:spcPct val="0"/>
              </a:spcBef>
              <a:spcAft>
                <a:spcPct val="0"/>
              </a:spcAft>
              <a:defRPr sz="2400">
                <a:solidFill>
                  <a:schemeClr val="tx1"/>
                </a:solidFill>
                <a:latin typeface="Algerian" panose="04020705040A02060702" pitchFamily="82" charset="0"/>
              </a:defRPr>
            </a:lvl6pPr>
            <a:lvl7pPr marL="2971800" indent="-228600" eaLnBrk="0" fontAlgn="base" hangingPunct="0">
              <a:spcBef>
                <a:spcPct val="0"/>
              </a:spcBef>
              <a:spcAft>
                <a:spcPct val="0"/>
              </a:spcAft>
              <a:defRPr sz="2400">
                <a:solidFill>
                  <a:schemeClr val="tx1"/>
                </a:solidFill>
                <a:latin typeface="Algerian" panose="04020705040A02060702" pitchFamily="82" charset="0"/>
              </a:defRPr>
            </a:lvl7pPr>
            <a:lvl8pPr marL="3429000" indent="-228600" eaLnBrk="0" fontAlgn="base" hangingPunct="0">
              <a:spcBef>
                <a:spcPct val="0"/>
              </a:spcBef>
              <a:spcAft>
                <a:spcPct val="0"/>
              </a:spcAft>
              <a:defRPr sz="2400">
                <a:solidFill>
                  <a:schemeClr val="tx1"/>
                </a:solidFill>
                <a:latin typeface="Algerian" panose="04020705040A02060702" pitchFamily="82" charset="0"/>
              </a:defRPr>
            </a:lvl8pPr>
            <a:lvl9pPr marL="3886200" indent="-228600" eaLnBrk="0" fontAlgn="base" hangingPunct="0">
              <a:spcBef>
                <a:spcPct val="0"/>
              </a:spcBef>
              <a:spcAft>
                <a:spcPct val="0"/>
              </a:spcAft>
              <a:defRPr sz="2400">
                <a:solidFill>
                  <a:schemeClr val="tx1"/>
                </a:solidFill>
                <a:latin typeface="Algerian" panose="04020705040A02060702" pitchFamily="82" charset="0"/>
              </a:defRPr>
            </a:lvl9pPr>
          </a:lstStyle>
          <a:p>
            <a:pPr eaLnBrk="1" hangingPunct="1">
              <a:spcBef>
                <a:spcPct val="50000"/>
              </a:spcBef>
            </a:pPr>
            <a:r>
              <a:rPr lang="hi-IN" sz="2800" b="1" dirty="0">
                <a:solidFill>
                  <a:srgbClr val="000066"/>
                </a:solidFill>
                <a:latin typeface="+mn-lt"/>
              </a:rPr>
              <a:t>श्वसन</a:t>
            </a:r>
            <a:endParaRPr lang="en-US" sz="2800" b="1" dirty="0">
              <a:solidFill>
                <a:srgbClr val="000066"/>
              </a:solidFill>
              <a:latin typeface="+mn-lt"/>
            </a:endParaRPr>
          </a:p>
        </p:txBody>
      </p:sp>
      <p:sp>
        <p:nvSpPr>
          <p:cNvPr id="12296" name="Text Box 8"/>
          <p:cNvSpPr txBox="1">
            <a:spLocks noChangeArrowheads="1"/>
          </p:cNvSpPr>
          <p:nvPr/>
        </p:nvSpPr>
        <p:spPr bwMode="auto">
          <a:xfrm>
            <a:off x="5659821" y="2338405"/>
            <a:ext cx="2464041" cy="523220"/>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lgerian" panose="04020705040A02060702" pitchFamily="82" charset="0"/>
              </a:defRPr>
            </a:lvl1pPr>
            <a:lvl2pPr marL="742950" indent="-285750" eaLnBrk="0" hangingPunct="0">
              <a:defRPr sz="2400">
                <a:solidFill>
                  <a:schemeClr val="tx1"/>
                </a:solidFill>
                <a:latin typeface="Algerian" panose="04020705040A02060702" pitchFamily="82" charset="0"/>
              </a:defRPr>
            </a:lvl2pPr>
            <a:lvl3pPr marL="1143000" indent="-228600" eaLnBrk="0" hangingPunct="0">
              <a:defRPr sz="2400">
                <a:solidFill>
                  <a:schemeClr val="tx1"/>
                </a:solidFill>
                <a:latin typeface="Algerian" panose="04020705040A02060702" pitchFamily="82" charset="0"/>
              </a:defRPr>
            </a:lvl3pPr>
            <a:lvl4pPr marL="1600200" indent="-228600" eaLnBrk="0" hangingPunct="0">
              <a:defRPr sz="2400">
                <a:solidFill>
                  <a:schemeClr val="tx1"/>
                </a:solidFill>
                <a:latin typeface="Algerian" panose="04020705040A02060702" pitchFamily="82" charset="0"/>
              </a:defRPr>
            </a:lvl4pPr>
            <a:lvl5pPr marL="2057400" indent="-228600" eaLnBrk="0" hangingPunct="0">
              <a:defRPr sz="2400">
                <a:solidFill>
                  <a:schemeClr val="tx1"/>
                </a:solidFill>
                <a:latin typeface="Algerian" panose="04020705040A02060702" pitchFamily="82" charset="0"/>
              </a:defRPr>
            </a:lvl5pPr>
            <a:lvl6pPr marL="2514600" indent="-228600" eaLnBrk="0" fontAlgn="base" hangingPunct="0">
              <a:spcBef>
                <a:spcPct val="0"/>
              </a:spcBef>
              <a:spcAft>
                <a:spcPct val="0"/>
              </a:spcAft>
              <a:defRPr sz="2400">
                <a:solidFill>
                  <a:schemeClr val="tx1"/>
                </a:solidFill>
                <a:latin typeface="Algerian" panose="04020705040A02060702" pitchFamily="82" charset="0"/>
              </a:defRPr>
            </a:lvl6pPr>
            <a:lvl7pPr marL="2971800" indent="-228600" eaLnBrk="0" fontAlgn="base" hangingPunct="0">
              <a:spcBef>
                <a:spcPct val="0"/>
              </a:spcBef>
              <a:spcAft>
                <a:spcPct val="0"/>
              </a:spcAft>
              <a:defRPr sz="2400">
                <a:solidFill>
                  <a:schemeClr val="tx1"/>
                </a:solidFill>
                <a:latin typeface="Algerian" panose="04020705040A02060702" pitchFamily="82" charset="0"/>
              </a:defRPr>
            </a:lvl7pPr>
            <a:lvl8pPr marL="3429000" indent="-228600" eaLnBrk="0" fontAlgn="base" hangingPunct="0">
              <a:spcBef>
                <a:spcPct val="0"/>
              </a:spcBef>
              <a:spcAft>
                <a:spcPct val="0"/>
              </a:spcAft>
              <a:defRPr sz="2400">
                <a:solidFill>
                  <a:schemeClr val="tx1"/>
                </a:solidFill>
                <a:latin typeface="Algerian" panose="04020705040A02060702" pitchFamily="82" charset="0"/>
              </a:defRPr>
            </a:lvl8pPr>
            <a:lvl9pPr marL="3886200" indent="-228600" eaLnBrk="0" fontAlgn="base" hangingPunct="0">
              <a:spcBef>
                <a:spcPct val="0"/>
              </a:spcBef>
              <a:spcAft>
                <a:spcPct val="0"/>
              </a:spcAft>
              <a:defRPr sz="2400">
                <a:solidFill>
                  <a:schemeClr val="tx1"/>
                </a:solidFill>
                <a:latin typeface="Algerian" panose="04020705040A02060702" pitchFamily="82" charset="0"/>
              </a:defRPr>
            </a:lvl9pPr>
          </a:lstStyle>
          <a:p>
            <a:pPr eaLnBrk="1" hangingPunct="1">
              <a:spcBef>
                <a:spcPct val="50000"/>
              </a:spcBef>
            </a:pPr>
            <a:r>
              <a:rPr lang="hi-IN" sz="2800" b="1" dirty="0">
                <a:solidFill>
                  <a:srgbClr val="000066"/>
                </a:solidFill>
                <a:latin typeface="+mn-lt"/>
              </a:rPr>
              <a:t>वाष्पीकरण</a:t>
            </a:r>
            <a:endParaRPr lang="en-US" sz="2800" dirty="0">
              <a:solidFill>
                <a:srgbClr val="000066"/>
              </a:solidFill>
              <a:latin typeface="+mn-lt"/>
            </a:endParaRPr>
          </a:p>
        </p:txBody>
      </p:sp>
      <p:sp>
        <p:nvSpPr>
          <p:cNvPr id="12297" name="Text Box 9"/>
          <p:cNvSpPr txBox="1">
            <a:spLocks noChangeArrowheads="1"/>
          </p:cNvSpPr>
          <p:nvPr/>
        </p:nvSpPr>
        <p:spPr bwMode="auto">
          <a:xfrm>
            <a:off x="4797630" y="5386828"/>
            <a:ext cx="3125933" cy="1852815"/>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lgerian" panose="04020705040A02060702" pitchFamily="82" charset="0"/>
              </a:defRPr>
            </a:lvl1pPr>
            <a:lvl2pPr marL="742950" indent="-285750" eaLnBrk="0" hangingPunct="0">
              <a:defRPr sz="2400">
                <a:solidFill>
                  <a:schemeClr val="tx1"/>
                </a:solidFill>
                <a:latin typeface="Algerian" panose="04020705040A02060702" pitchFamily="82" charset="0"/>
              </a:defRPr>
            </a:lvl2pPr>
            <a:lvl3pPr marL="1143000" indent="-228600" eaLnBrk="0" hangingPunct="0">
              <a:defRPr sz="2400">
                <a:solidFill>
                  <a:schemeClr val="tx1"/>
                </a:solidFill>
                <a:latin typeface="Algerian" panose="04020705040A02060702" pitchFamily="82" charset="0"/>
              </a:defRPr>
            </a:lvl3pPr>
            <a:lvl4pPr marL="1600200" indent="-228600" eaLnBrk="0" hangingPunct="0">
              <a:defRPr sz="2400">
                <a:solidFill>
                  <a:schemeClr val="tx1"/>
                </a:solidFill>
                <a:latin typeface="Algerian" panose="04020705040A02060702" pitchFamily="82" charset="0"/>
              </a:defRPr>
            </a:lvl4pPr>
            <a:lvl5pPr marL="2057400" indent="-228600" eaLnBrk="0" hangingPunct="0">
              <a:defRPr sz="2400">
                <a:solidFill>
                  <a:schemeClr val="tx1"/>
                </a:solidFill>
                <a:latin typeface="Algerian" panose="04020705040A02060702" pitchFamily="82" charset="0"/>
              </a:defRPr>
            </a:lvl5pPr>
            <a:lvl6pPr marL="2514600" indent="-228600" eaLnBrk="0" fontAlgn="base" hangingPunct="0">
              <a:spcBef>
                <a:spcPct val="0"/>
              </a:spcBef>
              <a:spcAft>
                <a:spcPct val="0"/>
              </a:spcAft>
              <a:defRPr sz="2400">
                <a:solidFill>
                  <a:schemeClr val="tx1"/>
                </a:solidFill>
                <a:latin typeface="Algerian" panose="04020705040A02060702" pitchFamily="82" charset="0"/>
              </a:defRPr>
            </a:lvl6pPr>
            <a:lvl7pPr marL="2971800" indent="-228600" eaLnBrk="0" fontAlgn="base" hangingPunct="0">
              <a:spcBef>
                <a:spcPct val="0"/>
              </a:spcBef>
              <a:spcAft>
                <a:spcPct val="0"/>
              </a:spcAft>
              <a:defRPr sz="2400">
                <a:solidFill>
                  <a:schemeClr val="tx1"/>
                </a:solidFill>
                <a:latin typeface="Algerian" panose="04020705040A02060702" pitchFamily="82" charset="0"/>
              </a:defRPr>
            </a:lvl7pPr>
            <a:lvl8pPr marL="3429000" indent="-228600" eaLnBrk="0" fontAlgn="base" hangingPunct="0">
              <a:spcBef>
                <a:spcPct val="0"/>
              </a:spcBef>
              <a:spcAft>
                <a:spcPct val="0"/>
              </a:spcAft>
              <a:defRPr sz="2400">
                <a:solidFill>
                  <a:schemeClr val="tx1"/>
                </a:solidFill>
                <a:latin typeface="Algerian" panose="04020705040A02060702" pitchFamily="82" charset="0"/>
              </a:defRPr>
            </a:lvl8pPr>
            <a:lvl9pPr marL="3886200" indent="-228600" eaLnBrk="0" fontAlgn="base" hangingPunct="0">
              <a:spcBef>
                <a:spcPct val="0"/>
              </a:spcBef>
              <a:spcAft>
                <a:spcPct val="0"/>
              </a:spcAft>
              <a:defRPr sz="2400">
                <a:solidFill>
                  <a:schemeClr val="tx1"/>
                </a:solidFill>
                <a:latin typeface="Algerian" panose="04020705040A02060702" pitchFamily="82" charset="0"/>
              </a:defRPr>
            </a:lvl9pPr>
          </a:lstStyle>
          <a:p>
            <a:pPr eaLnBrk="1" hangingPunct="1">
              <a:lnSpc>
                <a:spcPct val="70000"/>
              </a:lnSpc>
              <a:spcBef>
                <a:spcPct val="50000"/>
              </a:spcBef>
            </a:pPr>
            <a:r>
              <a:rPr lang="hi-IN" sz="3200" b="1" dirty="0">
                <a:solidFill>
                  <a:srgbClr val="000066"/>
                </a:solidFill>
                <a:latin typeface="+mn-lt"/>
              </a:rPr>
              <a:t>संवाहन</a:t>
            </a:r>
            <a:r>
              <a:rPr lang="en-US" sz="3200" dirty="0">
                <a:solidFill>
                  <a:srgbClr val="000066"/>
                </a:solidFill>
                <a:latin typeface="+mn-lt"/>
              </a:rPr>
              <a:t>: </a:t>
            </a:r>
            <a:r>
              <a:rPr lang="hi-IN" sz="3200" dirty="0">
                <a:solidFill>
                  <a:srgbClr val="000066"/>
                </a:solidFill>
                <a:latin typeface="+mn-lt"/>
              </a:rPr>
              <a:t>आस-पास की वस्तुओं के लिए सीधे भौतिक स्पर्श के माध्यम से।</a:t>
            </a:r>
            <a:endParaRPr lang="en-US" sz="3200" dirty="0">
              <a:solidFill>
                <a:srgbClr val="000066"/>
              </a:solidFill>
              <a:latin typeface="+mn-lt"/>
            </a:endParaRPr>
          </a:p>
        </p:txBody>
      </p:sp>
      <p:sp>
        <p:nvSpPr>
          <p:cNvPr id="2" name="TextBox 1"/>
          <p:cNvSpPr txBox="1"/>
          <p:nvPr/>
        </p:nvSpPr>
        <p:spPr>
          <a:xfrm>
            <a:off x="662152" y="128588"/>
            <a:ext cx="7930055" cy="769441"/>
          </a:xfrm>
          <a:prstGeom prst="rect">
            <a:avLst/>
          </a:prstGeom>
          <a:noFill/>
        </p:spPr>
        <p:txBody>
          <a:bodyPr wrap="square" rtlCol="0">
            <a:spAutoFit/>
          </a:bodyPr>
          <a:lstStyle/>
          <a:p>
            <a:r>
              <a:rPr lang="hi-IN" sz="4400" b="1" u="sng" dirty="0">
                <a:solidFill>
                  <a:srgbClr val="FF0000"/>
                </a:solidFill>
              </a:rPr>
              <a:t>गर्मी के नुकसान के तंत्र</a:t>
            </a:r>
            <a:endParaRPr lang="en-GB" sz="4400" u="sng" dirty="0">
              <a:solidFill>
                <a:srgbClr val="FF0000"/>
              </a:solidFill>
            </a:endParaRPr>
          </a:p>
        </p:txBody>
      </p:sp>
    </p:spTree>
    <p:extLst>
      <p:ext uri="{BB962C8B-B14F-4D97-AF65-F5344CB8AC3E}">
        <p14:creationId xmlns:p14="http://schemas.microsoft.com/office/powerpoint/2010/main" val="7916282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ctr">
              <a:buFont typeface="Monotype Sorts" pitchFamily="2" charset="2"/>
              <a:buNone/>
            </a:pPr>
            <a:endParaRPr lang="en-US" dirty="0"/>
          </a:p>
          <a:p>
            <a:pPr algn="ctr">
              <a:buFont typeface="Monotype Sorts" pitchFamily="2" charset="2"/>
              <a:buNone/>
            </a:pPr>
            <a:r>
              <a:rPr lang="hi-IN" sz="8800" b="1" dirty="0">
                <a:solidFill>
                  <a:srgbClr val="FF0000"/>
                </a:solidFill>
              </a:rPr>
              <a:t>कोई भी प्रश्न</a:t>
            </a:r>
            <a:r>
              <a:rPr lang="en-IN" sz="8800" b="1" dirty="0">
                <a:solidFill>
                  <a:srgbClr val="FF0000"/>
                </a:solidFill>
              </a:rPr>
              <a:t>?</a:t>
            </a:r>
          </a:p>
        </p:txBody>
      </p:sp>
    </p:spTree>
    <p:extLst>
      <p:ext uri="{BB962C8B-B14F-4D97-AF65-F5344CB8AC3E}">
        <p14:creationId xmlns:p14="http://schemas.microsoft.com/office/powerpoint/2010/main" val="340196075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86158" y="2438400"/>
            <a:ext cx="6173272" cy="1828800"/>
          </a:xfrm>
        </p:spPr>
        <p:txBody>
          <a:bodyPr/>
          <a:lstStyle/>
          <a:p>
            <a:pPr marL="0" indent="0" algn="ctr">
              <a:buNone/>
            </a:pPr>
            <a:r>
              <a:rPr lang="en-IN" sz="8800" b="1" kern="10" dirty="0">
                <a:ln w="12700">
                  <a:solidFill>
                    <a:srgbClr val="EAEAEA"/>
                  </a:solidFill>
                  <a:round/>
                  <a:headEnd/>
                  <a:tailEnd/>
                </a:ln>
                <a:solidFill>
                  <a:srgbClr val="002060"/>
                </a:solidFill>
                <a:effectLst>
                  <a:outerShdw dist="35921" dir="2700000" sy="50000" kx="2115830" algn="bl" rotWithShape="0">
                    <a:srgbClr val="C0C0C0">
                      <a:alpha val="80000"/>
                    </a:srgbClr>
                  </a:outerShdw>
                </a:effectLst>
                <a:latin typeface="Arial Black"/>
              </a:rPr>
              <a:t>THANKS</a:t>
            </a:r>
          </a:p>
          <a:p>
            <a:endParaRPr lang="en-IN" dirty="0"/>
          </a:p>
        </p:txBody>
      </p:sp>
    </p:spTree>
    <p:extLst>
      <p:ext uri="{BB962C8B-B14F-4D97-AF65-F5344CB8AC3E}">
        <p14:creationId xmlns:p14="http://schemas.microsoft.com/office/powerpoint/2010/main" val="24581241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759" y="436559"/>
            <a:ext cx="7888070" cy="1076931"/>
          </a:xfrm>
        </p:spPr>
        <p:txBody>
          <a:bodyPr>
            <a:normAutofit/>
          </a:bodyPr>
          <a:lstStyle/>
          <a:p>
            <a:pPr algn="ctr"/>
            <a:r>
              <a:rPr lang="hi-IN" sz="3600" b="1" dirty="0">
                <a:solidFill>
                  <a:srgbClr val="FF0000"/>
                </a:solidFill>
                <a:latin typeface="+mn-lt"/>
              </a:rPr>
              <a:t>पर्यावरणीय आपात स्थिति</a:t>
            </a:r>
            <a:endParaRPr lang="en-GB" sz="3600" dirty="0">
              <a:solidFill>
                <a:srgbClr val="FF0000"/>
              </a:solidFill>
              <a:latin typeface="+mn-lt"/>
            </a:endParaRPr>
          </a:p>
        </p:txBody>
      </p:sp>
      <p:sp>
        <p:nvSpPr>
          <p:cNvPr id="3" name="Content Placeholder 2"/>
          <p:cNvSpPr>
            <a:spLocks noGrp="1"/>
          </p:cNvSpPr>
          <p:nvPr>
            <p:ph idx="1"/>
          </p:nvPr>
        </p:nvSpPr>
        <p:spPr>
          <a:xfrm>
            <a:off x="628759" y="2371725"/>
            <a:ext cx="7888070" cy="1900730"/>
          </a:xfrm>
        </p:spPr>
        <p:txBody>
          <a:bodyPr>
            <a:normAutofit/>
          </a:bodyPr>
          <a:lstStyle/>
          <a:p>
            <a:pPr marL="0" indent="0" algn="ctr">
              <a:buNone/>
            </a:pPr>
            <a:r>
              <a:rPr lang="hi-IN" sz="3200" b="1" dirty="0"/>
              <a:t>अत्यधिक गर्मी के संपर्क में आने से गंभीर स्वास्थ्य स्थितियां पैदा हो सकती हैं, खासकर उन रोगियों में जो गर्मी के अनुकूल नहीं हैं</a:t>
            </a:r>
            <a:endParaRPr lang="en-GB" dirty="0"/>
          </a:p>
        </p:txBody>
      </p:sp>
    </p:spTree>
    <p:extLst>
      <p:ext uri="{BB962C8B-B14F-4D97-AF65-F5344CB8AC3E}">
        <p14:creationId xmlns:p14="http://schemas.microsoft.com/office/powerpoint/2010/main" val="5578490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759" y="250822"/>
            <a:ext cx="7888070" cy="1325563"/>
          </a:xfrm>
        </p:spPr>
        <p:txBody>
          <a:bodyPr/>
          <a:lstStyle/>
          <a:p>
            <a:pPr algn="ctr"/>
            <a:r>
              <a:rPr lang="hi-IN" b="1" u="sng" dirty="0">
                <a:solidFill>
                  <a:srgbClr val="FF0000"/>
                </a:solidFill>
                <a:latin typeface="+mn-lt"/>
              </a:rPr>
              <a:t>पर्यावरणीय आपात स्थिति</a:t>
            </a:r>
            <a:endParaRPr lang="en-GB" b="1" u="sng" dirty="0">
              <a:solidFill>
                <a:srgbClr val="FF0000"/>
              </a:solidFill>
              <a:latin typeface="+mn-lt"/>
            </a:endParaRPr>
          </a:p>
        </p:txBody>
      </p:sp>
      <p:sp>
        <p:nvSpPr>
          <p:cNvPr id="3" name="Content Placeholder 2"/>
          <p:cNvSpPr>
            <a:spLocks noGrp="1"/>
          </p:cNvSpPr>
          <p:nvPr>
            <p:ph idx="1"/>
          </p:nvPr>
        </p:nvSpPr>
        <p:spPr/>
        <p:txBody>
          <a:bodyPr>
            <a:normAutofit/>
          </a:bodyPr>
          <a:lstStyle/>
          <a:p>
            <a:pPr marL="514350" indent="-514350">
              <a:lnSpc>
                <a:spcPct val="150000"/>
              </a:lnSpc>
              <a:buFont typeface="+mj-lt"/>
              <a:buAutoNum type="arabicParenR"/>
            </a:pPr>
            <a:r>
              <a:rPr lang="hi-IN" sz="3200" b="1" dirty="0"/>
              <a:t>गर्मी में ऐंठन
गर्मी की थकावट
हीट स्ट्रोक</a:t>
            </a:r>
            <a:endParaRPr lang="en-GB" sz="3200" b="1" dirty="0"/>
          </a:p>
        </p:txBody>
      </p:sp>
    </p:spTree>
    <p:extLst>
      <p:ext uri="{BB962C8B-B14F-4D97-AF65-F5344CB8AC3E}">
        <p14:creationId xmlns:p14="http://schemas.microsoft.com/office/powerpoint/2010/main" val="30811489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dirty="0">
                <a:solidFill>
                  <a:srgbClr val="FF0000"/>
                </a:solidFill>
                <a:latin typeface="+mn-lt"/>
              </a:rPr>
              <a:t>1) </a:t>
            </a:r>
            <a:r>
              <a:rPr lang="hi-IN" b="1" u="sng" dirty="0">
                <a:solidFill>
                  <a:srgbClr val="FF0000"/>
                </a:solidFill>
                <a:latin typeface="+mn-lt"/>
              </a:rPr>
              <a:t>गर्मी ऐंठन</a:t>
            </a:r>
            <a:endParaRPr lang="en-GB" b="1" u="sng" dirty="0">
              <a:solidFill>
                <a:srgbClr val="FF0000"/>
              </a:solidFill>
              <a:latin typeface="+mn-lt"/>
            </a:endParaRPr>
          </a:p>
        </p:txBody>
      </p:sp>
      <p:sp>
        <p:nvSpPr>
          <p:cNvPr id="3" name="Content Placeholder 2"/>
          <p:cNvSpPr>
            <a:spLocks noGrp="1"/>
          </p:cNvSpPr>
          <p:nvPr>
            <p:ph idx="1"/>
          </p:nvPr>
        </p:nvSpPr>
        <p:spPr/>
        <p:txBody>
          <a:bodyPr>
            <a:normAutofit/>
          </a:bodyPr>
          <a:lstStyle/>
          <a:p>
            <a:pPr marL="0" indent="0">
              <a:lnSpc>
                <a:spcPct val="150000"/>
              </a:lnSpc>
              <a:buNone/>
            </a:pPr>
            <a:r>
              <a:rPr lang="hi-IN" sz="3200" dirty="0"/>
              <a:t>गर्मी में ऐंठन में दर्द और मांसपेशियों में ऐंठन होती है जो तब होती है जब शरीर अत्यधिक पसीने के माध्यम से बड़ी मात्रा में नमक खो देता है।
शरीर के मुख्य तापमान में कोई बदलाव नहीं होता है</a:t>
            </a:r>
            <a:endParaRPr lang="en-GB" sz="3200" dirty="0"/>
          </a:p>
        </p:txBody>
      </p:sp>
    </p:spTree>
    <p:extLst>
      <p:ext uri="{BB962C8B-B14F-4D97-AF65-F5344CB8AC3E}">
        <p14:creationId xmlns:p14="http://schemas.microsoft.com/office/powerpoint/2010/main" val="22974187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759" y="107944"/>
            <a:ext cx="7888070" cy="1325563"/>
          </a:xfrm>
        </p:spPr>
        <p:txBody>
          <a:bodyPr>
            <a:normAutofit/>
          </a:bodyPr>
          <a:lstStyle/>
          <a:p>
            <a:r>
              <a:rPr lang="hi-IN" b="1" u="sng" dirty="0">
                <a:solidFill>
                  <a:srgbClr val="FF0000"/>
                </a:solidFill>
                <a:latin typeface="+mn-lt"/>
              </a:rPr>
              <a:t>गर्मी में ऐंठन के संकेत और लक्षण</a:t>
            </a:r>
            <a:endParaRPr lang="en-GB" u="sng" dirty="0">
              <a:solidFill>
                <a:srgbClr val="FF0000"/>
              </a:solidFill>
              <a:latin typeface="+mn-lt"/>
            </a:endParaRPr>
          </a:p>
        </p:txBody>
      </p:sp>
      <p:sp>
        <p:nvSpPr>
          <p:cNvPr id="3" name="Content Placeholder 2"/>
          <p:cNvSpPr>
            <a:spLocks noGrp="1"/>
          </p:cNvSpPr>
          <p:nvPr>
            <p:ph idx="1"/>
          </p:nvPr>
        </p:nvSpPr>
        <p:spPr>
          <a:xfrm>
            <a:off x="628759" y="1433507"/>
            <a:ext cx="7888070" cy="4743457"/>
          </a:xfrm>
        </p:spPr>
        <p:txBody>
          <a:bodyPr/>
          <a:lstStyle/>
          <a:p>
            <a:pPr>
              <a:lnSpc>
                <a:spcPct val="150000"/>
              </a:lnSpc>
            </a:pPr>
            <a:r>
              <a:rPr lang="hi-IN" sz="3200" dirty="0"/>
              <a:t>गंभीर मांसपेशियों में ऐंठन।
गहरी थकान।
मतली और उल्टी।
बेहोशी की अवधि</a:t>
            </a:r>
            <a:r>
              <a:rPr lang="en-US" sz="3200" dirty="0"/>
              <a:t>.</a:t>
            </a:r>
          </a:p>
          <a:p>
            <a:endParaRPr lang="en-US" b="1" dirty="0">
              <a:solidFill>
                <a:srgbClr val="000066"/>
              </a:solidFill>
              <a:latin typeface="Times New Roman" panose="02020603050405020304" pitchFamily="18" charset="0"/>
            </a:endParaRPr>
          </a:p>
          <a:p>
            <a:endParaRPr lang="en-US" b="1" dirty="0">
              <a:solidFill>
                <a:srgbClr val="000066"/>
              </a:solidFill>
              <a:latin typeface="Times New Roman" panose="02020603050405020304" pitchFamily="18" charset="0"/>
            </a:endParaRPr>
          </a:p>
          <a:p>
            <a:endParaRPr lang="en-US" b="1" dirty="0">
              <a:solidFill>
                <a:srgbClr val="000066"/>
              </a:solidFill>
              <a:latin typeface="Times New Roman" panose="02020603050405020304" pitchFamily="18" charset="0"/>
            </a:endParaRPr>
          </a:p>
          <a:p>
            <a:endParaRPr lang="en-US" b="1" dirty="0">
              <a:solidFill>
                <a:srgbClr val="000066"/>
              </a:solidFill>
              <a:latin typeface="Times New Roman" panose="02020603050405020304" pitchFamily="18" charset="0"/>
            </a:endParaRPr>
          </a:p>
          <a:p>
            <a:endParaRPr lang="en-US" b="1" dirty="0">
              <a:solidFill>
                <a:srgbClr val="000066"/>
              </a:solidFill>
              <a:latin typeface="Times New Roman" panose="02020603050405020304" pitchFamily="18" charset="0"/>
            </a:endParaRPr>
          </a:p>
          <a:p>
            <a:endParaRPr lang="en-US" b="1" dirty="0">
              <a:solidFill>
                <a:srgbClr val="000066"/>
              </a:solidFill>
              <a:latin typeface="Times New Roman" panose="02020603050405020304" pitchFamily="18" charset="0"/>
            </a:endParaRPr>
          </a:p>
          <a:p>
            <a:endParaRPr lang="en-GB" dirty="0"/>
          </a:p>
        </p:txBody>
      </p:sp>
      <p:pic>
        <p:nvPicPr>
          <p:cNvPr id="4" name="Picture 2" descr="C:\Documents and Settings\Administrator\Desktop\101MSDCF\DSC0000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62285" y="1143000"/>
            <a:ext cx="3679671" cy="557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940289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759" y="236534"/>
            <a:ext cx="7888070" cy="1325563"/>
          </a:xfrm>
        </p:spPr>
        <p:txBody>
          <a:bodyPr>
            <a:normAutofit/>
          </a:bodyPr>
          <a:lstStyle/>
          <a:p>
            <a:pPr algn="ctr"/>
            <a:r>
              <a:rPr lang="hi-IN" sz="4000" b="1" u="sng" dirty="0">
                <a:solidFill>
                  <a:srgbClr val="FF0000"/>
                </a:solidFill>
                <a:latin typeface="+mn-lt"/>
              </a:rPr>
              <a:t>गर्मी ऐंठन के लिए प्रबंधन</a:t>
            </a:r>
            <a:endParaRPr lang="en-GB" sz="4000" u="sng" dirty="0">
              <a:solidFill>
                <a:srgbClr val="FF0000"/>
              </a:solidFill>
              <a:latin typeface="+mn-lt"/>
            </a:endParaRPr>
          </a:p>
        </p:txBody>
      </p:sp>
      <p:sp>
        <p:nvSpPr>
          <p:cNvPr id="3" name="Content Placeholder 2"/>
          <p:cNvSpPr>
            <a:spLocks noGrp="1"/>
          </p:cNvSpPr>
          <p:nvPr>
            <p:ph idx="1"/>
          </p:nvPr>
        </p:nvSpPr>
        <p:spPr/>
        <p:txBody>
          <a:bodyPr>
            <a:noAutofit/>
          </a:bodyPr>
          <a:lstStyle/>
          <a:p>
            <a:pPr algn="just">
              <a:defRPr/>
            </a:pPr>
            <a:r>
              <a:rPr lang="hi-IN" sz="3200" dirty="0"/>
              <a:t>रोगी को ठंडे क्षेत्र में ले जाएं।
रोगी को पानी पिलाएं। रोगी को नमक से अधिक पानी की आवश्यकता होती है, नमक की तलाश में पानी देने में देरी न करें।
 वाणिज्यिक इलेक्ट्रोलाइट्स या मौखिक पुनर्जलीकरण समाधान (ओआरएस) सबसे अच्छा है अगर रोगी सचेत है; यदि बेहोश है तो मुंह से कुछ भी न दें;  </a:t>
            </a:r>
            <a:r>
              <a:rPr lang="en-US" sz="3200" dirty="0"/>
              <a:t>IV DNS </a:t>
            </a:r>
            <a:r>
              <a:rPr lang="hi-IN" sz="3200" dirty="0"/>
              <a:t>या </a:t>
            </a:r>
            <a:r>
              <a:rPr lang="en-US" sz="3200" dirty="0"/>
              <a:t>NS </a:t>
            </a:r>
            <a:r>
              <a:rPr lang="hi-IN" sz="3200" dirty="0"/>
              <a:t>शुरू करें और रोगी को बाहर निकालें।</a:t>
            </a:r>
            <a:endParaRPr lang="en-GB" sz="3200" dirty="0"/>
          </a:p>
        </p:txBody>
      </p:sp>
    </p:spTree>
    <p:extLst>
      <p:ext uri="{BB962C8B-B14F-4D97-AF65-F5344CB8AC3E}">
        <p14:creationId xmlns:p14="http://schemas.microsoft.com/office/powerpoint/2010/main" val="11803549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759" y="65572"/>
            <a:ext cx="7888070" cy="1325563"/>
          </a:xfrm>
        </p:spPr>
        <p:txBody>
          <a:bodyPr/>
          <a:lstStyle/>
          <a:p>
            <a:pPr algn="ctr"/>
            <a:r>
              <a:rPr lang="en-US" sz="4000" b="1" dirty="0">
                <a:solidFill>
                  <a:srgbClr val="FF0000"/>
                </a:solidFill>
                <a:latin typeface="+mn-lt"/>
              </a:rPr>
              <a:t>2) </a:t>
            </a:r>
            <a:r>
              <a:rPr lang="hi-IN" sz="4000" b="1" u="sng" dirty="0">
                <a:solidFill>
                  <a:srgbClr val="FF0000"/>
                </a:solidFill>
                <a:latin typeface="+mn-lt"/>
              </a:rPr>
              <a:t>गर्मी की थकावट</a:t>
            </a:r>
            <a:endParaRPr lang="en-GB" sz="4000" u="sng" dirty="0">
              <a:solidFill>
                <a:srgbClr val="FF0000"/>
              </a:solidFill>
              <a:latin typeface="+mn-lt"/>
            </a:endParaRPr>
          </a:p>
        </p:txBody>
      </p:sp>
      <p:sp>
        <p:nvSpPr>
          <p:cNvPr id="3" name="Content Placeholder 2"/>
          <p:cNvSpPr>
            <a:spLocks noGrp="1"/>
          </p:cNvSpPr>
          <p:nvPr>
            <p:ph idx="1"/>
          </p:nvPr>
        </p:nvSpPr>
        <p:spPr>
          <a:xfrm>
            <a:off x="628759" y="1604901"/>
            <a:ext cx="7888070" cy="4351338"/>
          </a:xfrm>
        </p:spPr>
        <p:txBody>
          <a:bodyPr>
            <a:normAutofit fontScale="92500"/>
          </a:bodyPr>
          <a:lstStyle/>
          <a:p>
            <a:pPr marL="0" indent="0" algn="just">
              <a:lnSpc>
                <a:spcPct val="150000"/>
              </a:lnSpc>
              <a:buNone/>
            </a:pPr>
            <a:r>
              <a:rPr lang="hi-IN" sz="3200" dirty="0"/>
              <a:t>गर्मी की थकावट तब हो सकती है जब खराब शारीरिक स्थिति में कोई व्यक्ति बहुत गर्म वातावरण में शारीरिक गतिविधि के दौरान खुद को या खुद को परिश्रम करता है, जिससे रक्त प्रवाह प्रभावित होता है।
शरीर का मुख्य तापमान 37 से 40 डिग्री सेल्सियस के बीच बढ़ जाता है</a:t>
            </a:r>
            <a:endParaRPr lang="en-GB" dirty="0"/>
          </a:p>
        </p:txBody>
      </p:sp>
    </p:spTree>
    <p:extLst>
      <p:ext uri="{BB962C8B-B14F-4D97-AF65-F5344CB8AC3E}">
        <p14:creationId xmlns:p14="http://schemas.microsoft.com/office/powerpoint/2010/main" val="10473673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hi-IN" sz="4000" b="1" u="sng" dirty="0">
                <a:solidFill>
                  <a:srgbClr val="FF0000"/>
                </a:solidFill>
                <a:latin typeface="+mn-lt"/>
              </a:rPr>
              <a:t>गर्मी की थकावट के संकेत और लक्षण</a:t>
            </a:r>
            <a:endParaRPr lang="en-GB" sz="4000" u="sng" dirty="0">
              <a:solidFill>
                <a:srgbClr val="FF0000"/>
              </a:solidFill>
              <a:latin typeface="+mn-lt"/>
            </a:endParaRPr>
          </a:p>
        </p:txBody>
      </p:sp>
      <p:sp>
        <p:nvSpPr>
          <p:cNvPr id="3" name="Content Placeholder 2"/>
          <p:cNvSpPr>
            <a:spLocks noGrp="1"/>
          </p:cNvSpPr>
          <p:nvPr>
            <p:ph idx="1"/>
          </p:nvPr>
        </p:nvSpPr>
        <p:spPr/>
        <p:txBody>
          <a:bodyPr>
            <a:noAutofit/>
          </a:bodyPr>
          <a:lstStyle/>
          <a:p>
            <a:pPr algn="just">
              <a:spcAft>
                <a:spcPts val="1800"/>
              </a:spcAft>
              <a:defRPr/>
            </a:pPr>
            <a:r>
              <a:rPr lang="hi-IN" sz="3200" dirty="0"/>
              <a:t>तेज़, उथली श्वास।
कमजोर नाड़ी।
ठंडी, चिपचिपी, पीली त्वचा और श्लेष्मा झिल्ली, बहुत अधिक पसीने के साथ।
कमजोरी।
चक्कर आना, कभी-कभी बेहोशी का कारण बनना।</a:t>
            </a:r>
            <a:endParaRPr lang="en-GB" sz="3200" dirty="0"/>
          </a:p>
        </p:txBody>
      </p:sp>
    </p:spTree>
    <p:extLst>
      <p:ext uri="{BB962C8B-B14F-4D97-AF65-F5344CB8AC3E}">
        <p14:creationId xmlns:p14="http://schemas.microsoft.com/office/powerpoint/2010/main" val="24582426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370</TotalTime>
  <Words>639</Words>
  <Application>Microsoft Office PowerPoint</Application>
  <PresentationFormat>Custom</PresentationFormat>
  <Paragraphs>74</Paragraphs>
  <Slides>25</Slides>
  <Notes>2</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Office Theme</vt:lpstr>
      <vt:lpstr>पर्यावरणीय  आपात स्थिति</vt:lpstr>
      <vt:lpstr>उद्देश्यों</vt:lpstr>
      <vt:lpstr>पर्यावरणीय आपात स्थिति</vt:lpstr>
      <vt:lpstr>पर्यावरणीय आपात स्थिति</vt:lpstr>
      <vt:lpstr>1) गर्मी ऐंठन</vt:lpstr>
      <vt:lpstr>गर्मी में ऐंठन के संकेत और लक्षण</vt:lpstr>
      <vt:lpstr>गर्मी ऐंठन के लिए प्रबंधन</vt:lpstr>
      <vt:lpstr>2) गर्मी की थकावट</vt:lpstr>
      <vt:lpstr>गर्मी की थकावट के संकेत और लक्षण</vt:lpstr>
      <vt:lpstr>गर्मी थकावट के लिए प्रबंधन</vt:lpstr>
      <vt:lpstr>3) हीट स्ट्रोक</vt:lpstr>
      <vt:lpstr>हीट स्ट्रोक के संकेत और लक्षण</vt:lpstr>
      <vt:lpstr>हीट स्ट्रोक के लिए प्रबंधन</vt:lpstr>
      <vt:lpstr>हीट स्ट्रोक के लिए प्रबंधन</vt:lpstr>
      <vt:lpstr>PowerPoint Presentation</vt:lpstr>
      <vt:lpstr>निर्जलीकरण </vt:lpstr>
      <vt:lpstr>निर्जलीकरण </vt:lpstr>
      <vt:lpstr>निर्जलीकरण </vt:lpstr>
      <vt:lpstr>संकेत और लक्षण</vt:lpstr>
      <vt:lpstr>संकेत और लक्षण</vt:lpstr>
      <vt:lpstr>निर्जलीकरण के लिए प्रबंधन</vt:lpstr>
      <vt:lpstr>निर्जलीकरण के लिए प्रबंधन</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BURNS AND ENVIRONMENTAL  EMERGENCIES</dc:title>
  <dc:creator>dell</dc:creator>
  <cp:lastModifiedBy>NDRF MEDICAL</cp:lastModifiedBy>
  <cp:revision>47</cp:revision>
  <dcterms:created xsi:type="dcterms:W3CDTF">2019-01-05T09:59:52Z</dcterms:created>
  <dcterms:modified xsi:type="dcterms:W3CDTF">2025-12-20T08:03:21Z</dcterms:modified>
</cp:coreProperties>
</file>