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88" r:id="rId3"/>
    <p:sldId id="257" r:id="rId4"/>
    <p:sldId id="258" r:id="rId5"/>
    <p:sldId id="289" r:id="rId6"/>
    <p:sldId id="294" r:id="rId7"/>
    <p:sldId id="259" r:id="rId8"/>
    <p:sldId id="260" r:id="rId9"/>
    <p:sldId id="261" r:id="rId10"/>
    <p:sldId id="262" r:id="rId11"/>
    <p:sldId id="263" r:id="rId12"/>
    <p:sldId id="280" r:id="rId13"/>
    <p:sldId id="264" r:id="rId14"/>
    <p:sldId id="281" r:id="rId15"/>
    <p:sldId id="295" r:id="rId16"/>
    <p:sldId id="265" r:id="rId17"/>
    <p:sldId id="282" r:id="rId18"/>
    <p:sldId id="266" r:id="rId19"/>
    <p:sldId id="267" r:id="rId20"/>
    <p:sldId id="283" r:id="rId21"/>
    <p:sldId id="268" r:id="rId22"/>
    <p:sldId id="293" r:id="rId23"/>
    <p:sldId id="296" r:id="rId24"/>
    <p:sldId id="269" r:id="rId25"/>
    <p:sldId id="270" r:id="rId26"/>
    <p:sldId id="284" r:id="rId27"/>
    <p:sldId id="271" r:id="rId28"/>
    <p:sldId id="272" r:id="rId29"/>
    <p:sldId id="273" r:id="rId30"/>
    <p:sldId id="285" r:id="rId31"/>
    <p:sldId id="274" r:id="rId32"/>
    <p:sldId id="275" r:id="rId33"/>
    <p:sldId id="276" r:id="rId34"/>
    <p:sldId id="286" r:id="rId35"/>
    <p:sldId id="277" r:id="rId36"/>
    <p:sldId id="290" r:id="rId37"/>
    <p:sldId id="278" r:id="rId38"/>
    <p:sldId id="287" r:id="rId39"/>
    <p:sldId id="291" r:id="rId40"/>
    <p:sldId id="279" r:id="rId41"/>
    <p:sldId id="292" r:id="rId42"/>
    <p:sldId id="297"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1542" y="96"/>
      </p:cViewPr>
      <p:guideLst>
        <p:guide orient="horz" pos="2160"/>
        <p:guide pos="38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4C52D-3C9F-4646-9A48-FD87CE9276A9}" type="datetimeFigureOut">
              <a:rPr lang="en-IN" smtClean="0"/>
              <a:t>18-12-2025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64137-AE94-41C9-BB09-AA810BF16BC1}" type="slidenum">
              <a:rPr lang="en-IN" smtClean="0"/>
              <a:t>‹#›</a:t>
            </a:fld>
            <a:endParaRPr lang="en-IN"/>
          </a:p>
        </p:txBody>
      </p:sp>
    </p:spTree>
    <p:extLst>
      <p:ext uri="{BB962C8B-B14F-4D97-AF65-F5344CB8AC3E}">
        <p14:creationId xmlns:p14="http://schemas.microsoft.com/office/powerpoint/2010/main" val="404914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C6A247B-CFDE-4B80-98C0-18A406A3F092}"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9348E-895B-527C-14E4-27F14440A02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BD8902F-2A50-FEE4-19F7-034F4B05F00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6A01863-0B51-7141-942C-974C03F19D23}"/>
              </a:ext>
            </a:extLst>
          </p:cNvPr>
          <p:cNvSpPr>
            <a:spLocks noGrp="1"/>
          </p:cNvSpPr>
          <p:nvPr>
            <p:ph type="dt" sz="half" idx="10"/>
          </p:nvPr>
        </p:nvSpPr>
        <p:spPr/>
        <p:txBody>
          <a:bodyPr/>
          <a:lstStyle/>
          <a:p>
            <a:fld id="{D5DBFE50-30DA-4300-9129-94CDE27193D9}" type="datetimeFigureOut">
              <a:rPr lang="en-IN" smtClean="0"/>
              <a:t>18-12-2025</a:t>
            </a:fld>
            <a:endParaRPr lang="en-IN"/>
          </a:p>
        </p:txBody>
      </p:sp>
      <p:sp>
        <p:nvSpPr>
          <p:cNvPr id="5" name="Footer Placeholder 4">
            <a:extLst>
              <a:ext uri="{FF2B5EF4-FFF2-40B4-BE49-F238E27FC236}">
                <a16:creationId xmlns:a16="http://schemas.microsoft.com/office/drawing/2014/main" id="{D20D38EE-54CE-419D-E175-444DB13A80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189D46F-3531-AD0C-F52F-BCF098FA0DE8}"/>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32869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911C-ACC4-14E2-D394-695ECD1839D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0CDFC5E-CD15-4FB1-B4CE-8297B81C3A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4BBE9DB-FBD4-8213-04F8-2B74A4D38DEC}"/>
              </a:ext>
            </a:extLst>
          </p:cNvPr>
          <p:cNvSpPr>
            <a:spLocks noGrp="1"/>
          </p:cNvSpPr>
          <p:nvPr>
            <p:ph type="dt" sz="half" idx="10"/>
          </p:nvPr>
        </p:nvSpPr>
        <p:spPr/>
        <p:txBody>
          <a:bodyPr/>
          <a:lstStyle/>
          <a:p>
            <a:fld id="{D5DBFE50-30DA-4300-9129-94CDE27193D9}" type="datetimeFigureOut">
              <a:rPr lang="en-IN" smtClean="0"/>
              <a:t>18-12-2025</a:t>
            </a:fld>
            <a:endParaRPr lang="en-IN"/>
          </a:p>
        </p:txBody>
      </p:sp>
      <p:sp>
        <p:nvSpPr>
          <p:cNvPr id="5" name="Footer Placeholder 4">
            <a:extLst>
              <a:ext uri="{FF2B5EF4-FFF2-40B4-BE49-F238E27FC236}">
                <a16:creationId xmlns:a16="http://schemas.microsoft.com/office/drawing/2014/main" id="{9F28AF53-5F6C-153A-5095-A9E09F596C4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0A34299-9385-8465-C198-1EE5D793DCA1}"/>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192810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B79DD3-6108-FA89-BB2F-33220B47AED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89D2CE3-E850-249B-EA95-512D4E0A148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C53BCD4-212D-EDA2-565C-72F6702E85B3}"/>
              </a:ext>
            </a:extLst>
          </p:cNvPr>
          <p:cNvSpPr>
            <a:spLocks noGrp="1"/>
          </p:cNvSpPr>
          <p:nvPr>
            <p:ph type="dt" sz="half" idx="10"/>
          </p:nvPr>
        </p:nvSpPr>
        <p:spPr/>
        <p:txBody>
          <a:bodyPr/>
          <a:lstStyle/>
          <a:p>
            <a:fld id="{D5DBFE50-30DA-4300-9129-94CDE27193D9}" type="datetimeFigureOut">
              <a:rPr lang="en-IN" smtClean="0"/>
              <a:t>18-12-2025</a:t>
            </a:fld>
            <a:endParaRPr lang="en-IN"/>
          </a:p>
        </p:txBody>
      </p:sp>
      <p:sp>
        <p:nvSpPr>
          <p:cNvPr id="5" name="Footer Placeholder 4">
            <a:extLst>
              <a:ext uri="{FF2B5EF4-FFF2-40B4-BE49-F238E27FC236}">
                <a16:creationId xmlns:a16="http://schemas.microsoft.com/office/drawing/2014/main" id="{F36FE3B4-A8B4-4D68-3CBF-142E9A3F7CC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7EC671E-6E13-58D1-DC74-5ECE2F901D03}"/>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328072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E771-87CC-AF9A-E8B2-6F4B569935C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20E5FB9-7210-1B4D-9498-7D3C88540B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52D7478-B3AC-28E6-2E0E-06928279A271}"/>
              </a:ext>
            </a:extLst>
          </p:cNvPr>
          <p:cNvSpPr>
            <a:spLocks noGrp="1"/>
          </p:cNvSpPr>
          <p:nvPr>
            <p:ph type="dt" sz="half" idx="10"/>
          </p:nvPr>
        </p:nvSpPr>
        <p:spPr/>
        <p:txBody>
          <a:bodyPr/>
          <a:lstStyle/>
          <a:p>
            <a:fld id="{D5DBFE50-30DA-4300-9129-94CDE27193D9}" type="datetimeFigureOut">
              <a:rPr lang="en-IN" smtClean="0"/>
              <a:t>18-12-2025</a:t>
            </a:fld>
            <a:endParaRPr lang="en-IN"/>
          </a:p>
        </p:txBody>
      </p:sp>
      <p:sp>
        <p:nvSpPr>
          <p:cNvPr id="5" name="Footer Placeholder 4">
            <a:extLst>
              <a:ext uri="{FF2B5EF4-FFF2-40B4-BE49-F238E27FC236}">
                <a16:creationId xmlns:a16="http://schemas.microsoft.com/office/drawing/2014/main" id="{9C75224A-9232-2390-5F37-18A5AE0C3B3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8282F95-72AC-EC33-DA6D-30B3C7EAD151}"/>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289006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B337-06EA-9BE4-4577-2369925E7DD0}"/>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6BB5686-FAC8-5E6C-01BD-621D3BFEFAFA}"/>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A6F4AC-7C22-C07D-D290-3CD3D4D96D66}"/>
              </a:ext>
            </a:extLst>
          </p:cNvPr>
          <p:cNvSpPr>
            <a:spLocks noGrp="1"/>
          </p:cNvSpPr>
          <p:nvPr>
            <p:ph type="dt" sz="half" idx="10"/>
          </p:nvPr>
        </p:nvSpPr>
        <p:spPr/>
        <p:txBody>
          <a:bodyPr/>
          <a:lstStyle/>
          <a:p>
            <a:fld id="{D5DBFE50-30DA-4300-9129-94CDE27193D9}" type="datetimeFigureOut">
              <a:rPr lang="en-IN" smtClean="0"/>
              <a:t>18-12-2025</a:t>
            </a:fld>
            <a:endParaRPr lang="en-IN"/>
          </a:p>
        </p:txBody>
      </p:sp>
      <p:sp>
        <p:nvSpPr>
          <p:cNvPr id="5" name="Footer Placeholder 4">
            <a:extLst>
              <a:ext uri="{FF2B5EF4-FFF2-40B4-BE49-F238E27FC236}">
                <a16:creationId xmlns:a16="http://schemas.microsoft.com/office/drawing/2014/main" id="{73EBDDEE-7AD3-E2CD-6C2E-94C465DD1E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3775991-5287-5E1F-C356-A3508E5D83A9}"/>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247358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FE64-B82F-9835-6C9C-2A918E0FF00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6FDA34E-03DF-BC37-A8A3-B3B78985759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A3F16DC-4224-433A-B39D-22F22ECC2EB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011906F-9B50-AB8A-D9D2-8FD0641389AC}"/>
              </a:ext>
            </a:extLst>
          </p:cNvPr>
          <p:cNvSpPr>
            <a:spLocks noGrp="1"/>
          </p:cNvSpPr>
          <p:nvPr>
            <p:ph type="dt" sz="half" idx="10"/>
          </p:nvPr>
        </p:nvSpPr>
        <p:spPr/>
        <p:txBody>
          <a:bodyPr/>
          <a:lstStyle/>
          <a:p>
            <a:fld id="{D5DBFE50-30DA-4300-9129-94CDE27193D9}" type="datetimeFigureOut">
              <a:rPr lang="en-IN" smtClean="0"/>
              <a:t>18-12-2025</a:t>
            </a:fld>
            <a:endParaRPr lang="en-IN"/>
          </a:p>
        </p:txBody>
      </p:sp>
      <p:sp>
        <p:nvSpPr>
          <p:cNvPr id="6" name="Footer Placeholder 5">
            <a:extLst>
              <a:ext uri="{FF2B5EF4-FFF2-40B4-BE49-F238E27FC236}">
                <a16:creationId xmlns:a16="http://schemas.microsoft.com/office/drawing/2014/main" id="{CADB0D39-E6E3-5745-4BB0-B22CCFF9AB5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0D37D1D-2D54-CE11-C2AC-AF818F1F37FE}"/>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167492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6B5AA-3436-97BC-5C14-41B166603384}"/>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73FE1B1-96C2-91FD-3D65-A8A7D85F02B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F0A4EB-8E79-A071-A877-F373E835D97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78FCCC6-F7CE-8B72-8292-02538F09CA2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34B7E9-59F2-1668-D595-DDDFB75B5E9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EB0DF91-5EE2-F4BA-C300-B61E593239CF}"/>
              </a:ext>
            </a:extLst>
          </p:cNvPr>
          <p:cNvSpPr>
            <a:spLocks noGrp="1"/>
          </p:cNvSpPr>
          <p:nvPr>
            <p:ph type="dt" sz="half" idx="10"/>
          </p:nvPr>
        </p:nvSpPr>
        <p:spPr/>
        <p:txBody>
          <a:bodyPr/>
          <a:lstStyle/>
          <a:p>
            <a:fld id="{D5DBFE50-30DA-4300-9129-94CDE27193D9}" type="datetimeFigureOut">
              <a:rPr lang="en-IN" smtClean="0"/>
              <a:t>18-12-2025</a:t>
            </a:fld>
            <a:endParaRPr lang="en-IN"/>
          </a:p>
        </p:txBody>
      </p:sp>
      <p:sp>
        <p:nvSpPr>
          <p:cNvPr id="8" name="Footer Placeholder 7">
            <a:extLst>
              <a:ext uri="{FF2B5EF4-FFF2-40B4-BE49-F238E27FC236}">
                <a16:creationId xmlns:a16="http://schemas.microsoft.com/office/drawing/2014/main" id="{86CC152F-1721-D5D3-1FBB-E5BADE86D5A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EDBAB31-C6C3-CE8E-5099-C85B3188B79A}"/>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186458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65C7-1BAF-1ED3-0551-D3CCE1BA1BE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D51F38D-6821-8D4C-2E39-826047CC8990}"/>
              </a:ext>
            </a:extLst>
          </p:cNvPr>
          <p:cNvSpPr>
            <a:spLocks noGrp="1"/>
          </p:cNvSpPr>
          <p:nvPr>
            <p:ph type="dt" sz="half" idx="10"/>
          </p:nvPr>
        </p:nvSpPr>
        <p:spPr/>
        <p:txBody>
          <a:bodyPr/>
          <a:lstStyle/>
          <a:p>
            <a:fld id="{D5DBFE50-30DA-4300-9129-94CDE27193D9}" type="datetimeFigureOut">
              <a:rPr lang="en-IN" smtClean="0"/>
              <a:t>18-12-2025</a:t>
            </a:fld>
            <a:endParaRPr lang="en-IN"/>
          </a:p>
        </p:txBody>
      </p:sp>
      <p:sp>
        <p:nvSpPr>
          <p:cNvPr id="4" name="Footer Placeholder 3">
            <a:extLst>
              <a:ext uri="{FF2B5EF4-FFF2-40B4-BE49-F238E27FC236}">
                <a16:creationId xmlns:a16="http://schemas.microsoft.com/office/drawing/2014/main" id="{32611A8B-2B0E-8984-CFD9-C6A190D044B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863B8CC-C17B-B026-D529-802F61531059}"/>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373028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FFE62-FA03-03D2-AEF1-276CB992B38D}"/>
              </a:ext>
            </a:extLst>
          </p:cNvPr>
          <p:cNvSpPr>
            <a:spLocks noGrp="1"/>
          </p:cNvSpPr>
          <p:nvPr>
            <p:ph type="dt" sz="half" idx="10"/>
          </p:nvPr>
        </p:nvSpPr>
        <p:spPr/>
        <p:txBody>
          <a:bodyPr/>
          <a:lstStyle/>
          <a:p>
            <a:fld id="{D5DBFE50-30DA-4300-9129-94CDE27193D9}" type="datetimeFigureOut">
              <a:rPr lang="en-IN" smtClean="0"/>
              <a:t>18-12-2025</a:t>
            </a:fld>
            <a:endParaRPr lang="en-IN"/>
          </a:p>
        </p:txBody>
      </p:sp>
      <p:sp>
        <p:nvSpPr>
          <p:cNvPr id="3" name="Footer Placeholder 2">
            <a:extLst>
              <a:ext uri="{FF2B5EF4-FFF2-40B4-BE49-F238E27FC236}">
                <a16:creationId xmlns:a16="http://schemas.microsoft.com/office/drawing/2014/main" id="{ED7D252E-6B9D-A199-233C-D6678F214DF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D9489F1-FB8A-9FF0-9A73-DD50E950C58B}"/>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3365227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FD17-0666-C73B-62C0-CE849AE842A2}"/>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18BA461-A913-009C-7651-488352E834EA}"/>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C7AEADD-E9C7-10A9-5D48-8FC6121446A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E7C80-918A-EA3F-7B65-E1EB027D3971}"/>
              </a:ext>
            </a:extLst>
          </p:cNvPr>
          <p:cNvSpPr>
            <a:spLocks noGrp="1"/>
          </p:cNvSpPr>
          <p:nvPr>
            <p:ph type="dt" sz="half" idx="10"/>
          </p:nvPr>
        </p:nvSpPr>
        <p:spPr/>
        <p:txBody>
          <a:bodyPr/>
          <a:lstStyle/>
          <a:p>
            <a:fld id="{D5DBFE50-30DA-4300-9129-94CDE27193D9}" type="datetimeFigureOut">
              <a:rPr lang="en-IN" smtClean="0"/>
              <a:t>18-12-2025</a:t>
            </a:fld>
            <a:endParaRPr lang="en-IN"/>
          </a:p>
        </p:txBody>
      </p:sp>
      <p:sp>
        <p:nvSpPr>
          <p:cNvPr id="6" name="Footer Placeholder 5">
            <a:extLst>
              <a:ext uri="{FF2B5EF4-FFF2-40B4-BE49-F238E27FC236}">
                <a16:creationId xmlns:a16="http://schemas.microsoft.com/office/drawing/2014/main" id="{F1157EBE-24D0-BE0A-85B6-95A7DF5CC0E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E9566C1-EAAC-773E-C6AD-61FE9CE81EFA}"/>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154873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7815-7B3F-A292-3844-C289C3FB6F1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B3C9A6E-05A9-3881-7FF3-D54A295C3EF6}"/>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CA53438-F48F-06DD-A184-FED3BEE491E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94FD93-4995-89C1-D7E8-3DB9F2B58CD0}"/>
              </a:ext>
            </a:extLst>
          </p:cNvPr>
          <p:cNvSpPr>
            <a:spLocks noGrp="1"/>
          </p:cNvSpPr>
          <p:nvPr>
            <p:ph type="dt" sz="half" idx="10"/>
          </p:nvPr>
        </p:nvSpPr>
        <p:spPr/>
        <p:txBody>
          <a:bodyPr/>
          <a:lstStyle/>
          <a:p>
            <a:fld id="{D5DBFE50-30DA-4300-9129-94CDE27193D9}" type="datetimeFigureOut">
              <a:rPr lang="en-IN" smtClean="0"/>
              <a:t>18-12-2025</a:t>
            </a:fld>
            <a:endParaRPr lang="en-IN"/>
          </a:p>
        </p:txBody>
      </p:sp>
      <p:sp>
        <p:nvSpPr>
          <p:cNvPr id="6" name="Footer Placeholder 5">
            <a:extLst>
              <a:ext uri="{FF2B5EF4-FFF2-40B4-BE49-F238E27FC236}">
                <a16:creationId xmlns:a16="http://schemas.microsoft.com/office/drawing/2014/main" id="{CB88E8A3-8C64-FFD9-9694-9BB22AE136B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5CA8A0D-D5EF-3B00-C193-AE93E0E41D97}"/>
              </a:ext>
            </a:extLst>
          </p:cNvPr>
          <p:cNvSpPr>
            <a:spLocks noGrp="1"/>
          </p:cNvSpPr>
          <p:nvPr>
            <p:ph type="sldNum" sz="quarter" idx="12"/>
          </p:nvPr>
        </p:nvSpPr>
        <p:spPr/>
        <p:txBody>
          <a:bodyPr/>
          <a:lstStyle/>
          <a:p>
            <a:fld id="{79A583CE-645E-4A92-A422-9DA444569DE4}" type="slidenum">
              <a:rPr lang="en-IN" smtClean="0"/>
              <a:t>‹#›</a:t>
            </a:fld>
            <a:endParaRPr lang="en-IN"/>
          </a:p>
        </p:txBody>
      </p:sp>
    </p:spTree>
    <p:extLst>
      <p:ext uri="{BB962C8B-B14F-4D97-AF65-F5344CB8AC3E}">
        <p14:creationId xmlns:p14="http://schemas.microsoft.com/office/powerpoint/2010/main" val="52105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9A26D6-B76A-B9AE-2DD2-35C44F4448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33BFA7C-A3A8-22F9-EC93-F23CC5DA934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C7CD99-D0F9-7247-FCDD-9CBD1D5FF6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BFE50-30DA-4300-9129-94CDE27193D9}" type="datetimeFigureOut">
              <a:rPr lang="en-IN" smtClean="0"/>
              <a:t>18-12-2025</a:t>
            </a:fld>
            <a:endParaRPr lang="en-IN"/>
          </a:p>
        </p:txBody>
      </p:sp>
      <p:sp>
        <p:nvSpPr>
          <p:cNvPr id="5" name="Footer Placeholder 4">
            <a:extLst>
              <a:ext uri="{FF2B5EF4-FFF2-40B4-BE49-F238E27FC236}">
                <a16:creationId xmlns:a16="http://schemas.microsoft.com/office/drawing/2014/main" id="{04AE8307-C080-FFAF-AE60-A60841C5C89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E928AA3-632A-1095-027A-5E9052782C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583CE-645E-4A92-A422-9DA444569DE4}" type="slidenum">
              <a:rPr lang="en-IN" smtClean="0"/>
              <a:t>‹#›</a:t>
            </a:fld>
            <a:endParaRPr lang="en-IN"/>
          </a:p>
        </p:txBody>
      </p:sp>
      <p:pic>
        <p:nvPicPr>
          <p:cNvPr id="8" name="Picture 7">
            <a:extLst>
              <a:ext uri="{FF2B5EF4-FFF2-40B4-BE49-F238E27FC236}">
                <a16:creationId xmlns:a16="http://schemas.microsoft.com/office/drawing/2014/main" id="{6697586A-4E91-9BAE-A4BD-DDE585B34A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785868" y="-12790"/>
            <a:ext cx="1358132" cy="1195449"/>
          </a:xfrm>
          <a:prstGeom prst="rect">
            <a:avLst/>
          </a:prstGeom>
        </p:spPr>
      </p:pic>
    </p:spTree>
    <p:extLst>
      <p:ext uri="{BB962C8B-B14F-4D97-AF65-F5344CB8AC3E}">
        <p14:creationId xmlns:p14="http://schemas.microsoft.com/office/powerpoint/2010/main" val="3128180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DC3E-8443-B9EA-6BC5-1930940612B4}"/>
              </a:ext>
            </a:extLst>
          </p:cNvPr>
          <p:cNvSpPr>
            <a:spLocks noGrp="1"/>
          </p:cNvSpPr>
          <p:nvPr>
            <p:ph type="ctrTitle"/>
          </p:nvPr>
        </p:nvSpPr>
        <p:spPr>
          <a:xfrm>
            <a:off x="1143000" y="1960596"/>
            <a:ext cx="6858000" cy="2387600"/>
          </a:xfrm>
        </p:spPr>
        <p:txBody>
          <a:bodyPr>
            <a:normAutofit/>
          </a:bodyPr>
          <a:lstStyle/>
          <a:p>
            <a:r>
              <a:rPr lang="en-IN" sz="5400" b="1" dirty="0">
                <a:solidFill>
                  <a:srgbClr val="C00000"/>
                </a:solidFill>
                <a:latin typeface="+mn-lt"/>
              </a:rPr>
              <a:t>RESPIRATORY         EMERGENCIES </a:t>
            </a:r>
          </a:p>
        </p:txBody>
      </p:sp>
      <p:sp>
        <p:nvSpPr>
          <p:cNvPr id="4" name="TextBox 3"/>
          <p:cNvSpPr txBox="1"/>
          <p:nvPr/>
        </p:nvSpPr>
        <p:spPr>
          <a:xfrm>
            <a:off x="3797317" y="1244601"/>
            <a:ext cx="2032095" cy="584775"/>
          </a:xfrm>
          <a:prstGeom prst="rect">
            <a:avLst/>
          </a:prstGeom>
          <a:noFill/>
        </p:spPr>
        <p:txBody>
          <a:bodyPr wrap="none" rtlCol="0">
            <a:spAutoFit/>
          </a:bodyPr>
          <a:lstStyle/>
          <a:p>
            <a:r>
              <a:rPr lang="en-IN" sz="3200" b="1" dirty="0">
                <a:solidFill>
                  <a:srgbClr val="0070C0"/>
                </a:solidFill>
              </a:rPr>
              <a:t>LESSON-24</a:t>
            </a:r>
          </a:p>
        </p:txBody>
      </p:sp>
      <p:sp>
        <p:nvSpPr>
          <p:cNvPr id="3" name="Title 1">
            <a:extLst>
              <a:ext uri="{FF2B5EF4-FFF2-40B4-BE49-F238E27FC236}">
                <a16:creationId xmlns:a16="http://schemas.microsoft.com/office/drawing/2014/main" id="{3B69F47A-239E-285A-C792-C375AD8955DA}"/>
              </a:ext>
            </a:extLst>
          </p:cNvPr>
          <p:cNvSpPr txBox="1">
            <a:spLocks/>
          </p:cNvSpPr>
          <p:nvPr/>
        </p:nvSpPr>
        <p:spPr>
          <a:xfrm>
            <a:off x="6323512" y="5189220"/>
            <a:ext cx="2209800" cy="990600"/>
          </a:xfrm>
          <a:prstGeom prst="rect">
            <a:avLst/>
          </a:prstGeom>
        </p:spPr>
        <p:txBody>
          <a:bodyPr vert="horz" lIns="91440" tIns="45720" rIns="91440" bIns="45720" rtlCol="0" anchor="ctr">
            <a:normAutofit/>
          </a:bodyPr>
          <a:lstStyle>
            <a:defPPr>
              <a:defRPr lang="en-US"/>
            </a:defPPr>
            <a:lvl1pPr marL="0" algn="ctr" defTabSz="914400" rtl="0" eaLnBrk="1" latinLnBrk="0" hangingPunct="1">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JITENDER YADAV</a:t>
            </a:r>
          </a:p>
          <a:p>
            <a:r>
              <a:rPr lang="en-US" sz="1800" b="1" dirty="0">
                <a:solidFill>
                  <a:srgbClr val="00B050"/>
                </a:solidFill>
                <a:latin typeface="Arial" pitchFamily="34" charset="0"/>
                <a:cs typeface="Arial" pitchFamily="34" charset="0"/>
              </a:rPr>
              <a:t>               INSP/PH</a:t>
            </a:r>
          </a:p>
        </p:txBody>
      </p:sp>
    </p:spTree>
    <p:extLst>
      <p:ext uri="{BB962C8B-B14F-4D97-AF65-F5344CB8AC3E}">
        <p14:creationId xmlns:p14="http://schemas.microsoft.com/office/powerpoint/2010/main" val="3557075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20A442-C295-702B-0D5D-FD91B33144A6}"/>
              </a:ext>
            </a:extLst>
          </p:cNvPr>
          <p:cNvSpPr txBox="1"/>
          <p:nvPr/>
        </p:nvSpPr>
        <p:spPr>
          <a:xfrm>
            <a:off x="143933" y="961236"/>
            <a:ext cx="8712200" cy="5334794"/>
          </a:xfrm>
          <a:prstGeom prst="rect">
            <a:avLst/>
          </a:prstGeom>
          <a:noFill/>
        </p:spPr>
        <p:txBody>
          <a:bodyPr wrap="square" rtlCol="0">
            <a:spAutoFit/>
          </a:bodyPr>
          <a:lstStyle/>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The following conditions are among the more common respiratory problems one will encounter in the field.</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pPr>
            <a:r>
              <a:rPr lang="en-US" sz="32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t>
            </a:r>
            <a:r>
              <a:rPr lang="en-US" sz="32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 </a:t>
            </a:r>
            <a:r>
              <a:rPr lang="en-US" sz="3200" b="1" u="sng"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BRONCHIAL ASTHMA</a:t>
            </a:r>
            <a:endParaRPr lang="en-IN" sz="32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2800" dirty="0">
                <a:effectLst/>
                <a:latin typeface="Calibri" panose="020F0502020204030204" pitchFamily="34" charset="0"/>
                <a:ea typeface="Times New Roman" panose="02020603050405020304" pitchFamily="18" charset="0"/>
                <a:cs typeface="Mangal" panose="02040503050203030202" pitchFamily="18" charset="0"/>
              </a:rPr>
              <a:t>Bronchial asthma is an </a:t>
            </a:r>
            <a:r>
              <a:rPr lang="en-US" sz="28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episodic illness </a:t>
            </a:r>
            <a:r>
              <a:rPr lang="en-US" sz="2800" dirty="0">
                <a:effectLst/>
                <a:latin typeface="Calibri" panose="020F0502020204030204" pitchFamily="34" charset="0"/>
                <a:ea typeface="Times New Roman" panose="02020603050405020304" pitchFamily="18" charset="0"/>
                <a:cs typeface="Mangal" panose="02040503050203030202" pitchFamily="18" charset="0"/>
              </a:rPr>
              <a:t>characterized by the </a:t>
            </a:r>
            <a:r>
              <a:rPr lang="en-US" sz="28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narrowing of the large air passages </a:t>
            </a:r>
            <a:r>
              <a:rPr lang="en-US" sz="2800" dirty="0">
                <a:effectLst/>
                <a:latin typeface="Calibri" panose="020F0502020204030204" pitchFamily="34" charset="0"/>
                <a:ea typeface="Times New Roman" panose="02020603050405020304" pitchFamily="18" charset="0"/>
                <a:cs typeface="Mangal" panose="02040503050203030202" pitchFamily="18" charset="0"/>
              </a:rPr>
              <a:t>called the bronchi. The patient experiences difficulty exhaling air out of the lungs. This is usually </a:t>
            </a:r>
            <a:r>
              <a:rPr lang="en-US" sz="28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due to a spasm</a:t>
            </a:r>
            <a:r>
              <a:rPr lang="en-IN" sz="2800" dirty="0">
                <a:solidFill>
                  <a:srgbClr val="C00000"/>
                </a:solidFill>
                <a:latin typeface="Calibri" panose="020F0502020204030204" pitchFamily="34" charset="0"/>
                <a:ea typeface="Times New Roman" panose="02020603050405020304" pitchFamily="18" charset="0"/>
                <a:cs typeface="Mangal" panose="02040503050203030202" pitchFamily="18" charset="0"/>
              </a:rPr>
              <a:t> </a:t>
            </a:r>
            <a:r>
              <a:rPr lang="en-US" sz="28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of thin muscle</a:t>
            </a:r>
            <a:r>
              <a:rPr lang="en-US" sz="2800" dirty="0">
                <a:effectLst/>
                <a:latin typeface="Calibri" panose="020F0502020204030204" pitchFamily="34" charset="0"/>
                <a:ea typeface="Times New Roman" panose="02020603050405020304" pitchFamily="18" charset="0"/>
                <a:cs typeface="Mangal" panose="02040503050203030202" pitchFamily="18" charset="0"/>
              </a:rPr>
              <a:t> that lines the bronchial walls. Asthma is generally triggered by allergens, strong scents, irritating gases, smoke and weather changes.</a:t>
            </a:r>
            <a:endParaRPr lang="en-IN" sz="1600" dirty="0"/>
          </a:p>
        </p:txBody>
      </p:sp>
      <p:sp>
        <p:nvSpPr>
          <p:cNvPr id="3" name="Rectangle 2"/>
          <p:cNvSpPr/>
          <p:nvPr/>
        </p:nvSpPr>
        <p:spPr>
          <a:xfrm>
            <a:off x="530619" y="128600"/>
            <a:ext cx="7777963" cy="584775"/>
          </a:xfrm>
          <a:prstGeom prst="rect">
            <a:avLst/>
          </a:prstGeom>
        </p:spPr>
        <p:txBody>
          <a:bodyPr wrap="none">
            <a:spAutoFit/>
          </a:bodyPr>
          <a:lstStyle/>
          <a:p>
            <a:pPr algn="just">
              <a:spcAft>
                <a:spcPts val="1000"/>
              </a:spcAft>
              <a:tabLst>
                <a:tab pos="4457700" algn="l"/>
              </a:tabLst>
            </a:pPr>
            <a:r>
              <a:rPr lang="en-US" sz="3200" b="1" u="sng" dirty="0">
                <a:solidFill>
                  <a:srgbClr val="FF0000"/>
                </a:solidFill>
                <a:latin typeface="Calibri" panose="020F0502020204030204" pitchFamily="34" charset="0"/>
                <a:ea typeface="Times New Roman" panose="02020603050405020304" pitchFamily="18" charset="0"/>
                <a:cs typeface="Arial Black" panose="020B0A04020102020204" pitchFamily="34" charset="0"/>
              </a:rPr>
              <a:t>MEDICAL CAUSES OF RESPIRATORY DISTRESS</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67386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BF90D-09BD-239F-4588-59B5892BA78F}"/>
              </a:ext>
            </a:extLst>
          </p:cNvPr>
          <p:cNvSpPr txBox="1"/>
          <p:nvPr/>
        </p:nvSpPr>
        <p:spPr>
          <a:xfrm>
            <a:off x="51759" y="-27830"/>
            <a:ext cx="8802018" cy="6899325"/>
          </a:xfrm>
          <a:prstGeom prst="rect">
            <a:avLst/>
          </a:prstGeom>
          <a:noFill/>
        </p:spPr>
        <p:txBody>
          <a:bodyPr wrap="square" rtlCol="0">
            <a:spAutoFit/>
          </a:bodyPr>
          <a:lstStyle/>
          <a:p>
            <a:pPr algn="ctr">
              <a:spcAft>
                <a:spcPts val="1000"/>
              </a:spcAft>
            </a:pPr>
            <a:r>
              <a:rPr lang="en-US" sz="32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 </a:t>
            </a:r>
            <a:r>
              <a:rPr lang="en-US" sz="3200" b="1" u="sng"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Chronic Obstructive Pulmonary Disease      </a:t>
            </a:r>
          </a:p>
          <a:p>
            <a:pPr algn="ctr">
              <a:spcAft>
                <a:spcPts val="1000"/>
              </a:spcAft>
            </a:pPr>
            <a:r>
              <a:rPr lang="en-US" sz="32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      </a:t>
            </a:r>
            <a:r>
              <a:rPr lang="en-US" sz="3200" b="1" u="sng"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(COPD)</a:t>
            </a:r>
            <a:endParaRPr lang="en-IN" sz="3200" b="1" dirty="0">
              <a:effectLst/>
              <a:latin typeface="Calibri" panose="020F0502020204030204" pitchFamily="34" charset="0"/>
              <a:ea typeface="Times New Roman" panose="02020603050405020304" pitchFamily="18" charset="0"/>
              <a:cs typeface="Mangal" panose="02040503050203030202" pitchFamily="18" charset="0"/>
            </a:endParaRPr>
          </a:p>
          <a:p>
            <a:pPr marL="457200">
              <a:spcAft>
                <a:spcPts val="1000"/>
              </a:spcAft>
              <a:tabLst>
                <a:tab pos="44577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Emphysema and chronic bronchitis </a:t>
            </a:r>
            <a:r>
              <a:rPr lang="en-US" sz="3200" dirty="0">
                <a:effectLst/>
                <a:latin typeface="Calibri" panose="020F0502020204030204" pitchFamily="34" charset="0"/>
                <a:ea typeface="Times New Roman" panose="02020603050405020304" pitchFamily="18" charset="0"/>
                <a:cs typeface="Mangal" panose="02040503050203030202" pitchFamily="18" charset="0"/>
              </a:rPr>
              <a:t>are the most common forms of COPD.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spcAft>
                <a:spcPts val="1000"/>
              </a:spcAft>
              <a:tabLst>
                <a:tab pos="4457700" algn="l"/>
              </a:tabLst>
            </a:pPr>
            <a:r>
              <a:rPr lang="en-US" sz="3200" b="1" u="sng"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EMPHYSEMA</a:t>
            </a:r>
            <a:r>
              <a:rPr lang="en-US" sz="3200" dirty="0">
                <a:effectLst/>
                <a:latin typeface="Calibri" panose="020F0502020204030204" pitchFamily="34" charset="0"/>
                <a:ea typeface="Times New Roman" panose="02020603050405020304" pitchFamily="18" charset="0"/>
                <a:cs typeface="Mangal" panose="02040503050203030202" pitchFamily="18" charset="0"/>
              </a:rPr>
              <a:t> causes the alveoli to </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loose their elastic properties and become distended</a:t>
            </a:r>
            <a:r>
              <a:rPr lang="en-US" sz="3200" dirty="0">
                <a:effectLst/>
                <a:latin typeface="Calibri" panose="020F0502020204030204" pitchFamily="34" charset="0"/>
                <a:ea typeface="Times New Roman" panose="02020603050405020304" pitchFamily="18" charset="0"/>
                <a:cs typeface="Mangal" panose="02040503050203030202" pitchFamily="18" charset="0"/>
              </a:rPr>
              <a:t>. This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traps air and prevents the alveoli from working correctly</a:t>
            </a:r>
            <a:r>
              <a:rPr lang="en-US" sz="3200" dirty="0">
                <a:effectLst/>
                <a:latin typeface="Calibri" panose="020F0502020204030204" pitchFamily="34" charset="0"/>
                <a:ea typeface="Times New Roman" panose="02020603050405020304" pitchFamily="18" charset="0"/>
                <a:cs typeface="Mangal" panose="02040503050203030202" pitchFamily="18" charset="0"/>
              </a:rPr>
              <a:t>. As more and more</a:t>
            </a:r>
          </a:p>
          <a:p>
            <a:pPr marL="457200">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alveoli become affected, </a:t>
            </a:r>
          </a:p>
          <a:p>
            <a:pPr marL="457200">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breathing becomes </a:t>
            </a:r>
          </a:p>
          <a:p>
            <a:pPr marL="457200">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Increasingly difficult </a:t>
            </a:r>
          </a:p>
          <a:p>
            <a:pPr marL="457200">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for the patient.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2050" name="Picture 2" descr="Emphysema: Causes, Symptoms, Diagnosis &amp; Trea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333" y="3839622"/>
            <a:ext cx="3445933" cy="30014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30333" y="6138333"/>
            <a:ext cx="601134" cy="646331"/>
          </a:xfrm>
          <a:prstGeom prst="rect">
            <a:avLst/>
          </a:prstGeom>
          <a:solidFill>
            <a:schemeClr val="bg1"/>
          </a:solidFill>
        </p:spPr>
        <p:txBody>
          <a:bodyPr wrap="square" rtlCol="0">
            <a:spAutoFit/>
          </a:bodyPr>
          <a:lstStyle/>
          <a:p>
            <a:endParaRPr lang="en-US" dirty="0"/>
          </a:p>
          <a:p>
            <a:endParaRPr lang="en-IN" dirty="0"/>
          </a:p>
        </p:txBody>
      </p:sp>
    </p:spTree>
    <p:extLst>
      <p:ext uri="{BB962C8B-B14F-4D97-AF65-F5344CB8AC3E}">
        <p14:creationId xmlns:p14="http://schemas.microsoft.com/office/powerpoint/2010/main" val="1987054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25F490-28C7-CC4B-2CF3-CF35D2A9CB8C}"/>
              </a:ext>
            </a:extLst>
          </p:cNvPr>
          <p:cNvSpPr txBox="1"/>
          <p:nvPr/>
        </p:nvSpPr>
        <p:spPr>
          <a:xfrm>
            <a:off x="446418" y="703193"/>
            <a:ext cx="8296041" cy="4652556"/>
          </a:xfrm>
          <a:prstGeom prst="rect">
            <a:avLst/>
          </a:prstGeom>
          <a:noFill/>
        </p:spPr>
        <p:txBody>
          <a:bodyPr wrap="square" rtlCol="0">
            <a:spAutoFit/>
          </a:bodyPr>
          <a:lstStyle/>
          <a:p>
            <a:pPr marL="457200" algn="just">
              <a:spcAft>
                <a:spcPts val="1000"/>
              </a:spcAft>
              <a:tabLst>
                <a:tab pos="4457700" algn="l"/>
              </a:tabLst>
            </a:pPr>
            <a:r>
              <a:rPr lang="en-US" sz="3200" b="1" u="sng" dirty="0">
                <a:solidFill>
                  <a:srgbClr val="00B0F0"/>
                </a:solidFill>
                <a:latin typeface="Calibri" panose="020F0502020204030204" pitchFamily="34" charset="0"/>
                <a:ea typeface="Times New Roman" panose="02020603050405020304" pitchFamily="18" charset="0"/>
                <a:cs typeface="Mangal" panose="02040503050203030202" pitchFamily="18" charset="0"/>
              </a:rPr>
              <a:t>CHRONIC BRONCHITIS</a:t>
            </a:r>
            <a:r>
              <a:rPr lang="en-US" sz="3200" dirty="0">
                <a:latin typeface="Calibri" panose="020F0502020204030204" pitchFamily="34" charset="0"/>
                <a:ea typeface="Times New Roman" panose="02020603050405020304" pitchFamily="18" charset="0"/>
                <a:cs typeface="Mangal" panose="02040503050203030202" pitchFamily="18" charset="0"/>
              </a:rPr>
              <a:t> is characterized by excessive mucus becoming </a:t>
            </a:r>
            <a:r>
              <a:rPr lang="en-US" sz="3200" dirty="0">
                <a:effectLst/>
                <a:latin typeface="Calibri" panose="020F0502020204030204" pitchFamily="34" charset="0"/>
                <a:ea typeface="Times New Roman" panose="02020603050405020304" pitchFamily="18" charset="0"/>
                <a:cs typeface="Mangal" panose="02040503050203030202" pitchFamily="18" charset="0"/>
              </a:rPr>
              <a:t>trapped in the large air passages of the bronchial tree. Patients diagnosed with this condition will suffer from a consistent productive cough. Patient who have COPD usually have a history of smoking; however, it is also common among people who live in areas of high air pollution.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733" y="4817534"/>
            <a:ext cx="3124200" cy="200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051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74A281-0875-9F5D-D274-106979FD4687}"/>
              </a:ext>
            </a:extLst>
          </p:cNvPr>
          <p:cNvSpPr txBox="1"/>
          <p:nvPr/>
        </p:nvSpPr>
        <p:spPr>
          <a:xfrm>
            <a:off x="414069" y="133383"/>
            <a:ext cx="8188064" cy="6777240"/>
          </a:xfrm>
          <a:prstGeom prst="rect">
            <a:avLst/>
          </a:prstGeom>
          <a:noFill/>
        </p:spPr>
        <p:txBody>
          <a:bodyPr wrap="square" rtlCol="0">
            <a:spAutoFit/>
          </a:bodyPr>
          <a:lstStyle/>
          <a:p>
            <a:pPr lvl="0" algn="just">
              <a:lnSpc>
                <a:spcPct val="115000"/>
              </a:lnSpc>
              <a:spcAft>
                <a:spcPts val="1000"/>
              </a:spcAft>
            </a:pPr>
            <a:r>
              <a:rPr lang="en-US" sz="3600" b="1" u="sng" dirty="0">
                <a:solidFill>
                  <a:srgbClr val="00B0F0"/>
                </a:solidFill>
                <a:effectLst/>
                <a:latin typeface="Calibri" panose="020F0502020204030204" pitchFamily="34" charset="0"/>
                <a:ea typeface="Times New Roman" panose="02020603050405020304" pitchFamily="18" charset="0"/>
                <a:cs typeface="Arial" panose="020B0604020202020204" pitchFamily="34" charset="0"/>
              </a:rPr>
              <a:t>3. ANAPHYLAXIS</a:t>
            </a:r>
            <a:endParaRPr lang="en-IN" sz="36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914400" indent="-457200" algn="just">
              <a:lnSpc>
                <a:spcPct val="115000"/>
              </a:lnSpc>
              <a:spcAft>
                <a:spcPts val="1000"/>
              </a:spcAft>
              <a:buFont typeface="Wingdings" pitchFamily="2" charset="2"/>
              <a:buChar char="v"/>
              <a:tabLst>
                <a:tab pos="44577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Anaphylaxis is an acute, severe allergic reaction that puts the patient’s life in immediate danger. </a:t>
            </a:r>
          </a:p>
          <a:p>
            <a:pPr marL="914400" indent="-457200" algn="just">
              <a:lnSpc>
                <a:spcPct val="115000"/>
              </a:lnSpc>
              <a:spcAft>
                <a:spcPts val="1000"/>
              </a:spcAft>
              <a:buFont typeface="Wingdings" pitchFamily="2" charset="2"/>
              <a:buChar char="v"/>
              <a:tabLst>
                <a:tab pos="4457700" algn="l"/>
              </a:tabLst>
            </a:pP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The reaction may be triggered by many different routes of exposure, including direct    skin contact,    ingestion    and inhalation.</a:t>
            </a:r>
          </a:p>
          <a:p>
            <a:pPr marL="914400" indent="-457200" algn="just">
              <a:lnSpc>
                <a:spcPct val="115000"/>
              </a:lnSpc>
              <a:spcAft>
                <a:spcPts val="1000"/>
              </a:spcAft>
              <a:buFont typeface="Wingdings" pitchFamily="2" charset="2"/>
              <a:buChar char="v"/>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Exposure to the allergen will cause blood   vessels to  dilate rapidly and cause a drop in blood pressure   (hypotension). </a:t>
            </a:r>
            <a:endParaRPr lang="en-IN"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15874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43A4C3-727F-80FC-1518-D3402C905534}"/>
              </a:ext>
            </a:extLst>
          </p:cNvPr>
          <p:cNvSpPr txBox="1"/>
          <p:nvPr/>
        </p:nvSpPr>
        <p:spPr>
          <a:xfrm>
            <a:off x="689318" y="1006067"/>
            <a:ext cx="7550270" cy="5016758"/>
          </a:xfrm>
          <a:prstGeom prst="rect">
            <a:avLst/>
          </a:prstGeom>
          <a:noFill/>
        </p:spPr>
        <p:txBody>
          <a:bodyPr wrap="square" rtlCol="0">
            <a:spAutoFit/>
          </a:bodyPr>
          <a:lstStyle/>
          <a:p>
            <a:pPr marL="457200" indent="-457200" algn="just">
              <a:buFont typeface="Wingdings" pitchFamily="2" charset="2"/>
              <a:buChar char="v"/>
            </a:pPr>
            <a:r>
              <a:rPr lang="en-US"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Many tissues may swell, including those   lining  the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respiratory system. </a:t>
            </a:r>
          </a:p>
          <a:p>
            <a:pPr marL="457200" indent="-457200" algn="just">
              <a:buFont typeface="Wingdings" pitchFamily="2" charset="2"/>
              <a:buChar char="v"/>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This swelling can obstruct the airway, leading to respiratory failure. </a:t>
            </a:r>
          </a:p>
          <a:p>
            <a:pPr marL="457200" indent="-457200" algn="just">
              <a:buFont typeface="Wingdings" pitchFamily="2" charset="2"/>
              <a:buChar char="v"/>
            </a:pP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Signs and symptoms frequently observed are urticaria, oedema in the face, lips and neck. </a:t>
            </a:r>
          </a:p>
          <a:p>
            <a:pPr marL="457200" indent="-457200" algn="just">
              <a:buFont typeface="Wingdings" pitchFamily="2" charset="2"/>
              <a:buChar char="v"/>
            </a:pP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In extreme cases, oedema can appear in the larynx and glottis making it difficult for the patient to breathe.</a:t>
            </a:r>
            <a:endParaRPr lang="en-IN" sz="4400" dirty="0">
              <a:solidFill>
                <a:srgbClr val="002060"/>
              </a:solidFill>
            </a:endParaRPr>
          </a:p>
        </p:txBody>
      </p:sp>
    </p:spTree>
    <p:extLst>
      <p:ext uri="{BB962C8B-B14F-4D97-AF65-F5344CB8AC3E}">
        <p14:creationId xmlns:p14="http://schemas.microsoft.com/office/powerpoint/2010/main" val="774166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gns of anaphylaxis include shortness of breath, a drop in blood pressure and swelling in your lips, mouth and thr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2802"/>
            <a:ext cx="9143999" cy="80008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6358467"/>
            <a:ext cx="7704667" cy="369332"/>
          </a:xfrm>
          <a:prstGeom prst="rect">
            <a:avLst/>
          </a:prstGeom>
          <a:solidFill>
            <a:schemeClr val="bg1"/>
          </a:solidFill>
        </p:spPr>
        <p:txBody>
          <a:bodyPr wrap="square" rtlCol="0">
            <a:spAutoFit/>
          </a:bodyPr>
          <a:lstStyle/>
          <a:p>
            <a:endParaRPr lang="en-IN" dirty="0"/>
          </a:p>
        </p:txBody>
      </p:sp>
      <p:pic>
        <p:nvPicPr>
          <p:cNvPr id="3" name="Picture 2">
            <a:extLst>
              <a:ext uri="{FF2B5EF4-FFF2-40B4-BE49-F238E27FC236}">
                <a16:creationId xmlns:a16="http://schemas.microsoft.com/office/drawing/2014/main" id="{94B862B4-692A-8B86-B9E1-FC75F2AA8C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4" y="-194400"/>
            <a:ext cx="1247775" cy="1098550"/>
          </a:xfrm>
          <a:prstGeom prst="rect">
            <a:avLst/>
          </a:prstGeom>
          <a:noFill/>
          <a:ln>
            <a:noFill/>
          </a:ln>
        </p:spPr>
      </p:pic>
    </p:spTree>
    <p:extLst>
      <p:ext uri="{BB962C8B-B14F-4D97-AF65-F5344CB8AC3E}">
        <p14:creationId xmlns:p14="http://schemas.microsoft.com/office/powerpoint/2010/main" val="280377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38CA42-5A7E-1C7E-C841-0B1DB03CEA80}"/>
              </a:ext>
            </a:extLst>
          </p:cNvPr>
          <p:cNvSpPr txBox="1"/>
          <p:nvPr/>
        </p:nvSpPr>
        <p:spPr>
          <a:xfrm>
            <a:off x="219974" y="508960"/>
            <a:ext cx="8527211" cy="4974310"/>
          </a:xfrm>
          <a:prstGeom prst="rect">
            <a:avLst/>
          </a:prstGeom>
          <a:noFill/>
        </p:spPr>
        <p:txBody>
          <a:bodyPr wrap="square" rtlCol="0">
            <a:spAutoFit/>
          </a:bodyPr>
          <a:lstStyle/>
          <a:p>
            <a:pPr algn="ctr">
              <a:lnSpc>
                <a:spcPct val="115000"/>
              </a:lnSpc>
              <a:spcAft>
                <a:spcPts val="1000"/>
              </a:spcAft>
              <a:tabLst>
                <a:tab pos="4457700" algn="l"/>
              </a:tabLst>
            </a:pPr>
            <a:r>
              <a:rPr lang="en-US" sz="3200" b="1" u="sng"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ANAPHYLACTIC SHOCK</a:t>
            </a:r>
            <a:endParaRPr lang="en-IN" sz="3200" b="1"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u="sng"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Definition</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a:t>
            </a:r>
            <a:r>
              <a:rPr lang="en-US" sz="3200" dirty="0">
                <a:effectLst/>
                <a:latin typeface="Calibri" panose="020F0502020204030204" pitchFamily="34" charset="0"/>
                <a:ea typeface="Times New Roman" panose="02020603050405020304" pitchFamily="18" charset="0"/>
                <a:cs typeface="Mangal" panose="02040503050203030202" pitchFamily="18" charset="0"/>
              </a:rPr>
              <a:t> A life-threatening reaction of the body caused by something to which the patient is extremely allergic.</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This condition represents a true emergency where immediate transportation to a medical </a:t>
            </a:r>
            <a:r>
              <a:rPr lang="en-US" sz="3200" dirty="0" err="1">
                <a:effectLst/>
                <a:latin typeface="Calibri" panose="020F0502020204030204" pitchFamily="34" charset="0"/>
                <a:ea typeface="Times New Roman" panose="02020603050405020304" pitchFamily="18" charset="0"/>
                <a:cs typeface="Mangal" panose="02040503050203030202" pitchFamily="18" charset="0"/>
              </a:rPr>
              <a:t>centre</a:t>
            </a:r>
            <a:r>
              <a:rPr lang="en-US" sz="3200" dirty="0">
                <a:effectLst/>
                <a:latin typeface="Calibri" panose="020F0502020204030204" pitchFamily="34" charset="0"/>
                <a:ea typeface="Times New Roman" panose="02020603050405020304" pitchFamily="18" charset="0"/>
                <a:cs typeface="Mangal" panose="02040503050203030202" pitchFamily="18" charset="0"/>
              </a:rPr>
              <a:t> is imperative.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tabLst>
                <a:tab pos="457200" algn="l"/>
              </a:tabLst>
            </a:pPr>
            <a:r>
              <a:rPr lang="en-US" sz="3200" dirty="0">
                <a:effectLst/>
                <a:latin typeface="Calibri" panose="020F0502020204030204" pitchFamily="34" charset="0"/>
                <a:ea typeface="Times New Roman" panose="02020603050405020304" pitchFamily="18" charset="0"/>
                <a:cs typeface="Arial" panose="020B0604020202020204" pitchFamily="34" charset="0"/>
              </a:rPr>
              <a:t>	</a:t>
            </a:r>
            <a:endParaRPr lang="en-IN" sz="4000" dirty="0"/>
          </a:p>
        </p:txBody>
      </p:sp>
    </p:spTree>
    <p:extLst>
      <p:ext uri="{BB962C8B-B14F-4D97-AF65-F5344CB8AC3E}">
        <p14:creationId xmlns:p14="http://schemas.microsoft.com/office/powerpoint/2010/main" val="2609478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18C2C1-1C73-466A-D84A-AD1F19A8A69A}"/>
              </a:ext>
            </a:extLst>
          </p:cNvPr>
          <p:cNvSpPr txBox="1"/>
          <p:nvPr/>
        </p:nvSpPr>
        <p:spPr>
          <a:xfrm>
            <a:off x="595222" y="955160"/>
            <a:ext cx="7964577" cy="5772862"/>
          </a:xfrm>
          <a:prstGeom prst="rect">
            <a:avLst/>
          </a:prstGeom>
          <a:noFill/>
        </p:spPr>
        <p:txBody>
          <a:bodyPr wrap="square" rtlCol="0">
            <a:spAutoFit/>
          </a:bodyPr>
          <a:lstStyle/>
          <a:p>
            <a:pPr marL="1028700" indent="-571500" algn="just">
              <a:lnSpc>
                <a:spcPct val="115000"/>
              </a:lnSpc>
              <a:spcAft>
                <a:spcPts val="1000"/>
              </a:spcAft>
              <a:buFont typeface="Wingdings" pitchFamily="2" charset="2"/>
              <a:buChar char="v"/>
              <a:tabLst>
                <a:tab pos="44577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Insect stings, including wasps and bees and ants</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914400" indent="-457200" algn="just">
              <a:lnSpc>
                <a:spcPct val="115000"/>
              </a:lnSpc>
              <a:spcAft>
                <a:spcPts val="1000"/>
              </a:spcAft>
              <a:buFont typeface="Wingdings" pitchFamily="2" charset="2"/>
              <a:buChar char="v"/>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Foods and spices (especially shellfish)</a:t>
            </a:r>
            <a:endParaRPr lang="en-IN"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endParaRPr>
          </a:p>
          <a:p>
            <a:pPr marL="914400" indent="-457200" algn="just">
              <a:lnSpc>
                <a:spcPct val="115000"/>
              </a:lnSpc>
              <a:spcAft>
                <a:spcPts val="1000"/>
              </a:spcAft>
              <a:buFont typeface="Wingdings" pitchFamily="2" charset="2"/>
              <a:buChar char="v"/>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chemeClr val="accent2"/>
                </a:solidFill>
                <a:effectLst/>
                <a:latin typeface="Calibri" panose="020F0502020204030204" pitchFamily="34" charset="0"/>
                <a:ea typeface="Times New Roman" panose="02020603050405020304" pitchFamily="18" charset="0"/>
                <a:cs typeface="Mangal" panose="02040503050203030202" pitchFamily="18" charset="0"/>
              </a:rPr>
              <a:t>Inhaled substances, including dust and     pollen</a:t>
            </a:r>
            <a:endParaRPr lang="en-IN" sz="3200" dirty="0">
              <a:solidFill>
                <a:schemeClr val="accent2"/>
              </a:solidFill>
              <a:effectLst/>
              <a:latin typeface="Calibri" panose="020F0502020204030204" pitchFamily="34" charset="0"/>
              <a:ea typeface="Times New Roman" panose="02020603050405020304" pitchFamily="18" charset="0"/>
              <a:cs typeface="Mangal" panose="02040503050203030202" pitchFamily="18" charset="0"/>
            </a:endParaRPr>
          </a:p>
          <a:p>
            <a:pPr marL="914400" indent="-457200" algn="just">
              <a:lnSpc>
                <a:spcPct val="115000"/>
              </a:lnSpc>
              <a:spcAft>
                <a:spcPts val="1000"/>
              </a:spcAft>
              <a:buFont typeface="Wingdings" pitchFamily="2" charset="2"/>
              <a:buChar char="v"/>
              <a:tabLst>
                <a:tab pos="4457700" algn="l"/>
              </a:tabLst>
            </a:pP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Chemicals inhaled or in contact with the skin</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914400" indent="-457200" algn="just">
              <a:lnSpc>
                <a:spcPct val="115000"/>
              </a:lnSpc>
              <a:spcAft>
                <a:spcPts val="1000"/>
              </a:spcAft>
              <a:buFont typeface="Wingdings" pitchFamily="2" charset="2"/>
              <a:buChar char="v"/>
              <a:tabLst>
                <a:tab pos="4457700" algn="l"/>
              </a:tabLst>
            </a:pPr>
            <a:r>
              <a:rPr lang="en-US" sz="3200" dirty="0">
                <a:solidFill>
                  <a:schemeClr val="accent6">
                    <a:lumMod val="75000"/>
                  </a:schemeClr>
                </a:solidFill>
                <a:effectLst/>
                <a:latin typeface="Calibri" panose="020F0502020204030204" pitchFamily="34" charset="0"/>
                <a:ea typeface="Times New Roman" panose="02020603050405020304" pitchFamily="18" charset="0"/>
                <a:cs typeface="Mangal" panose="02040503050203030202" pitchFamily="18" charset="0"/>
              </a:rPr>
              <a:t>Medications injected or taken by mouth, such as penicillin</a:t>
            </a:r>
            <a:endParaRPr lang="en-IN" sz="3200" dirty="0">
              <a:solidFill>
                <a:schemeClr val="accent6">
                  <a:lumMod val="75000"/>
                </a:schemeClr>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Rectangle 2"/>
          <p:cNvSpPr/>
          <p:nvPr/>
        </p:nvSpPr>
        <p:spPr>
          <a:xfrm>
            <a:off x="1913467" y="192553"/>
            <a:ext cx="6028266" cy="625428"/>
          </a:xfrm>
          <a:prstGeom prst="rect">
            <a:avLst/>
          </a:prstGeom>
        </p:spPr>
        <p:txBody>
          <a:bodyPr wrap="square">
            <a:spAutoFit/>
          </a:bodyPr>
          <a:lstStyle/>
          <a:p>
            <a:pPr lvl="0" algn="just">
              <a:lnSpc>
                <a:spcPct val="115000"/>
              </a:lnSpc>
              <a:spcAft>
                <a:spcPts val="1000"/>
              </a:spcAft>
            </a:pPr>
            <a:r>
              <a:rPr lang="en-US"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CAUSES OF ANAPHYLACTIC SHOCK</a:t>
            </a:r>
            <a:endParaRPr lang="en-IN" sz="3200" b="1"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6186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25ACAD-BEAF-9BB3-75E4-A06E55A82081}"/>
              </a:ext>
            </a:extLst>
          </p:cNvPr>
          <p:cNvSpPr txBox="1"/>
          <p:nvPr/>
        </p:nvSpPr>
        <p:spPr>
          <a:xfrm>
            <a:off x="349370" y="972571"/>
            <a:ext cx="8113144" cy="5483552"/>
          </a:xfrm>
          <a:prstGeom prst="rect">
            <a:avLst/>
          </a:prstGeom>
          <a:noFill/>
        </p:spPr>
        <p:txBody>
          <a:bodyPr wrap="square" rtlCol="0">
            <a:spAutoFit/>
          </a:bodyPr>
          <a:lstStyle/>
          <a:p>
            <a:pPr marL="457200" algn="just">
              <a:lnSpc>
                <a:spcPct val="115000"/>
              </a:lnSpc>
              <a:spcAft>
                <a:spcPts val="1000"/>
              </a:spcAft>
              <a:tabLst>
                <a:tab pos="4457700" algn="l"/>
              </a:tabLst>
            </a:pPr>
            <a:r>
              <a:rPr lang="en-US" sz="3600" dirty="0">
                <a:effectLst/>
                <a:latin typeface="Calibri" panose="020F0502020204030204" pitchFamily="34" charset="0"/>
                <a:ea typeface="Times New Roman" panose="02020603050405020304" pitchFamily="18" charset="0"/>
                <a:cs typeface="Mangal" panose="02040503050203030202" pitchFamily="18" charset="0"/>
              </a:rPr>
              <a:t>• </a:t>
            </a:r>
            <a:r>
              <a:rPr lang="en-US" sz="3200" b="1"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Skin:</a:t>
            </a: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May be swollen with burning and itching. Face and tongue may also be swollen (oedema).</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b="1"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Breathing:</a:t>
            </a: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Difficult and rapid breathing with possible wheezing.</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b="1"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Pulse:</a:t>
            </a: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Rapid, weak or not detected</a:t>
            </a:r>
            <a:r>
              <a:rPr lang="en-US" sz="3200" dirty="0">
                <a:effectLst/>
                <a:latin typeface="Calibri" panose="020F0502020204030204" pitchFamily="34"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b="1"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State of consciousness</a:t>
            </a: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The patient may be restless and often may become unconscious.</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
        <p:nvSpPr>
          <p:cNvPr id="3" name="Rectangle 2"/>
          <p:cNvSpPr/>
          <p:nvPr/>
        </p:nvSpPr>
        <p:spPr>
          <a:xfrm>
            <a:off x="1693333" y="78961"/>
            <a:ext cx="5808134" cy="625428"/>
          </a:xfrm>
          <a:prstGeom prst="rect">
            <a:avLst/>
          </a:prstGeom>
        </p:spPr>
        <p:txBody>
          <a:bodyPr wrap="square">
            <a:spAutoFit/>
          </a:bodyPr>
          <a:lstStyle/>
          <a:p>
            <a:pPr lvl="0" algn="just">
              <a:lnSpc>
                <a:spcPct val="115000"/>
              </a:lnSpc>
              <a:spcAft>
                <a:spcPts val="1000"/>
              </a:spcAft>
            </a:pPr>
            <a:r>
              <a:rPr lang="en-US"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SIGNS OF ANAPHYLACTIC SHOCK</a:t>
            </a:r>
            <a:endParaRPr lang="en-IN" sz="3200" b="1"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29587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E590B-F410-10C1-D6DC-78745357D0F0}"/>
              </a:ext>
            </a:extLst>
          </p:cNvPr>
          <p:cNvSpPr txBox="1"/>
          <p:nvPr/>
        </p:nvSpPr>
        <p:spPr>
          <a:xfrm>
            <a:off x="620876" y="1259494"/>
            <a:ext cx="8100204" cy="4718215"/>
          </a:xfrm>
          <a:prstGeom prst="rect">
            <a:avLst/>
          </a:prstGeom>
          <a:noFill/>
        </p:spPr>
        <p:txBody>
          <a:bodyPr wrap="square" rtlCol="0">
            <a:spAutoFit/>
          </a:bodyPr>
          <a:lstStyle/>
          <a:p>
            <a:pPr marL="342900" lvl="0" indent="-342900" algn="just">
              <a:lnSpc>
                <a:spcPct val="115000"/>
              </a:lnSpc>
              <a:spcAft>
                <a:spcPts val="1000"/>
              </a:spcAft>
              <a:buFont typeface="Symbol" panose="05050102010706020507" pitchFamily="18" charset="2"/>
              <a:buChar char=""/>
              <a:tabLst>
                <a:tab pos="5715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When interviewing the patient, ask about allergies to anything and if he or she was in contact with that substance.</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571500" algn="l"/>
                <a:tab pos="4457700" algn="l"/>
              </a:tabLst>
            </a:pPr>
            <a:r>
              <a:rPr lang="en-US"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As with any type of shock treat the patient with total care (see management for shock).</a:t>
            </a:r>
            <a:endParaRPr lang="en-IN"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571500" algn="l"/>
                <a:tab pos="4457700" algn="l"/>
              </a:tabLst>
            </a:pP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The patient needs medications to combat the allergic reaction.</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
        <p:nvSpPr>
          <p:cNvPr id="3" name="Rectangle 2"/>
          <p:cNvSpPr/>
          <p:nvPr/>
        </p:nvSpPr>
        <p:spPr>
          <a:xfrm>
            <a:off x="423334" y="184524"/>
            <a:ext cx="8102600" cy="625428"/>
          </a:xfrm>
          <a:prstGeom prst="rect">
            <a:avLst/>
          </a:prstGeom>
        </p:spPr>
        <p:txBody>
          <a:bodyPr wrap="square">
            <a:spAutoFit/>
          </a:bodyPr>
          <a:lstStyle/>
          <a:p>
            <a:pPr marL="457200" lvl="0" algn="just">
              <a:lnSpc>
                <a:spcPct val="115000"/>
              </a:lnSpc>
              <a:spcAft>
                <a:spcPts val="1000"/>
              </a:spcAft>
              <a:tabLst>
                <a:tab pos="4457700" algn="l"/>
              </a:tabLst>
            </a:pPr>
            <a:r>
              <a:rPr lang="en-US"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MANAGEMENT FOR ANAPHYLACTIC SHOCK</a:t>
            </a:r>
            <a:endParaRPr lang="en-IN" sz="3200" b="1"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5907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E3DF0F-BED5-D49A-ABFD-7C4E1611FE3E}"/>
              </a:ext>
            </a:extLst>
          </p:cNvPr>
          <p:cNvSpPr txBox="1"/>
          <p:nvPr/>
        </p:nvSpPr>
        <p:spPr>
          <a:xfrm>
            <a:off x="239383" y="1238894"/>
            <a:ext cx="8659084" cy="4717830"/>
          </a:xfrm>
          <a:prstGeom prst="rect">
            <a:avLst/>
          </a:prstGeom>
          <a:noFill/>
        </p:spPr>
        <p:txBody>
          <a:bodyPr wrap="square" rtlCol="0">
            <a:spAutoFit/>
          </a:bodyPr>
          <a:lstStyle/>
          <a:p>
            <a:pPr>
              <a:lnSpc>
                <a:spcPct val="115000"/>
              </a:lnSpc>
              <a:spcAft>
                <a:spcPts val="1000"/>
              </a:spcAft>
            </a:pPr>
            <a:r>
              <a:rPr lang="en-US" sz="3200" dirty="0">
                <a:effectLst/>
                <a:latin typeface="Calibri" panose="020F0502020204030204" pitchFamily="34" charset="0"/>
                <a:ea typeface="Times New Roman" panose="02020603050405020304" pitchFamily="18" charset="0"/>
                <a:cs typeface="Mangal" panose="02040503050203030202" pitchFamily="18" charset="0"/>
              </a:rPr>
              <a:t>Upon completion of this lesson you will be able to:</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nSpc>
                <a:spcPct val="115000"/>
              </a:lnSpc>
              <a:buFont typeface="+mj-lt"/>
              <a:buAutoNum type="arabicPeriod"/>
              <a:tabLst>
                <a:tab pos="457200" algn="l"/>
                <a:tab pos="3800475"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Define respiratory distress and list the signs/ symptoms.</a:t>
            </a:r>
            <a:endParaRPr lang="en-IN" sz="3200" dirty="0">
              <a:solidFill>
                <a:srgbClr val="00B0F0"/>
              </a:solidFill>
              <a:latin typeface="Calibri" panose="020F0502020204030204" pitchFamily="34" charset="0"/>
              <a:ea typeface="Times New Roman" panose="02020603050405020304" pitchFamily="18" charset="0"/>
              <a:cs typeface="Mangal" panose="02040503050203030202" pitchFamily="18" charset="0"/>
            </a:endParaRPr>
          </a:p>
          <a:p>
            <a:pPr marL="742950" lvl="1" indent="-285750">
              <a:lnSpc>
                <a:spcPct val="115000"/>
              </a:lnSpc>
              <a:buFont typeface="+mj-lt"/>
              <a:buAutoNum type="arabicPeriod"/>
              <a:tabLst>
                <a:tab pos="4572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Describe the management of respiratory distress</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15000"/>
              </a:lnSpc>
              <a:buFont typeface="+mj-lt"/>
              <a:buAutoNum type="arabicPeriod"/>
              <a:tabLst>
                <a:tab pos="457200" algn="l"/>
              </a:tabLst>
            </a:pP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Describe anaphylactic shock and list the causes</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gn="just">
              <a:lnSpc>
                <a:spcPct val="115000"/>
              </a:lnSpc>
              <a:buFont typeface="+mj-lt"/>
              <a:buAutoNum type="arabicPeriod"/>
              <a:tabLst>
                <a:tab pos="457200" algn="l"/>
              </a:tabLst>
            </a:pP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Describe management of anaphylactic shock</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Rectangle 2"/>
          <p:cNvSpPr/>
          <p:nvPr/>
        </p:nvSpPr>
        <p:spPr>
          <a:xfrm>
            <a:off x="3261708" y="294092"/>
            <a:ext cx="2434321" cy="692049"/>
          </a:xfrm>
          <a:prstGeom prst="rect">
            <a:avLst/>
          </a:prstGeom>
        </p:spPr>
        <p:txBody>
          <a:bodyPr wrap="none">
            <a:spAutoFit/>
          </a:bodyPr>
          <a:lstStyle/>
          <a:p>
            <a:pPr algn="ctr">
              <a:lnSpc>
                <a:spcPct val="115000"/>
              </a:lnSpc>
              <a:spcAft>
                <a:spcPts val="1000"/>
              </a:spcAft>
            </a:pPr>
            <a:r>
              <a:rPr lang="en-US" sz="36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OBJECTIVES</a:t>
            </a:r>
            <a:endParaRPr lang="en-IN" sz="36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987071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F9C06A-70E4-03EC-2592-83AE33CF7370}"/>
              </a:ext>
            </a:extLst>
          </p:cNvPr>
          <p:cNvSpPr txBox="1"/>
          <p:nvPr/>
        </p:nvSpPr>
        <p:spPr>
          <a:xfrm>
            <a:off x="383801" y="229707"/>
            <a:ext cx="8488393" cy="6514604"/>
          </a:xfrm>
          <a:prstGeom prst="rect">
            <a:avLst/>
          </a:prstGeom>
          <a:noFill/>
        </p:spPr>
        <p:txBody>
          <a:bodyPr wrap="square" rtlCol="0">
            <a:spAutoFit/>
          </a:bodyPr>
          <a:lstStyle/>
          <a:p>
            <a:pPr marL="342900" lvl="0" indent="-342900" algn="just">
              <a:spcAft>
                <a:spcPts val="1000"/>
              </a:spcAft>
              <a:buFont typeface="Symbol" panose="05050102010706020507" pitchFamily="18" charset="2"/>
              <a:buChar char=""/>
              <a:tabLst>
                <a:tab pos="571500" algn="l"/>
                <a:tab pos="44577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Administer </a:t>
            </a:r>
            <a:r>
              <a:rPr lang="en-US" sz="3200" dirty="0" err="1">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Inj</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Adrenaline 1 amp SC slowly taking about 2 - 3 minutes. Take care as this medication can cause very rapid heart rate and sudden collapse of patient</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571500" algn="l"/>
                <a:tab pos="44577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Administer Inj. </a:t>
            </a:r>
            <a:r>
              <a:rPr lang="en-US" sz="3200" dirty="0" err="1">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Avil</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 1 amp IM and Inj. Hydrocortisone Sodium Succinate  1 vial IV; Establish IV access</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571500" algn="l"/>
                <a:tab pos="4457700" algn="l"/>
              </a:tabLst>
            </a:pP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Administer Oxygen 10-15 l/min</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571500" algn="l"/>
                <a:tab pos="4457700" algn="l"/>
              </a:tabLst>
            </a:pP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Constantly monitor vital signs and be on the look out for airway obstruction by swelling of the soft tissues of upper airway</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pPr>
            <a:r>
              <a:rPr lang="en-US"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Transport the patient urgently</a:t>
            </a:r>
            <a:endParaRPr lang="en-IN" dirty="0">
              <a:solidFill>
                <a:srgbClr val="C00000"/>
              </a:solidFill>
            </a:endParaRPr>
          </a:p>
        </p:txBody>
      </p:sp>
    </p:spTree>
    <p:extLst>
      <p:ext uri="{BB962C8B-B14F-4D97-AF65-F5344CB8AC3E}">
        <p14:creationId xmlns:p14="http://schemas.microsoft.com/office/powerpoint/2010/main" val="376374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6BD7DC-370E-FF5C-5661-E3271074A1FA}"/>
              </a:ext>
            </a:extLst>
          </p:cNvPr>
          <p:cNvSpPr txBox="1"/>
          <p:nvPr/>
        </p:nvSpPr>
        <p:spPr>
          <a:xfrm>
            <a:off x="596994" y="1274515"/>
            <a:ext cx="8164902" cy="5156283"/>
          </a:xfrm>
          <a:prstGeom prst="rect">
            <a:avLst/>
          </a:prstGeom>
          <a:noFill/>
        </p:spPr>
        <p:txBody>
          <a:bodyPr wrap="square" rtlCol="0">
            <a:spAutoFit/>
          </a:bodyPr>
          <a:lstStyle/>
          <a:p>
            <a:pPr marL="457200" algn="just">
              <a:lnSpc>
                <a:spcPct val="115000"/>
              </a:lnSpc>
              <a:spcAft>
                <a:spcPts val="1000"/>
              </a:spcAft>
              <a:tabLst>
                <a:tab pos="44577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Hyperventilation is a condition characterized by breathing too fast. It is normal for most people, such as when they are frightened, as long as the rate of breathing quickly returns to normal.</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Hyperventilation syndrome is an abnormal state in which rapid breathing persists. It is commonly associated with anxiety</a:t>
            </a:r>
            <a:r>
              <a:rPr lang="en-US" sz="3200" dirty="0">
                <a:effectLst/>
                <a:latin typeface="Calibri" panose="020F0502020204030204" pitchFamily="34" charset="0"/>
                <a:ea typeface="Times New Roman" panose="02020603050405020304" pitchFamily="18" charset="0"/>
                <a:cs typeface="Mangal" panose="02040503050203030202" pitchFamily="18" charset="0"/>
              </a:rPr>
              <a: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
        <p:nvSpPr>
          <p:cNvPr id="3" name="Rectangle 2"/>
          <p:cNvSpPr/>
          <p:nvPr/>
        </p:nvSpPr>
        <p:spPr>
          <a:xfrm>
            <a:off x="2607749" y="394318"/>
            <a:ext cx="4292600" cy="625428"/>
          </a:xfrm>
          <a:prstGeom prst="rect">
            <a:avLst/>
          </a:prstGeom>
        </p:spPr>
        <p:txBody>
          <a:bodyPr wrap="square">
            <a:spAutoFit/>
          </a:bodyPr>
          <a:lstStyle/>
          <a:p>
            <a:pPr lvl="0">
              <a:lnSpc>
                <a:spcPct val="115000"/>
              </a:lnSpc>
              <a:spcAft>
                <a:spcPts val="1000"/>
              </a:spcAft>
              <a:tabLst>
                <a:tab pos="859155" algn="l"/>
                <a:tab pos="4457700" algn="l"/>
              </a:tabLst>
            </a:pPr>
            <a:r>
              <a:rPr lang="en-US" sz="32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HYPERVENTILATION</a:t>
            </a:r>
            <a:endParaRPr lang="en-IN" sz="32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826958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6BD7DC-370E-FF5C-5661-E3271074A1FA}"/>
              </a:ext>
            </a:extLst>
          </p:cNvPr>
          <p:cNvSpPr txBox="1"/>
          <p:nvPr/>
        </p:nvSpPr>
        <p:spPr>
          <a:xfrm>
            <a:off x="495390" y="1012038"/>
            <a:ext cx="8164902" cy="4974695"/>
          </a:xfrm>
          <a:prstGeom prst="rect">
            <a:avLst/>
          </a:prstGeom>
          <a:noFill/>
        </p:spPr>
        <p:txBody>
          <a:bodyPr wrap="square" rtlCol="0">
            <a:spAutoFit/>
          </a:bodyPr>
          <a:lstStyle/>
          <a:p>
            <a:pPr marL="914400" indent="-457200" algn="just">
              <a:lnSpc>
                <a:spcPct val="115000"/>
              </a:lnSpc>
              <a:spcAft>
                <a:spcPts val="1000"/>
              </a:spcAft>
              <a:buFont typeface="Wingdings" pitchFamily="2" charset="2"/>
              <a:buChar char="v"/>
              <a:tabLst>
                <a:tab pos="44577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Rapid and deep breathing</a:t>
            </a:r>
          </a:p>
          <a:p>
            <a:pPr marL="914400" indent="-457200" algn="just">
              <a:lnSpc>
                <a:spcPct val="115000"/>
              </a:lnSpc>
              <a:spcAft>
                <a:spcPts val="1000"/>
              </a:spcAft>
              <a:buFont typeface="Wingdings" pitchFamily="2" charset="2"/>
              <a:buChar char="v"/>
              <a:tabLst>
                <a:tab pos="44577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Chest pain</a:t>
            </a:r>
            <a:r>
              <a:rPr lang="en-US" sz="3200" dirty="0">
                <a:effectLst/>
                <a:latin typeface="Calibri" panose="020F0502020204030204" pitchFamily="34" charset="0"/>
                <a:ea typeface="Times New Roman" panose="02020603050405020304" pitchFamily="18" charset="0"/>
                <a:cs typeface="Mangal" panose="02040503050203030202" pitchFamily="18" charset="0"/>
              </a:rPr>
              <a:t>, </a:t>
            </a:r>
          </a:p>
          <a:p>
            <a:pPr marL="914400" indent="-457200" algn="just">
              <a:lnSpc>
                <a:spcPct val="115000"/>
              </a:lnSpc>
              <a:spcAft>
                <a:spcPts val="1000"/>
              </a:spcAft>
              <a:buFont typeface="Wingdings" pitchFamily="2" charset="2"/>
              <a:buChar char="v"/>
              <a:tabLst>
                <a:tab pos="4457700" algn="l"/>
              </a:tabLst>
            </a:pPr>
            <a:r>
              <a:rPr lang="en-US" sz="3200" dirty="0">
                <a:solidFill>
                  <a:srgbClr val="0070C0"/>
                </a:solidFill>
                <a:latin typeface="Calibri" panose="020F0502020204030204" pitchFamily="34" charset="0"/>
                <a:ea typeface="Times New Roman" panose="02020603050405020304" pitchFamily="18" charset="0"/>
                <a:cs typeface="Mangal" panose="02040503050203030202" pitchFamily="18" charset="0"/>
              </a:rPr>
              <a:t>D</a:t>
            </a:r>
            <a:r>
              <a:rPr lang="en-US"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izziness</a:t>
            </a:r>
            <a:r>
              <a:rPr lang="en-US" sz="3200" dirty="0">
                <a:effectLst/>
                <a:latin typeface="Calibri" panose="020F0502020204030204" pitchFamily="34" charset="0"/>
                <a:ea typeface="Times New Roman" panose="02020603050405020304" pitchFamily="18" charset="0"/>
                <a:cs typeface="Mangal" panose="02040503050203030202" pitchFamily="18" charset="0"/>
              </a:rPr>
              <a:t>, </a:t>
            </a:r>
          </a:p>
          <a:p>
            <a:pPr marL="914400" indent="-457200" algn="just">
              <a:lnSpc>
                <a:spcPct val="115000"/>
              </a:lnSpc>
              <a:spcAft>
                <a:spcPts val="1000"/>
              </a:spcAft>
              <a:buFont typeface="Wingdings" pitchFamily="2" charset="2"/>
              <a:buChar char="v"/>
              <a:tabLst>
                <a:tab pos="4457700" algn="l"/>
              </a:tabLst>
            </a:pPr>
            <a:r>
              <a:rPr lang="en-US"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F</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aintness, </a:t>
            </a:r>
          </a:p>
          <a:p>
            <a:pPr marL="914400" indent="-457200" algn="just">
              <a:lnSpc>
                <a:spcPct val="115000"/>
              </a:lnSpc>
              <a:spcAft>
                <a:spcPts val="1000"/>
              </a:spcAft>
              <a:buFont typeface="Wingdings" pitchFamily="2" charset="2"/>
              <a:buChar char="v"/>
              <a:tabLst>
                <a:tab pos="4457700" algn="l"/>
              </a:tabLst>
            </a:pPr>
            <a:r>
              <a:rPr lang="en-US" sz="3200" dirty="0">
                <a:solidFill>
                  <a:srgbClr val="002060"/>
                </a:solidFill>
                <a:latin typeface="Calibri" panose="020F0502020204030204" pitchFamily="34" charset="0"/>
                <a:ea typeface="Times New Roman" panose="02020603050405020304" pitchFamily="18" charset="0"/>
                <a:cs typeface="Mangal" panose="02040503050203030202" pitchFamily="18" charset="0"/>
              </a:rPr>
              <a:t>N</a:t>
            </a: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umbness around the mouth, hands and feet due to carbon dioxide wash-out and subsequent electrolyte imbalances. </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
        <p:nvSpPr>
          <p:cNvPr id="3" name="Rectangle 2"/>
          <p:cNvSpPr/>
          <p:nvPr/>
        </p:nvSpPr>
        <p:spPr>
          <a:xfrm>
            <a:off x="1803399" y="241383"/>
            <a:ext cx="6417733" cy="625428"/>
          </a:xfrm>
          <a:prstGeom prst="rect">
            <a:avLst/>
          </a:prstGeom>
        </p:spPr>
        <p:txBody>
          <a:bodyPr wrap="square">
            <a:spAutoFit/>
          </a:bodyPr>
          <a:lstStyle/>
          <a:p>
            <a:pPr lvl="0">
              <a:lnSpc>
                <a:spcPct val="115000"/>
              </a:lnSpc>
              <a:spcAft>
                <a:spcPts val="1000"/>
              </a:spcAft>
              <a:tabLst>
                <a:tab pos="859155" algn="l"/>
                <a:tab pos="4457700" algn="l"/>
              </a:tabLst>
            </a:pPr>
            <a:r>
              <a:rPr lang="en-US"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SYMPTOMS HYPERVENTILATION</a:t>
            </a:r>
            <a:endParaRPr lang="en-IN" sz="32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578386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6BD7DC-370E-FF5C-5661-E3271074A1FA}"/>
              </a:ext>
            </a:extLst>
          </p:cNvPr>
          <p:cNvSpPr txBox="1"/>
          <p:nvPr/>
        </p:nvSpPr>
        <p:spPr>
          <a:xfrm>
            <a:off x="673197" y="1503124"/>
            <a:ext cx="8164902" cy="2762808"/>
          </a:xfrm>
          <a:prstGeom prst="rect">
            <a:avLst/>
          </a:prstGeom>
          <a:noFill/>
        </p:spPr>
        <p:txBody>
          <a:bodyPr wrap="square" rtlCol="0">
            <a:spAutoFit/>
          </a:bodyPr>
          <a:lstStyle/>
          <a:p>
            <a:pPr marL="457200" algn="just">
              <a:lnSpc>
                <a:spcPct val="115000"/>
              </a:lnSpc>
              <a:spcAft>
                <a:spcPts val="1000"/>
              </a:spcAft>
              <a:tabLst>
                <a:tab pos="44577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Not every patient who is breathing rapidly or deeply is hyperventilating. Several serious conditions may be the cause, including fever, infections, trauma, diabetes or overdose.</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solidFill>
                <a:srgbClr val="00B0F0"/>
              </a:solidFill>
            </a:endParaRPr>
          </a:p>
        </p:txBody>
      </p:sp>
      <p:sp>
        <p:nvSpPr>
          <p:cNvPr id="3" name="Rectangle 2"/>
          <p:cNvSpPr/>
          <p:nvPr/>
        </p:nvSpPr>
        <p:spPr>
          <a:xfrm>
            <a:off x="1803399" y="241383"/>
            <a:ext cx="6417733" cy="625428"/>
          </a:xfrm>
          <a:prstGeom prst="rect">
            <a:avLst/>
          </a:prstGeom>
        </p:spPr>
        <p:txBody>
          <a:bodyPr wrap="square">
            <a:spAutoFit/>
          </a:bodyPr>
          <a:lstStyle/>
          <a:p>
            <a:pPr lvl="0">
              <a:lnSpc>
                <a:spcPct val="115000"/>
              </a:lnSpc>
              <a:spcAft>
                <a:spcPts val="1000"/>
              </a:spcAft>
              <a:tabLst>
                <a:tab pos="859155" algn="l"/>
                <a:tab pos="4457700" algn="l"/>
              </a:tabLst>
            </a:pPr>
            <a:r>
              <a:rPr lang="en-US"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SYMPTOMS HYPERVENTILATION</a:t>
            </a:r>
            <a:endParaRPr lang="en-IN" sz="32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420869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381083-192B-9C74-4ACD-C4731020A65F}"/>
              </a:ext>
            </a:extLst>
          </p:cNvPr>
          <p:cNvSpPr txBox="1"/>
          <p:nvPr/>
        </p:nvSpPr>
        <p:spPr>
          <a:xfrm>
            <a:off x="59268" y="513281"/>
            <a:ext cx="8888482" cy="5924699"/>
          </a:xfrm>
          <a:prstGeom prst="rect">
            <a:avLst/>
          </a:prstGeom>
          <a:noFill/>
        </p:spPr>
        <p:txBody>
          <a:bodyPr wrap="square" rtlCol="0">
            <a:spAutoFit/>
          </a:bodyPr>
          <a:lstStyle/>
          <a:p>
            <a:pPr marL="457200" algn="just">
              <a:spcAft>
                <a:spcPts val="1000"/>
              </a:spcAft>
              <a:tabLst>
                <a:tab pos="4457700" algn="l"/>
              </a:tabLst>
            </a:pPr>
            <a:r>
              <a:rPr lang="en-US" sz="28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Hyperventilation is a relatively common respiratory emergency that can often be corrected by reassuring the patient and providing emotional support. If the patient does not respond immediately, administer oxygen; this will not make hyperventilation worse.</a:t>
            </a:r>
            <a:endParaRPr lang="en-IN" sz="28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28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Avoid using the traditional method of treating anxiety-induced hyperventilation by having the patient breathe into a paper bag. Caution should be exercised when using this technique. Remember to allow the patient to receive enough oxygen.</a:t>
            </a:r>
            <a:endParaRPr lang="en-IN" sz="28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2800" b="1"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If breathing does not improve with the explained measures, assume that the problem is more serious.</a:t>
            </a:r>
            <a:endParaRPr lang="en-IN" sz="28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3727645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60E9BE-02DC-5BCE-F051-D3804682D691}"/>
              </a:ext>
            </a:extLst>
          </p:cNvPr>
          <p:cNvSpPr txBox="1"/>
          <p:nvPr/>
        </p:nvSpPr>
        <p:spPr>
          <a:xfrm>
            <a:off x="323491" y="327804"/>
            <a:ext cx="8074325" cy="6315575"/>
          </a:xfrm>
          <a:prstGeom prst="rect">
            <a:avLst/>
          </a:prstGeom>
          <a:noFill/>
        </p:spPr>
        <p:txBody>
          <a:bodyPr wrap="square" rtlCol="0">
            <a:spAutoFit/>
          </a:bodyPr>
          <a:lstStyle/>
          <a:p>
            <a:pPr algn="ctr">
              <a:lnSpc>
                <a:spcPct val="115000"/>
              </a:lnSpc>
              <a:spcAft>
                <a:spcPts val="1000"/>
              </a:spcAft>
              <a:tabLst>
                <a:tab pos="4457700" algn="l"/>
              </a:tabLst>
            </a:pPr>
            <a:r>
              <a:rPr lang="en-US" sz="3600" b="1" u="sng" dirty="0">
                <a:solidFill>
                  <a:srgbClr val="FF0000"/>
                </a:solidFill>
                <a:effectLst/>
                <a:latin typeface="Calibri" panose="020F0502020204030204" pitchFamily="34" charset="0"/>
                <a:ea typeface="Times New Roman" panose="02020603050405020304" pitchFamily="18" charset="0"/>
                <a:cs typeface="Arial Black" panose="020B0A04020102020204" pitchFamily="34" charset="0"/>
              </a:rPr>
              <a:t>TOXIC PRODUCT INHALATION</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Many fire-related deaths are due to problems associated with the inhalation of toxic products of combustion rather than from burns. </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Patients can be affected by combustion in two different ways: pulmonary thermal injury (burning of the airways) and toxic product inhalation, to which the body’s response varies depending on the poison involved. </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4047974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9B6AEA-406A-D495-504D-BE9FADD13542}"/>
              </a:ext>
            </a:extLst>
          </p:cNvPr>
          <p:cNvSpPr txBox="1"/>
          <p:nvPr/>
        </p:nvSpPr>
        <p:spPr>
          <a:xfrm>
            <a:off x="181155" y="621102"/>
            <a:ext cx="8663077" cy="6417141"/>
          </a:xfrm>
          <a:prstGeom prst="rect">
            <a:avLst/>
          </a:prstGeom>
          <a:noFill/>
        </p:spPr>
        <p:txBody>
          <a:bodyPr wrap="square" rtlCol="0">
            <a:spAutoFit/>
          </a:bodyPr>
          <a:lstStyle/>
          <a:p>
            <a:pPr marL="457200" algn="just">
              <a:lnSpc>
                <a:spcPct val="115000"/>
              </a:lnSpc>
              <a:spcAft>
                <a:spcPts val="1000"/>
              </a:spcAft>
              <a:tabLst>
                <a:tab pos="44577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Fluid in the lungs (oedema) may develop from pulmonary thermal injury when surrounding temperatures exceed 50°C (120°F). </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Carbon monoxide and ammonia are common examples of inhaled toxic products. </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A good initial assessment and history of the exposure are important findings in the smoke-inhalation patient. The reaction to toxic gases can appear immediately or hours after the inhalation.</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4097402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FE5BE0-6DF3-A47C-CC6D-9E1EC16FB41C}"/>
              </a:ext>
            </a:extLst>
          </p:cNvPr>
          <p:cNvSpPr txBox="1"/>
          <p:nvPr/>
        </p:nvSpPr>
        <p:spPr>
          <a:xfrm>
            <a:off x="349370" y="1307744"/>
            <a:ext cx="8578970" cy="5421997"/>
          </a:xfrm>
          <a:prstGeom prst="rect">
            <a:avLst/>
          </a:prstGeom>
          <a:noFill/>
        </p:spPr>
        <p:txBody>
          <a:bodyPr wrap="square" rtlCol="0">
            <a:spAutoFit/>
          </a:bodyPr>
          <a:lstStyle/>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Irritation and inflammation of air passages, eyes and nose</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Altered frequency and depth of breathing</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Possible cardio-respiratory arrest</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Singed nasal hairs</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chemeClr val="accent6">
                    <a:lumMod val="75000"/>
                  </a:schemeClr>
                </a:solidFill>
                <a:effectLst/>
                <a:latin typeface="Calibri" panose="020F0502020204030204" pitchFamily="34" charset="0"/>
                <a:ea typeface="Times New Roman" panose="02020603050405020304" pitchFamily="18" charset="0"/>
                <a:cs typeface="Mangal" panose="02040503050203030202" pitchFamily="18" charset="0"/>
              </a:rPr>
              <a:t>Dusty grey spittle</a:t>
            </a:r>
            <a:endParaRPr lang="en-IN" sz="3200" dirty="0">
              <a:solidFill>
                <a:schemeClr val="accent6">
                  <a:lumMod val="75000"/>
                </a:schemeClr>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Wheezing and noisy breathing</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chemeClr val="accent1"/>
                </a:solidFill>
                <a:effectLst/>
                <a:latin typeface="Calibri" panose="020F0502020204030204" pitchFamily="34" charset="0"/>
                <a:ea typeface="Times New Roman" panose="02020603050405020304" pitchFamily="18" charset="0"/>
                <a:cs typeface="Mangal" panose="02040503050203030202" pitchFamily="18" charset="0"/>
              </a:rPr>
              <a:t>Coughing</a:t>
            </a:r>
            <a:endParaRPr lang="en-IN" sz="3200" dirty="0">
              <a:solidFill>
                <a:schemeClr val="accent1"/>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92D050"/>
                </a:solidFill>
                <a:effectLst/>
                <a:latin typeface="Calibri" panose="020F0502020204030204" pitchFamily="34" charset="0"/>
                <a:ea typeface="Times New Roman" panose="02020603050405020304" pitchFamily="18" charset="0"/>
                <a:cs typeface="Mangal" panose="02040503050203030202" pitchFamily="18" charset="0"/>
              </a:rPr>
              <a:t>Hoarseness</a:t>
            </a:r>
            <a:endParaRPr lang="en-IN" dirty="0">
              <a:solidFill>
                <a:srgbClr val="92D050"/>
              </a:solidFill>
            </a:endParaRPr>
          </a:p>
        </p:txBody>
      </p:sp>
      <p:sp>
        <p:nvSpPr>
          <p:cNvPr id="3" name="Rectangle 2"/>
          <p:cNvSpPr/>
          <p:nvPr/>
        </p:nvSpPr>
        <p:spPr>
          <a:xfrm>
            <a:off x="194733" y="-29434"/>
            <a:ext cx="8839200" cy="1224951"/>
          </a:xfrm>
          <a:prstGeom prst="rect">
            <a:avLst/>
          </a:prstGeom>
        </p:spPr>
        <p:txBody>
          <a:bodyPr wrap="square">
            <a:spAutoFit/>
          </a:bodyPr>
          <a:lstStyle/>
          <a:p>
            <a:pPr lvl="0" algn="ctr">
              <a:lnSpc>
                <a:spcPct val="115000"/>
              </a:lnSpc>
              <a:spcAft>
                <a:spcPts val="1000"/>
              </a:spcAft>
            </a:pPr>
            <a:r>
              <a:rPr lang="en-US"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SIGNS &amp; SYMPTOMS OF TOXIC PRODUCT INHALATION</a:t>
            </a:r>
            <a:endParaRPr lang="en-IN" sz="3200" b="1"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770872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4C926C-A12D-3698-D164-682A3605A182}"/>
              </a:ext>
            </a:extLst>
          </p:cNvPr>
          <p:cNvSpPr txBox="1"/>
          <p:nvPr/>
        </p:nvSpPr>
        <p:spPr>
          <a:xfrm>
            <a:off x="194094" y="-22052"/>
            <a:ext cx="8831293" cy="7378430"/>
          </a:xfrm>
          <a:prstGeom prst="rect">
            <a:avLst/>
          </a:prstGeom>
          <a:noFill/>
        </p:spPr>
        <p:txBody>
          <a:bodyPr wrap="square" rtlCol="0">
            <a:spAutoFit/>
          </a:bodyPr>
          <a:lstStyle/>
          <a:p>
            <a:pPr algn="just">
              <a:lnSpc>
                <a:spcPct val="115000"/>
              </a:lnSpc>
              <a:spcAft>
                <a:spcPts val="1000"/>
              </a:spcAft>
              <a:tabLst>
                <a:tab pos="457200" algn="l"/>
              </a:tabLst>
            </a:pPr>
            <a:r>
              <a:rPr lang="en-US" sz="3200" u="sng"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Management for toxic product inhalation</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indent="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Use universal precautions and secure the scene.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solidFill>
                  <a:srgbClr val="92D050"/>
                </a:solidFill>
                <a:effectLst/>
                <a:latin typeface="Calibri" panose="020F0502020204030204" pitchFamily="34" charset="0"/>
                <a:ea typeface="Times New Roman" panose="02020603050405020304" pitchFamily="18" charset="0"/>
                <a:cs typeface="Mangal" panose="02040503050203030202" pitchFamily="18" charset="0"/>
              </a:rPr>
              <a:t>1) Remove the patient from the contaminated area.</a:t>
            </a:r>
            <a:endParaRPr lang="en-IN" sz="3200" dirty="0">
              <a:solidFill>
                <a:srgbClr val="92D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2) Conduct initial assessment and apply basic life support as necessary.</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3) If the patient is breathing and does not have any signs of neck or spinal trauma, place the patient in a comfortable seated position.</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4) Administer oxygen 15 -20 L/min.</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5) Treat for shock</a:t>
            </a:r>
            <a:r>
              <a:rPr lang="en-US" sz="3200" dirty="0">
                <a:effectLst/>
                <a:latin typeface="Calibri" panose="020F0502020204030204" pitchFamily="34"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Transport the patient as soon as possible.</a:t>
            </a:r>
            <a:endParaRPr lang="en-IN"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3981758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EF193-89AA-11DB-3FF7-AD3CEA8D236E}"/>
              </a:ext>
            </a:extLst>
          </p:cNvPr>
          <p:cNvSpPr txBox="1"/>
          <p:nvPr/>
        </p:nvSpPr>
        <p:spPr>
          <a:xfrm>
            <a:off x="401129" y="305113"/>
            <a:ext cx="8553090" cy="5992410"/>
          </a:xfrm>
          <a:prstGeom prst="rect">
            <a:avLst/>
          </a:prstGeom>
          <a:noFill/>
        </p:spPr>
        <p:txBody>
          <a:bodyPr wrap="square" rtlCol="0">
            <a:spAutoFit/>
          </a:bodyPr>
          <a:lstStyle/>
          <a:p>
            <a:pPr marL="457200" indent="-342900" algn="ctr">
              <a:lnSpc>
                <a:spcPct val="115000"/>
              </a:lnSpc>
              <a:spcAft>
                <a:spcPts val="1000"/>
              </a:spcAft>
              <a:tabLst>
                <a:tab pos="4457700" algn="l"/>
              </a:tabLst>
            </a:pPr>
            <a:r>
              <a:rPr lang="en-US" sz="36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ACUTE PULMONARY OEDEMA</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This is an acute life threatening medical emergency where there is sudden collection of fluid in lungs and impairment of oxygenation.</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6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Pathology:</a:t>
            </a:r>
            <a:r>
              <a:rPr lang="en-US" sz="36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A rise in left atrial pressure causes an increase in pressure of the pulmonary arteries and veins. As a result fluid moves from capillaries into alveoli and interferes with oxygenation.</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69505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E3DF0F-BED5-D49A-ABFD-7C4E1611FE3E}"/>
              </a:ext>
            </a:extLst>
          </p:cNvPr>
          <p:cNvSpPr txBox="1"/>
          <p:nvPr/>
        </p:nvSpPr>
        <p:spPr>
          <a:xfrm>
            <a:off x="239383" y="1357432"/>
            <a:ext cx="8659084" cy="2554545"/>
          </a:xfrm>
          <a:prstGeom prst="rect">
            <a:avLst/>
          </a:prstGeom>
          <a:noFill/>
        </p:spPr>
        <p:txBody>
          <a:bodyPr wrap="square" rtlCol="0">
            <a:spAutoFit/>
          </a:bodyPr>
          <a:lstStyle/>
          <a:p>
            <a:pPr marL="360000" lvl="1" algn="just">
              <a:tabLst>
                <a:tab pos="4572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5.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Enumerate the signs/symptoms of toxic              </a:t>
            </a:r>
          </a:p>
          <a:p>
            <a:pPr marL="360000" lvl="1" algn="just">
              <a:tabLst>
                <a:tab pos="457200" algn="l"/>
              </a:tabLst>
            </a:pPr>
            <a:r>
              <a:rPr lang="en-US"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product inhalation and list the steps of    </a:t>
            </a:r>
          </a:p>
          <a:p>
            <a:pPr marL="360000" lvl="1" algn="just">
              <a:tabLst>
                <a:tab pos="457200" algn="l"/>
              </a:tabLst>
            </a:pPr>
            <a:r>
              <a:rPr lang="en-US" sz="3200" dirty="0">
                <a:solidFill>
                  <a:srgbClr val="00B0F0"/>
                </a:solidFill>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management</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r>
              <a:rPr lang="en-US" sz="3200" dirty="0">
                <a:effectLst/>
                <a:latin typeface="Calibri" panose="020F0502020204030204" pitchFamily="34" charset="0"/>
                <a:ea typeface="Times New Roman" panose="02020603050405020304" pitchFamily="18" charset="0"/>
                <a:cs typeface="Mangal" panose="02040503050203030202" pitchFamily="18" charset="0"/>
              </a:rPr>
              <a:t>   6.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List the signs/symptoms of acute pulmonary         </a:t>
            </a:r>
          </a:p>
          <a:p>
            <a:r>
              <a:rPr lang="en-US"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edema and describe its management</a:t>
            </a:r>
            <a:endParaRPr lang="en-IN" sz="3200" dirty="0">
              <a:solidFill>
                <a:srgbClr val="00B050"/>
              </a:solidFill>
            </a:endParaRPr>
          </a:p>
        </p:txBody>
      </p:sp>
      <p:sp>
        <p:nvSpPr>
          <p:cNvPr id="3" name="Rectangle 2"/>
          <p:cNvSpPr/>
          <p:nvPr/>
        </p:nvSpPr>
        <p:spPr>
          <a:xfrm>
            <a:off x="3197834" y="272342"/>
            <a:ext cx="2188355" cy="658642"/>
          </a:xfrm>
          <a:prstGeom prst="rect">
            <a:avLst/>
          </a:prstGeom>
        </p:spPr>
        <p:txBody>
          <a:bodyPr wrap="none">
            <a:spAutoFit/>
          </a:bodyPr>
          <a:lstStyle/>
          <a:p>
            <a:pPr lvl="0" algn="ctr">
              <a:lnSpc>
                <a:spcPct val="115000"/>
              </a:lnSpc>
              <a:spcAft>
                <a:spcPts val="1000"/>
              </a:spcAft>
            </a:pPr>
            <a:r>
              <a:rPr 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OBJECTIVES</a:t>
            </a:r>
            <a:endParaRPr lang="en-IN" sz="3200" dirty="0">
              <a:solidFill>
                <a:prstClr val="black"/>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755628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759116-AB8B-FE4F-5AE0-BC2D29EF6ECE}"/>
              </a:ext>
            </a:extLst>
          </p:cNvPr>
          <p:cNvSpPr txBox="1"/>
          <p:nvPr/>
        </p:nvSpPr>
        <p:spPr>
          <a:xfrm>
            <a:off x="148807" y="370936"/>
            <a:ext cx="8818352" cy="5386090"/>
          </a:xfrm>
          <a:prstGeom prst="rect">
            <a:avLst/>
          </a:prstGeom>
          <a:noFill/>
        </p:spPr>
        <p:txBody>
          <a:bodyPr wrap="square" rtlCol="0">
            <a:spAutoFit/>
          </a:bodyPr>
          <a:lstStyle/>
          <a:p>
            <a:pPr marL="457200" algn="just">
              <a:lnSpc>
                <a:spcPct val="115000"/>
              </a:lnSpc>
              <a:spcAft>
                <a:spcPts val="1000"/>
              </a:spcAft>
              <a:tabLst>
                <a:tab pos="4457700" algn="l"/>
              </a:tabLst>
            </a:pPr>
            <a:r>
              <a:rPr lang="en-US" sz="4000"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Causes</a:t>
            </a:r>
            <a:r>
              <a:rPr lang="en-US" sz="40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4000" dirty="0">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4000" dirty="0">
                <a:effectLst/>
                <a:latin typeface="Calibri" panose="020F0502020204030204" pitchFamily="34" charset="0"/>
                <a:ea typeface="Times New Roman" panose="02020603050405020304" pitchFamily="18" charset="0"/>
                <a:cs typeface="Mangal" panose="02040503050203030202" pitchFamily="18" charset="0"/>
              </a:rPr>
              <a:t>1.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Acute myocardial infarction</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2.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Acute High altitude pulmonary oedema</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3. </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Atrial fibrillation, rhythm disturbance of heart</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4. </a:t>
            </a:r>
            <a:r>
              <a:rPr lang="en-US"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Acute toxic gas inhalation</a:t>
            </a:r>
            <a:endParaRPr lang="en-IN"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5. </a:t>
            </a: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Pre existing valvular disease of heart suddenly worsening due to rupture or infection</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3110353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0756D-2B61-7C46-2084-68F3209F2F25}"/>
              </a:ext>
            </a:extLst>
          </p:cNvPr>
          <p:cNvSpPr txBox="1"/>
          <p:nvPr/>
        </p:nvSpPr>
        <p:spPr>
          <a:xfrm>
            <a:off x="304081" y="396815"/>
            <a:ext cx="8727775" cy="6480748"/>
          </a:xfrm>
          <a:prstGeom prst="rect">
            <a:avLst/>
          </a:prstGeom>
          <a:noFill/>
        </p:spPr>
        <p:txBody>
          <a:bodyPr wrap="square" rtlCol="0">
            <a:spAutoFit/>
          </a:bodyPr>
          <a:lstStyle/>
          <a:p>
            <a:pPr marL="457200" algn="just">
              <a:lnSpc>
                <a:spcPct val="115000"/>
              </a:lnSpc>
              <a:spcAft>
                <a:spcPts val="1000"/>
              </a:spcAft>
              <a:tabLst>
                <a:tab pos="4457700" algn="l"/>
              </a:tabLst>
            </a:pPr>
            <a:r>
              <a:rPr lang="en-US" sz="3200"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Signs &amp; symptoms</a:t>
            </a:r>
            <a:r>
              <a:rPr lang="en-US" sz="32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685800" algn="l"/>
                <a:tab pos="4457700" algn="l"/>
              </a:tabLst>
            </a:pP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Distressed, agitated and restless patient</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6858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Cyanosis</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685800" algn="l"/>
              </a:tabLst>
            </a:pP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Increased respiratory rate and </a:t>
            </a:r>
            <a:r>
              <a:rPr lang="en-US" sz="3200" dirty="0" err="1">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laboured</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 breathing</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685800" algn="l"/>
              </a:tabLst>
            </a:pP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Coughing with profuse, frothy and blood streaked or pink sputum</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685800" algn="l"/>
              </a:tabLst>
            </a:pPr>
            <a:r>
              <a:rPr lang="en-US"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Wheezing</a:t>
            </a:r>
            <a:endParaRPr lang="en-IN"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685800" algn="l"/>
              </a:tabLst>
            </a:pPr>
            <a:r>
              <a:rPr lang="en-US" sz="3200" dirty="0">
                <a:solidFill>
                  <a:schemeClr val="accent6">
                    <a:lumMod val="75000"/>
                  </a:schemeClr>
                </a:solidFill>
                <a:effectLst/>
                <a:latin typeface="Calibri" panose="020F0502020204030204" pitchFamily="34" charset="0"/>
                <a:ea typeface="Times New Roman" panose="02020603050405020304" pitchFamily="18" charset="0"/>
                <a:cs typeface="Mangal" panose="02040503050203030202" pitchFamily="18" charset="0"/>
              </a:rPr>
              <a:t>Inability to speak</a:t>
            </a:r>
            <a:endParaRPr lang="en-IN" sz="3200" dirty="0">
              <a:solidFill>
                <a:schemeClr val="accent6">
                  <a:lumMod val="75000"/>
                </a:schemeClr>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6858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Sensation of severe tightness in chest and fighting for breath</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685800" algn="l"/>
              </a:tabLst>
            </a:pPr>
            <a:r>
              <a:rPr lang="en-US"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Extensive crepitations and rhonchi in both lungs</a:t>
            </a:r>
            <a:endParaRPr lang="en-IN"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2882710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D75F51-BCB5-4CFE-CDAF-BA96A7406531}"/>
              </a:ext>
            </a:extLst>
          </p:cNvPr>
          <p:cNvSpPr txBox="1"/>
          <p:nvPr/>
        </p:nvSpPr>
        <p:spPr>
          <a:xfrm>
            <a:off x="252323" y="88656"/>
            <a:ext cx="8682487" cy="7192738"/>
          </a:xfrm>
          <a:prstGeom prst="rect">
            <a:avLst/>
          </a:prstGeom>
          <a:noFill/>
        </p:spPr>
        <p:txBody>
          <a:bodyPr wrap="square" rtlCol="0">
            <a:spAutoFit/>
          </a:bodyPr>
          <a:lstStyle/>
          <a:p>
            <a:pPr marL="457200" algn="just">
              <a:lnSpc>
                <a:spcPct val="115000"/>
              </a:lnSpc>
              <a:spcAft>
                <a:spcPts val="1000"/>
              </a:spcAft>
              <a:tabLst>
                <a:tab pos="4457700" algn="l"/>
              </a:tabLst>
            </a:pPr>
            <a:r>
              <a:rPr lang="en-US" sz="3600"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Management</a:t>
            </a:r>
            <a:r>
              <a:rPr lang="en-US" sz="36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685800" algn="l"/>
                <a:tab pos="44577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Help patient assume upright sitting or standing position as it reduces some amount of congestion in apices of lungs</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685800" algn="l"/>
                <a:tab pos="44577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In HAPO, descent of patient to lower altitude will provide dramatic relief</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685800" algn="l"/>
                <a:tab pos="4457700" algn="l"/>
              </a:tabLst>
            </a:pP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Administer high flow of oxygen</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685800" algn="l"/>
                <a:tab pos="4457700" algn="l"/>
              </a:tabLst>
            </a:pP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Administration of Inj. Lasix 1 amp IV may be considered after carefully considering the cause and vitals; not advised except in hospital set up unless as a last measure</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685800" algn="l"/>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Evacuate the patient urgently</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1114231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A80793-B2AA-AEED-15A4-222686225D62}"/>
              </a:ext>
            </a:extLst>
          </p:cNvPr>
          <p:cNvSpPr txBox="1"/>
          <p:nvPr/>
        </p:nvSpPr>
        <p:spPr>
          <a:xfrm>
            <a:off x="245534" y="289679"/>
            <a:ext cx="8864600" cy="4924425"/>
          </a:xfrm>
          <a:prstGeom prst="rect">
            <a:avLst/>
          </a:prstGeom>
          <a:noFill/>
        </p:spPr>
        <p:txBody>
          <a:bodyPr wrap="square" rtlCol="0">
            <a:spAutoFit/>
          </a:bodyPr>
          <a:lstStyle/>
          <a:p>
            <a:pPr marL="342900" lvl="0" indent="-342900" algn="just">
              <a:buFont typeface="Symbol" panose="05050102010706020507" pitchFamily="18" charset="2"/>
              <a:buChar char=""/>
              <a:tabLst>
                <a:tab pos="914400" algn="l"/>
              </a:tabLst>
            </a:pPr>
            <a:r>
              <a:rPr lang="en-US" sz="40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LUNG ABSCESS</a:t>
            </a:r>
            <a:endParaRPr lang="en-IN" sz="40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40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This is the suppurative condition of lungs Parenchyma due to inflammatory causes like aspiration of the septic material, obstruction in the bronchial passage or may spread from surrounding structure the causative organism are streptococcus, staphylococcus and Pneumococcus.</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2400" dirty="0">
                <a:effectLst/>
                <a:latin typeface="Calibri" panose="020F0502020204030204" pitchFamily="34" charset="0"/>
                <a:ea typeface="Times New Roman" panose="02020603050405020304" pitchFamily="18" charset="0"/>
                <a:cs typeface="Mangal" panose="02040503050203030202" pitchFamily="18" charset="0"/>
              </a:rPr>
              <a:t> </a:t>
            </a:r>
            <a:endParaRPr lang="en-IN" sz="2400" dirty="0">
              <a:effectLst/>
              <a:latin typeface="Calibri" panose="020F0502020204030204" pitchFamily="34" charset="0"/>
              <a:ea typeface="Times New Roman" panose="02020603050405020304" pitchFamily="18" charset="0"/>
              <a:cs typeface="Mangal" panose="02040503050203030202" pitchFamily="18" charset="0"/>
            </a:endParaRPr>
          </a:p>
          <a:p>
            <a:pPr algn="just"/>
            <a:endParaRPr lang="en-IN" dirty="0"/>
          </a:p>
        </p:txBody>
      </p:sp>
    </p:spTree>
    <p:extLst>
      <p:ext uri="{BB962C8B-B14F-4D97-AF65-F5344CB8AC3E}">
        <p14:creationId xmlns:p14="http://schemas.microsoft.com/office/powerpoint/2010/main" val="154766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E5B5CF-6AFF-0604-FEE2-50D58AA5B7D0}"/>
              </a:ext>
            </a:extLst>
          </p:cNvPr>
          <p:cNvSpPr txBox="1"/>
          <p:nvPr/>
        </p:nvSpPr>
        <p:spPr>
          <a:xfrm>
            <a:off x="795867" y="362310"/>
            <a:ext cx="7964258" cy="5539978"/>
          </a:xfrm>
          <a:prstGeom prst="rect">
            <a:avLst/>
          </a:prstGeom>
          <a:noFill/>
        </p:spPr>
        <p:txBody>
          <a:bodyPr wrap="square" rtlCol="0">
            <a:spAutoFit/>
          </a:bodyPr>
          <a:lstStyle/>
          <a:p>
            <a:pPr marL="342900" lvl="0" indent="-342900" algn="just">
              <a:buFont typeface="Symbol" panose="05050102010706020507" pitchFamily="18" charset="2"/>
              <a:buChar char=""/>
              <a:tabLst>
                <a:tab pos="914400" algn="l"/>
              </a:tabLst>
            </a:pPr>
            <a:r>
              <a:rPr lang="en-US" sz="4000" b="1" dirty="0">
                <a:effectLst/>
                <a:latin typeface="Calibri" panose="020F0502020204030204" pitchFamily="34" charset="0"/>
                <a:ea typeface="Times New Roman" panose="02020603050405020304" pitchFamily="18" charset="0"/>
                <a:cs typeface="Mangal" panose="02040503050203030202" pitchFamily="18" charset="0"/>
              </a:rPr>
              <a:t>Clinical Features:-</a:t>
            </a:r>
            <a:endParaRPr lang="en-IN" sz="40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40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1-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Depends on the virulence of the organism.</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2-	Onset is acute and insidious.</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3-	</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Cough with purulent sputum (fowling smell)</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4-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Pleuritic pain </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5-	</a:t>
            </a:r>
            <a:r>
              <a:rPr lang="en-US"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High Fever</a:t>
            </a:r>
            <a:endParaRPr lang="en-IN"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6-	</a:t>
            </a:r>
            <a:r>
              <a:rPr lang="en-US" sz="3200" dirty="0">
                <a:solidFill>
                  <a:schemeClr val="accent6">
                    <a:lumMod val="75000"/>
                  </a:schemeClr>
                </a:solidFill>
                <a:effectLst/>
                <a:latin typeface="Calibri" panose="020F0502020204030204" pitchFamily="34" charset="0"/>
                <a:ea typeface="Times New Roman" panose="02020603050405020304" pitchFamily="18" charset="0"/>
                <a:cs typeface="Mangal" panose="02040503050203030202" pitchFamily="18" charset="0"/>
              </a:rPr>
              <a:t>Progressive deterioration of health.</a:t>
            </a:r>
            <a:endParaRPr lang="en-IN" sz="3200" dirty="0">
              <a:solidFill>
                <a:schemeClr val="accent6">
                  <a:lumMod val="75000"/>
                </a:schemeClr>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7-	</a:t>
            </a: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Loss of body weight.</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2087335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AC0B4C-B1A4-01A2-8267-70110D04B469}"/>
              </a:ext>
            </a:extLst>
          </p:cNvPr>
          <p:cNvSpPr txBox="1"/>
          <p:nvPr/>
        </p:nvSpPr>
        <p:spPr>
          <a:xfrm>
            <a:off x="584200" y="181156"/>
            <a:ext cx="7528944" cy="6278642"/>
          </a:xfrm>
          <a:prstGeom prst="rect">
            <a:avLst/>
          </a:prstGeom>
          <a:noFill/>
        </p:spPr>
        <p:txBody>
          <a:bodyPr wrap="square" rtlCol="0">
            <a:spAutoFit/>
          </a:bodyPr>
          <a:lstStyle/>
          <a:p>
            <a:pPr marL="342900" lvl="0" indent="-342900" algn="just">
              <a:buFont typeface="Symbol" panose="05050102010706020507" pitchFamily="18" charset="2"/>
              <a:buChar char=""/>
              <a:tabLst>
                <a:tab pos="914400" algn="l"/>
              </a:tabLst>
            </a:pPr>
            <a:r>
              <a:rPr lang="en-US" sz="3200" b="1"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Prevention: -</a:t>
            </a: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	Precaution should be taken during operation of the mouth, nose and throat to prevent the inhalation of blood, </a:t>
            </a:r>
            <a:r>
              <a:rPr lang="en-US" sz="3200" dirty="0" err="1">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tonsilar</a:t>
            </a: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 fragments etc.</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b="1" u="sng"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Investigation</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  chest x-</a:t>
            </a:r>
            <a:r>
              <a:rPr lang="en-US" sz="3200" dirty="0" err="1">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ray,sputum</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 culture and CBC</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Treatment:- </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1-	Hospitalization of the patient.</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2-	To control the cough by cough depressant.</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3-	Postural drainage if sputum is difficult to bring up.</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2947237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CD1BE3-4D91-C0D8-948F-2DB0EE48513A}"/>
              </a:ext>
            </a:extLst>
          </p:cNvPr>
          <p:cNvSpPr txBox="1"/>
          <p:nvPr/>
        </p:nvSpPr>
        <p:spPr>
          <a:xfrm>
            <a:off x="440267" y="1816100"/>
            <a:ext cx="8551334" cy="2554545"/>
          </a:xfrm>
          <a:prstGeom prst="rect">
            <a:avLst/>
          </a:prstGeom>
          <a:noFill/>
        </p:spPr>
        <p:txBody>
          <a:bodyPr wrap="square">
            <a:spAutoFit/>
          </a:bodyPr>
          <a:lstStyle/>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4-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Pain should be treated with analgesic and hot fomentation.</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5-	I.V. fluid if the patient is in a state of shock.</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6-	O₂ if there is Hypoxia.</a:t>
            </a:r>
            <a:endParaRPr lang="en-IN"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7-	Inj. Ceftriaxone 1gm initially  I/V twice a day</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000634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CA0304-996F-462A-A7BA-08F5A4A2BEA7}"/>
              </a:ext>
            </a:extLst>
          </p:cNvPr>
          <p:cNvSpPr txBox="1"/>
          <p:nvPr/>
        </p:nvSpPr>
        <p:spPr>
          <a:xfrm>
            <a:off x="186267" y="207434"/>
            <a:ext cx="8902700" cy="5909310"/>
          </a:xfrm>
          <a:prstGeom prst="rect">
            <a:avLst/>
          </a:prstGeom>
          <a:noFill/>
        </p:spPr>
        <p:txBody>
          <a:bodyPr wrap="square" rtlCol="0">
            <a:spAutoFit/>
          </a:bodyPr>
          <a:lstStyle/>
          <a:p>
            <a:pPr marL="342900" lvl="0" indent="-342900" algn="ctr">
              <a:buFont typeface="Symbol" panose="05050102010706020507" pitchFamily="18" charset="2"/>
              <a:buChar char=""/>
              <a:tabLst>
                <a:tab pos="914400" algn="l"/>
              </a:tabLst>
            </a:pPr>
            <a:r>
              <a:rPr lang="en-US" sz="40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EMPHYSEMA</a:t>
            </a:r>
          </a:p>
          <a:p>
            <a:pPr marL="342900" lvl="0" indent="-342900" algn="just">
              <a:buFont typeface="Symbol" panose="05050102010706020507" pitchFamily="18" charset="2"/>
              <a:buChar char=""/>
              <a:tabLst>
                <a:tab pos="914400" algn="l"/>
              </a:tabLst>
            </a:pPr>
            <a:r>
              <a:rPr lang="en-US" sz="3200" b="1"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Definition</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 Gaseous distention of tissue is known as emphysema.</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b="1"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Etiology</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  The emphysema is followed after chronic bronchitis or bronchial asthma.</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Pathology</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	In emphysema, the alveoli are over distended and disruption of outer alveolar septa which may lead to bullae (the elevated lesion, which contain fluid).</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In advance cases pulmonary hypertension may arise with dilation.</a:t>
            </a:r>
            <a:endParaRPr lang="en-IN"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solidFill>
                <a:srgbClr val="0070C0"/>
              </a:solidFill>
            </a:endParaRPr>
          </a:p>
        </p:txBody>
      </p:sp>
    </p:spTree>
    <p:extLst>
      <p:ext uri="{BB962C8B-B14F-4D97-AF65-F5344CB8AC3E}">
        <p14:creationId xmlns:p14="http://schemas.microsoft.com/office/powerpoint/2010/main" val="3415083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E164CC-0D63-11C3-A47A-21C50A0BA203}"/>
              </a:ext>
            </a:extLst>
          </p:cNvPr>
          <p:cNvSpPr txBox="1"/>
          <p:nvPr/>
        </p:nvSpPr>
        <p:spPr>
          <a:xfrm>
            <a:off x="84108" y="284672"/>
            <a:ext cx="8585440" cy="5355312"/>
          </a:xfrm>
          <a:prstGeom prst="rect">
            <a:avLst/>
          </a:prstGeom>
          <a:noFill/>
        </p:spPr>
        <p:txBody>
          <a:bodyPr wrap="square" rtlCol="0">
            <a:spAutoFit/>
          </a:bodyPr>
          <a:lstStyle/>
          <a:p>
            <a:pPr marL="342900" lvl="0" indent="-342900" algn="just">
              <a:buFont typeface="Symbol" panose="05050102010706020507" pitchFamily="18" charset="2"/>
              <a:buChar char=""/>
              <a:tabLst>
                <a:tab pos="914400" algn="l"/>
              </a:tabLst>
            </a:pPr>
            <a:r>
              <a:rPr lang="en-US" sz="3600" b="1"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Sign &amp; Symptom</a:t>
            </a:r>
            <a:r>
              <a:rPr lang="en-US" sz="36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a:t>
            </a:r>
            <a:endParaRPr lang="en-IN" sz="36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600" dirty="0">
                <a:effectLst/>
                <a:latin typeface="Calibri" panose="020F0502020204030204" pitchFamily="34" charset="0"/>
                <a:ea typeface="Times New Roman" panose="02020603050405020304" pitchFamily="18" charset="0"/>
                <a:cs typeface="Mangal" panose="02040503050203030202" pitchFamily="18" charset="0"/>
              </a:rPr>
              <a:t>1-	</a:t>
            </a:r>
            <a:r>
              <a:rPr lang="en-US" sz="36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The condition develops gradually and the chest become barrel shaped.</a:t>
            </a:r>
            <a:endParaRPr lang="en-IN" sz="36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600" dirty="0">
                <a:effectLst/>
                <a:latin typeface="Calibri" panose="020F0502020204030204" pitchFamily="34" charset="0"/>
                <a:ea typeface="Times New Roman" panose="02020603050405020304" pitchFamily="18" charset="0"/>
                <a:cs typeface="Mangal" panose="02040503050203030202" pitchFamily="18" charset="0"/>
              </a:rPr>
              <a:t>2-	</a:t>
            </a:r>
            <a:r>
              <a:rPr lang="en-US" sz="36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Expiratory dyspnea, although the respiratory muscles are in working condition, the </a:t>
            </a:r>
            <a:endParaRPr lang="en-IN" sz="36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6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diaphragm is pushed and the spleen liver become enlarge.</a:t>
            </a:r>
          </a:p>
          <a:p>
            <a:pPr marL="342900" lvl="0" indent="-342900" algn="just">
              <a:buFont typeface="Symbol" panose="05050102010706020507" pitchFamily="18" charset="2"/>
              <a:buChar char=""/>
              <a:tabLst>
                <a:tab pos="914400" algn="l"/>
              </a:tabLst>
            </a:pPr>
            <a:r>
              <a:rPr lang="en-US" sz="36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3-	Sign of chronic bronchitis</a:t>
            </a:r>
            <a:endParaRPr lang="en-IN" sz="36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solidFill>
                <a:srgbClr val="FFC000"/>
              </a:solidFill>
            </a:endParaRPr>
          </a:p>
        </p:txBody>
      </p:sp>
    </p:spTree>
    <p:extLst>
      <p:ext uri="{BB962C8B-B14F-4D97-AF65-F5344CB8AC3E}">
        <p14:creationId xmlns:p14="http://schemas.microsoft.com/office/powerpoint/2010/main" val="312097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75A3FC-63F0-3535-6597-08C829BE4572}"/>
              </a:ext>
            </a:extLst>
          </p:cNvPr>
          <p:cNvSpPr txBox="1"/>
          <p:nvPr/>
        </p:nvSpPr>
        <p:spPr>
          <a:xfrm>
            <a:off x="461432" y="1358901"/>
            <a:ext cx="7945967" cy="2554545"/>
          </a:xfrm>
          <a:prstGeom prst="rect">
            <a:avLst/>
          </a:prstGeom>
          <a:noFill/>
        </p:spPr>
        <p:txBody>
          <a:bodyPr wrap="square">
            <a:spAutoFit/>
          </a:bodyPr>
          <a:lstStyle/>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4-</a:t>
            </a:r>
            <a:r>
              <a:rPr lang="en-US" sz="18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Loss of weight, pallor &amp; cyanosis.</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5-	</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Persistent cough wheezing and hypoxia.</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6-	</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Death may occur due to respiratory infection, (ventricular failure) and cardiac failure</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692883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0F03A5-46F3-B0A0-04EC-88626C3248AD}"/>
              </a:ext>
            </a:extLst>
          </p:cNvPr>
          <p:cNvSpPr txBox="1"/>
          <p:nvPr/>
        </p:nvSpPr>
        <p:spPr>
          <a:xfrm>
            <a:off x="562874" y="2500634"/>
            <a:ext cx="7802592" cy="1224951"/>
          </a:xfrm>
          <a:prstGeom prst="rect">
            <a:avLst/>
          </a:prstGeom>
          <a:noFill/>
        </p:spPr>
        <p:txBody>
          <a:bodyPr wrap="square" rtlCol="0">
            <a:spAutoFit/>
          </a:bodyPr>
          <a:lstStyle/>
          <a:p>
            <a:pPr marL="228600" algn="just">
              <a:lnSpc>
                <a:spcPct val="115000"/>
              </a:lnSpc>
              <a:spcAft>
                <a:spcPts val="1000"/>
              </a:spcAft>
              <a:tabLst>
                <a:tab pos="4457700" algn="l"/>
              </a:tabLst>
            </a:pPr>
            <a:r>
              <a:rPr lang="en-US" sz="3200" u="sng"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Definition</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Shortness of breath or a feeling of air hunger with </a:t>
            </a:r>
            <a:r>
              <a:rPr lang="en-US" sz="3200" dirty="0" err="1">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laboured</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breathing.</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TextBox 2"/>
          <p:cNvSpPr txBox="1"/>
          <p:nvPr/>
        </p:nvSpPr>
        <p:spPr>
          <a:xfrm>
            <a:off x="2355171" y="1024457"/>
            <a:ext cx="4154984" cy="584775"/>
          </a:xfrm>
          <a:prstGeom prst="rect">
            <a:avLst/>
          </a:prstGeom>
          <a:noFill/>
        </p:spPr>
        <p:txBody>
          <a:bodyPr wrap="none" rtlCol="0">
            <a:spAutoFit/>
          </a:bodyPr>
          <a:lstStyle/>
          <a:p>
            <a:pPr algn="ctr"/>
            <a:r>
              <a:rPr 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RESPIRATORY DISTRESS</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pic>
        <p:nvPicPr>
          <p:cNvPr id="1026" name="Picture 2" descr="Illustration of AR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0294" y="3801532"/>
            <a:ext cx="5268541" cy="298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616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D304D5-7685-6716-5E14-2A240944AC82}"/>
              </a:ext>
            </a:extLst>
          </p:cNvPr>
          <p:cNvSpPr txBox="1"/>
          <p:nvPr/>
        </p:nvSpPr>
        <p:spPr>
          <a:xfrm>
            <a:off x="511115" y="465826"/>
            <a:ext cx="8391345" cy="4616648"/>
          </a:xfrm>
          <a:prstGeom prst="rect">
            <a:avLst/>
          </a:prstGeom>
          <a:noFill/>
        </p:spPr>
        <p:txBody>
          <a:bodyPr wrap="square" rtlCol="0">
            <a:spAutoFit/>
          </a:bodyPr>
          <a:lstStyle/>
          <a:p>
            <a:pPr lvl="0" algn="just">
              <a:tabLst>
                <a:tab pos="914400" algn="l"/>
              </a:tabLst>
            </a:pP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b="1"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General Treatment:-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1-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During acute exacerbation the patient must be confined to bed.</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2-	</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Overweight should be corrected.</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3-	</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Encourage breathing exercise.</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4-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Inj. Ceftriaxone initially 1 gm BD (IV) for five days.</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5-	</a:t>
            </a: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Broncho dilator if respiratory distress.</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solidFill>
                <a:srgbClr val="002060"/>
              </a:solidFill>
            </a:endParaRPr>
          </a:p>
        </p:txBody>
      </p:sp>
    </p:spTree>
    <p:extLst>
      <p:ext uri="{BB962C8B-B14F-4D97-AF65-F5344CB8AC3E}">
        <p14:creationId xmlns:p14="http://schemas.microsoft.com/office/powerpoint/2010/main" val="729720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CAD27C-3789-FA66-8318-FA62DF8F4065}"/>
              </a:ext>
            </a:extLst>
          </p:cNvPr>
          <p:cNvSpPr txBox="1"/>
          <p:nvPr/>
        </p:nvSpPr>
        <p:spPr>
          <a:xfrm>
            <a:off x="863600" y="1138767"/>
            <a:ext cx="7806268" cy="3539430"/>
          </a:xfrm>
          <a:prstGeom prst="rect">
            <a:avLst/>
          </a:prstGeom>
          <a:noFill/>
        </p:spPr>
        <p:txBody>
          <a:bodyPr wrap="square">
            <a:spAutoFit/>
          </a:bodyPr>
          <a:lstStyle/>
          <a:p>
            <a:pPr marL="342900" lvl="0" indent="-342900" algn="just">
              <a:buFont typeface="Symbol" panose="05050102010706020507" pitchFamily="18" charset="2"/>
              <a:buChar char=""/>
              <a:tabLst>
                <a:tab pos="914400" algn="l"/>
              </a:tabLst>
            </a:pP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6-	O₂ should be given continuously at the rate of 2 to 4 liters per minute in order to prevent  CO₂ narcosis. </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7-	Steam inhalation is helpful.</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8-	Cough expectorant should be given.</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914400" algn="l"/>
              </a:tabLst>
            </a:pP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9-   Tab Prednisolone 10 to 100 mg daily in divided doses.</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382075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447800"/>
            <a:ext cx="6553200" cy="2971800"/>
          </a:xfrm>
          <a:prstGeom prst="rect">
            <a:avLst/>
          </a:prstGeom>
          <a:noFill/>
          <a:ln>
            <a:noFill/>
          </a:ln>
        </p:spPr>
        <p:txBody>
          <a:bodyPr wrap="none">
            <a:prstTxWarp prst="textCurveDown">
              <a:avLst>
                <a:gd name="adj" fmla="val 33672"/>
              </a:avLst>
            </a:prstTxWarp>
            <a:spAutoFit/>
          </a:bodyPr>
          <a:lstStyle/>
          <a:p>
            <a:pPr>
              <a:defRPr/>
            </a:pPr>
            <a:r>
              <a:rPr lang="en-US" sz="5400" b="1" cap="all" dirty="0">
                <a:ln w="9000" cmpd="sng">
                  <a:solidFill>
                    <a:srgbClr val="FF0000"/>
                  </a:solidFill>
                  <a:prstDash val="solid"/>
                </a:ln>
                <a:solidFill>
                  <a:srgbClr val="FF0000"/>
                </a:solidFill>
                <a:effectLst>
                  <a:reflection blurRad="12700" stA="28000" endPos="45000" dist="1000" dir="5400000" sy="-100000" algn="bl" rotWithShape="0"/>
                </a:effectLst>
              </a:rPr>
              <a:t>ANY QUESTION</a:t>
            </a:r>
          </a:p>
        </p:txBody>
      </p:sp>
      <p:sp>
        <p:nvSpPr>
          <p:cNvPr id="9" name="TextBox 8"/>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4"/>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186778795"/>
      </p:ext>
    </p:extLst>
  </p:cSld>
  <p:clrMapOvr>
    <a:masterClrMapping/>
  </p:clrMapOvr>
  <p:transition>
    <p:fade/>
    <p:sndAc>
      <p:stSnd>
        <p:snd r:embed="rId3" name="bomb.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1828800"/>
          </a:xfrm>
        </p:spPr>
        <p:txBody>
          <a:bodyPr/>
          <a:lstStyle/>
          <a:p>
            <a:pPr marL="0" indent="0" algn="ctr">
              <a:buNone/>
            </a:pPr>
            <a:r>
              <a:rPr lang="en-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endParaRPr lang="en-IN" dirty="0"/>
          </a:p>
        </p:txBody>
      </p:sp>
    </p:spTree>
    <p:extLst>
      <p:ext uri="{BB962C8B-B14F-4D97-AF65-F5344CB8AC3E}">
        <p14:creationId xmlns:p14="http://schemas.microsoft.com/office/powerpoint/2010/main" val="183854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0F03A5-46F3-B0A0-04EC-88626C3248AD}"/>
              </a:ext>
            </a:extLst>
          </p:cNvPr>
          <p:cNvSpPr txBox="1"/>
          <p:nvPr/>
        </p:nvSpPr>
        <p:spPr>
          <a:xfrm>
            <a:off x="562874" y="934239"/>
            <a:ext cx="7802592" cy="5573834"/>
          </a:xfrm>
          <a:prstGeom prst="rect">
            <a:avLst/>
          </a:prstGeom>
          <a:noFill/>
        </p:spPr>
        <p:txBody>
          <a:bodyPr wrap="square" rtlCol="0">
            <a:spAutoFit/>
          </a:bodyPr>
          <a:lstStyle/>
          <a:p>
            <a:pPr marL="685800" indent="-457200" algn="just">
              <a:lnSpc>
                <a:spcPct val="115000"/>
              </a:lnSpc>
              <a:spcAft>
                <a:spcPts val="1000"/>
              </a:spcAft>
              <a:buFont typeface="Arial" pitchFamily="34" charset="0"/>
              <a:buChar char="•"/>
            </a:pPr>
            <a:r>
              <a:rPr lang="en-US"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A</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ffects one’s ability to exchange oxygen and carbon dioxide. </a:t>
            </a:r>
          </a:p>
          <a:p>
            <a:pPr marL="685800" indent="-457200" algn="just">
              <a:lnSpc>
                <a:spcPct val="115000"/>
              </a:lnSpc>
              <a:spcAft>
                <a:spcPts val="1000"/>
              </a:spcAft>
              <a:buFont typeface="Arial" pitchFamily="34" charset="0"/>
              <a:buChar char="•"/>
              <a:tabLst>
                <a:tab pos="228600" algn="l"/>
              </a:tabLst>
            </a:pPr>
            <a:r>
              <a:rPr lang="en-US"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Common signs and symptoms inherent to all types of breathing difficulties. </a:t>
            </a:r>
          </a:p>
          <a:p>
            <a:pPr marL="685800" indent="-457200" algn="just">
              <a:lnSpc>
                <a:spcPct val="115000"/>
              </a:lnSpc>
              <a:spcAft>
                <a:spcPts val="1000"/>
              </a:spcAft>
              <a:buFont typeface="Arial" pitchFamily="34" charset="0"/>
              <a:buChar char="•"/>
              <a:tabLst>
                <a:tab pos="228600" algn="l"/>
              </a:tabLst>
            </a:pPr>
            <a:r>
              <a:rPr lang="en-US" sz="3200" dirty="0">
                <a:solidFill>
                  <a:srgbClr val="7030A0"/>
                </a:solidFill>
                <a:latin typeface="Calibri" panose="020F0502020204030204" pitchFamily="34" charset="0"/>
                <a:ea typeface="Times New Roman" panose="02020603050405020304" pitchFamily="18" charset="0"/>
                <a:cs typeface="Mangal" panose="02040503050203030202" pitchFamily="18" charset="0"/>
              </a:rPr>
              <a:t>C</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haracterized by quick, </a:t>
            </a:r>
            <a:r>
              <a:rPr lang="en-US" sz="3200" dirty="0" err="1">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laboured</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 breathing, shortness of breath and the sensation of unavailable air. </a:t>
            </a:r>
          </a:p>
          <a:p>
            <a:pPr marL="685800" indent="-457200" algn="just">
              <a:lnSpc>
                <a:spcPct val="115000"/>
              </a:lnSpc>
              <a:spcAft>
                <a:spcPts val="1000"/>
              </a:spcAft>
              <a:buFont typeface="Arial" pitchFamily="34" charset="0"/>
              <a:buChar char="•"/>
              <a:tabLst>
                <a:tab pos="228600" algn="l"/>
              </a:tabLst>
            </a:pP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Produce a blue coloration of the skin and mucous membranes</a:t>
            </a:r>
            <a:r>
              <a:rPr lang="en-US" sz="3200" dirty="0">
                <a:effectLst/>
                <a:latin typeface="Calibri" panose="020F0502020204030204" pitchFamily="34" charset="0"/>
                <a:ea typeface="Times New Roman" panose="02020603050405020304" pitchFamily="18" charset="0"/>
                <a:cs typeface="Mangal" panose="02040503050203030202" pitchFamily="18" charset="0"/>
              </a:rPr>
              <a:t>.</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Rectangle 2"/>
          <p:cNvSpPr/>
          <p:nvPr/>
        </p:nvSpPr>
        <p:spPr>
          <a:xfrm>
            <a:off x="2271263" y="184025"/>
            <a:ext cx="4385816" cy="625428"/>
          </a:xfrm>
          <a:prstGeom prst="rect">
            <a:avLst/>
          </a:prstGeom>
        </p:spPr>
        <p:txBody>
          <a:bodyPr wrap="none">
            <a:spAutoFit/>
          </a:bodyPr>
          <a:lstStyle/>
          <a:p>
            <a:pPr marL="228600" algn="ctr">
              <a:lnSpc>
                <a:spcPct val="115000"/>
              </a:lnSpc>
              <a:spcAft>
                <a:spcPts val="1000"/>
              </a:spcAft>
            </a:pPr>
            <a:r>
              <a:rPr 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RESPIRATORY DISTRESS</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11274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1" y="67840"/>
            <a:ext cx="7275286" cy="662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285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4AE864-99C0-2842-F8A1-3A718AEB32CA}"/>
              </a:ext>
            </a:extLst>
          </p:cNvPr>
          <p:cNvSpPr txBox="1"/>
          <p:nvPr/>
        </p:nvSpPr>
        <p:spPr>
          <a:xfrm>
            <a:off x="457199" y="987416"/>
            <a:ext cx="8144933" cy="5293757"/>
          </a:xfrm>
          <a:prstGeom prst="rect">
            <a:avLst/>
          </a:prstGeom>
          <a:noFill/>
        </p:spPr>
        <p:txBody>
          <a:bodyPr wrap="square" rtlCol="0">
            <a:spAutoFit/>
          </a:bodyPr>
          <a:lstStyle/>
          <a:p>
            <a:pPr marL="179388" indent="269875" algn="jus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Inability to speak in full sentences without          </a:t>
            </a:r>
          </a:p>
          <a:p>
            <a:pPr marL="180000" algn="just">
              <a:tabLst>
                <a:tab pos="4457700" algn="l"/>
              </a:tabLst>
            </a:pPr>
            <a:r>
              <a:rPr lang="en-US"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pausing to breathe</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Noisy breathing</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Use of accessory muscles to breathe</a:t>
            </a:r>
            <a:endParaRPr lang="en-IN"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Tripod positioning, leaning forward, sitting             </a:t>
            </a:r>
          </a:p>
          <a:p>
            <a:pPr marL="457200" algn="just">
              <a:spcAft>
                <a:spcPts val="1000"/>
              </a:spcAft>
              <a:tabLst>
                <a:tab pos="4457700" algn="l"/>
              </a:tabLst>
            </a:pPr>
            <a:r>
              <a:rPr lang="en-US" sz="3200" dirty="0">
                <a:solidFill>
                  <a:srgbClr val="FFC000"/>
                </a:solidFill>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upright</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Abnormal breathing rate or pattern</a:t>
            </a:r>
            <a:endParaRPr lang="en-IN" sz="32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Increased pulse rate</a:t>
            </a:r>
            <a:endParaRPr lang="en-IN" sz="3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457200"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 </a:t>
            </a:r>
            <a:r>
              <a:rPr lang="en-US" sz="3200" dirty="0">
                <a:solidFill>
                  <a:schemeClr val="accent2"/>
                </a:solidFill>
                <a:effectLst/>
                <a:latin typeface="Calibri" panose="020F0502020204030204" pitchFamily="34" charset="0"/>
                <a:ea typeface="Times New Roman" panose="02020603050405020304" pitchFamily="18" charset="0"/>
                <a:cs typeface="Mangal" panose="02040503050203030202" pitchFamily="18" charset="0"/>
              </a:rPr>
              <a:t>Poor skin </a:t>
            </a:r>
            <a:r>
              <a:rPr lang="en-US" sz="3200" dirty="0" err="1">
                <a:solidFill>
                  <a:schemeClr val="accent2"/>
                </a:solidFill>
                <a:effectLst/>
                <a:latin typeface="Calibri" panose="020F0502020204030204" pitchFamily="34" charset="0"/>
                <a:ea typeface="Times New Roman" panose="02020603050405020304" pitchFamily="18" charset="0"/>
                <a:cs typeface="Mangal" panose="02040503050203030202" pitchFamily="18" charset="0"/>
              </a:rPr>
              <a:t>colour</a:t>
            </a:r>
            <a:r>
              <a:rPr lang="en-US" sz="3200" dirty="0">
                <a:solidFill>
                  <a:schemeClr val="accent2"/>
                </a:solidFill>
                <a:effectLst/>
                <a:latin typeface="Calibri" panose="020F0502020204030204" pitchFamily="34" charset="0"/>
                <a:ea typeface="Times New Roman" panose="02020603050405020304" pitchFamily="18" charset="0"/>
                <a:cs typeface="Mangal" panose="02040503050203030202" pitchFamily="18" charset="0"/>
              </a:rPr>
              <a:t> (cyanotic, pale or ashen)</a:t>
            </a:r>
            <a:endParaRPr lang="en-IN" sz="3200" dirty="0">
              <a:solidFill>
                <a:schemeClr val="accent2"/>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3" name="TextBox 2"/>
          <p:cNvSpPr txBox="1"/>
          <p:nvPr/>
        </p:nvSpPr>
        <p:spPr>
          <a:xfrm>
            <a:off x="2376780" y="93117"/>
            <a:ext cx="4175310" cy="584775"/>
          </a:xfrm>
          <a:prstGeom prst="rect">
            <a:avLst/>
          </a:prstGeom>
          <a:noFill/>
        </p:spPr>
        <p:txBody>
          <a:bodyPr wrap="none" rtlCol="0">
            <a:spAutoFit/>
          </a:bodyPr>
          <a:lstStyle/>
          <a:p>
            <a:r>
              <a:rPr lang="en-US" sz="32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SIGNS AND SYMPTOMS</a:t>
            </a:r>
            <a:endParaRPr lang="en-IN" sz="3200" b="1"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24233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9A0735-0088-2EB2-E053-D867251C8C6B}"/>
              </a:ext>
            </a:extLst>
          </p:cNvPr>
          <p:cNvSpPr txBox="1"/>
          <p:nvPr/>
        </p:nvSpPr>
        <p:spPr>
          <a:xfrm>
            <a:off x="601382" y="960278"/>
            <a:ext cx="8297093" cy="5529719"/>
          </a:xfrm>
          <a:prstGeom prst="rect">
            <a:avLst/>
          </a:prstGeom>
          <a:noFill/>
        </p:spPr>
        <p:txBody>
          <a:bodyPr wrap="square" rtlCol="0">
            <a:spAutoFit/>
          </a:bodyPr>
          <a:lstStyle/>
          <a:p>
            <a:pPr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Use universal precautions and secure the scene.</a:t>
            </a:r>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marL="541338" indent="-447675"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1)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Move the patient away from the contaminated area (if the cause is toxic product inhalation).</a:t>
            </a:r>
            <a:endParaRPr lang="en-IN"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541338" indent="-447675"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2)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Assess patient's breathing, to determine if adequate. Provide artificial ventilation if needed. Maintain open airway.</a:t>
            </a:r>
            <a:endParaRPr lang="en-IN"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endParaRPr>
          </a:p>
          <a:p>
            <a:pPr marL="541338" indent="-447675"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3) </a:t>
            </a:r>
            <a:r>
              <a:rPr lang="en-US"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rPr>
              <a:t>Position the responsive patient in a comfortable position, usually sitting upright.</a:t>
            </a:r>
            <a:endParaRPr lang="en-IN" sz="3200" dirty="0">
              <a:solidFill>
                <a:srgbClr val="FFC000"/>
              </a:solidFill>
              <a:effectLst/>
              <a:latin typeface="Calibri" panose="020F0502020204030204" pitchFamily="34" charset="0"/>
              <a:ea typeface="Times New Roman" panose="02020603050405020304" pitchFamily="18" charset="0"/>
              <a:cs typeface="Mangal" panose="02040503050203030202" pitchFamily="18" charset="0"/>
            </a:endParaRPr>
          </a:p>
          <a:p>
            <a:pPr marL="541338" indent="-447675" algn="just">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4) </a:t>
            </a:r>
            <a:r>
              <a:rPr lang="en-US" sz="32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Administer oxygen high flow.</a:t>
            </a:r>
            <a:endParaRPr lang="en-IN" sz="3200" dirty="0">
              <a:solidFill>
                <a:srgbClr val="C00000"/>
              </a:solidFill>
            </a:endParaRPr>
          </a:p>
        </p:txBody>
      </p:sp>
      <p:sp>
        <p:nvSpPr>
          <p:cNvPr id="3" name="Rectangle 2"/>
          <p:cNvSpPr/>
          <p:nvPr/>
        </p:nvSpPr>
        <p:spPr>
          <a:xfrm>
            <a:off x="711775" y="255601"/>
            <a:ext cx="7652736" cy="584775"/>
          </a:xfrm>
          <a:prstGeom prst="rect">
            <a:avLst/>
          </a:prstGeom>
        </p:spPr>
        <p:txBody>
          <a:bodyPr wrap="none">
            <a:spAutoFit/>
          </a:bodyPr>
          <a:lstStyle/>
          <a:p>
            <a:pPr algn="just">
              <a:spcAft>
                <a:spcPts val="1000"/>
              </a:spcAft>
              <a:tabLst>
                <a:tab pos="4457700" algn="l"/>
              </a:tabLst>
            </a:pPr>
            <a:r>
              <a:rPr lang="en-US" sz="32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MANAGEMENT FOR RESPIRATORY DISTRESS</a:t>
            </a:r>
            <a:endParaRPr lang="en-IN" sz="3200" b="1"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55619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2E334F-7278-DFFD-F0A9-F2332FB65D81}"/>
              </a:ext>
            </a:extLst>
          </p:cNvPr>
          <p:cNvSpPr txBox="1"/>
          <p:nvPr/>
        </p:nvSpPr>
        <p:spPr>
          <a:xfrm>
            <a:off x="401129" y="353683"/>
            <a:ext cx="8126083" cy="7381508"/>
          </a:xfrm>
          <a:prstGeom prst="rect">
            <a:avLst/>
          </a:prstGeom>
          <a:noFill/>
        </p:spPr>
        <p:txBody>
          <a:bodyPr wrap="square" rtlCol="0">
            <a:spAutoFit/>
          </a:bodyPr>
          <a:lstStyle/>
          <a:p>
            <a:pPr marL="271463" indent="-271463"/>
            <a:r>
              <a:rPr lang="en-US" sz="2800" dirty="0">
                <a:effectLst/>
                <a:latin typeface="Calibri" panose="020F0502020204030204" pitchFamily="34" charset="0"/>
                <a:ea typeface="Times New Roman" panose="02020603050405020304" pitchFamily="18" charset="0"/>
                <a:cs typeface="Mangal" panose="02040503050203030202" pitchFamily="18" charset="0"/>
              </a:rPr>
              <a:t>5) </a:t>
            </a:r>
            <a:r>
              <a:rPr lang="en-US" sz="3200"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Comfort and reassure the patient by providing emotional support.</a:t>
            </a:r>
          </a:p>
          <a:p>
            <a:pPr marL="271463" indent="-271463"/>
            <a:r>
              <a:rPr lang="en-US" sz="3200" dirty="0">
                <a:effectLst/>
                <a:latin typeface="Calibri" panose="020F0502020204030204" pitchFamily="34" charset="0"/>
                <a:ea typeface="Times New Roman" panose="02020603050405020304" pitchFamily="18" charset="0"/>
                <a:cs typeface="Mangal" panose="02040503050203030202" pitchFamily="18" charset="0"/>
              </a:rPr>
              <a:t>6) </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If there is wheeze, then give </a:t>
            </a:r>
            <a:r>
              <a:rPr lang="en-US" sz="3200" dirty="0" err="1">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nebulisation</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with </a:t>
            </a:r>
            <a:r>
              <a:rPr lang="en-US" sz="3200" dirty="0">
                <a:solidFill>
                  <a:srgbClr val="00B050"/>
                </a:solidFill>
                <a:latin typeface="Calibri" panose="020F0502020204030204" pitchFamily="34" charset="0"/>
                <a:ea typeface="Times New Roman" panose="02020603050405020304" pitchFamily="18" charset="0"/>
                <a:cs typeface="Mangal" panose="02040503050203030202" pitchFamily="18" charset="0"/>
              </a:rPr>
              <a:t>2</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ml </a:t>
            </a:r>
            <a:r>
              <a:rPr lang="en-US" sz="3200" dirty="0" err="1">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Asthalin</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respirator solution + 1ml normal saline if available, otherwise give </a:t>
            </a:r>
            <a:r>
              <a:rPr lang="en-US" sz="3200" dirty="0" err="1">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inj</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a:t>
            </a:r>
            <a:r>
              <a:rPr lang="en-US" sz="3200" dirty="0" err="1">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Deriphylin</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1 amp IM/IV and </a:t>
            </a:r>
            <a:r>
              <a:rPr lang="en-US" sz="3200" dirty="0" err="1">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inj</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a:t>
            </a:r>
            <a:r>
              <a:rPr lang="en-US" sz="3200" dirty="0" err="1">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Dexa</a:t>
            </a:r>
            <a:r>
              <a:rPr lang="en-US" sz="3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2ml IM/IV stat .</a:t>
            </a:r>
          </a:p>
          <a:p>
            <a:pPr marL="271463" indent="-271463"/>
            <a:r>
              <a:rPr lang="en-US" sz="3200" dirty="0">
                <a:effectLst/>
                <a:latin typeface="Calibri" panose="020F0502020204030204" pitchFamily="34" charset="0"/>
                <a:ea typeface="Times New Roman" panose="02020603050405020304" pitchFamily="18" charset="0"/>
                <a:cs typeface="Mangal" panose="02040503050203030202" pitchFamily="18" charset="0"/>
              </a:rPr>
              <a:t>7) </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In case of COPD, start broad spectrum antibiotic like </a:t>
            </a:r>
            <a:r>
              <a:rPr lang="en-US" sz="3200" dirty="0" err="1">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Cap.Amox</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 500mg 8 </a:t>
            </a:r>
            <a:r>
              <a:rPr lang="en-US" sz="3200" dirty="0" err="1">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hrly</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 or </a:t>
            </a:r>
            <a:r>
              <a:rPr lang="en-US" sz="3200" dirty="0" err="1">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Cap.Augmentin</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 625mg 8 </a:t>
            </a:r>
            <a:r>
              <a:rPr lang="en-US" sz="3200" dirty="0" err="1">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hrly</a:t>
            </a:r>
            <a:r>
              <a:rPr lang="en-US" sz="3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a:t>
            </a:r>
          </a:p>
          <a:p>
            <a:pPr marL="271463" indent="-271463"/>
            <a:endParaRPr lang="en-IN" sz="3200" dirty="0">
              <a:effectLst/>
              <a:latin typeface="Calibri" panose="020F0502020204030204" pitchFamily="34" charset="0"/>
              <a:ea typeface="Times New Roman" panose="02020603050405020304" pitchFamily="18" charset="0"/>
              <a:cs typeface="Mangal" panose="02040503050203030202" pitchFamily="18" charset="0"/>
            </a:endParaRPr>
          </a:p>
          <a:p>
            <a:pPr indent="457200" algn="just">
              <a:lnSpc>
                <a:spcPct val="115000"/>
              </a:lnSpc>
              <a:spcAft>
                <a:spcPts val="1000"/>
              </a:spcAft>
              <a:tabLst>
                <a:tab pos="4457700" algn="l"/>
              </a:tabLst>
            </a:pPr>
            <a:r>
              <a:rPr lang="en-US" sz="3200" dirty="0">
                <a:effectLst/>
                <a:latin typeface="Calibri" panose="020F0502020204030204" pitchFamily="34" charset="0"/>
                <a:ea typeface="Times New Roman" panose="02020603050405020304" pitchFamily="18" charset="0"/>
                <a:cs typeface="Mangal" panose="02040503050203030202" pitchFamily="18" charset="0"/>
              </a:rPr>
              <a:t>Transport the patient as soon as possible.</a:t>
            </a:r>
          </a:p>
          <a:p>
            <a:pPr indent="457200" algn="just">
              <a:lnSpc>
                <a:spcPct val="115000"/>
              </a:lnSpc>
              <a:spcAft>
                <a:spcPts val="1000"/>
              </a:spcAft>
              <a:tabLst>
                <a:tab pos="4457700" algn="l"/>
              </a:tabLst>
            </a:pPr>
            <a:endParaRPr lang="en-US" sz="2800" dirty="0">
              <a:latin typeface="Calibri" panose="020F0502020204030204" pitchFamily="34" charset="0"/>
              <a:ea typeface="Times New Roman" panose="02020603050405020304" pitchFamily="18" charset="0"/>
              <a:cs typeface="Mangal" panose="02040503050203030202" pitchFamily="18" charset="0"/>
            </a:endParaRPr>
          </a:p>
          <a:p>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2485881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2180</Words>
  <Application>Microsoft Office PowerPoint</Application>
  <PresentationFormat>On-screen Show (4:3)</PresentationFormat>
  <Paragraphs>202</Paragraphs>
  <Slides>43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Black</vt:lpstr>
      <vt:lpstr>Calibri</vt:lpstr>
      <vt:lpstr>Calibri Light</vt:lpstr>
      <vt:lpstr>Symbol</vt:lpstr>
      <vt:lpstr>Wingdings</vt:lpstr>
      <vt:lpstr>Office Theme</vt:lpstr>
      <vt:lpstr>RESPIRATORY         EMERGENCIES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MTI MTI</dc:creator>
  <cp:lastModifiedBy>MTI MTI</cp:lastModifiedBy>
  <cp:revision>96</cp:revision>
  <dcterms:created xsi:type="dcterms:W3CDTF">2022-05-11T05:48:08Z</dcterms:created>
  <dcterms:modified xsi:type="dcterms:W3CDTF">2025-12-18T12:30:30Z</dcterms:modified>
</cp:coreProperties>
</file>