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B03621-241A-7591-AF03-6E01158FB8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B2BD9EBA-9E45-04D5-E66C-FD69CE6E3E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CC57989-30EB-22ED-3B66-9E69F232FD4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5453E937-9761-B190-81F3-DA5CDAEF86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DCA4B77-C386-185C-D51A-13E67D0CC66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33694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B97E98-075E-D0A9-2481-76B2B378E2B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1EE4797-83D6-405F-A9E7-1FDCD2FF13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7EF50A2-3EF4-DF6C-145E-50C8469C37B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D19C92D2-7823-F896-5A66-14B35460EB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ADAC73D-7809-1BFD-B97F-042F508D0C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79256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159B4F0-3C25-A271-3735-ACA79278A2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D8A70207-5B78-0B3C-9E35-619EEBB7F7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C2D5487-8CAF-66E2-4BEC-C9823622ACC2}"/>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AD062E70-9702-41BA-5BB2-557C3EAA84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7DC3EA3-0E25-E2AA-B9AB-02B6AAF84A6D}"/>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233096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777E6D-FD5A-81B8-7922-7058AA9863B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18347041-B488-03BD-92D4-C21523019E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65F93D9-0ACF-FD01-4E64-3A9B16EC0DFD}"/>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2AD48BA9-89D1-6896-CF3B-9062E3B532A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7BFED38-B77D-DBC7-C2D2-2870A175CBE4}"/>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87715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E6CCED-6874-D85D-354F-D4BA52CD09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38BA5EE-814E-BCA6-3880-5E6B14A57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B77FDA3-F81D-52FB-F76D-D71A5E4F1960}"/>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004FBCC5-C6C5-3D3C-8048-DDE20CA022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94ED7FC-209F-1B69-F4FB-D4B7601583D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91335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E8C05-FFAE-6A21-6147-054B3605D9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24133BC-24E0-F2C2-207E-C9128DF2AB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644B90B-FA42-C714-3CED-1676EB4D7C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46E2EBB-EE20-F743-3D7A-6A4969971A3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8C7982BF-1C93-2AB9-4004-15387E5DB26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B520C8F-60E8-16DB-B8E3-6AC9A5D9855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59934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CF0182-8D3F-6B8F-FF61-E46430E0101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ED50125-E9CD-EA2E-B9F1-3ABDDB718E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9F97EB0-1422-80F4-074E-629672FA87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8E75AD1-D587-2781-DCF8-2621B9776B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A4F323E-43E6-B941-CEA3-70C3BB907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E7DF5101-615B-7BBF-BCBB-2F3C0B6AF9BB}"/>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8" name="Footer Placeholder 7">
            <a:extLst>
              <a:ext uri="{FF2B5EF4-FFF2-40B4-BE49-F238E27FC236}">
                <a16:creationId xmlns:a16="http://schemas.microsoft.com/office/drawing/2014/main" xmlns="" id="{AD158A77-B979-068C-AC98-21C04BCC623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CF971BA7-20B9-0ACC-3949-3C757EA606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34626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934A75-4BE9-5D62-825E-1FE75EB9AE4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9E14935F-ABEC-820F-2A5C-FACFC8491DA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4" name="Footer Placeholder 3">
            <a:extLst>
              <a:ext uri="{FF2B5EF4-FFF2-40B4-BE49-F238E27FC236}">
                <a16:creationId xmlns:a16="http://schemas.microsoft.com/office/drawing/2014/main" xmlns="" id="{2C2F08FE-389C-8A71-6665-F44DE286513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A34FC36E-46BE-5C80-8E20-EFAB195BFD7B}"/>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95267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FD0F57A-01A6-1C06-44E9-E8E907E3595A}"/>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3" name="Footer Placeholder 2">
            <a:extLst>
              <a:ext uri="{FF2B5EF4-FFF2-40B4-BE49-F238E27FC236}">
                <a16:creationId xmlns:a16="http://schemas.microsoft.com/office/drawing/2014/main" xmlns="" id="{B82AE653-BE4E-FC5E-01C8-9B611DC4A9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DC9AEFEA-5C22-5A07-1B86-17AED2E15BE2}"/>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760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92A977-9D7B-D9D9-5FFF-18F50CDE3A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954E76F-AD79-C5C3-FE8F-2E26F438A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3CA2FB5-89F3-7558-E109-E7BC853F81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0786ABC-72B1-AD08-3DD6-88C936089556}"/>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9CD4536A-AE57-66EA-96A8-7F3E779201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C1385D54-2C83-55A0-7ED7-6436023513C6}"/>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0576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635354-F336-B222-514D-008CB0B03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EDDB0176-2D2F-7381-F47C-DA0648AFE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2EEE56D9-951D-109B-9068-1220FB915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72262FC-4099-1DFE-69A2-BDC2427F91F1}"/>
              </a:ext>
            </a:extLst>
          </p:cNvPr>
          <p:cNvSpPr>
            <a:spLocks noGrp="1"/>
          </p:cNvSpPr>
          <p:nvPr>
            <p:ph type="dt" sz="half" idx="10"/>
          </p:nvPr>
        </p:nvSpPr>
        <p:spPr/>
        <p:txBody>
          <a:bodyPr/>
          <a:lstStyle/>
          <a:p>
            <a:fld id="{4299F614-3DE9-4336-A863-EE700B20C144}" type="datetimeFigureOut">
              <a:rPr lang="en-IN" smtClean="0"/>
              <a:t>20-12-2025</a:t>
            </a:fld>
            <a:endParaRPr lang="en-IN"/>
          </a:p>
        </p:txBody>
      </p:sp>
      <p:sp>
        <p:nvSpPr>
          <p:cNvPr id="6" name="Footer Placeholder 5">
            <a:extLst>
              <a:ext uri="{FF2B5EF4-FFF2-40B4-BE49-F238E27FC236}">
                <a16:creationId xmlns:a16="http://schemas.microsoft.com/office/drawing/2014/main" xmlns="" id="{AB4D7328-E14D-49FE-AF8F-EFAC498DF4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D540D4CA-761E-9E43-2BCF-6E586FFE87A8}"/>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582449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8E03692-F750-0E10-1B8C-E8D8939C8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84B7E689-1EC6-9FE7-34F3-9EE3BF24AE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593EB48-4BAC-9B73-35A3-3E81A2D87D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9F614-3DE9-4336-A863-EE700B20C144}" type="datetimeFigureOut">
              <a:rPr lang="en-IN" smtClean="0"/>
              <a:t>20-12-2025</a:t>
            </a:fld>
            <a:endParaRPr lang="en-IN"/>
          </a:p>
        </p:txBody>
      </p:sp>
      <p:sp>
        <p:nvSpPr>
          <p:cNvPr id="5" name="Footer Placeholder 4">
            <a:extLst>
              <a:ext uri="{FF2B5EF4-FFF2-40B4-BE49-F238E27FC236}">
                <a16:creationId xmlns:a16="http://schemas.microsoft.com/office/drawing/2014/main" xmlns="" id="{466DAEAD-CAB2-7790-B3ED-D8A0D718A0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242B72E9-C5E4-CD34-B6C9-6F260B9C4F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409A0-F64C-4DE8-95F2-792365B05311}" type="slidenum">
              <a:rPr lang="en-IN" smtClean="0"/>
              <a:t>‹#›</a:t>
            </a:fld>
            <a:endParaRPr lang="en-IN"/>
          </a:p>
        </p:txBody>
      </p:sp>
      <p:pic>
        <p:nvPicPr>
          <p:cNvPr id="8" name="Picture 7">
            <a:extLst>
              <a:ext uri="{FF2B5EF4-FFF2-40B4-BE49-F238E27FC236}">
                <a16:creationId xmlns:a16="http://schemas.microsoft.com/office/drawing/2014/main" xmlns="" id="{0FB8BC24-69CD-3EEC-39E8-CA273CC6803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00823" y="18255"/>
            <a:ext cx="1505953" cy="1325563"/>
          </a:xfrm>
          <a:prstGeom prst="rect">
            <a:avLst/>
          </a:prstGeom>
        </p:spPr>
      </p:pic>
    </p:spTree>
    <p:extLst>
      <p:ext uri="{BB962C8B-B14F-4D97-AF65-F5344CB8AC3E}">
        <p14:creationId xmlns:p14="http://schemas.microsoft.com/office/powerpoint/2010/main" val="3668185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946148-3163-3129-FFBD-10B334EC62D8}"/>
              </a:ext>
            </a:extLst>
          </p:cNvPr>
          <p:cNvSpPr>
            <a:spLocks noGrp="1"/>
          </p:cNvSpPr>
          <p:nvPr>
            <p:ph type="ctrTitle"/>
          </p:nvPr>
        </p:nvSpPr>
        <p:spPr>
          <a:xfrm>
            <a:off x="858982" y="2801073"/>
            <a:ext cx="9144000" cy="2387600"/>
          </a:xfrm>
        </p:spPr>
        <p:txBody>
          <a:bodyPr>
            <a:normAutofit fontScale="90000"/>
          </a:bodyPr>
          <a:lstStyle/>
          <a:p>
            <a:r>
              <a:rPr lang="en-US" sz="6000" b="1" u="sng" dirty="0">
                <a:solidFill>
                  <a:srgbClr val="FF0000"/>
                </a:solidFill>
                <a:effectLst/>
                <a:latin typeface="Bell Gothic Std Black" panose="020B0706020202040204" pitchFamily="34" charset="0"/>
                <a:ea typeface="Times New Roman" panose="02020603050405020304" pitchFamily="18" charset="0"/>
                <a:cs typeface="Mangal" panose="02040503050203030202" pitchFamily="18" charset="0"/>
              </a:rPr>
              <a:t>HIGH ALTITUDE DISEASES &amp; COLD INJURIES</a:t>
            </a:r>
            <a: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t/>
            </a:r>
            <a:b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br>
            <a:endParaRPr lang="en-IN" dirty="0">
              <a:latin typeface="Bell Gothic Std Black" panose="020B0706020202040204" pitchFamily="34" charset="0"/>
            </a:endParaRPr>
          </a:p>
        </p:txBody>
      </p:sp>
      <p:sp>
        <p:nvSpPr>
          <p:cNvPr id="6" name="Title 1">
            <a:extLst>
              <a:ext uri="{FF2B5EF4-FFF2-40B4-BE49-F238E27FC236}">
                <a16:creationId xmlns:a16="http://schemas.microsoft.com/office/drawing/2014/main" xmlns="" id="{9F7945BD-CCDE-0AD5-1A07-10B423FA5492}"/>
              </a:ext>
            </a:extLst>
          </p:cNvPr>
          <p:cNvSpPr>
            <a:spLocks noGrp="1"/>
          </p:cNvSpPr>
          <p:nvPr>
            <p:ph type="subTitle" idx="1"/>
          </p:nvPr>
        </p:nvSpPr>
        <p:spPr>
          <a:xfrm>
            <a:off x="988291" y="1207366"/>
            <a:ext cx="9144000" cy="1655762"/>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LESSON-24</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9637059" y="5201770"/>
            <a:ext cx="2250141"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smtClean="0">
                <a:solidFill>
                  <a:srgbClr val="00B050"/>
                </a:solidFill>
                <a:latin typeface="Arial" pitchFamily="34" charset="0"/>
                <a:cs typeface="Arial" pitchFamily="34" charset="0"/>
              </a:rPr>
              <a:t>PRAVIN DUDHE</a:t>
            </a:r>
            <a:endParaRPr lang="en-US" sz="1800" b="1" dirty="0">
              <a:solidFill>
                <a:srgbClr val="00B050"/>
              </a:solidFill>
              <a:latin typeface="Arial" pitchFamily="34" charset="0"/>
              <a:cs typeface="Arial" pitchFamily="34" charset="0"/>
            </a:endParaRP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283655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FF2C01-4EFD-6A2D-7BB1-17DCDBE35268}"/>
              </a:ext>
            </a:extLst>
          </p:cNvPr>
          <p:cNvSpPr txBox="1"/>
          <p:nvPr/>
        </p:nvSpPr>
        <p:spPr>
          <a:xfrm>
            <a:off x="191192" y="182880"/>
            <a:ext cx="11853949" cy="5155835"/>
          </a:xfrm>
          <a:prstGeom prst="rect">
            <a:avLst/>
          </a:prstGeom>
          <a:noFill/>
        </p:spPr>
        <p:txBody>
          <a:bodyPr wrap="square">
            <a:spAutoFit/>
          </a:bodyPr>
          <a:lstStyle/>
          <a:p>
            <a:pPr marL="228600" algn="just">
              <a:lnSpc>
                <a:spcPct val="115000"/>
              </a:lnSpc>
              <a:spcAft>
                <a:spcPts val="1000"/>
              </a:spcAft>
            </a:pPr>
            <a:r>
              <a:rPr lang="en-US" sz="3600"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Management</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Immediate descent to lower altitude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Bed rest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High flow oxygen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Use of HAPO bag if descent is not possible immediately</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Cap. Nifedipine 5mg </a:t>
            </a:r>
            <a:r>
              <a:rPr lang="en-US" sz="3600" dirty="0" err="1">
                <a:effectLst/>
                <a:latin typeface="Calibri" panose="020F0502020204030204" pitchFamily="34" charset="0"/>
                <a:ea typeface="Times New Roman" panose="02020603050405020304" pitchFamily="18" charset="0"/>
                <a:cs typeface="Mangal" panose="02040503050203030202" pitchFamily="18" charset="0"/>
              </a:rPr>
              <a:t>tds</a:t>
            </a:r>
            <a:r>
              <a:rPr lang="en-US" sz="3600" dirty="0">
                <a:effectLst/>
                <a:latin typeface="Calibri" panose="020F0502020204030204" pitchFamily="34" charset="0"/>
                <a:ea typeface="Times New Roman" panose="02020603050405020304" pitchFamily="18" charset="0"/>
                <a:cs typeface="Mangal" panose="02040503050203030202" pitchFamily="18" charset="0"/>
              </a:rPr>
              <a:t> with careful BP monitoring can be tried</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5605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D82A11D-3471-797E-A27D-08104AF9B282}"/>
              </a:ext>
            </a:extLst>
          </p:cNvPr>
          <p:cNvSpPr txBox="1"/>
          <p:nvPr/>
        </p:nvSpPr>
        <p:spPr>
          <a:xfrm>
            <a:off x="74815" y="58190"/>
            <a:ext cx="12117185" cy="6889707"/>
          </a:xfrm>
          <a:prstGeom prst="rect">
            <a:avLst/>
          </a:prstGeom>
          <a:noFill/>
        </p:spPr>
        <p:txBody>
          <a:bodyPr wrap="square">
            <a:spAutoFit/>
          </a:bodyPr>
          <a:lstStyle/>
          <a:p>
            <a:pPr marL="228600" algn="ctr">
              <a:lnSpc>
                <a:spcPct val="115000"/>
              </a:lnSpc>
              <a:spcAft>
                <a:spcPts val="1000"/>
              </a:spcAft>
              <a:tabLst>
                <a:tab pos="457200" algn="l"/>
              </a:tabLst>
            </a:pP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HIGH ALTITUDE CEREBRAL OEDEMA (HACO</a:t>
            </a:r>
            <a:r>
              <a:rPr lang="en-US" sz="40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It is another potentially fatal high altitude illness and represents a severe form of acute mountain sickness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It usually occurs usually above 3500 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Symptoms</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Rapidly progressive cerebral symptoms like –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Hallucinations/ Behavioral change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Confusion/ Ataxia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Visual loss,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papilloedema</a:t>
            </a:r>
            <a:r>
              <a:rPr lang="en-US" sz="3200" dirty="0">
                <a:effectLst/>
                <a:latin typeface="Calibri" panose="020F0502020204030204" pitchFamily="34" charset="0"/>
                <a:ea typeface="Times New Roman" panose="02020603050405020304" pitchFamily="18" charset="0"/>
                <a:cs typeface="Mangal" panose="02040503050203030202" pitchFamily="18" charset="0"/>
              </a:rPr>
              <a:t>, retinal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haemorrhages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Loss of consciousness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9234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7E14421-1D9B-C7DA-CA75-CB38FF569558}"/>
              </a:ext>
            </a:extLst>
          </p:cNvPr>
          <p:cNvSpPr txBox="1"/>
          <p:nvPr/>
        </p:nvSpPr>
        <p:spPr>
          <a:xfrm>
            <a:off x="185651" y="199505"/>
            <a:ext cx="11820698" cy="4811061"/>
          </a:xfrm>
          <a:prstGeom prst="rect">
            <a:avLst/>
          </a:prstGeom>
          <a:noFill/>
        </p:spPr>
        <p:txBody>
          <a:bodyPr wrap="square">
            <a:spAutoFit/>
          </a:bodyPr>
          <a:lstStyle/>
          <a:p>
            <a:pPr marL="228600" algn="just">
              <a:lnSpc>
                <a:spcPct val="115000"/>
              </a:lnSpc>
              <a:spcAft>
                <a:spcPts val="1000"/>
              </a:spcAft>
              <a:tabLst>
                <a:tab pos="457200" algn="l"/>
              </a:tabLst>
            </a:pPr>
            <a:r>
              <a:rPr lang="en-US" sz="4000" u="sng" dirty="0">
                <a:effectLst/>
                <a:latin typeface="Calibri" panose="020F0502020204030204" pitchFamily="34" charset="0"/>
                <a:ea typeface="Times New Roman" panose="02020603050405020304" pitchFamily="18" charset="0"/>
                <a:cs typeface="Mangal" panose="02040503050203030202" pitchFamily="18" charset="0"/>
              </a:rPr>
              <a:t>Management</a:t>
            </a: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457200" algn="l"/>
                <a:tab pos="9144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Immediate descent</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457200" algn="l"/>
                <a:tab pos="9144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Administration of high flow oxygen</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457200" algn="l"/>
                <a:tab pos="9144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T. Acetazolamide 250 mg 8</a:t>
            </a:r>
            <a:r>
              <a:rPr lang="en-US" sz="4000" baseline="30000" dirty="0">
                <a:effectLst/>
                <a:latin typeface="Calibri" panose="020F0502020204030204" pitchFamily="34" charset="0"/>
                <a:ea typeface="Times New Roman" panose="02020603050405020304" pitchFamily="18" charset="0"/>
                <a:cs typeface="Mangal" panose="02040503050203030202" pitchFamily="18" charset="0"/>
              </a:rPr>
              <a:t>th</a:t>
            </a:r>
            <a:r>
              <a:rPr lang="en-US" sz="4000" dirty="0">
                <a:effectLst/>
                <a:latin typeface="Calibri" panose="020F0502020204030204" pitchFamily="34" charset="0"/>
                <a:ea typeface="Times New Roman" panose="02020603050405020304" pitchFamily="18" charset="0"/>
                <a:cs typeface="Mangal" panose="02040503050203030202" pitchFamily="18" charset="0"/>
              </a:rPr>
              <a:t>hrly 24 -48 hours prior to ascent may be prophylactic</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04705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E0E5DFE-5C3C-5B6E-096F-145A36A15FC1}"/>
              </a:ext>
            </a:extLst>
          </p:cNvPr>
          <p:cNvSpPr txBox="1"/>
          <p:nvPr/>
        </p:nvSpPr>
        <p:spPr>
          <a:xfrm>
            <a:off x="74814" y="149629"/>
            <a:ext cx="12036829" cy="5346144"/>
          </a:xfrm>
          <a:prstGeom prst="rect">
            <a:avLst/>
          </a:prstGeom>
          <a:noFill/>
        </p:spPr>
        <p:txBody>
          <a:bodyPr wrap="square">
            <a:spAutoFit/>
          </a:bodyPr>
          <a:lstStyle/>
          <a:p>
            <a:pPr marL="228600">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CHRONIC MOUNTAIN SICKNESS (MONGE’S DISESE)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It is a chronic disease manifesting in middle-aged people after sustained stay at high altitude.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Symptoms include Headache; Dizziness; Irritability; Drowsiness (most striking)</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Management: descent to sea level and avoidance of ascent to high-altitude again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36916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B2F910-9A00-1C14-5440-4F6ACFD74113}"/>
              </a:ext>
            </a:extLst>
          </p:cNvPr>
          <p:cNvSpPr txBox="1"/>
          <p:nvPr/>
        </p:nvSpPr>
        <p:spPr>
          <a:xfrm>
            <a:off x="0" y="91440"/>
            <a:ext cx="12192000" cy="6518066"/>
          </a:xfrm>
          <a:prstGeom prst="rect">
            <a:avLst/>
          </a:prstGeom>
          <a:noFill/>
        </p:spPr>
        <p:txBody>
          <a:bodyPr wrap="square">
            <a:spAutoFit/>
          </a:bodyPr>
          <a:lstStyle/>
          <a:p>
            <a:pPr marL="114300" indent="114300" algn="ctr">
              <a:lnSpc>
                <a:spcPct val="115000"/>
              </a:lnSpc>
              <a:spcAft>
                <a:spcPts val="1000"/>
              </a:spcAft>
              <a:tabLst>
                <a:tab pos="457200" algn="l"/>
              </a:tabLst>
            </a:pP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COLD INJURIES</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100" dirty="0">
                <a:effectLst/>
                <a:latin typeface="Calibri" panose="020F0502020204030204" pitchFamily="34" charset="0"/>
                <a:ea typeface="Times New Roman" panose="02020603050405020304" pitchFamily="18" charset="0"/>
                <a:cs typeface="Mangal" panose="02040503050203030202" pitchFamily="18" charset="0"/>
              </a:rPr>
              <a:t>	</a:t>
            </a:r>
          </a:p>
          <a:p>
            <a:pPr algn="just">
              <a:lnSpc>
                <a:spcPct val="115000"/>
              </a:lnSpc>
              <a:spcAft>
                <a:spcPts val="1000"/>
              </a:spcAft>
            </a:pPr>
            <a:r>
              <a:rPr lang="en-US" sz="11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The duration of cold exposure and wind velocity (wind chill factor) determine the extent of cold injuries.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Exposure to excessive cold can cause two kinds of emergencies: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Hypothermia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14300" indent="1143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 Local cold injuries - Frostbite, Trench feet, chilblains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14300" indent="1143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 Snow blindness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004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CE24B-745C-C96D-D411-1488E30E27B1}"/>
              </a:ext>
            </a:extLst>
          </p:cNvPr>
          <p:cNvSpPr txBox="1"/>
          <p:nvPr/>
        </p:nvSpPr>
        <p:spPr>
          <a:xfrm>
            <a:off x="91440" y="83127"/>
            <a:ext cx="12011891" cy="4518738"/>
          </a:xfrm>
          <a:prstGeom prst="rect">
            <a:avLst/>
          </a:prstGeom>
          <a:noFill/>
        </p:spPr>
        <p:txBody>
          <a:bodyPr wrap="square">
            <a:spAutoFit/>
          </a:bodyPr>
          <a:lstStyle/>
          <a:p>
            <a:pPr marL="228600" algn="just">
              <a:lnSpc>
                <a:spcPct val="115000"/>
              </a:lnSpc>
              <a:spcAft>
                <a:spcPts val="1000"/>
              </a:spcAft>
              <a:tabLst>
                <a:tab pos="457200" algn="l"/>
              </a:tabLst>
            </a:pPr>
            <a:r>
              <a:rPr lang="en-US" sz="3600" u="sng" dirty="0">
                <a:effectLst/>
                <a:latin typeface="Calibri" panose="020F0502020204030204" pitchFamily="34" charset="0"/>
                <a:ea typeface="Times New Roman" panose="02020603050405020304" pitchFamily="18" charset="0"/>
                <a:cs typeface="Mangal" panose="02040503050203030202" pitchFamily="18" charset="0"/>
              </a:rPr>
              <a:t>CONTRIBUTING/ PREDISPOSING FACTORS</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	I. </a:t>
            </a:r>
            <a:r>
              <a:rPr lang="en-US" sz="3600" u="sng" dirty="0">
                <a:effectLst/>
                <a:latin typeface="Calibri" panose="020F0502020204030204" pitchFamily="34" charset="0"/>
                <a:ea typeface="Times New Roman" panose="02020603050405020304" pitchFamily="18" charset="0"/>
                <a:cs typeface="Mangal" panose="02040503050203030202" pitchFamily="18" charset="0"/>
              </a:rPr>
              <a:t>Environment factors</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Severity and abrupt occurrence of atmospheric cold</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Duration of exposure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Moisture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Hypoxia</a:t>
            </a:r>
            <a:endParaRPr lang="en-IN" sz="3600" dirty="0"/>
          </a:p>
        </p:txBody>
      </p:sp>
    </p:spTree>
    <p:extLst>
      <p:ext uri="{BB962C8B-B14F-4D97-AF65-F5344CB8AC3E}">
        <p14:creationId xmlns:p14="http://schemas.microsoft.com/office/powerpoint/2010/main" val="279582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903E47-B269-BB30-D2B2-749991A9FD23}"/>
              </a:ext>
            </a:extLst>
          </p:cNvPr>
          <p:cNvSpPr txBox="1"/>
          <p:nvPr/>
        </p:nvSpPr>
        <p:spPr>
          <a:xfrm>
            <a:off x="83127" y="83127"/>
            <a:ext cx="11945390" cy="6748129"/>
          </a:xfrm>
          <a:prstGeom prst="rect">
            <a:avLst/>
          </a:prstGeom>
          <a:noFill/>
        </p:spPr>
        <p:txBody>
          <a:bodyPr wrap="square">
            <a:spAutoFit/>
          </a:bodyPr>
          <a:lstStyle/>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Host factors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Circulatory stagnation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Physical inactivity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Poor nutrition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685800" algn="l"/>
                <a:tab pos="9144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Physical health like chronic illness, convalescence from acute illness or undercurrent illness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Mental health like anxiety, fear and apathy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Local condition like skin infections, previous cold injuries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Alcohol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Lack of cold adaptation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073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6A7195D-69A4-2F8C-D77B-0D764AEEA0C1}"/>
              </a:ext>
            </a:extLst>
          </p:cNvPr>
          <p:cNvSpPr txBox="1"/>
          <p:nvPr/>
        </p:nvSpPr>
        <p:spPr>
          <a:xfrm>
            <a:off x="74814" y="66502"/>
            <a:ext cx="12036829" cy="7442678"/>
          </a:xfrm>
          <a:prstGeom prst="rect">
            <a:avLst/>
          </a:prstGeom>
          <a:noFill/>
        </p:spPr>
        <p:txBody>
          <a:bodyPr wrap="square">
            <a:spAutoFit/>
          </a:bodyPr>
          <a:lstStyle/>
          <a:p>
            <a:pPr marL="228600" algn="just">
              <a:lnSpc>
                <a:spcPct val="115000"/>
              </a:lnSpc>
              <a:spcAft>
                <a:spcPts val="1000"/>
              </a:spcAft>
              <a:tabLst>
                <a:tab pos="457200" algn="l"/>
              </a:tabLs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CHILBLAIN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Allergic reaction to cold in susceptible individuals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Affected part becomes red and there is intense irritation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Later, formation of blisters, pain and bluish tinge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TRENCH FOOT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Prolonged exposure to mild cold along with dampness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Feet become white, cold and numb</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Later, become red hot and painful</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 severe cases, gangrene and sepsis leading to amputation of toes/feet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752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1850B1-2521-878D-53AA-1151EE73F2CF}"/>
              </a:ext>
            </a:extLst>
          </p:cNvPr>
          <p:cNvSpPr txBox="1"/>
          <p:nvPr/>
        </p:nvSpPr>
        <p:spPr>
          <a:xfrm>
            <a:off x="149630" y="116378"/>
            <a:ext cx="11762508" cy="3841693"/>
          </a:xfrm>
          <a:prstGeom prst="rect">
            <a:avLst/>
          </a:prstGeom>
          <a:noFill/>
        </p:spPr>
        <p:txBody>
          <a:bodyPr wrap="square">
            <a:spAutoFit/>
          </a:bodyPr>
          <a:lstStyle/>
          <a:p>
            <a:pPr marL="228600" algn="just">
              <a:lnSpc>
                <a:spcPct val="115000"/>
              </a:lnSpc>
              <a:spcAft>
                <a:spcPts val="1000"/>
              </a:spcAft>
              <a:tabLst>
                <a:tab pos="457200" algn="l"/>
              </a:tabLs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FROST BITE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Usually due to freezing and ice crystal formation in skin and deeper tissues of exposed parts like nose, ears, fingers &amp; toes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Initially the part becomes numb, white and doughy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Later blister formation, hard and gangrenous leading to loss of the part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0DFAB108-FED3-68C2-E262-3BE47AC7C852}"/>
              </a:ext>
            </a:extLst>
          </p:cNvPr>
          <p:cNvSpPr txBox="1"/>
          <p:nvPr/>
        </p:nvSpPr>
        <p:spPr>
          <a:xfrm>
            <a:off x="532014" y="4064923"/>
            <a:ext cx="11538065" cy="2580835"/>
          </a:xfrm>
          <a:prstGeom prst="rect">
            <a:avLst/>
          </a:prstGeom>
          <a:noFill/>
        </p:spPr>
        <p:txBody>
          <a:bodyPr wrap="square">
            <a:spAutoFit/>
          </a:bodyPr>
          <a:lstStyle/>
          <a:p>
            <a:pPr marL="228600" algn="just">
              <a:lnSpc>
                <a:spcPct val="115000"/>
              </a:lnSpc>
              <a:spcAft>
                <a:spcPts val="1000"/>
              </a:spcAft>
              <a:tabLst>
                <a:tab pos="457200" algn="l"/>
              </a:tabLs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MANAGEMENT OF COLD INJURIES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Remove patient to sheltered place and avoid further exertion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Aim is to preserve and raise the temperature of the body fast without over-warming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57282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BD4624E-891B-C052-35FC-9BA4115B7CE7}"/>
              </a:ext>
            </a:extLst>
          </p:cNvPr>
          <p:cNvSpPr txBox="1"/>
          <p:nvPr/>
        </p:nvSpPr>
        <p:spPr>
          <a:xfrm>
            <a:off x="74815" y="141316"/>
            <a:ext cx="11903825" cy="5787866"/>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Slowly re warm the frozen part in </a:t>
            </a:r>
            <a:r>
              <a:rPr lang="en-US" sz="2800" dirty="0" err="1">
                <a:effectLst/>
                <a:latin typeface="Calibri" panose="020F0502020204030204" pitchFamily="34" charset="0"/>
                <a:ea typeface="Times New Roman" panose="02020603050405020304" pitchFamily="18" charset="0"/>
                <a:cs typeface="Mangal" panose="02040503050203030202" pitchFamily="18" charset="0"/>
              </a:rPr>
              <a:t>luke</a:t>
            </a:r>
            <a:r>
              <a:rPr lang="en-US" sz="2800" dirty="0">
                <a:effectLst/>
                <a:latin typeface="Calibri" panose="020F0502020204030204" pitchFamily="34" charset="0"/>
                <a:ea typeface="Times New Roman" panose="02020603050405020304" pitchFamily="18" charset="0"/>
                <a:cs typeface="Mangal" panose="02040503050203030202" pitchFamily="18" charset="0"/>
              </a:rPr>
              <a:t> warm water and ensure that it is constantly kept warm and not re-exposed to cold</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expose the frozen part to fire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Remove all constricting items of clothing like boots, gloves and socks and maintain general body warmth</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For severe pain on re warming administer simple analgesic like Aspirin</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aspirate the vesicle or blister; cover with loose dry dressing and protect from further injury</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Give warm fluids and good nutritious diet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effectLst/>
                <a:latin typeface="Calibri" panose="020F0502020204030204" pitchFamily="34" charset="0"/>
                <a:ea typeface="Times New Roman" panose="02020603050405020304" pitchFamily="18" charset="0"/>
                <a:cs typeface="Mangal" panose="02040503050203030202" pitchFamily="18" charset="0"/>
              </a:rPr>
              <a:t>Do not let the patient smoke or drink alcohol as it impairs healing</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9669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xmlns="" id="{5D0CE335-DF84-3D0B-6D51-15A20F442653}"/>
              </a:ext>
            </a:extLst>
          </p:cNvPr>
          <p:cNvSpPr txBox="1"/>
          <p:nvPr/>
        </p:nvSpPr>
        <p:spPr>
          <a:xfrm>
            <a:off x="0" y="1"/>
            <a:ext cx="12191999" cy="6818918"/>
          </a:xfrm>
          <a:prstGeom prst="rect">
            <a:avLst/>
          </a:prstGeom>
          <a:noFill/>
        </p:spPr>
        <p:txBody>
          <a:bodyPr wrap="square">
            <a:spAutoFit/>
          </a:bodyPr>
          <a:lstStyle/>
          <a:p>
            <a:pPr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OBJECTIVES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List the signs, symptoms &amp; management of Ac. Mountain Sickness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State the predisposing factors, signs/symptoms and management of HAPO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Describe HACO, its signs/symptoms and management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Explain briefly about Monge’s Disease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Explain the various cold injuries and their prevention &amp; management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Define Hypothermia, its signs/symptoms and management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Explain the Acclimatization Schedule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7588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C649C6-53FA-0C30-0D06-D9F5C0E0ABA4}"/>
              </a:ext>
            </a:extLst>
          </p:cNvPr>
          <p:cNvSpPr txBox="1"/>
          <p:nvPr/>
        </p:nvSpPr>
        <p:spPr>
          <a:xfrm>
            <a:off x="257695" y="349136"/>
            <a:ext cx="11554690" cy="2802370"/>
          </a:xfrm>
          <a:prstGeom prst="rect">
            <a:avLst/>
          </a:prstGeom>
          <a:noFill/>
        </p:spPr>
        <p:txBody>
          <a:bodyPr wrap="square">
            <a:spAutoFit/>
          </a:bodyPr>
          <a:lstStyle/>
          <a:p>
            <a:pPr marL="228600" algn="just">
              <a:lnSpc>
                <a:spcPct val="115000"/>
              </a:lnSpc>
              <a:spcAft>
                <a:spcPts val="1000"/>
              </a:spcAft>
              <a:tabLst>
                <a:tab pos="457200" algn="l"/>
              </a:tabLst>
            </a:pPr>
            <a:r>
              <a:rPr lang="en-US"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40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CAUTION</a:t>
            </a:r>
            <a:endParaRPr lang="en-IN"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Never rub or massage the affected area of a local cold injury. Ice crystals under the skin could damage the fragile capillaries and tissues, making the injury worse.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682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365E88-2906-CEC9-376C-47824657AB2D}"/>
              </a:ext>
            </a:extLst>
          </p:cNvPr>
          <p:cNvSpPr txBox="1"/>
          <p:nvPr/>
        </p:nvSpPr>
        <p:spPr>
          <a:xfrm>
            <a:off x="116378" y="99753"/>
            <a:ext cx="11978640" cy="5867888"/>
          </a:xfrm>
          <a:prstGeom prst="rect">
            <a:avLst/>
          </a:prstGeom>
          <a:noFill/>
        </p:spPr>
        <p:txBody>
          <a:bodyPr wrap="square">
            <a:spAutoFit/>
          </a:bodyPr>
          <a:lstStyle/>
          <a:p>
            <a:pPr marL="228600" algn="just">
              <a:lnSpc>
                <a:spcPct val="115000"/>
              </a:lnSpc>
              <a:spcAft>
                <a:spcPts val="1000"/>
              </a:spcAft>
              <a:tabLst>
                <a:tab pos="457200" algn="l"/>
              </a:tabLst>
            </a:pPr>
            <a:r>
              <a:rPr lang="en-US" sz="3600" u="sng" dirty="0">
                <a:effectLst/>
                <a:latin typeface="Calibri" panose="020F0502020204030204" pitchFamily="34" charset="0"/>
                <a:ea typeface="Times New Roman" panose="02020603050405020304" pitchFamily="18" charset="0"/>
                <a:cs typeface="Mangal" panose="02040503050203030202" pitchFamily="18" charset="0"/>
              </a:rPr>
              <a:t>PROTECTIVE MEASURES AGAINST COLD INJURY</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Protective clothing: loose and in layers; outer layer should be wind and water proof; face neck and head should be well protected</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Socks: every one should have at least three to four pairs of good socks; change immediately, if it becomes wet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Boots: always have a spare pair and change immediately if feet get wet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Avoid direct contact with metal objects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Protect eyes from snow blindness by wearing tinted glasses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5837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D1BF22F-7781-6A8D-5514-77F7B8BDF669}"/>
              </a:ext>
            </a:extLst>
          </p:cNvPr>
          <p:cNvSpPr txBox="1"/>
          <p:nvPr/>
        </p:nvSpPr>
        <p:spPr>
          <a:xfrm>
            <a:off x="124691" y="166255"/>
            <a:ext cx="11870574" cy="2744790"/>
          </a:xfrm>
          <a:prstGeom prst="rect">
            <a:avLst/>
          </a:prstGeom>
          <a:noFill/>
        </p:spPr>
        <p:txBody>
          <a:bodyPr wrap="square">
            <a:spAutoFit/>
          </a:bodyPr>
          <a:lstStyle/>
          <a:p>
            <a:pPr marL="228600" algn="just">
              <a:lnSpc>
                <a:spcPct val="115000"/>
              </a:lnSpc>
              <a:spcAft>
                <a:spcPts val="1000"/>
              </a:spcAft>
              <a:tabLst>
                <a:tab pos="457200" algn="l"/>
              </a:tabLst>
            </a:pPr>
            <a:r>
              <a:rPr lang="en-US" sz="36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Golden principles of prevention of cold injury</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C – keep clothes ‘</a:t>
            </a:r>
            <a:r>
              <a:rPr lang="en-US" sz="1800" i="1" u="sng" dirty="0">
                <a:effectLst/>
                <a:latin typeface="Calibri" panose="020F0502020204030204" pitchFamily="34" charset="0"/>
                <a:ea typeface="Times New Roman" panose="02020603050405020304" pitchFamily="18" charset="0"/>
                <a:cs typeface="Mangal" panose="02040503050203030202" pitchFamily="18" charset="0"/>
              </a:rPr>
              <a:t>clean’</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O – avoid ‘</a:t>
            </a:r>
            <a:r>
              <a:rPr lang="en-US" sz="1800" i="1" u="sng" dirty="0">
                <a:effectLst/>
                <a:latin typeface="Calibri" panose="020F0502020204030204" pitchFamily="34" charset="0"/>
                <a:ea typeface="Times New Roman" panose="02020603050405020304" pitchFamily="18" charset="0"/>
                <a:cs typeface="Mangal" panose="02040503050203030202" pitchFamily="18" charset="0"/>
              </a:rPr>
              <a:t>overheating’</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L -  always put on clothes / socks ‘ </a:t>
            </a:r>
            <a:r>
              <a:rPr lang="en-US" sz="1800" i="1" u="sng" dirty="0">
                <a:effectLst/>
                <a:latin typeface="Calibri" panose="020F0502020204030204" pitchFamily="34" charset="0"/>
                <a:ea typeface="Times New Roman" panose="02020603050405020304" pitchFamily="18" charset="0"/>
                <a:cs typeface="Mangal" panose="02040503050203030202" pitchFamily="18" charset="0"/>
              </a:rPr>
              <a:t>loose’</a:t>
            </a:r>
            <a:r>
              <a:rPr lang="en-US" sz="1800" dirty="0">
                <a:effectLst/>
                <a:latin typeface="Calibri" panose="020F0502020204030204" pitchFamily="34" charset="0"/>
                <a:ea typeface="Times New Roman" panose="02020603050405020304" pitchFamily="18" charset="0"/>
                <a:cs typeface="Mangal" panose="02040503050203030202" pitchFamily="18" charset="0"/>
              </a:rPr>
              <a:t>&amp; in ‘</a:t>
            </a:r>
            <a:r>
              <a:rPr lang="en-US" sz="1800" i="1" u="sng" dirty="0">
                <a:effectLst/>
                <a:latin typeface="Calibri" panose="020F0502020204030204" pitchFamily="34" charset="0"/>
                <a:ea typeface="Times New Roman" panose="02020603050405020304" pitchFamily="18" charset="0"/>
                <a:cs typeface="Mangal" panose="02040503050203030202" pitchFamily="18" charset="0"/>
              </a:rPr>
              <a:t>layers’</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D – keep the body / clothes / socks </a:t>
            </a:r>
            <a:r>
              <a:rPr lang="en-US" sz="1800" dirty="0" err="1">
                <a:effectLst/>
                <a:latin typeface="Calibri" panose="020F0502020204030204" pitchFamily="34" charset="0"/>
                <a:ea typeface="Times New Roman" panose="02020603050405020304" pitchFamily="18" charset="0"/>
                <a:cs typeface="Mangal" panose="02040503050203030202" pitchFamily="18" charset="0"/>
              </a:rPr>
              <a:t>etc</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1800" i="1" u="sng" dirty="0">
                <a:effectLst/>
                <a:latin typeface="Calibri" panose="020F0502020204030204" pitchFamily="34" charset="0"/>
                <a:ea typeface="Times New Roman" panose="02020603050405020304" pitchFamily="18" charset="0"/>
                <a:cs typeface="Mangal" panose="02040503050203030202" pitchFamily="18" charset="0"/>
              </a:rPr>
              <a:t>dry’</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marL="228600" algn="ctr">
              <a:lnSpc>
                <a:spcPct val="115000"/>
              </a:lnSpc>
              <a:spcAft>
                <a:spcPts val="1000"/>
              </a:spcAft>
              <a:tabLst>
                <a:tab pos="457200" algn="l"/>
              </a:tabLst>
            </a:pPr>
            <a:r>
              <a:rPr lang="en-US" sz="600"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82334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C73F50-81C3-FE4B-E539-B1B740402065}"/>
              </a:ext>
            </a:extLst>
          </p:cNvPr>
          <p:cNvSpPr txBox="1"/>
          <p:nvPr/>
        </p:nvSpPr>
        <p:spPr>
          <a:xfrm>
            <a:off x="58188" y="0"/>
            <a:ext cx="11986953" cy="6434197"/>
          </a:xfrm>
          <a:prstGeom prst="rect">
            <a:avLst/>
          </a:prstGeom>
          <a:noFill/>
        </p:spPr>
        <p:txBody>
          <a:bodyPr wrap="square">
            <a:spAutoFit/>
          </a:bodyPr>
          <a:lstStyle/>
          <a:p>
            <a:pPr marL="228600" algn="ctr">
              <a:lnSpc>
                <a:spcPct val="115000"/>
              </a:lnSpc>
              <a:spcAft>
                <a:spcPts val="1000"/>
              </a:spcAft>
              <a:tabLst>
                <a:tab pos="457200" algn="l"/>
              </a:tabLst>
            </a:pPr>
            <a:r>
              <a:rPr lang="en-US" sz="36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SNOW BLINDNESS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The greatest danger of contracting snow-blindness is when the sun is shining through thin clouds, due to UV ray reflection from the snow.</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It causes rapidly painful and temporary blindness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Eyes become congested, photophobic to light and irritable with watering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Management</a:t>
            </a:r>
            <a:r>
              <a:rPr lang="en-US" sz="3200" dirty="0">
                <a:effectLst/>
                <a:latin typeface="Calibri" panose="020F0502020204030204" pitchFamily="34" charset="0"/>
                <a:ea typeface="Times New Roman" panose="02020603050405020304" pitchFamily="18" charset="0"/>
                <a:cs typeface="Mangal" panose="02040503050203030202" pitchFamily="18" charset="0"/>
              </a:rPr>
              <a:t>: Place patient in a dark room; Instill analgesic drops like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fluribrufen</a:t>
            </a:r>
            <a:r>
              <a:rPr lang="en-US" sz="3200" dirty="0">
                <a:effectLst/>
                <a:latin typeface="Calibri" panose="020F0502020204030204" pitchFamily="34" charset="0"/>
                <a:ea typeface="Times New Roman" panose="02020603050405020304" pitchFamily="18" charset="0"/>
                <a:cs typeface="Mangal" panose="02040503050203030202" pitchFamily="18" charset="0"/>
              </a:rPr>
              <a:t> 6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hrly</a:t>
            </a:r>
            <a:r>
              <a:rPr lang="en-US" sz="3200" dirty="0">
                <a:effectLst/>
                <a:latin typeface="Calibri" panose="020F0502020204030204" pitchFamily="34" charset="0"/>
                <a:ea typeface="Times New Roman" panose="02020603050405020304" pitchFamily="18" charset="0"/>
                <a:cs typeface="Mangal" panose="02040503050203030202" pitchFamily="18" charset="0"/>
              </a:rPr>
              <a:t>&amp; Antibiotic drops like ciprofloxacin 6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hrly</a:t>
            </a:r>
            <a:r>
              <a:rPr lang="en-US" sz="3200" dirty="0">
                <a:effectLst/>
                <a:latin typeface="Calibri" panose="020F0502020204030204" pitchFamily="34" charset="0"/>
                <a:ea typeface="Times New Roman" panose="02020603050405020304" pitchFamily="18" charset="0"/>
                <a:cs typeface="Mangal" panose="02040503050203030202" pitchFamily="18" charset="0"/>
              </a:rPr>
              <a:t>; do not allow patient to rub the eyes; eye-pads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Prevention</a:t>
            </a:r>
            <a:r>
              <a:rPr lang="en-US" sz="3200" dirty="0">
                <a:effectLst/>
                <a:latin typeface="Calibri" panose="020F0502020204030204" pitchFamily="34" charset="0"/>
                <a:ea typeface="Times New Roman" panose="02020603050405020304" pitchFamily="18" charset="0"/>
                <a:cs typeface="Mangal" panose="02040503050203030202" pitchFamily="18" charset="0"/>
              </a:rPr>
              <a:t>: By wearing tinted, good quality UV filtration goggles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88785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7ED162-5BEA-47EF-BA48-E31B2C1C8A64}"/>
              </a:ext>
            </a:extLst>
          </p:cNvPr>
          <p:cNvSpPr txBox="1"/>
          <p:nvPr/>
        </p:nvSpPr>
        <p:spPr>
          <a:xfrm>
            <a:off x="133004" y="99753"/>
            <a:ext cx="11829011" cy="3089692"/>
          </a:xfrm>
          <a:prstGeom prst="rect">
            <a:avLst/>
          </a:prstGeom>
          <a:noFill/>
        </p:spPr>
        <p:txBody>
          <a:bodyPr wrap="square">
            <a:spAutoFit/>
          </a:bodyPr>
          <a:lstStyle/>
          <a:p>
            <a:pPr algn="ctr">
              <a:lnSpc>
                <a:spcPct val="115000"/>
              </a:lnSpc>
              <a:spcAft>
                <a:spcPts val="1000"/>
              </a:spcAft>
            </a:pPr>
            <a:r>
              <a:rPr lang="en-US" sz="36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HYPOTHERMIA</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When cooling affects the entire body, it causes a condition known as hypothermia, or generalized cooling. The core temperature of the body goes below 35</a:t>
            </a:r>
            <a:r>
              <a:rPr lang="en-US" sz="3200" baseline="30000" dirty="0">
                <a:effectLst/>
                <a:latin typeface="Calibri" panose="020F0502020204030204" pitchFamily="34" charset="0"/>
                <a:ea typeface="Times New Roman" panose="02020603050405020304" pitchFamily="18" charset="0"/>
                <a:cs typeface="Mangal" panose="02040503050203030202" pitchFamily="18" charset="0"/>
              </a:rPr>
              <a:t>0</a:t>
            </a:r>
            <a:r>
              <a:rPr lang="en-US" sz="3200" dirty="0">
                <a:effectLst/>
                <a:latin typeface="Calibri" panose="020F0502020204030204" pitchFamily="34" charset="0"/>
                <a:ea typeface="Times New Roman" panose="02020603050405020304" pitchFamily="18" charset="0"/>
                <a:cs typeface="Mangal" panose="02040503050203030202" pitchFamily="18" charset="0"/>
              </a:rPr>
              <a:t> C. Hypothermia can develop in temperatures well above freezing.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7223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896E4E-05D1-D749-20C8-9DAAE70EEA91}"/>
              </a:ext>
            </a:extLst>
          </p:cNvPr>
          <p:cNvSpPr txBox="1"/>
          <p:nvPr/>
        </p:nvSpPr>
        <p:spPr>
          <a:xfrm>
            <a:off x="166254" y="74815"/>
            <a:ext cx="11928763" cy="4792722"/>
          </a:xfrm>
          <a:prstGeom prst="rect">
            <a:avLst/>
          </a:prstGeom>
          <a:noFill/>
        </p:spPr>
        <p:txBody>
          <a:bodyPr wrap="square">
            <a:spAutoFit/>
          </a:bodyPr>
          <a:lstStyle/>
          <a:p>
            <a:pPr indent="228600" algn="just">
              <a:lnSpc>
                <a:spcPct val="115000"/>
              </a:lnSpc>
              <a:spcAft>
                <a:spcPts val="1000"/>
              </a:spcAft>
            </a:pP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AND SYMPTOMS OF MILD HYPOTHERMIA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Chills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Drowsiness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Rapid breathing, slow pulse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Loss of vision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Sluggish pupils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Uncontrollable shivering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03809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A9F1F7-3F6A-4B1A-6C67-23FC9709974F}"/>
              </a:ext>
            </a:extLst>
          </p:cNvPr>
          <p:cNvSpPr txBox="1"/>
          <p:nvPr/>
        </p:nvSpPr>
        <p:spPr>
          <a:xfrm>
            <a:off x="224444" y="99753"/>
            <a:ext cx="11903825" cy="5566332"/>
          </a:xfrm>
          <a:prstGeom prst="rect">
            <a:avLst/>
          </a:prstGeom>
          <a:noFill/>
        </p:spPr>
        <p:txBody>
          <a:bodyPr wrap="square">
            <a:spAutoFit/>
          </a:bodyPr>
          <a:lstStyle/>
          <a:p>
            <a:pPr indent="228600" algn="just">
              <a:lnSpc>
                <a:spcPct val="115000"/>
              </a:lnSpc>
              <a:spcAft>
                <a:spcPts val="1000"/>
              </a:spcAft>
            </a:pPr>
            <a:r>
              <a:rPr lang="en-US" sz="3600" u="sng" dirty="0">
                <a:effectLst/>
                <a:latin typeface="Calibri" panose="020F0502020204030204" pitchFamily="34" charset="0"/>
                <a:ea typeface="Times New Roman" panose="02020603050405020304" pitchFamily="18" charset="0"/>
                <a:cs typeface="Mangal" panose="02040503050203030202" pitchFamily="18" charset="0"/>
              </a:rPr>
              <a:t>SIGNS AND SYMPTOMS OF SEVERE HYPOTHERMIA</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600" dirty="0">
                <a:effectLst/>
                <a:latin typeface="Calibri" panose="020F0502020204030204" pitchFamily="34" charset="0"/>
                <a:ea typeface="Times New Roman" panose="02020603050405020304" pitchFamily="18" charset="0"/>
                <a:cs typeface="Mangal" panose="02040503050203030202" pitchFamily="18" charset="0"/>
              </a:rPr>
              <a:t>• Extremely slow breathing rate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 Extremely slow pulse rate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 Unresponsiveness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 Fixed and dilated pupils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 Rigid extremities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 Absence of shivering</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indent="228600" algn="just">
              <a:lnSpc>
                <a:spcPct val="115000"/>
              </a:lnSpc>
              <a:spcAft>
                <a:spcPts val="1000"/>
              </a:spcAft>
            </a:pPr>
            <a:r>
              <a:rPr lang="en-US" sz="7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9042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C8CD5B-5ED3-9924-1AA4-1E6C3DE4A28A}"/>
              </a:ext>
            </a:extLst>
          </p:cNvPr>
          <p:cNvSpPr txBox="1"/>
          <p:nvPr/>
        </p:nvSpPr>
        <p:spPr>
          <a:xfrm>
            <a:off x="0" y="1"/>
            <a:ext cx="12192000" cy="6053580"/>
          </a:xfrm>
          <a:prstGeom prst="rect">
            <a:avLst/>
          </a:prstGeom>
          <a:noFill/>
        </p:spPr>
        <p:txBody>
          <a:bodyPr wrap="square">
            <a:spAutoFit/>
          </a:bodyPr>
          <a:lstStyle/>
          <a:p>
            <a:pPr indent="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MANAGEMENT OF HYPOTHERMIA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Handle patient very gently and offer comfort and reassurance.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1) Conduct initial assessment and physical exam.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2) Remove the patient from the cold environment.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3) Maintain open airway and administer oxygen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Remove any wet clothing and cover patient with a blanket. Keep the patient dry.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5) If the patient is alert, offer warm liquids (non-stimulant) slowly.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6) Constantly assess vital signs.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8041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179393D-F0E3-2B71-BE60-22702EFDC042}"/>
              </a:ext>
            </a:extLst>
          </p:cNvPr>
          <p:cNvSpPr txBox="1"/>
          <p:nvPr/>
        </p:nvSpPr>
        <p:spPr>
          <a:xfrm>
            <a:off x="99752" y="58190"/>
            <a:ext cx="11829011" cy="2452594"/>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7) If patient is conscious, slowly re-warm the patient with dry clothing, warm liquids and light nutritious diet.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8) If unconscious, evacuate the patient to hospital at the earliest with above first aid measures.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56BE0687-193F-7B3D-AE30-E284BF01C4A6}"/>
              </a:ext>
            </a:extLst>
          </p:cNvPr>
          <p:cNvSpPr txBox="1"/>
          <p:nvPr/>
        </p:nvSpPr>
        <p:spPr>
          <a:xfrm>
            <a:off x="182879" y="2510784"/>
            <a:ext cx="12009121" cy="3969933"/>
          </a:xfrm>
          <a:prstGeom prst="rect">
            <a:avLst/>
          </a:prstGeom>
          <a:noFill/>
        </p:spPr>
        <p:txBody>
          <a:bodyPr wrap="square">
            <a:spAutoFit/>
          </a:bodyPr>
          <a:lstStyle/>
          <a:p>
            <a:pPr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ACCLIMATISATION SCHEDULE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Acclimatization takes place in three stages, above 9000 feet or 2500M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b="1" u="sng" dirty="0">
                <a:effectLst/>
                <a:latin typeface="Calibri" panose="020F0502020204030204" pitchFamily="34" charset="0"/>
                <a:ea typeface="Times New Roman" panose="02020603050405020304" pitchFamily="18" charset="0"/>
                <a:cs typeface="Mangal" panose="02040503050203030202" pitchFamily="18" charset="0"/>
              </a:rPr>
              <a:t>STAGE I</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For heights between 9000 feet to 12,000 feet and consists of a period of 06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9177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2C23B9-255F-A7C2-C5EF-11AC3D94CF7A}"/>
              </a:ext>
            </a:extLst>
          </p:cNvPr>
          <p:cNvSpPr txBox="1"/>
          <p:nvPr/>
        </p:nvSpPr>
        <p:spPr>
          <a:xfrm>
            <a:off x="124691" y="91440"/>
            <a:ext cx="11862262" cy="5487271"/>
          </a:xfrm>
          <a:prstGeom prst="rect">
            <a:avLst/>
          </a:prstGeom>
          <a:noFill/>
        </p:spPr>
        <p:txBody>
          <a:bodyPr wrap="square">
            <a:spAutoFit/>
          </a:bodyPr>
          <a:lstStyle/>
          <a:p>
            <a:pPr marL="228600" indent="-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1</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st</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and 2</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nd</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Rest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ii) Short walks in lines only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iii) No climbing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3</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rd</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and 4</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th</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Walk at slow pace for 1 km; avoid climbing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u="sng" dirty="0">
                <a:effectLst/>
                <a:latin typeface="Calibri" panose="020F0502020204030204" pitchFamily="34" charset="0"/>
                <a:ea typeface="Times New Roman" panose="02020603050405020304" pitchFamily="18" charset="0"/>
                <a:cs typeface="Mangal" panose="02040503050203030202" pitchFamily="18" charset="0"/>
              </a:rPr>
              <a:t>5</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th</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and 6</a:t>
            </a:r>
            <a:r>
              <a:rPr lang="en-US" sz="3200" u="sng" baseline="30000" dirty="0">
                <a:effectLst/>
                <a:latin typeface="Calibri" panose="020F0502020204030204" pitchFamily="34" charset="0"/>
                <a:ea typeface="Times New Roman" panose="02020603050405020304" pitchFamily="18" charset="0"/>
                <a:cs typeface="Mangal" panose="02040503050203030202" pitchFamily="18" charset="0"/>
              </a:rPr>
              <a:t>th</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Walk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5 km and climb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1000 feet at slow pace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798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DDCF44-591C-00B9-EF85-E5C178D46E94}"/>
              </a:ext>
            </a:extLst>
          </p:cNvPr>
          <p:cNvSpPr txBox="1"/>
          <p:nvPr/>
        </p:nvSpPr>
        <p:spPr>
          <a:xfrm>
            <a:off x="207818" y="257695"/>
            <a:ext cx="11984182" cy="4642874"/>
          </a:xfrm>
          <a:prstGeom prst="rect">
            <a:avLst/>
          </a:prstGeom>
          <a:noFill/>
        </p:spPr>
        <p:txBody>
          <a:bodyPr wrap="square">
            <a:spAutoFit/>
          </a:bodyPr>
          <a:lstStyle/>
          <a:p>
            <a:pPr algn="just">
              <a:lnSpc>
                <a:spcPct val="115000"/>
              </a:lnSpc>
              <a:spcAft>
                <a:spcPts val="1000"/>
              </a:spcAft>
            </a:pP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II. </a:t>
            </a:r>
            <a:r>
              <a:rPr lang="en-US" sz="36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DEVELOPMENT</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Altitude above 9000 feet or 2500m is termed as High Altitude. At such altitudes, the atmospheric pressure is low and partial pressure of oxygen is also low. Apart from this, the intensity of cosmic (solar rays) is quite high and atmospheric temperature and humidity is also progressively low.</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942314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1DA626A-DB07-D71A-ED17-2EA0EC341FD9}"/>
              </a:ext>
            </a:extLst>
          </p:cNvPr>
          <p:cNvSpPr txBox="1"/>
          <p:nvPr/>
        </p:nvSpPr>
        <p:spPr>
          <a:xfrm>
            <a:off x="91440" y="182880"/>
            <a:ext cx="11928764" cy="6124369"/>
          </a:xfrm>
          <a:prstGeom prst="rect">
            <a:avLst/>
          </a:prstGeom>
          <a:noFill/>
        </p:spPr>
        <p:txBody>
          <a:bodyPr wrap="square">
            <a:spAutoFit/>
          </a:bodyPr>
          <a:lstStyle/>
          <a:p>
            <a:pPr algn="just">
              <a:lnSpc>
                <a:spcPct val="115000"/>
              </a:lnSpc>
              <a:spcAft>
                <a:spcPts val="1000"/>
              </a:spcAft>
            </a:pPr>
            <a:r>
              <a:rPr lang="en-US" sz="3600" b="1" u="sng"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STAGE II</a:t>
            </a:r>
            <a:r>
              <a:rPr lang="en-US" sz="3600" b="1"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For heights between 12,000 feet and 15,000 feet and consists of 04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1</a:t>
            </a:r>
            <a:r>
              <a:rPr lang="en-US" sz="3200" u="sng" baseline="30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st</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and 2</a:t>
            </a:r>
            <a:r>
              <a:rPr lang="en-US" sz="3200" u="sng" baseline="30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nd</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Walk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1 km at slow pace; avoidance of steep climbs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3</a:t>
            </a:r>
            <a:r>
              <a:rPr lang="en-US" sz="3200" u="sng" baseline="300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rd</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day</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Slow walk and climb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1000 feet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4</a:t>
            </a:r>
            <a:r>
              <a:rPr lang="en-US" sz="3200" u="sng" baseline="300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day</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Climb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1000 feet without carrying any weight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9396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1667E2-2419-04B8-2177-A48DB01DD78D}"/>
              </a:ext>
            </a:extLst>
          </p:cNvPr>
          <p:cNvSpPr txBox="1"/>
          <p:nvPr/>
        </p:nvSpPr>
        <p:spPr>
          <a:xfrm>
            <a:off x="149628" y="166255"/>
            <a:ext cx="11920451" cy="4863511"/>
          </a:xfrm>
          <a:prstGeom prst="rect">
            <a:avLst/>
          </a:prstGeom>
          <a:noFill/>
        </p:spPr>
        <p:txBody>
          <a:bodyPr wrap="square">
            <a:spAutoFit/>
          </a:bodyPr>
          <a:lstStyle/>
          <a:p>
            <a:pPr marL="228600" indent="-228600" algn="just">
              <a:lnSpc>
                <a:spcPct val="115000"/>
              </a:lnSpc>
              <a:spcAft>
                <a:spcPts val="1000"/>
              </a:spcAft>
            </a:pPr>
            <a:r>
              <a:rPr lang="en-US" sz="3600" b="1" u="sng"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STAGE III</a:t>
            </a: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For height above 15,000 feet and consists of 4 days.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1</a:t>
            </a:r>
            <a:r>
              <a:rPr lang="en-US" sz="3200" u="sng" baseline="300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st</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and 2</a:t>
            </a:r>
            <a:r>
              <a:rPr lang="en-US" sz="3200" u="sng" baseline="300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nd</a:t>
            </a:r>
            <a:r>
              <a:rPr lang="en-US" sz="3200" u="sng"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1028700" indent="-571500" algn="just">
              <a:lnSpc>
                <a:spcPct val="115000"/>
              </a:lnSpc>
              <a:spcAft>
                <a:spcPts val="1000"/>
              </a:spcAft>
              <a:buAutoNum type="romanLcParenR"/>
            </a:pPr>
            <a:r>
              <a:rPr lang="en-US" sz="3200" dirty="0">
                <a:effectLst/>
                <a:latin typeface="Calibri" panose="020F0502020204030204" pitchFamily="34" charset="0"/>
                <a:ea typeface="Times New Roman" panose="02020603050405020304" pitchFamily="18" charset="0"/>
                <a:cs typeface="Mangal" panose="02040503050203030202" pitchFamily="18" charset="0"/>
              </a:rPr>
              <a:t>Slow walk and climb up to 1000 feet</a:t>
            </a:r>
          </a:p>
          <a:p>
            <a:pPr marL="1028700" indent="-571500" algn="just">
              <a:lnSpc>
                <a:spcPct val="115000"/>
              </a:lnSpc>
              <a:spcAft>
                <a:spcPts val="1000"/>
              </a:spcAft>
              <a:buAutoNum type="romanLcParenR"/>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u="sng"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3</a:t>
            </a:r>
            <a:r>
              <a:rPr lang="en-US" sz="3200" u="sng" baseline="300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rd</a:t>
            </a:r>
            <a:r>
              <a:rPr lang="en-US" sz="3200" u="sng"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and 4</a:t>
            </a:r>
            <a:r>
              <a:rPr lang="en-US" sz="3200" u="sng" baseline="300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th</a:t>
            </a:r>
            <a:r>
              <a:rPr lang="en-US" sz="3200" u="sng"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days</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228600" algn="just">
              <a:lnSpc>
                <a:spcPct val="115000"/>
              </a:lnSpc>
              <a:spcAft>
                <a:spcPts val="1000"/>
              </a:spcAf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Climb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upto</a:t>
            </a:r>
            <a:r>
              <a:rPr lang="en-US" sz="3200" dirty="0">
                <a:effectLst/>
                <a:latin typeface="Calibri" panose="020F0502020204030204" pitchFamily="34" charset="0"/>
                <a:ea typeface="Times New Roman" panose="02020603050405020304" pitchFamily="18" charset="0"/>
                <a:cs typeface="Mangal" panose="02040503050203030202" pitchFamily="18" charset="0"/>
              </a:rPr>
              <a:t> 1000 feet every day without weight on back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09603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8420CF6-2DDA-CBBE-4B0D-27AD6E5A3C5A}"/>
              </a:ext>
            </a:extLst>
          </p:cNvPr>
          <p:cNvSpPr txBox="1"/>
          <p:nvPr/>
        </p:nvSpPr>
        <p:spPr>
          <a:xfrm>
            <a:off x="679566" y="401428"/>
            <a:ext cx="11049692" cy="2988062"/>
          </a:xfrm>
          <a:prstGeom prst="rect">
            <a:avLst/>
          </a:prstGeom>
          <a:noFill/>
        </p:spPr>
        <p:txBody>
          <a:bodyPr wrap="square">
            <a:spAutoFit/>
          </a:bodyPr>
          <a:lstStyle/>
          <a:p>
            <a:pPr marL="228600" indent="-228600" algn="just">
              <a:lnSpc>
                <a:spcPct val="115000"/>
              </a:lnSpc>
              <a:spcAft>
                <a:spcPts val="1000"/>
              </a:spcAft>
            </a:pPr>
            <a:r>
              <a:rPr lang="en-US" sz="3600" b="1" u="sng"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RE-ENTRY</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Within 10 days	: No need for re-acclimatization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After 10 days	: Same schedule as during first induction</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76821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9A690B-5E07-86F7-C295-A4C681B710A7}"/>
              </a:ext>
            </a:extLst>
          </p:cNvPr>
          <p:cNvSpPr txBox="1"/>
          <p:nvPr/>
        </p:nvSpPr>
        <p:spPr>
          <a:xfrm>
            <a:off x="58189" y="99753"/>
            <a:ext cx="11970328" cy="783246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2286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Avoid Smoking and alcohol consumption as it will reduce functional capacity of lungs and hypothermia respectively; Take plenty of Fluids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Rapid ascent to altitudes above 18000 feet should be avoided; it should be accomplished in not less than 15 days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Evacuation to lower altitude immediately on showing HA effects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Work at high altitude and sleep at low altitude</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2286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Protect exposed parts of the body from extreme cold</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6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4542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03DCEB-F68D-9A6E-815A-245E90CC04C8}"/>
              </a:ext>
            </a:extLst>
          </p:cNvPr>
          <p:cNvSpPr>
            <a:spLocks noGrp="1"/>
          </p:cNvSpPr>
          <p:nvPr>
            <p:ph type="ctrTitle"/>
          </p:nvPr>
        </p:nvSpPr>
        <p:spPr/>
        <p:txBody>
          <a:bodyPr>
            <a:normAutofit/>
          </a:bodyPr>
          <a:lstStyle/>
          <a:p>
            <a:r>
              <a:rPr lang="en-US" sz="7200" dirty="0"/>
              <a:t>ANY QUESTION </a:t>
            </a:r>
            <a:endParaRPr lang="en-IN" sz="7200" dirty="0"/>
          </a:p>
        </p:txBody>
      </p:sp>
      <p:sp>
        <p:nvSpPr>
          <p:cNvPr id="3" name="Subtitle 2">
            <a:extLst>
              <a:ext uri="{FF2B5EF4-FFF2-40B4-BE49-F238E27FC236}">
                <a16:creationId xmlns:a16="http://schemas.microsoft.com/office/drawing/2014/main" xmlns="" id="{1DE766F5-8E45-CBE6-D648-57C06FA7459B}"/>
              </a:ext>
            </a:extLst>
          </p:cNvPr>
          <p:cNvSpPr>
            <a:spLocks noGrp="1"/>
          </p:cNvSpPr>
          <p:nvPr>
            <p:ph type="subTitle" idx="1"/>
          </p:nvPr>
        </p:nvSpPr>
        <p:spPr/>
        <p:txBody>
          <a:bodyPr>
            <a:normAutofit fontScale="92500" lnSpcReduction="20000"/>
          </a:bodyPr>
          <a:lstStyle/>
          <a:p>
            <a:endParaRPr lang="en-US" sz="6600" dirty="0"/>
          </a:p>
          <a:p>
            <a:r>
              <a:rPr lang="en-US" sz="6600" dirty="0"/>
              <a:t>                                   THANKS</a:t>
            </a:r>
            <a:endParaRPr lang="en-IN" sz="6600" dirty="0"/>
          </a:p>
        </p:txBody>
      </p:sp>
    </p:spTree>
    <p:extLst>
      <p:ext uri="{BB962C8B-B14F-4D97-AF65-F5344CB8AC3E}">
        <p14:creationId xmlns:p14="http://schemas.microsoft.com/office/powerpoint/2010/main" val="1586386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38BB1-67FC-C126-1513-603F65363D49}"/>
              </a:ext>
            </a:extLst>
          </p:cNvPr>
          <p:cNvSpPr txBox="1"/>
          <p:nvPr/>
        </p:nvSpPr>
        <p:spPr>
          <a:xfrm>
            <a:off x="0" y="1069572"/>
            <a:ext cx="12003578" cy="5284139"/>
          </a:xfrm>
          <a:prstGeom prst="rect">
            <a:avLst/>
          </a:prstGeom>
          <a:noFill/>
        </p:spPr>
        <p:txBody>
          <a:bodyPr wrap="square">
            <a:spAutoFit/>
          </a:bodyPr>
          <a:lstStyle/>
          <a:p>
            <a:pPr marL="4572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Whenever a person ascends to high altitude, due to low partial pressure of oxygen, there is reduced alveolar oxygen and tissue hypoxia. To compensate this, respiratory rate as well heart rate increase in the initial stage. Gradually there are other physiological changes in the blood and respiration to maintain sufficient cardiac output and tissue perfusion at such low oxygen pressure. These physiological changes constitute acclimatization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 stimulus for this physiological adaptation takes place at an altitude of 9000 feet.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7036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F8DC8F-836D-E04E-5942-E0535EEC5DDB}"/>
              </a:ext>
            </a:extLst>
          </p:cNvPr>
          <p:cNvSpPr txBox="1"/>
          <p:nvPr/>
        </p:nvSpPr>
        <p:spPr>
          <a:xfrm>
            <a:off x="99752" y="83127"/>
            <a:ext cx="12092247" cy="7337650"/>
          </a:xfrm>
          <a:prstGeom prst="rect">
            <a:avLst/>
          </a:prstGeom>
          <a:noFill/>
        </p:spPr>
        <p:txBody>
          <a:bodyPr wrap="square">
            <a:spAutoFit/>
          </a:bodyPr>
          <a:lstStyle/>
          <a:p>
            <a:pPr indent="228600" algn="ctr">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ACUTE MOUNTAIN SICKNESS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It is an illness caused due to rapid ascent in high altitudes </a:t>
            </a:r>
          </a:p>
          <a:p>
            <a:pPr marL="228600">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without sufficient acclimatization and physiological adaptation.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Common signs and symptoms: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Mild to moderate headache (principal symptom)</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Fatigue and anorexia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Nausea and vomiting</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Ataxia and peripheral oedema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Occasional palpitation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Insomnia and disturbed sleep</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124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8C871A-BB6A-C1FC-BB41-1C17A3EAB18A}"/>
              </a:ext>
            </a:extLst>
          </p:cNvPr>
          <p:cNvSpPr txBox="1"/>
          <p:nvPr/>
        </p:nvSpPr>
        <p:spPr>
          <a:xfrm>
            <a:off x="0" y="1"/>
            <a:ext cx="12191999" cy="6876370"/>
          </a:xfrm>
          <a:prstGeom prst="rect">
            <a:avLst/>
          </a:prstGeom>
          <a:noFill/>
        </p:spPr>
        <p:txBody>
          <a:bodyPr wrap="square">
            <a:spAutoFit/>
          </a:bodyPr>
          <a:lstStyle/>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Usually occurs with rapid ascent above 3000M and develops </a:t>
            </a: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within 6 -24 hours. With gradual worsening and </a:t>
            </a: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severity, following features develop</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Severe headache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Persistent insomnia</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Giddiness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Lack of concentration and disinclination to work</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Loss of appetite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Muscular weakness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Severe breathlessness</a:t>
            </a:r>
          </a:p>
        </p:txBody>
      </p:sp>
    </p:spTree>
    <p:extLst>
      <p:ext uri="{BB962C8B-B14F-4D97-AF65-F5344CB8AC3E}">
        <p14:creationId xmlns:p14="http://schemas.microsoft.com/office/powerpoint/2010/main" val="113406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E3A29B-F5B7-BC6C-7A05-05F70F99726D}"/>
              </a:ext>
            </a:extLst>
          </p:cNvPr>
          <p:cNvSpPr txBox="1"/>
          <p:nvPr/>
        </p:nvSpPr>
        <p:spPr>
          <a:xfrm>
            <a:off x="182880" y="2327565"/>
            <a:ext cx="11878887" cy="4181300"/>
          </a:xfrm>
          <a:prstGeom prst="rect">
            <a:avLst/>
          </a:prstGeom>
          <a:noFill/>
        </p:spPr>
        <p:txBody>
          <a:bodyPr wrap="square">
            <a:spAutoFit/>
          </a:bodyPr>
          <a:lstStyle/>
          <a:p>
            <a:pPr marL="228600" algn="just">
              <a:lnSpc>
                <a:spcPct val="115000"/>
              </a:lnSpc>
              <a:spcAft>
                <a:spcPts val="1000"/>
              </a:spcAft>
            </a:pP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Management:</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Thorough acclimatization to prevent occurrence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Rest and simple analgesic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Intake of more fluid at frequent intervals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Descent to lower altitude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Tab. Acetazolamide (Diamox) 250mg 8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hrly</a:t>
            </a:r>
            <a:r>
              <a:rPr lang="en-US" sz="3200" dirty="0">
                <a:effectLst/>
                <a:latin typeface="Calibri" panose="020F0502020204030204" pitchFamily="34" charset="0"/>
                <a:ea typeface="Times New Roman" panose="02020603050405020304" pitchFamily="18" charset="0"/>
                <a:cs typeface="Mangal" panose="02040503050203030202" pitchFamily="18" charset="0"/>
              </a:rPr>
              <a:t>, in severe cases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3E10BD69-25DC-D505-275F-290B00358347}"/>
              </a:ext>
            </a:extLst>
          </p:cNvPr>
          <p:cNvSpPr txBox="1"/>
          <p:nvPr/>
        </p:nvSpPr>
        <p:spPr>
          <a:xfrm>
            <a:off x="681643" y="889462"/>
            <a:ext cx="8464433" cy="131997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Hallucination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Mental irritability</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a:extLst>
              <a:ext uri="{FF2B5EF4-FFF2-40B4-BE49-F238E27FC236}">
                <a16:creationId xmlns:a16="http://schemas.microsoft.com/office/drawing/2014/main" xmlns="" id="{393960B7-EFBB-A850-C1DE-6F8C497B4312}"/>
              </a:ext>
            </a:extLst>
          </p:cNvPr>
          <p:cNvSpPr txBox="1"/>
          <p:nvPr/>
        </p:nvSpPr>
        <p:spPr>
          <a:xfrm>
            <a:off x="681643" y="349137"/>
            <a:ext cx="8464434" cy="62542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Palpitation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72202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62C6D1E-297C-3454-E340-181896E0B909}"/>
              </a:ext>
            </a:extLst>
          </p:cNvPr>
          <p:cNvSpPr txBox="1"/>
          <p:nvPr/>
        </p:nvSpPr>
        <p:spPr>
          <a:xfrm>
            <a:off x="124690" y="99754"/>
            <a:ext cx="11986953" cy="6252609"/>
          </a:xfrm>
          <a:prstGeom prst="rect">
            <a:avLst/>
          </a:prstGeom>
          <a:noFill/>
        </p:spPr>
        <p:txBody>
          <a:bodyPr wrap="square">
            <a:spAutoFit/>
          </a:bodyPr>
          <a:lstStyle/>
          <a:p>
            <a:pPr marL="228600" algn="ctr">
              <a:lnSpc>
                <a:spcPct val="115000"/>
              </a:lnSpc>
              <a:spcAft>
                <a:spcPts val="1000"/>
              </a:spcAft>
            </a:pP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HIGH ALTITUDE PULMONARY OEDEMA (HAPO)</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It is a serious and potentially fatal condition due to high </a:t>
            </a: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altitude effect. The predisposing factors are: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Rapid ascent with Improper acclimatization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Presence of mountain sickness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Youth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Heavy exertion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Associated respiratory tract infection, ischemic episode, hypertension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77180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BDB22E1-6C4B-862E-BA4B-DA80E478FE0D}"/>
              </a:ext>
            </a:extLst>
          </p:cNvPr>
          <p:cNvSpPr txBox="1"/>
          <p:nvPr/>
        </p:nvSpPr>
        <p:spPr>
          <a:xfrm>
            <a:off x="177338" y="356108"/>
            <a:ext cx="11837323" cy="5284075"/>
          </a:xfrm>
          <a:prstGeom prst="rect">
            <a:avLst/>
          </a:prstGeom>
          <a:noFill/>
        </p:spPr>
        <p:txBody>
          <a:bodyPr wrap="square">
            <a:spAutoFit/>
          </a:bodyPr>
          <a:lstStyle/>
          <a:p>
            <a:pPr marL="228600" algn="just">
              <a:lnSpc>
                <a:spcPct val="115000"/>
              </a:lnSpc>
              <a:spcAft>
                <a:spcPts val="1000"/>
              </a:spcAft>
            </a:pPr>
            <a:r>
              <a:rPr lang="en-US" sz="36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Signs &amp; symptoms</a:t>
            </a: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Dyspnea/breathlessness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Dry cough or blood stained sputum</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Chest discomfort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Nausea and vomiting</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Crepitations in both lungs</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Profound hypoxemia</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18173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TotalTime>
  <Words>1002</Words>
  <Application>Microsoft Office PowerPoint</Application>
  <PresentationFormat>Custom</PresentationFormat>
  <Paragraphs>225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HIGH ALTITUDE DISEASES &amp; COLD INJURIES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ANY QUESTION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ALTITUDE DISEASES &amp; COLD INJURIES </dc:title>
  <dc:creator>MTI MTI</dc:creator>
  <cp:lastModifiedBy>NDRF MEDICAL</cp:lastModifiedBy>
  <cp:revision>4</cp:revision>
  <dcterms:created xsi:type="dcterms:W3CDTF">2022-10-25T06:04:52Z</dcterms:created>
  <dcterms:modified xsi:type="dcterms:W3CDTF">2025-12-20T07:06:34Z</dcterms:modified>
</cp:coreProperties>
</file>